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9144000"/>
  <p:notesSz cx="6858000" cy="9144000"/>
  <p:embeddedFontLst>
    <p:embeddedFont>
      <p:font typeface="Roboto Slab"/>
      <p:regular r:id="rId47"/>
      <p:bold r:id="rId48"/>
    </p:embeddedFont>
    <p:embeddedFont>
      <p:font typeface="Lato"/>
      <p:regular r:id="rId49"/>
      <p:bold r:id="rId50"/>
      <p:italic r:id="rId51"/>
      <p:boldItalic r:id="rId52"/>
    </p:embeddedFont>
    <p:embeddedFont>
      <p:font typeface="Oswald"/>
      <p:regular r:id="rId53"/>
      <p:bold r:id="rId54"/>
    </p:embeddedFont>
    <p:embeddedFont>
      <p:font typeface="Source Sans Pr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6153B9-7091-453A-A577-0B40CA2DD9CA}">
  <a:tblStyle styleId="{4A6153B9-7091-453A-A577-0B40CA2DD9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lab-bold.fntdata"/><Relationship Id="rId47" Type="http://schemas.openxmlformats.org/officeDocument/2006/relationships/font" Target="fonts/RobotoSlab-regular.fntdata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schemas.openxmlformats.org/officeDocument/2006/relationships/font" Target="fonts/Oswald-regular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55" Type="http://schemas.openxmlformats.org/officeDocument/2006/relationships/font" Target="fonts/SourceSansPro-regular.fntdata"/><Relationship Id="rId10" Type="http://schemas.openxmlformats.org/officeDocument/2006/relationships/slide" Target="slides/slide5.xml"/><Relationship Id="rId54" Type="http://schemas.openxmlformats.org/officeDocument/2006/relationships/font" Target="fonts/Oswald-bold.fntdata"/><Relationship Id="rId13" Type="http://schemas.openxmlformats.org/officeDocument/2006/relationships/slide" Target="slides/slide8.xml"/><Relationship Id="rId57" Type="http://schemas.openxmlformats.org/officeDocument/2006/relationships/font" Target="fonts/SourceSansPro-italic.fntdata"/><Relationship Id="rId12" Type="http://schemas.openxmlformats.org/officeDocument/2006/relationships/slide" Target="slides/slide7.xml"/><Relationship Id="rId56" Type="http://schemas.openxmlformats.org/officeDocument/2006/relationships/font" Target="fonts/SourceSans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SourceSans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2561b26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2561b2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Those  accounts  are  maintained  by  departments  of  transport,  specialists  on  traffic  and transit reports such as news channels or dedicated companies.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72c7204c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72c7204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2561b26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2561b2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72c7204c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72c7204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72c7204c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72c7204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72c7204c_0_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72c7204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</a:rPr>
              <a:t>Most tweets are over the road network,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</a:rPr>
              <a:t>i.e., if we do zoom in, it is possible to see the I-95 highway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</a:rPr>
              <a:t>with   tweets   along   its   extension.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72c7204c_0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72c7204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As   expected,   different   accounts have disparate behavior in their posting rate.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@NYC_DOT  posts  mainly  on  working  day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@TotalTrafficNYC  and  @511NYC  do  postages  every  day.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72c7204c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172c7204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72c7204c_0_3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72c7204c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 reveal  the  potential  of  LBSM  data  to  enhance 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complement the conventional ways to see traffic and transit,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fundamental the understanding of how related the tweets 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the traditional traffic sensor.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c4815d882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c4815d88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Naturally, raw data holders perform some data fusion pro-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cess  and  present  the  result  in  their  services  or  statistics. 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example,  Google  gathers  heterogeneous  data  such  as  GPS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traces,  cameras,  and  inductive  loops.  Thus  it  makes  a 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fusion  process  and  presents  the  results  of  traffic  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 colors  over  the  map.  In  that  way,  companies  like  Google,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 and  TomTom  allow  access  to  the  resulting  data  fusion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process. In this work, we use the Jam Factor (JF) from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as aggregated traditional traffic sensor data. According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 Here  documentation,  the  JF  is  a  fused  representation 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 heterogeneous  data.  JF  ranges  from  0  to  1  (from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to congested). We chose Here JF since no other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such kind of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Fig. 4 shows the correlation between Here JF and tweets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along a week in Oct. 2016.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compute the Spearman’s rank (ρ) a nonparametric correlation coefficient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relationships between two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apply Spearman’s rank  in  the  time  series  resulting 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Ρ = +0.81.  It  is  possible to  interpret  that  the  #tweets  tend  to  increase  when  the  JF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0705f3a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0705f3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c4815d882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c4815d88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Naturally, raw data holders perform some data fusion pro-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cess  and  present  the  result  in  their  services  or  statistics. 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example,  Google  gathers  heterogeneous  data  such  as  GPS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traces,  cameras,  and  inductive  loops.  Thus  it  makes  a 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fusion  process  and  presents  the  results  of  traffic  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 colors  over  the  map.  In  that  way,  companies  like  Google,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Here,  and  TomTom  allow  access  to  the  resulting  data  fusion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process. In this work, we use the Jam Factor (JF) from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API as aggregated traditional traffic sensor data. According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 Here  documentation,  the  JF  is  a  fused  representation 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traditional  heterogeneous  data.  JF  ranges  from  0  to  1  (from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free to congested). We chose Here JF since no other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such kind of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Fig. 4 shows the correlation between Here JF and tweets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along a week in Oct. 2016.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compute the Spearman’s rank (ρ) a nonparametric correlation coefficient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relationships between two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apply Spearman’s rank  in  the  time  series  resulting 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Ρ = +0.81.  It  is  possible to  interpret  that  the  #tweets  tend  to  increase  when  the  JF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c4815d882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c4815d88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cross-correlation technique, it is possible to figure out where time series match. Fig. shows on the y-axis the cross-correlation between JF and \#tweets, and on the x-axis the lag between the time series, we use JF as the test waveform. The highest correlation (0.8) appears when the lag is +1 meaning that \#tweets curve is 1 hour ahead of JF. One can interpret that tweets appear on the platform before JF increases, but note that the time series were hourly aggregated.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c4815d882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c4815d88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cross-correlation technique, it is possible to figure out where time series match. Fig. shows on the y-axis the cross-correlation between JF and \#tweets, and on the x-axis the lag between the time series, we use JF as the test waveform. The highest correlation (0.8) appears when the lag is +1 meaning that \#tweets curve is 1 hour ahead of JF. One can interpret that tweets appear on the platform before JF increases, but note that the time series were hourly aggregated.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30ea2d74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30ea2d7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</a:rPr>
              <a:t>The  T-MAPS  is  a  low-cost  spatiotemporal  model  which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</a:rPr>
              <a:t>aims  to  clarify  traffic  events  through  tweets.  This  model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</a:rPr>
              <a:t>allows  the  representation  of  the  traffic  scenario  in  different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</a:rPr>
              <a:t>aspects by considering instantaneous or historical data, and its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</a:rPr>
              <a:t>text  mining.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c4815d882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c4815d88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1a9ab99b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1a9ab99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1a9ab99b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1a9ab99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c4815d882_0_3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c4815d882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21a9ab99b_2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21a9ab99b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c4815d882_0_4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c4815d882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72c7204c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72c7204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c4815d882_0_5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c4815d88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c4815d882_0_4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c4815d882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c4815d882_0_4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c4815d882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de72faf3c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de72faf3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de72faf3c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de72faf3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de72faf3c_0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de72faf3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de72faf3c_0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de72faf3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de72faf3c_0_3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de72faf3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de72faf3c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de72faf3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80705f3a1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80705f3a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c4815d882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c4815d8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transport infrastructure might be able to promote people’s movement efficiently, but it also implies in the constant need   for   planning   and   management   of   the   transportation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system.  In  this  sense,  understanding  urban  mobility  (traffic and  transit)  has  been  the  focus  of  governments,  researchers,and  industries.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80705f3a1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80705f3a1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22d00f21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22d00f2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c4815d882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c4815d88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Unfortunately, the access to these data sources is, in general,  limited  to  those  who  are  connected  to  governmental entities  or  large  corporations,  it  covers  a  limited  scope 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has a high financial cost to access and use it. This becomes a barrier to understand better urban mobility that asks for other solutions.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1a9ab99b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1a9ab99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that way, the Location-Based Social Media (LBSM) (e.g.,Twitter,  Instagram,  and  Foursquare)  becomes  an  alternative data  source  to  study  urban  mobility.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 platforms  allowusers to share their thoughts, viewpoints, and activities related to their feelings about almost everything, which include traffic conditions. 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1a9ab99b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1a9ab99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c4815d882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c4815d88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72c7204c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72c7204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cc_logo_2.jpg" id="27" name="Google Shape;2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297" y="5990400"/>
            <a:ext cx="15430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ncipal_ufmg.jpg" id="28" name="Google Shape;2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163" y="5860050"/>
            <a:ext cx="1837900" cy="788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fal-ic.png" id="29" name="Google Shape;2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874" y="5899439"/>
            <a:ext cx="778875" cy="7279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fal.png" id="30" name="Google Shape;3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4750" y="5715856"/>
            <a:ext cx="778875" cy="107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6" name="Google Shape;3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9" name="Google Shape;39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" name="Google Shape;42;p4"/>
          <p:cNvCxnSpPr>
            <a:endCxn id="40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" name="Google Shape;43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3000"/>
              <a:buFont typeface="Roboto Slab"/>
              <a:buNone/>
              <a:defRPr b="1"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800"/>
              <a:buFont typeface="Roboto Slab"/>
              <a:buNone/>
              <a:defRPr sz="2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just"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algn="just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algn="just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5299375" y="0"/>
            <a:ext cx="384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91EA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IEEE Symposium on Computers and Communications 2018</a:t>
            </a:r>
            <a:endParaRPr sz="1200">
              <a:solidFill>
                <a:srgbClr val="0091EA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gif"/><Relationship Id="rId4" Type="http://schemas.openxmlformats.org/officeDocument/2006/relationships/image" Target="../media/image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gif"/><Relationship Id="rId4" Type="http://schemas.openxmlformats.org/officeDocument/2006/relationships/image" Target="../media/image8.jpg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gif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ctrTitle"/>
          </p:nvPr>
        </p:nvSpPr>
        <p:spPr>
          <a:xfrm>
            <a:off x="925400" y="2005650"/>
            <a:ext cx="8325000" cy="19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Enriching Traffic Information with a Spatiotemporal Model based on Social Media</a:t>
            </a:r>
            <a:endParaRPr sz="4000"/>
          </a:p>
        </p:txBody>
      </p:sp>
      <p:sp>
        <p:nvSpPr>
          <p:cNvPr id="77" name="Google Shape;77;p12"/>
          <p:cNvSpPr txBox="1"/>
          <p:nvPr>
            <p:ph type="ctrTitle"/>
          </p:nvPr>
        </p:nvSpPr>
        <p:spPr>
          <a:xfrm>
            <a:off x="925400" y="3958050"/>
            <a:ext cx="2870400" cy="18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Bruno P. Santos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Paulo H. L. Rettore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Heitor S. Ramos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Luiz F. M. Vieira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Antonio A. F. Loureiro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600"/>
              </a:spcBef>
              <a:spcAft>
                <a:spcPts val="0"/>
              </a:spcAft>
              <a:buSzPts val="2800"/>
              <a:buChar char="◎"/>
            </a:pPr>
            <a:r>
              <a:rPr lang="en" sz="2800"/>
              <a:t>Ordinary users X </a:t>
            </a:r>
            <a:r>
              <a:rPr b="1" lang="en" sz="2800"/>
              <a:t>Specialist users</a:t>
            </a:r>
            <a:endParaRPr sz="2800"/>
          </a:p>
        </p:txBody>
      </p:sp>
      <p:graphicFrame>
        <p:nvGraphicFramePr>
          <p:cNvPr id="169" name="Google Shape;169;p21"/>
          <p:cNvGraphicFramePr/>
          <p:nvPr/>
        </p:nvGraphicFramePr>
        <p:xfrm>
          <a:off x="3027250" y="257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{4A6153B9-7091-453A-A577-0B40CA2DD9CA}</a:tableStyleId>
              </a:tblPr>
              <a:tblGrid>
                <a:gridCol w="2066700"/>
                <a:gridCol w="1022800"/>
              </a:tblGrid>
              <a:tr h="55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Acc name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# Tweets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@511NYC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126925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4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@TotalTrafficNYC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20267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@WazeTrafficNYC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7850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...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...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@NYC DOT 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3680</a:t>
                      </a:r>
                      <a:endParaRPr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Total of </a:t>
                      </a: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21 accs: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1EA">
                        <a:alpha val="3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655K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1EA">
                        <a:alpha val="3269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otaltrafficnyc.png"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00" y="2419350"/>
            <a:ext cx="45243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otaltrafficnyc.png"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00" y="2419350"/>
            <a:ext cx="45243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548700" y="470775"/>
            <a:ext cx="3035400" cy="1317000"/>
          </a:xfrm>
          <a:prstGeom prst="rect">
            <a:avLst/>
          </a:prstGeom>
          <a:solidFill>
            <a:srgbClr val="F9CB9C">
              <a:alpha val="573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Traffic event description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2087925" y="2782600"/>
            <a:ext cx="4746300" cy="13170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3"/>
          <p:cNvCxnSpPr>
            <a:stCxn id="183" idx="0"/>
            <a:endCxn id="182" idx="2"/>
          </p:cNvCxnSpPr>
          <p:nvPr/>
        </p:nvCxnSpPr>
        <p:spPr>
          <a:xfrm rot="10800000">
            <a:off x="2066475" y="1787800"/>
            <a:ext cx="2394600" cy="9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3"/>
          <p:cNvCxnSpPr/>
          <p:nvPr/>
        </p:nvCxnSpPr>
        <p:spPr>
          <a:xfrm>
            <a:off x="3099750" y="3581575"/>
            <a:ext cx="3453000" cy="162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3"/>
          <p:cNvSpPr/>
          <p:nvPr/>
        </p:nvSpPr>
        <p:spPr>
          <a:xfrm>
            <a:off x="5583600" y="4782950"/>
            <a:ext cx="3035400" cy="1317000"/>
          </a:xfrm>
          <a:prstGeom prst="rect">
            <a:avLst/>
          </a:prstGeom>
          <a:solidFill>
            <a:srgbClr val="F9CB9C">
              <a:alpha val="573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Traffic condition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23"/>
          <p:cNvCxnSpPr>
            <a:endCxn id="186" idx="0"/>
          </p:cNvCxnSpPr>
          <p:nvPr/>
        </p:nvCxnSpPr>
        <p:spPr>
          <a:xfrm>
            <a:off x="5027100" y="3597650"/>
            <a:ext cx="2074200" cy="11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otaltrafficnyc.png"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00" y="2419350"/>
            <a:ext cx="45243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/>
          <p:nvPr/>
        </p:nvSpPr>
        <p:spPr>
          <a:xfrm>
            <a:off x="3967025" y="3710050"/>
            <a:ext cx="1879200" cy="4176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4906625" y="4834325"/>
            <a:ext cx="3798300" cy="1317000"/>
          </a:xfrm>
          <a:prstGeom prst="rect">
            <a:avLst/>
          </a:prstGeom>
          <a:solidFill>
            <a:srgbClr val="F9CB9C">
              <a:alpha val="573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Location description. Some Tweets have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geotag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24"/>
          <p:cNvCxnSpPr>
            <a:stCxn id="194" idx="4"/>
            <a:endCxn id="195" idx="0"/>
          </p:cNvCxnSpPr>
          <p:nvPr/>
        </p:nvCxnSpPr>
        <p:spPr>
          <a:xfrm>
            <a:off x="4906625" y="4127650"/>
            <a:ext cx="1899300" cy="7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otaltrafficnyc.png"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00" y="2419350"/>
            <a:ext cx="45243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/>
          <p:nvPr/>
        </p:nvSpPr>
        <p:spPr>
          <a:xfrm>
            <a:off x="2309800" y="3710050"/>
            <a:ext cx="1879200" cy="4176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5"/>
          <p:cNvCxnSpPr>
            <a:stCxn id="203" idx="4"/>
            <a:endCxn id="205" idx="0"/>
          </p:cNvCxnSpPr>
          <p:nvPr/>
        </p:nvCxnSpPr>
        <p:spPr>
          <a:xfrm flipH="1">
            <a:off x="2671300" y="4127650"/>
            <a:ext cx="5781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5"/>
          <p:cNvSpPr/>
          <p:nvPr/>
        </p:nvSpPr>
        <p:spPr>
          <a:xfrm>
            <a:off x="1153600" y="5107450"/>
            <a:ext cx="3035400" cy="1317000"/>
          </a:xfrm>
          <a:prstGeom prst="rect">
            <a:avLst/>
          </a:prstGeom>
          <a:solidFill>
            <a:srgbClr val="F9CB9C">
              <a:alpha val="573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 input hour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collection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Spatial </a:t>
            </a:r>
            <a:r>
              <a:rPr b="0" lang="en"/>
              <a:t>coverage</a:t>
            </a:r>
            <a:endParaRPr b="0">
              <a:solidFill>
                <a:srgbClr val="0091EA"/>
              </a:solidFill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961" l="0" r="0" t="961"/>
          <a:stretch/>
        </p:blipFill>
        <p:spPr>
          <a:xfrm>
            <a:off x="227500" y="1853600"/>
            <a:ext cx="4671075" cy="28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1012788" y="4709775"/>
            <a:ext cx="3100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Tweets 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in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 NY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14" name="Google Shape;214;p26"/>
          <p:cNvGrpSpPr/>
          <p:nvPr/>
        </p:nvGrpSpPr>
        <p:grpSpPr>
          <a:xfrm>
            <a:off x="4986750" y="1773175"/>
            <a:ext cx="4022311" cy="3578900"/>
            <a:chOff x="4986750" y="1773175"/>
            <a:chExt cx="4022311" cy="3578900"/>
          </a:xfrm>
        </p:grpSpPr>
        <p:pic>
          <p:nvPicPr>
            <p:cNvPr descr="tweets-spacial-511nyc-and-totalTraffic.png" id="215" name="Google Shape;21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86750" y="1773175"/>
              <a:ext cx="4022311" cy="293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26"/>
            <p:cNvSpPr txBox="1"/>
            <p:nvPr/>
          </p:nvSpPr>
          <p:spPr>
            <a:xfrm>
              <a:off x="5447638" y="4709775"/>
              <a:ext cx="31005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Sans Pro"/>
                  <a:ea typeface="Source Sans Pro"/>
                  <a:cs typeface="Source Sans Pro"/>
                  <a:sym typeface="Source Sans Pro"/>
                </a:rPr>
                <a:t>Spatial coverage in NY of two specialist accs</a:t>
              </a:r>
              <a:endParaRPr b="1" sz="2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20" y="1968787"/>
            <a:ext cx="4152894" cy="292043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collection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91EA"/>
                </a:solidFill>
              </a:rPr>
              <a:t>Temporal </a:t>
            </a:r>
            <a:r>
              <a:rPr lang="en" sz="2000"/>
              <a:t>coverage</a:t>
            </a:r>
            <a:r>
              <a:rPr lang="en" sz="2000"/>
              <a:t> </a:t>
            </a:r>
            <a:endParaRPr u="sng">
              <a:solidFill>
                <a:srgbClr val="0091EA"/>
              </a:solidFill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3021738" y="5690700"/>
            <a:ext cx="3100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Temporal coverage of three accs</a:t>
            </a:r>
            <a:endParaRPr b="1"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250" y="1949163"/>
            <a:ext cx="4152900" cy="295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ourly-map-points-red-2.png"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5264"/>
            <a:ext cx="8839200" cy="464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as a traffic sensor</a:t>
            </a:r>
            <a:endParaRPr u="sng">
              <a:solidFill>
                <a:srgbClr val="0091EA"/>
              </a:solidFill>
            </a:endParaRPr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How related are </a:t>
            </a:r>
            <a:r>
              <a:rPr lang="en"/>
              <a:t>the t</a:t>
            </a:r>
            <a:r>
              <a:rPr lang="en"/>
              <a:t>weets to the traditional traffic sensor?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0"/>
          <p:cNvSpPr txBox="1"/>
          <p:nvPr>
            <p:ph type="title"/>
          </p:nvPr>
        </p:nvSpPr>
        <p:spPr>
          <a:xfrm>
            <a:off x="786150" y="410825"/>
            <a:ext cx="82053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as a traffic sensor</a:t>
            </a:r>
            <a:endParaRPr/>
          </a:p>
        </p:txBody>
      </p:sp>
      <p:pic>
        <p:nvPicPr>
          <p:cNvPr descr="here-tweets-1.png" id="245" name="Google Shape;245;p30"/>
          <p:cNvPicPr preferRelativeResize="0"/>
          <p:nvPr/>
        </p:nvPicPr>
        <p:blipFill rotWithShape="1">
          <a:blip r:embed="rId3">
            <a:alphaModFix/>
          </a:blip>
          <a:srcRect b="8617" l="0" r="0" t="0"/>
          <a:stretch/>
        </p:blipFill>
        <p:spPr>
          <a:xfrm>
            <a:off x="152400" y="1652525"/>
            <a:ext cx="8839199" cy="257017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/>
          <p:nvPr/>
        </p:nvSpPr>
        <p:spPr>
          <a:xfrm>
            <a:off x="293400" y="5336025"/>
            <a:ext cx="3777300" cy="1137000"/>
          </a:xfrm>
          <a:prstGeom prst="snip1Rect">
            <a:avLst>
              <a:gd fmla="val 16667" name="adj"/>
            </a:avLst>
          </a:prstGeom>
          <a:solidFill>
            <a:srgbClr val="F9CB9C">
              <a:alpha val="57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Data: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Jam Factor (Here developer API)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# </a:t>
            </a:r>
            <a:r>
              <a:rPr b="1" i="1" lang="en" sz="1600">
                <a:latin typeface="Source Sans Pro"/>
                <a:ea typeface="Source Sans Pro"/>
                <a:cs typeface="Source Sans Pro"/>
                <a:sym typeface="Source Sans Pro"/>
              </a:rPr>
              <a:t>tweets</a:t>
            </a:r>
            <a:endParaRPr b="1" i="1"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4068750" y="4222700"/>
            <a:ext cx="1006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Oct. 2016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3"/>
          <p:cNvGrpSpPr/>
          <p:nvPr/>
        </p:nvGrpSpPr>
        <p:grpSpPr>
          <a:xfrm>
            <a:off x="6932455" y="4003946"/>
            <a:ext cx="198900" cy="740444"/>
            <a:chOff x="3918109" y="2792171"/>
            <a:chExt cx="198900" cy="740444"/>
          </a:xfrm>
        </p:grpSpPr>
        <p:cxnSp>
          <p:nvCxnSpPr>
            <p:cNvPr id="83" name="Google Shape;83;p13"/>
            <p:cNvCxnSpPr/>
            <p:nvPr/>
          </p:nvCxnSpPr>
          <p:spPr>
            <a:xfrm>
              <a:off x="4017546" y="2792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" name="Google Shape;84;p13"/>
            <p:cNvSpPr/>
            <p:nvPr/>
          </p:nvSpPr>
          <p:spPr>
            <a:xfrm>
              <a:off x="3918109" y="3333715"/>
              <a:ext cx="198900" cy="198900"/>
            </a:xfrm>
            <a:prstGeom prst="ellipse">
              <a:avLst/>
            </a:prstGeom>
            <a:solidFill>
              <a:srgbClr val="F46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1637500" y="206125"/>
            <a:ext cx="5642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Agenda</a:t>
            </a:r>
            <a:endParaRPr b="1" sz="6000"/>
          </a:p>
        </p:txBody>
      </p:sp>
      <p:cxnSp>
        <p:nvCxnSpPr>
          <p:cNvPr id="87" name="Google Shape;87;p13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8580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Background pointer shape in timeline graphic" id="91" name="Google Shape;91;p13"/>
          <p:cNvSpPr/>
          <p:nvPr/>
        </p:nvSpPr>
        <p:spPr>
          <a:xfrm>
            <a:off x="1203757" y="3410775"/>
            <a:ext cx="1872300" cy="745500"/>
          </a:xfrm>
          <a:prstGeom prst="homePlate">
            <a:avLst>
              <a:gd fmla="val 50000" name="adj"/>
            </a:avLst>
          </a:prstGeom>
          <a:solidFill>
            <a:srgbClr val="0091E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203746" y="3548325"/>
            <a:ext cx="1455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3" name="Google Shape;93;p13"/>
          <p:cNvGrpSpPr/>
          <p:nvPr/>
        </p:nvGrpSpPr>
        <p:grpSpPr>
          <a:xfrm>
            <a:off x="1832093" y="2821990"/>
            <a:ext cx="198900" cy="593656"/>
            <a:chOff x="777447" y="1610215"/>
            <a:chExt cx="198900" cy="593656"/>
          </a:xfrm>
        </p:grpSpPr>
        <p:cxnSp>
          <p:nvCxnSpPr>
            <p:cNvPr id="94" name="Google Shape;94;p1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p1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F46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3"/>
          <p:cNvSpPr txBox="1"/>
          <p:nvPr/>
        </p:nvSpPr>
        <p:spPr>
          <a:xfrm>
            <a:off x="952598" y="1978442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Contextualization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Motivation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Background pointer shape in timeline graphic" id="97" name="Google Shape;97;p13"/>
          <p:cNvSpPr/>
          <p:nvPr/>
        </p:nvSpPr>
        <p:spPr>
          <a:xfrm>
            <a:off x="2679877" y="3410775"/>
            <a:ext cx="2051100" cy="745500"/>
          </a:xfrm>
          <a:prstGeom prst="chevron">
            <a:avLst>
              <a:gd fmla="val 50000" name="adj"/>
            </a:avLst>
          </a:prstGeom>
          <a:solidFill>
            <a:srgbClr val="0091E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989140" y="3548325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Acquisition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9" name="Google Shape;99;p13"/>
          <p:cNvGrpSpPr/>
          <p:nvPr/>
        </p:nvGrpSpPr>
        <p:grpSpPr>
          <a:xfrm>
            <a:off x="3547455" y="4150733"/>
            <a:ext cx="198900" cy="593656"/>
            <a:chOff x="2223534" y="2938958"/>
            <a:chExt cx="198900" cy="593656"/>
          </a:xfrm>
        </p:grpSpPr>
        <p:cxnSp>
          <p:nvCxnSpPr>
            <p:cNvPr id="100" name="Google Shape;100;p13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3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F46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3"/>
          <p:cNvSpPr txBox="1"/>
          <p:nvPr/>
        </p:nvSpPr>
        <p:spPr>
          <a:xfrm>
            <a:off x="2241698" y="4876400"/>
            <a:ext cx="29406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Data sources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Spatiotemporal coverage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Twitter as a traffic sensor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3" name="Google Shape;103;p13"/>
          <p:cNvGrpSpPr/>
          <p:nvPr/>
        </p:nvGrpSpPr>
        <p:grpSpPr>
          <a:xfrm rot="10800000">
            <a:off x="5159493" y="2931533"/>
            <a:ext cx="198900" cy="593656"/>
            <a:chOff x="5958946" y="2938958"/>
            <a:chExt cx="198900" cy="593656"/>
          </a:xfrm>
        </p:grpSpPr>
        <p:cxnSp>
          <p:nvCxnSpPr>
            <p:cNvPr id="104" name="Google Shape;104;p1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3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F46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3"/>
          <p:cNvSpPr txBox="1"/>
          <p:nvPr/>
        </p:nvSpPr>
        <p:spPr>
          <a:xfrm>
            <a:off x="4121623" y="1964875"/>
            <a:ext cx="22785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T-MAPS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 case Study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Background pointer shape in timeline graphic" id="107" name="Google Shape;107;p13"/>
          <p:cNvSpPr/>
          <p:nvPr/>
        </p:nvSpPr>
        <p:spPr>
          <a:xfrm>
            <a:off x="5968236" y="3410775"/>
            <a:ext cx="2051100" cy="745500"/>
          </a:xfrm>
          <a:prstGeom prst="chevron">
            <a:avLst>
              <a:gd fmla="val 50000" name="adj"/>
            </a:avLst>
          </a:prstGeom>
          <a:solidFill>
            <a:srgbClr val="0091E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297935" y="3548325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Conclusão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6031602" y="4876392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Related work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Future directions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Background pointer shape in timeline graphic" id="110" name="Google Shape;110;p13"/>
          <p:cNvSpPr/>
          <p:nvPr/>
        </p:nvSpPr>
        <p:spPr>
          <a:xfrm>
            <a:off x="4313316" y="3410775"/>
            <a:ext cx="2051100" cy="745500"/>
          </a:xfrm>
          <a:prstGeom prst="chevron">
            <a:avLst>
              <a:gd fmla="val 50000" name="adj"/>
            </a:avLst>
          </a:prstGeom>
          <a:solidFill>
            <a:srgbClr val="0091E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4603122" y="3548325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T-Maps Modeling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/>
        </p:nvSpPr>
        <p:spPr>
          <a:xfrm>
            <a:off x="4068750" y="4222700"/>
            <a:ext cx="1006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Oct. 2016</a:t>
            </a:r>
            <a:endParaRPr/>
          </a:p>
        </p:txBody>
      </p:sp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 txBox="1"/>
          <p:nvPr>
            <p:ph type="title"/>
          </p:nvPr>
        </p:nvSpPr>
        <p:spPr>
          <a:xfrm>
            <a:off x="786150" y="410825"/>
            <a:ext cx="82053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Twitter as a traffic sensor</a:t>
            </a:r>
            <a:endParaRPr u="sng">
              <a:solidFill>
                <a:srgbClr val="0091EA"/>
              </a:solidFill>
            </a:endParaRPr>
          </a:p>
        </p:txBody>
      </p:sp>
      <p:pic>
        <p:nvPicPr>
          <p:cNvPr descr="here-tweets-1.png" id="255" name="Google Shape;255;p31"/>
          <p:cNvPicPr preferRelativeResize="0"/>
          <p:nvPr/>
        </p:nvPicPr>
        <p:blipFill rotWithShape="1">
          <a:blip r:embed="rId3">
            <a:alphaModFix/>
          </a:blip>
          <a:srcRect b="8617" l="0" r="0" t="0"/>
          <a:stretch/>
        </p:blipFill>
        <p:spPr>
          <a:xfrm>
            <a:off x="152400" y="1652525"/>
            <a:ext cx="8839199" cy="25701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/>
          <p:nvPr/>
        </p:nvSpPr>
        <p:spPr>
          <a:xfrm>
            <a:off x="293400" y="5336025"/>
            <a:ext cx="3777300" cy="1137000"/>
          </a:xfrm>
          <a:prstGeom prst="snip1Rect">
            <a:avLst>
              <a:gd fmla="val 16667" name="adj"/>
            </a:avLst>
          </a:prstGeom>
          <a:solidFill>
            <a:srgbClr val="F9CB9C">
              <a:alpha val="57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Data: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Jam Factor (Here developer API)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# </a:t>
            </a:r>
            <a:r>
              <a:rPr b="1" i="1" lang="en" sz="1600">
                <a:latin typeface="Source Sans Pro"/>
                <a:ea typeface="Source Sans Pro"/>
                <a:cs typeface="Source Sans Pro"/>
                <a:sym typeface="Source Sans Pro"/>
              </a:rPr>
              <a:t>tweets</a:t>
            </a:r>
            <a:endParaRPr b="1" i="1"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958650" y="2289150"/>
            <a:ext cx="7226700" cy="2279700"/>
          </a:xfrm>
          <a:prstGeom prst="snip1Rect">
            <a:avLst>
              <a:gd fmla="val 0" name="adj"/>
            </a:avLst>
          </a:prstGeom>
          <a:solidFill>
            <a:srgbClr val="F9CB9C">
              <a:alpha val="57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500">
                <a:latin typeface="Source Sans Pro"/>
                <a:ea typeface="Source Sans Pro"/>
                <a:cs typeface="Source Sans Pro"/>
                <a:sym typeface="Source Sans Pro"/>
              </a:rPr>
              <a:t>We apply Spearman’s rank  in  the  time  series  resulting  in</a:t>
            </a:r>
            <a:endParaRPr i="1" sz="2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latin typeface="Source Sans Pro"/>
                <a:ea typeface="Source Sans Pro"/>
                <a:cs typeface="Source Sans Pro"/>
                <a:sym typeface="Source Sans Pro"/>
              </a:rPr>
              <a:t>ρ = +0.81</a:t>
            </a:r>
            <a:endParaRPr b="1" i="1"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2"/>
          <p:cNvSpPr txBox="1"/>
          <p:nvPr>
            <p:ph type="title"/>
          </p:nvPr>
        </p:nvSpPr>
        <p:spPr>
          <a:xfrm>
            <a:off x="786150" y="410825"/>
            <a:ext cx="82053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Twitter as a traffic sensor</a:t>
            </a:r>
            <a:endParaRPr u="sng">
              <a:solidFill>
                <a:srgbClr val="0091EA"/>
              </a:solidFill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00" y="2022763"/>
            <a:ext cx="8850600" cy="281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786150" y="410825"/>
            <a:ext cx="82053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Twitter as a traffic sensor</a:t>
            </a:r>
            <a:endParaRPr u="sng">
              <a:solidFill>
                <a:srgbClr val="0091EA"/>
              </a:solidFill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00" y="2022763"/>
            <a:ext cx="8850600" cy="28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/>
          <p:nvPr/>
        </p:nvSpPr>
        <p:spPr>
          <a:xfrm>
            <a:off x="603150" y="5055300"/>
            <a:ext cx="7937700" cy="1277700"/>
          </a:xfrm>
          <a:prstGeom prst="snip1Rect">
            <a:avLst>
              <a:gd fmla="val 0" name="adj"/>
            </a:avLst>
          </a:prstGeom>
          <a:solidFill>
            <a:srgbClr val="F9CB9C">
              <a:alpha val="57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The highest correlation (0.8) appears when the lag  is  +1  meaning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Source Sans Pro"/>
                <a:ea typeface="Source Sans Pro"/>
                <a:cs typeface="Source Sans Pro"/>
                <a:sym typeface="Source Sans Pro"/>
              </a:rPr>
              <a:t>#</a:t>
            </a:r>
            <a:r>
              <a:rPr b="1" lang="en" sz="2500">
                <a:latin typeface="Source Sans Pro"/>
                <a:ea typeface="Source Sans Pro"/>
                <a:cs typeface="Source Sans Pro"/>
                <a:sym typeface="Source Sans Pro"/>
              </a:rPr>
              <a:t>tweets  curve  is  1  hour  ahead  of  JF</a:t>
            </a:r>
            <a:endParaRPr b="1"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Google Shape;273;p33"/>
          <p:cNvCxnSpPr>
            <a:stCxn id="272" idx="3"/>
          </p:cNvCxnSpPr>
          <p:nvPr/>
        </p:nvCxnSpPr>
        <p:spPr>
          <a:xfrm flipH="1" rot="10800000">
            <a:off x="4572000" y="3533400"/>
            <a:ext cx="494700" cy="1521900"/>
          </a:xfrm>
          <a:prstGeom prst="straightConnector1">
            <a:avLst/>
          </a:prstGeom>
          <a:noFill/>
          <a:ln cap="flat" cmpd="sng" w="38100">
            <a:solidFill>
              <a:srgbClr val="0091E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786150" y="410825"/>
            <a:ext cx="79731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MAPS (T-MAPS)</a:t>
            </a:r>
            <a:endParaRPr/>
          </a:p>
        </p:txBody>
      </p:sp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Modeling Process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 acquisition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Filtering and data fusion process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Metrics</a:t>
            </a:r>
            <a:endParaRPr/>
          </a:p>
        </p:txBody>
      </p:sp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T-MAPS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Step</a:t>
            </a:r>
            <a:r>
              <a:rPr lang="en" sz="2500"/>
              <a:t> 1 - </a:t>
            </a:r>
            <a:r>
              <a:rPr lang="en"/>
              <a:t>Data Acquisition</a:t>
            </a:r>
            <a:endParaRPr/>
          </a:p>
        </p:txBody>
      </p:sp>
      <p:sp>
        <p:nvSpPr>
          <p:cNvPr id="286" name="Google Shape;286;p35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7" name="Google Shape;287;p35"/>
          <p:cNvGrpSpPr/>
          <p:nvPr/>
        </p:nvGrpSpPr>
        <p:grpSpPr>
          <a:xfrm>
            <a:off x="1680325" y="1912150"/>
            <a:ext cx="2347200" cy="3086475"/>
            <a:chOff x="1680325" y="1912150"/>
            <a:chExt cx="2347200" cy="3086475"/>
          </a:xfrm>
        </p:grpSpPr>
        <p:pic>
          <p:nvPicPr>
            <p:cNvPr descr="borough_map.gif" id="288" name="Google Shape;28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63865" y="1912150"/>
              <a:ext cx="2180099" cy="2437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35"/>
            <p:cNvSpPr txBox="1"/>
            <p:nvPr/>
          </p:nvSpPr>
          <p:spPr>
            <a:xfrm>
              <a:off x="1680325" y="4349425"/>
              <a:ext cx="23472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Sans Pro"/>
                  <a:ea typeface="Source Sans Pro"/>
                  <a:cs typeface="Source Sans Pro"/>
                  <a:sym typeface="Source Sans Pro"/>
                </a:rPr>
                <a:t>New York City </a:t>
              </a:r>
              <a:r>
                <a:rPr lang="en" sz="2000">
                  <a:latin typeface="Source Sans Pro"/>
                  <a:ea typeface="Source Sans Pro"/>
                  <a:cs typeface="Source Sans Pro"/>
                  <a:sym typeface="Source Sans Pro"/>
                </a:rPr>
                <a:t>boundaries</a:t>
              </a:r>
              <a:endParaRPr sz="2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90" name="Google Shape;290;p35"/>
          <p:cNvGrpSpPr/>
          <p:nvPr/>
        </p:nvGrpSpPr>
        <p:grpSpPr>
          <a:xfrm>
            <a:off x="5191138" y="2185374"/>
            <a:ext cx="2685300" cy="2813251"/>
            <a:chOff x="5191138" y="2185374"/>
            <a:chExt cx="2685300" cy="2813251"/>
          </a:xfrm>
        </p:grpSpPr>
        <p:pic>
          <p:nvPicPr>
            <p:cNvPr descr="location_based_apps.jpg" id="291" name="Google Shape;291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14124" y="2185374"/>
              <a:ext cx="2039325" cy="174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35"/>
            <p:cNvSpPr txBox="1"/>
            <p:nvPr/>
          </p:nvSpPr>
          <p:spPr>
            <a:xfrm>
              <a:off x="5191138" y="4349425"/>
              <a:ext cx="26853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Sans Pro"/>
                  <a:ea typeface="Source Sans Pro"/>
                  <a:cs typeface="Source Sans Pro"/>
                  <a:sym typeface="Source Sans Pro"/>
                </a:rPr>
                <a:t>Data from LBSM</a:t>
              </a:r>
              <a:endParaRPr sz="2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T-MAPS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Step</a:t>
            </a:r>
            <a:r>
              <a:rPr lang="en" sz="2500"/>
              <a:t> 2 - Filtering and Data fusion</a:t>
            </a:r>
            <a:endParaRPr/>
          </a:p>
        </p:txBody>
      </p:sp>
      <p:sp>
        <p:nvSpPr>
          <p:cNvPr id="298" name="Google Shape;298;p36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9" name="Google Shape;299;p36"/>
          <p:cNvGrpSpPr/>
          <p:nvPr/>
        </p:nvGrpSpPr>
        <p:grpSpPr>
          <a:xfrm>
            <a:off x="1146925" y="1912150"/>
            <a:ext cx="3122100" cy="3086475"/>
            <a:chOff x="1680325" y="1912150"/>
            <a:chExt cx="3122100" cy="3086475"/>
          </a:xfrm>
        </p:grpSpPr>
        <p:pic>
          <p:nvPicPr>
            <p:cNvPr descr="borough_map.gif" id="300" name="Google Shape;300;p36"/>
            <p:cNvPicPr preferRelativeResize="0"/>
            <p:nvPr/>
          </p:nvPicPr>
          <p:blipFill>
            <a:blip r:embed="rId3">
              <a:alphaModFix amt="37000"/>
            </a:blip>
            <a:stretch>
              <a:fillRect/>
            </a:stretch>
          </p:blipFill>
          <p:spPr>
            <a:xfrm>
              <a:off x="1763865" y="1912150"/>
              <a:ext cx="2180099" cy="2437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36"/>
            <p:cNvSpPr txBox="1"/>
            <p:nvPr/>
          </p:nvSpPr>
          <p:spPr>
            <a:xfrm>
              <a:off x="1680325" y="4349425"/>
              <a:ext cx="31221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Sans Pro"/>
                  <a:ea typeface="Source Sans Pro"/>
                  <a:cs typeface="Source Sans Pro"/>
                  <a:sym typeface="Source Sans Pro"/>
                </a:rPr>
                <a:t>G(V,E)</a:t>
              </a:r>
              <a:endParaRPr sz="20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SzPts val="2000"/>
                <a:buFont typeface="Source Sans Pro"/>
                <a:buChar char="●"/>
              </a:pPr>
              <a:r>
                <a:rPr lang="en" sz="2000">
                  <a:latin typeface="Source Sans Pro"/>
                  <a:ea typeface="Source Sans Pro"/>
                  <a:cs typeface="Source Sans Pro"/>
                  <a:sym typeface="Source Sans Pro"/>
                </a:rPr>
                <a:t>V(G) = map sub-regions</a:t>
              </a:r>
              <a:endParaRPr sz="20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SzPts val="2000"/>
                <a:buFont typeface="Source Sans Pro"/>
                <a:buChar char="●"/>
              </a:pPr>
              <a:r>
                <a:rPr lang="en" sz="2000">
                  <a:latin typeface="Source Sans Pro"/>
                  <a:ea typeface="Source Sans Pro"/>
                  <a:cs typeface="Source Sans Pro"/>
                  <a:sym typeface="Source Sans Pro"/>
                </a:rPr>
                <a:t>E(G) =adjacent regions</a:t>
              </a:r>
              <a:endParaRPr sz="2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02" name="Google Shape;302;p36"/>
          <p:cNvGrpSpPr/>
          <p:nvPr/>
        </p:nvGrpSpPr>
        <p:grpSpPr>
          <a:xfrm>
            <a:off x="4657750" y="2185374"/>
            <a:ext cx="5246400" cy="2813251"/>
            <a:chOff x="5191150" y="2185374"/>
            <a:chExt cx="5246400" cy="2813251"/>
          </a:xfrm>
        </p:grpSpPr>
        <p:pic>
          <p:nvPicPr>
            <p:cNvPr descr="location_based_apps.jpg" id="303" name="Google Shape;303;p36"/>
            <p:cNvPicPr preferRelativeResize="0"/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5514124" y="2185374"/>
              <a:ext cx="2039325" cy="174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36"/>
            <p:cNvSpPr txBox="1"/>
            <p:nvPr/>
          </p:nvSpPr>
          <p:spPr>
            <a:xfrm>
              <a:off x="5191150" y="4349425"/>
              <a:ext cx="5246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Source Sans Pro"/>
                <a:buChar char="●"/>
              </a:pPr>
              <a:r>
                <a:rPr lang="en" sz="20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Spatiotemporal </a:t>
              </a:r>
              <a:r>
                <a:rPr lang="en" sz="20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assignment</a:t>
              </a:r>
              <a:endPara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Source Sans Pro"/>
                <a:buChar char="●"/>
              </a:pPr>
              <a:r>
                <a:rPr lang="en" sz="20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Filtering and bind data to regions</a:t>
              </a:r>
              <a:endPara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-3556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Source Sans Pro"/>
                <a:buChar char="●"/>
              </a:pPr>
              <a:r>
                <a:rPr lang="en" sz="20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Remove data inconsistent</a:t>
              </a:r>
              <a:endPara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05" name="Google Shape;305;p36"/>
          <p:cNvGrpSpPr/>
          <p:nvPr/>
        </p:nvGrpSpPr>
        <p:grpSpPr>
          <a:xfrm>
            <a:off x="1584515" y="2276980"/>
            <a:ext cx="1422475" cy="1801131"/>
            <a:chOff x="3583294" y="2110875"/>
            <a:chExt cx="1946996" cy="2464939"/>
          </a:xfrm>
        </p:grpSpPr>
        <p:sp>
          <p:nvSpPr>
            <p:cNvPr id="306" name="Google Shape;306;p36"/>
            <p:cNvSpPr/>
            <p:nvPr/>
          </p:nvSpPr>
          <p:spPr>
            <a:xfrm>
              <a:off x="4327458" y="2439628"/>
              <a:ext cx="280200" cy="280200"/>
            </a:xfrm>
            <a:prstGeom prst="ellipse">
              <a:avLst/>
            </a:prstGeom>
            <a:solidFill>
              <a:srgbClr val="FFA63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5010925" y="2110875"/>
              <a:ext cx="280200" cy="280200"/>
            </a:xfrm>
            <a:prstGeom prst="ellipse">
              <a:avLst/>
            </a:prstGeom>
            <a:solidFill>
              <a:srgbClr val="FFA63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5250090" y="3133087"/>
              <a:ext cx="280200" cy="280200"/>
            </a:xfrm>
            <a:prstGeom prst="ellipse">
              <a:avLst/>
            </a:prstGeom>
            <a:solidFill>
              <a:srgbClr val="FFA63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4607661" y="3329891"/>
              <a:ext cx="280200" cy="280200"/>
            </a:xfrm>
            <a:prstGeom prst="ellipse">
              <a:avLst/>
            </a:prstGeom>
            <a:solidFill>
              <a:srgbClr val="FFA63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3583294" y="4295614"/>
              <a:ext cx="280200" cy="280200"/>
            </a:xfrm>
            <a:prstGeom prst="ellipse">
              <a:avLst/>
            </a:prstGeom>
            <a:solidFill>
              <a:srgbClr val="FFA63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1" name="Google Shape;311;p36"/>
            <p:cNvCxnSpPr>
              <a:stCxn id="307" idx="2"/>
              <a:endCxn id="306" idx="7"/>
            </p:cNvCxnSpPr>
            <p:nvPr/>
          </p:nvCxnSpPr>
          <p:spPr>
            <a:xfrm flipH="1">
              <a:off x="4566625" y="2250975"/>
              <a:ext cx="444300" cy="229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312" name="Google Shape;312;p36"/>
            <p:cNvCxnSpPr>
              <a:stCxn id="307" idx="5"/>
              <a:endCxn id="308" idx="0"/>
            </p:cNvCxnSpPr>
            <p:nvPr/>
          </p:nvCxnSpPr>
          <p:spPr>
            <a:xfrm>
              <a:off x="5250091" y="2350041"/>
              <a:ext cx="140100" cy="78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313" name="Google Shape;313;p36"/>
            <p:cNvCxnSpPr>
              <a:stCxn id="306" idx="5"/>
              <a:endCxn id="308" idx="2"/>
            </p:cNvCxnSpPr>
            <p:nvPr/>
          </p:nvCxnSpPr>
          <p:spPr>
            <a:xfrm>
              <a:off x="4566623" y="2678793"/>
              <a:ext cx="683400" cy="594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314" name="Google Shape;314;p36"/>
            <p:cNvCxnSpPr>
              <a:stCxn id="306" idx="4"/>
              <a:endCxn id="309" idx="1"/>
            </p:cNvCxnSpPr>
            <p:nvPr/>
          </p:nvCxnSpPr>
          <p:spPr>
            <a:xfrm>
              <a:off x="4467558" y="2719828"/>
              <a:ext cx="181200" cy="651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315" name="Google Shape;315;p36"/>
            <p:cNvCxnSpPr>
              <a:stCxn id="308" idx="3"/>
              <a:endCxn id="309" idx="6"/>
            </p:cNvCxnSpPr>
            <p:nvPr/>
          </p:nvCxnSpPr>
          <p:spPr>
            <a:xfrm flipH="1">
              <a:off x="4887924" y="3372252"/>
              <a:ext cx="403200" cy="97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316" name="Google Shape;316;p36"/>
            <p:cNvCxnSpPr>
              <a:stCxn id="309" idx="2"/>
              <a:endCxn id="310" idx="7"/>
            </p:cNvCxnSpPr>
            <p:nvPr/>
          </p:nvCxnSpPr>
          <p:spPr>
            <a:xfrm flipH="1">
              <a:off x="3822561" y="3469991"/>
              <a:ext cx="785100" cy="866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</p:grpSp>
      <p:pic>
        <p:nvPicPr>
          <p:cNvPr descr="twitter_t_logo_transparent.png" id="317" name="Google Shape;317;p36"/>
          <p:cNvPicPr preferRelativeResize="0"/>
          <p:nvPr/>
        </p:nvPicPr>
        <p:blipFill rotWithShape="1">
          <a:blip r:embed="rId5">
            <a:alphaModFix/>
          </a:blip>
          <a:srcRect b="0" l="1615" r="1625" t="0"/>
          <a:stretch/>
        </p:blipFill>
        <p:spPr>
          <a:xfrm>
            <a:off x="5507738" y="2276976"/>
            <a:ext cx="985325" cy="124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786150" y="487025"/>
            <a:ext cx="8444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T-MAPS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Step</a:t>
            </a:r>
            <a:r>
              <a:rPr lang="en" sz="2500"/>
              <a:t> 3 -</a:t>
            </a:r>
            <a:r>
              <a:rPr lang="en" sz="2500"/>
              <a:t> </a:t>
            </a:r>
            <a:r>
              <a:rPr lang="en"/>
              <a:t>Data Fusion and Metrics</a:t>
            </a:r>
            <a:endParaRPr sz="1600"/>
          </a:p>
        </p:txBody>
      </p:sp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4" name="Google Shape;324;p37"/>
          <p:cNvGrpSpPr/>
          <p:nvPr/>
        </p:nvGrpSpPr>
        <p:grpSpPr>
          <a:xfrm>
            <a:off x="910618" y="1644299"/>
            <a:ext cx="1626354" cy="1818210"/>
            <a:chOff x="1763865" y="1912150"/>
            <a:chExt cx="2180099" cy="2437279"/>
          </a:xfrm>
        </p:grpSpPr>
        <p:pic>
          <p:nvPicPr>
            <p:cNvPr descr="borough_map.gif" id="325" name="Google Shape;325;p37"/>
            <p:cNvPicPr preferRelativeResize="0"/>
            <p:nvPr/>
          </p:nvPicPr>
          <p:blipFill>
            <a:blip r:embed="rId3">
              <a:alphaModFix amt="37000"/>
            </a:blip>
            <a:stretch>
              <a:fillRect/>
            </a:stretch>
          </p:blipFill>
          <p:spPr>
            <a:xfrm>
              <a:off x="1763865" y="1912150"/>
              <a:ext cx="2180099" cy="243727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6" name="Google Shape;326;p37"/>
            <p:cNvGrpSpPr/>
            <p:nvPr/>
          </p:nvGrpSpPr>
          <p:grpSpPr>
            <a:xfrm>
              <a:off x="2117915" y="2276980"/>
              <a:ext cx="1422475" cy="1801131"/>
              <a:chOff x="3583294" y="2110875"/>
              <a:chExt cx="1946996" cy="2464939"/>
            </a:xfrm>
          </p:grpSpPr>
          <p:sp>
            <p:nvSpPr>
              <p:cNvPr id="327" name="Google Shape;327;p37"/>
              <p:cNvSpPr/>
              <p:nvPr/>
            </p:nvSpPr>
            <p:spPr>
              <a:xfrm>
                <a:off x="4327458" y="2439628"/>
                <a:ext cx="280200" cy="280200"/>
              </a:xfrm>
              <a:prstGeom prst="ellipse">
                <a:avLst/>
              </a:prstGeom>
              <a:solidFill>
                <a:srgbClr val="FFA63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7"/>
              <p:cNvSpPr/>
              <p:nvPr/>
            </p:nvSpPr>
            <p:spPr>
              <a:xfrm>
                <a:off x="5010925" y="2110875"/>
                <a:ext cx="280200" cy="280200"/>
              </a:xfrm>
              <a:prstGeom prst="ellipse">
                <a:avLst/>
              </a:prstGeom>
              <a:solidFill>
                <a:srgbClr val="FFA63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7"/>
              <p:cNvSpPr/>
              <p:nvPr/>
            </p:nvSpPr>
            <p:spPr>
              <a:xfrm>
                <a:off x="5250090" y="3133087"/>
                <a:ext cx="280200" cy="280200"/>
              </a:xfrm>
              <a:prstGeom prst="ellipse">
                <a:avLst/>
              </a:prstGeom>
              <a:solidFill>
                <a:srgbClr val="FFA63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7"/>
              <p:cNvSpPr/>
              <p:nvPr/>
            </p:nvSpPr>
            <p:spPr>
              <a:xfrm>
                <a:off x="4607661" y="3329891"/>
                <a:ext cx="280200" cy="280200"/>
              </a:xfrm>
              <a:prstGeom prst="ellipse">
                <a:avLst/>
              </a:prstGeom>
              <a:solidFill>
                <a:srgbClr val="FFA63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7"/>
              <p:cNvSpPr/>
              <p:nvPr/>
            </p:nvSpPr>
            <p:spPr>
              <a:xfrm>
                <a:off x="3583294" y="4295614"/>
                <a:ext cx="280200" cy="280200"/>
              </a:xfrm>
              <a:prstGeom prst="ellipse">
                <a:avLst/>
              </a:prstGeom>
              <a:solidFill>
                <a:srgbClr val="FFA630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2" name="Google Shape;332;p37"/>
              <p:cNvCxnSpPr>
                <a:stCxn id="328" idx="2"/>
                <a:endCxn id="327" idx="7"/>
              </p:cNvCxnSpPr>
              <p:nvPr/>
            </p:nvCxnSpPr>
            <p:spPr>
              <a:xfrm flipH="1">
                <a:off x="4566625" y="2250975"/>
                <a:ext cx="444300" cy="22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333" name="Google Shape;333;p37"/>
              <p:cNvCxnSpPr>
                <a:stCxn id="328" idx="5"/>
                <a:endCxn id="329" idx="0"/>
              </p:cNvCxnSpPr>
              <p:nvPr/>
            </p:nvCxnSpPr>
            <p:spPr>
              <a:xfrm>
                <a:off x="5250091" y="2350041"/>
                <a:ext cx="140100" cy="783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334" name="Google Shape;334;p37"/>
              <p:cNvCxnSpPr>
                <a:stCxn id="327" idx="5"/>
                <a:endCxn id="329" idx="2"/>
              </p:cNvCxnSpPr>
              <p:nvPr/>
            </p:nvCxnSpPr>
            <p:spPr>
              <a:xfrm>
                <a:off x="4566623" y="2678793"/>
                <a:ext cx="683400" cy="594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335" name="Google Shape;335;p37"/>
              <p:cNvCxnSpPr>
                <a:stCxn id="327" idx="4"/>
                <a:endCxn id="330" idx="1"/>
              </p:cNvCxnSpPr>
              <p:nvPr/>
            </p:nvCxnSpPr>
            <p:spPr>
              <a:xfrm>
                <a:off x="4467558" y="2719828"/>
                <a:ext cx="181200" cy="651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336" name="Google Shape;336;p37"/>
              <p:cNvCxnSpPr>
                <a:stCxn id="329" idx="3"/>
                <a:endCxn id="330" idx="6"/>
              </p:cNvCxnSpPr>
              <p:nvPr/>
            </p:nvCxnSpPr>
            <p:spPr>
              <a:xfrm flipH="1">
                <a:off x="4887924" y="3372252"/>
                <a:ext cx="403200" cy="97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337" name="Google Shape;337;p37"/>
              <p:cNvCxnSpPr>
                <a:stCxn id="330" idx="2"/>
                <a:endCxn id="331" idx="7"/>
              </p:cNvCxnSpPr>
              <p:nvPr/>
            </p:nvCxnSpPr>
            <p:spPr>
              <a:xfrm flipH="1">
                <a:off x="3822561" y="3469991"/>
                <a:ext cx="785100" cy="86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</p:grpSp>
      </p:grpSp>
      <p:pic>
        <p:nvPicPr>
          <p:cNvPr descr="twitter_t_logo_transparent.png" id="338" name="Google Shape;338;p37"/>
          <p:cNvPicPr preferRelativeResize="0"/>
          <p:nvPr/>
        </p:nvPicPr>
        <p:blipFill rotWithShape="1">
          <a:blip r:embed="rId4">
            <a:alphaModFix/>
          </a:blip>
          <a:srcRect b="0" l="1615" r="1625" t="0"/>
          <a:stretch/>
        </p:blipFill>
        <p:spPr>
          <a:xfrm>
            <a:off x="1374797" y="4641737"/>
            <a:ext cx="698000" cy="879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b490de1cf5028f5f46dd4e27dddd08c_blue-plus-sign-clip-art-at-plus-sign-clip-art_298-297.png" id="339" name="Google Shape;33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449" y="3685525"/>
            <a:ext cx="548700" cy="54687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7"/>
          <p:cNvSpPr/>
          <p:nvPr/>
        </p:nvSpPr>
        <p:spPr>
          <a:xfrm>
            <a:off x="2945100" y="1347725"/>
            <a:ext cx="6199200" cy="55107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1" name="Google Shape;341;p37"/>
          <p:cNvGrpSpPr/>
          <p:nvPr/>
        </p:nvGrpSpPr>
        <p:grpSpPr>
          <a:xfrm rot="-5400000">
            <a:off x="2670952" y="3590102"/>
            <a:ext cx="576692" cy="569800"/>
            <a:chOff x="4384600" y="1804325"/>
            <a:chExt cx="681025" cy="574975"/>
          </a:xfrm>
        </p:grpSpPr>
        <p:sp>
          <p:nvSpPr>
            <p:cNvPr id="342" name="Google Shape;342;p37"/>
            <p:cNvSpPr/>
            <p:nvPr/>
          </p:nvSpPr>
          <p:spPr>
            <a:xfrm rot="5400000">
              <a:off x="4609300" y="1923000"/>
              <a:ext cx="231600" cy="681000"/>
            </a:xfrm>
            <a:prstGeom prst="chevron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 rot="5400000">
              <a:off x="4609325" y="1579625"/>
              <a:ext cx="231600" cy="681000"/>
            </a:xfrm>
            <a:prstGeom prst="chevron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 rot="5400000">
              <a:off x="4609313" y="1761550"/>
              <a:ext cx="231600" cy="681000"/>
            </a:xfrm>
            <a:prstGeom prst="chevron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37"/>
          <p:cNvGrpSpPr/>
          <p:nvPr/>
        </p:nvGrpSpPr>
        <p:grpSpPr>
          <a:xfrm>
            <a:off x="3585588" y="1423925"/>
            <a:ext cx="1674663" cy="2428725"/>
            <a:chOff x="5906263" y="1083650"/>
            <a:chExt cx="1674663" cy="2428725"/>
          </a:xfrm>
        </p:grpSpPr>
        <p:sp>
          <p:nvSpPr>
            <p:cNvPr id="346" name="Google Shape;346;p37"/>
            <p:cNvSpPr txBox="1"/>
            <p:nvPr/>
          </p:nvSpPr>
          <p:spPr>
            <a:xfrm>
              <a:off x="6354288" y="1535725"/>
              <a:ext cx="2754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</a:t>
              </a:r>
              <a:endParaRPr b="1" sz="1000"/>
            </a:p>
          </p:txBody>
        </p:sp>
        <p:sp>
          <p:nvSpPr>
            <p:cNvPr id="347" name="Google Shape;347;p37"/>
            <p:cNvSpPr txBox="1"/>
            <p:nvPr/>
          </p:nvSpPr>
          <p:spPr>
            <a:xfrm>
              <a:off x="6858688" y="1535725"/>
              <a:ext cx="2754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</a:t>
              </a:r>
              <a:endParaRPr b="1" sz="1000"/>
            </a:p>
          </p:txBody>
        </p:sp>
        <p:sp>
          <p:nvSpPr>
            <p:cNvPr id="348" name="Google Shape;348;p37"/>
            <p:cNvSpPr txBox="1"/>
            <p:nvPr/>
          </p:nvSpPr>
          <p:spPr>
            <a:xfrm>
              <a:off x="6084613" y="175665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10</a:t>
              </a:r>
              <a:endParaRPr b="1" sz="1000"/>
            </a:p>
          </p:txBody>
        </p:sp>
        <p:sp>
          <p:nvSpPr>
            <p:cNvPr id="349" name="Google Shape;349;p37"/>
            <p:cNvSpPr txBox="1"/>
            <p:nvPr/>
          </p:nvSpPr>
          <p:spPr>
            <a:xfrm>
              <a:off x="6084613" y="23082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10</a:t>
              </a:r>
              <a:endParaRPr b="1" sz="1000"/>
            </a:p>
          </p:txBody>
        </p:sp>
        <p:sp>
          <p:nvSpPr>
            <p:cNvPr id="350" name="Google Shape;350;p37"/>
            <p:cNvSpPr txBox="1"/>
            <p:nvPr/>
          </p:nvSpPr>
          <p:spPr>
            <a:xfrm>
              <a:off x="6364638" y="200790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10</a:t>
              </a:r>
              <a:endParaRPr b="1" sz="1000"/>
            </a:p>
          </p:txBody>
        </p:sp>
        <p:sp>
          <p:nvSpPr>
            <p:cNvPr id="351" name="Google Shape;351;p37"/>
            <p:cNvSpPr txBox="1"/>
            <p:nvPr/>
          </p:nvSpPr>
          <p:spPr>
            <a:xfrm>
              <a:off x="6328500" y="27641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5</a:t>
              </a:r>
              <a:endParaRPr b="1" sz="1000"/>
            </a:p>
          </p:txBody>
        </p:sp>
        <p:sp>
          <p:nvSpPr>
            <p:cNvPr id="352" name="Google Shape;352;p37"/>
            <p:cNvSpPr txBox="1"/>
            <p:nvPr/>
          </p:nvSpPr>
          <p:spPr>
            <a:xfrm>
              <a:off x="6557100" y="25355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5</a:t>
              </a:r>
              <a:endParaRPr b="1" sz="1000"/>
            </a:p>
          </p:txBody>
        </p:sp>
        <p:sp>
          <p:nvSpPr>
            <p:cNvPr id="353" name="Google Shape;353;p37"/>
            <p:cNvSpPr txBox="1"/>
            <p:nvPr/>
          </p:nvSpPr>
          <p:spPr>
            <a:xfrm>
              <a:off x="6938100" y="26879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5</a:t>
              </a:r>
              <a:endParaRPr b="1" sz="1000"/>
            </a:p>
          </p:txBody>
        </p:sp>
        <p:sp>
          <p:nvSpPr>
            <p:cNvPr id="354" name="Google Shape;354;p37"/>
            <p:cNvSpPr txBox="1"/>
            <p:nvPr/>
          </p:nvSpPr>
          <p:spPr>
            <a:xfrm>
              <a:off x="6176100" y="31451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8</a:t>
              </a:r>
              <a:endParaRPr b="1" sz="1000"/>
            </a:p>
          </p:txBody>
        </p:sp>
        <p:sp>
          <p:nvSpPr>
            <p:cNvPr id="355" name="Google Shape;355;p37"/>
            <p:cNvSpPr txBox="1"/>
            <p:nvPr/>
          </p:nvSpPr>
          <p:spPr>
            <a:xfrm>
              <a:off x="6792825" y="203565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3</a:t>
              </a:r>
              <a:endParaRPr b="1" sz="1000"/>
            </a:p>
          </p:txBody>
        </p:sp>
        <p:sp>
          <p:nvSpPr>
            <p:cNvPr id="356" name="Google Shape;356;p37"/>
            <p:cNvSpPr txBox="1"/>
            <p:nvPr/>
          </p:nvSpPr>
          <p:spPr>
            <a:xfrm>
              <a:off x="6869025" y="234045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3</a:t>
              </a:r>
              <a:endParaRPr b="1" sz="1000"/>
            </a:p>
          </p:txBody>
        </p:sp>
        <p:sp>
          <p:nvSpPr>
            <p:cNvPr id="357" name="Google Shape;357;p37"/>
            <p:cNvSpPr txBox="1"/>
            <p:nvPr/>
          </p:nvSpPr>
          <p:spPr>
            <a:xfrm>
              <a:off x="7173825" y="188325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3</a:t>
              </a:r>
              <a:endParaRPr b="1" sz="1000"/>
            </a:p>
          </p:txBody>
        </p:sp>
        <p:grpSp>
          <p:nvGrpSpPr>
            <p:cNvPr id="358" name="Google Shape;358;p37"/>
            <p:cNvGrpSpPr/>
            <p:nvPr/>
          </p:nvGrpSpPr>
          <p:grpSpPr>
            <a:xfrm>
              <a:off x="5906263" y="1083650"/>
              <a:ext cx="1469375" cy="2309050"/>
              <a:chOff x="645725" y="4275950"/>
              <a:chExt cx="1469375" cy="2309050"/>
            </a:xfrm>
          </p:grpSpPr>
          <p:grpSp>
            <p:nvGrpSpPr>
              <p:cNvPr id="359" name="Google Shape;359;p37"/>
              <p:cNvGrpSpPr/>
              <p:nvPr/>
            </p:nvGrpSpPr>
            <p:grpSpPr>
              <a:xfrm>
                <a:off x="645725" y="4649775"/>
                <a:ext cx="1469375" cy="1935225"/>
                <a:chOff x="4081275" y="2110875"/>
                <a:chExt cx="1469375" cy="1935225"/>
              </a:xfrm>
            </p:grpSpPr>
            <p:sp>
              <p:nvSpPr>
                <p:cNvPr id="360" name="Google Shape;360;p37"/>
                <p:cNvSpPr/>
                <p:nvPr/>
              </p:nvSpPr>
              <p:spPr>
                <a:xfrm>
                  <a:off x="4204100" y="27028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37"/>
                <p:cNvSpPr/>
                <p:nvPr/>
              </p:nvSpPr>
              <p:spPr>
                <a:xfrm>
                  <a:off x="4771875" y="2110875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37"/>
                <p:cNvSpPr/>
                <p:nvPr/>
              </p:nvSpPr>
              <p:spPr>
                <a:xfrm>
                  <a:off x="5270450" y="285705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37"/>
                <p:cNvSpPr/>
                <p:nvPr/>
              </p:nvSpPr>
              <p:spPr>
                <a:xfrm>
                  <a:off x="4771875" y="34857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37"/>
                <p:cNvSpPr/>
                <p:nvPr/>
              </p:nvSpPr>
              <p:spPr>
                <a:xfrm>
                  <a:off x="4081275" y="37659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65" name="Google Shape;365;p37"/>
                <p:cNvCxnSpPr>
                  <a:stCxn id="361" idx="3"/>
                  <a:endCxn id="360" idx="7"/>
                </p:cNvCxnSpPr>
                <p:nvPr/>
              </p:nvCxnSpPr>
              <p:spPr>
                <a:xfrm flipH="1">
                  <a:off x="4443309" y="2350041"/>
                  <a:ext cx="369600" cy="393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366" name="Google Shape;366;p37"/>
                <p:cNvCxnSpPr>
                  <a:stCxn id="361" idx="5"/>
                  <a:endCxn id="362" idx="0"/>
                </p:cNvCxnSpPr>
                <p:nvPr/>
              </p:nvCxnSpPr>
              <p:spPr>
                <a:xfrm>
                  <a:off x="5011041" y="2350041"/>
                  <a:ext cx="399600" cy="507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367" name="Google Shape;367;p37"/>
                <p:cNvCxnSpPr>
                  <a:stCxn id="360" idx="5"/>
                  <a:endCxn id="362" idx="2"/>
                </p:cNvCxnSpPr>
                <p:nvPr/>
              </p:nvCxnSpPr>
              <p:spPr>
                <a:xfrm>
                  <a:off x="4443266" y="2941966"/>
                  <a:ext cx="827100" cy="55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368" name="Google Shape;368;p37"/>
                <p:cNvCxnSpPr>
                  <a:stCxn id="360" idx="5"/>
                  <a:endCxn id="363" idx="1"/>
                </p:cNvCxnSpPr>
                <p:nvPr/>
              </p:nvCxnSpPr>
              <p:spPr>
                <a:xfrm>
                  <a:off x="4443266" y="2941966"/>
                  <a:ext cx="369600" cy="584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369" name="Google Shape;369;p37"/>
                <p:cNvCxnSpPr>
                  <a:stCxn id="362" idx="4"/>
                  <a:endCxn id="363" idx="7"/>
                </p:cNvCxnSpPr>
                <p:nvPr/>
              </p:nvCxnSpPr>
              <p:spPr>
                <a:xfrm flipH="1">
                  <a:off x="5010950" y="3137250"/>
                  <a:ext cx="399600" cy="389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370" name="Google Shape;370;p37"/>
                <p:cNvCxnSpPr>
                  <a:stCxn id="363" idx="2"/>
                  <a:endCxn id="364" idx="6"/>
                </p:cNvCxnSpPr>
                <p:nvPr/>
              </p:nvCxnSpPr>
              <p:spPr>
                <a:xfrm flipH="1">
                  <a:off x="4361475" y="3625800"/>
                  <a:ext cx="410400" cy="280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</p:grpSp>
          <p:sp>
            <p:nvSpPr>
              <p:cNvPr id="371" name="Google Shape;371;p37"/>
              <p:cNvSpPr txBox="1"/>
              <p:nvPr/>
            </p:nvSpPr>
            <p:spPr>
              <a:xfrm>
                <a:off x="877938" y="4275950"/>
                <a:ext cx="1197000" cy="2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Instant</a:t>
                </a:r>
                <a:endParaRPr b="1"/>
              </a:p>
            </p:txBody>
          </p:sp>
        </p:grpSp>
      </p:grpSp>
      <p:grpSp>
        <p:nvGrpSpPr>
          <p:cNvPr id="372" name="Google Shape;372;p37"/>
          <p:cNvGrpSpPr/>
          <p:nvPr/>
        </p:nvGrpSpPr>
        <p:grpSpPr>
          <a:xfrm>
            <a:off x="6787363" y="1432450"/>
            <a:ext cx="1598463" cy="2411688"/>
            <a:chOff x="8192263" y="1100688"/>
            <a:chExt cx="1598463" cy="2411688"/>
          </a:xfrm>
        </p:grpSpPr>
        <p:sp>
          <p:nvSpPr>
            <p:cNvPr id="373" name="Google Shape;373;p37"/>
            <p:cNvSpPr txBox="1"/>
            <p:nvPr/>
          </p:nvSpPr>
          <p:spPr>
            <a:xfrm>
              <a:off x="8454600" y="1459525"/>
              <a:ext cx="537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100K</a:t>
              </a:r>
              <a:endParaRPr b="1" sz="1000"/>
            </a:p>
          </p:txBody>
        </p:sp>
        <p:sp>
          <p:nvSpPr>
            <p:cNvPr id="374" name="Google Shape;374;p37"/>
            <p:cNvSpPr txBox="1"/>
            <p:nvPr/>
          </p:nvSpPr>
          <p:spPr>
            <a:xfrm>
              <a:off x="8294427" y="1756650"/>
              <a:ext cx="4725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3kk</a:t>
              </a:r>
              <a:endParaRPr b="1" sz="1000"/>
            </a:p>
          </p:txBody>
        </p:sp>
        <p:sp>
          <p:nvSpPr>
            <p:cNvPr id="375" name="Google Shape;375;p37"/>
            <p:cNvSpPr txBox="1"/>
            <p:nvPr/>
          </p:nvSpPr>
          <p:spPr>
            <a:xfrm>
              <a:off x="8766900" y="25355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13k</a:t>
              </a:r>
              <a:endParaRPr b="1" sz="1000"/>
            </a:p>
          </p:txBody>
        </p:sp>
        <p:sp>
          <p:nvSpPr>
            <p:cNvPr id="376" name="Google Shape;376;p37"/>
            <p:cNvSpPr txBox="1"/>
            <p:nvPr/>
          </p:nvSpPr>
          <p:spPr>
            <a:xfrm>
              <a:off x="8462100" y="314517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1kk</a:t>
              </a:r>
              <a:endParaRPr b="1" sz="1000"/>
            </a:p>
          </p:txBody>
        </p:sp>
        <p:sp>
          <p:nvSpPr>
            <p:cNvPr id="377" name="Google Shape;377;p37"/>
            <p:cNvSpPr txBox="1"/>
            <p:nvPr/>
          </p:nvSpPr>
          <p:spPr>
            <a:xfrm>
              <a:off x="9078825" y="203565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70k</a:t>
              </a:r>
              <a:endParaRPr b="1" sz="1000"/>
            </a:p>
          </p:txBody>
        </p:sp>
        <p:sp>
          <p:nvSpPr>
            <p:cNvPr id="378" name="Google Shape;378;p37"/>
            <p:cNvSpPr txBox="1"/>
            <p:nvPr/>
          </p:nvSpPr>
          <p:spPr>
            <a:xfrm>
              <a:off x="9078825" y="234045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70k</a:t>
              </a:r>
              <a:endParaRPr b="1" sz="1000"/>
            </a:p>
          </p:txBody>
        </p:sp>
        <p:sp>
          <p:nvSpPr>
            <p:cNvPr id="379" name="Google Shape;379;p37"/>
            <p:cNvSpPr txBox="1"/>
            <p:nvPr/>
          </p:nvSpPr>
          <p:spPr>
            <a:xfrm>
              <a:off x="8581702" y="2021175"/>
              <a:ext cx="4725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3kk</a:t>
              </a:r>
              <a:endParaRPr b="1" sz="1000"/>
            </a:p>
          </p:txBody>
        </p:sp>
        <p:sp>
          <p:nvSpPr>
            <p:cNvPr id="380" name="Google Shape;380;p37"/>
            <p:cNvSpPr txBox="1"/>
            <p:nvPr/>
          </p:nvSpPr>
          <p:spPr>
            <a:xfrm>
              <a:off x="8268727" y="2339425"/>
              <a:ext cx="4725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3kk</a:t>
              </a:r>
              <a:endParaRPr b="1" sz="1000"/>
            </a:p>
          </p:txBody>
        </p:sp>
        <p:sp>
          <p:nvSpPr>
            <p:cNvPr id="381" name="Google Shape;381;p37"/>
            <p:cNvSpPr txBox="1"/>
            <p:nvPr/>
          </p:nvSpPr>
          <p:spPr>
            <a:xfrm>
              <a:off x="9095525" y="1457475"/>
              <a:ext cx="537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100K</a:t>
              </a:r>
              <a:endParaRPr b="1" sz="1000"/>
            </a:p>
          </p:txBody>
        </p:sp>
        <p:sp>
          <p:nvSpPr>
            <p:cNvPr id="382" name="Google Shape;382;p37"/>
            <p:cNvSpPr txBox="1"/>
            <p:nvPr/>
          </p:nvSpPr>
          <p:spPr>
            <a:xfrm>
              <a:off x="9383625" y="188325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70k</a:t>
              </a:r>
              <a:endParaRPr b="1" sz="1000"/>
            </a:p>
          </p:txBody>
        </p:sp>
        <p:sp>
          <p:nvSpPr>
            <p:cNvPr id="383" name="Google Shape;383;p37"/>
            <p:cNvSpPr txBox="1"/>
            <p:nvPr/>
          </p:nvSpPr>
          <p:spPr>
            <a:xfrm>
              <a:off x="9094775" y="274422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13k</a:t>
              </a:r>
              <a:endParaRPr b="1" sz="1000"/>
            </a:p>
          </p:txBody>
        </p:sp>
        <p:sp>
          <p:nvSpPr>
            <p:cNvPr id="384" name="Google Shape;384;p37"/>
            <p:cNvSpPr txBox="1"/>
            <p:nvPr/>
          </p:nvSpPr>
          <p:spPr>
            <a:xfrm>
              <a:off x="8455675" y="2744225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13k</a:t>
              </a:r>
              <a:endParaRPr b="1" sz="1000"/>
            </a:p>
          </p:txBody>
        </p:sp>
        <p:grpSp>
          <p:nvGrpSpPr>
            <p:cNvPr id="385" name="Google Shape;385;p37"/>
            <p:cNvGrpSpPr/>
            <p:nvPr/>
          </p:nvGrpSpPr>
          <p:grpSpPr>
            <a:xfrm>
              <a:off x="8192263" y="1100688"/>
              <a:ext cx="1469538" cy="2292013"/>
              <a:chOff x="645725" y="4292988"/>
              <a:chExt cx="1469538" cy="2292013"/>
            </a:xfrm>
          </p:grpSpPr>
          <p:grpSp>
            <p:nvGrpSpPr>
              <p:cNvPr id="386" name="Google Shape;386;p37"/>
              <p:cNvGrpSpPr/>
              <p:nvPr/>
            </p:nvGrpSpPr>
            <p:grpSpPr>
              <a:xfrm>
                <a:off x="645725" y="4649775"/>
                <a:ext cx="1469375" cy="1935225"/>
                <a:chOff x="4081275" y="2110875"/>
                <a:chExt cx="1469375" cy="1935225"/>
              </a:xfrm>
            </p:grpSpPr>
            <p:sp>
              <p:nvSpPr>
                <p:cNvPr id="387" name="Google Shape;387;p37"/>
                <p:cNvSpPr/>
                <p:nvPr/>
              </p:nvSpPr>
              <p:spPr>
                <a:xfrm>
                  <a:off x="4204100" y="27028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37"/>
                <p:cNvSpPr/>
                <p:nvPr/>
              </p:nvSpPr>
              <p:spPr>
                <a:xfrm>
                  <a:off x="4771875" y="2110875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37"/>
                <p:cNvSpPr/>
                <p:nvPr/>
              </p:nvSpPr>
              <p:spPr>
                <a:xfrm>
                  <a:off x="5270450" y="285705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37"/>
                <p:cNvSpPr/>
                <p:nvPr/>
              </p:nvSpPr>
              <p:spPr>
                <a:xfrm>
                  <a:off x="4771875" y="34857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37"/>
                <p:cNvSpPr/>
                <p:nvPr/>
              </p:nvSpPr>
              <p:spPr>
                <a:xfrm>
                  <a:off x="4081275" y="37659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92" name="Google Shape;392;p37"/>
                <p:cNvCxnSpPr>
                  <a:stCxn id="388" idx="3"/>
                  <a:endCxn id="387" idx="7"/>
                </p:cNvCxnSpPr>
                <p:nvPr/>
              </p:nvCxnSpPr>
              <p:spPr>
                <a:xfrm flipH="1">
                  <a:off x="4443309" y="2350041"/>
                  <a:ext cx="369600" cy="393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393" name="Google Shape;393;p37"/>
                <p:cNvCxnSpPr>
                  <a:stCxn id="388" idx="5"/>
                  <a:endCxn id="389" idx="0"/>
                </p:cNvCxnSpPr>
                <p:nvPr/>
              </p:nvCxnSpPr>
              <p:spPr>
                <a:xfrm>
                  <a:off x="5011041" y="2350041"/>
                  <a:ext cx="399600" cy="507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394" name="Google Shape;394;p37"/>
                <p:cNvCxnSpPr>
                  <a:stCxn id="387" idx="5"/>
                  <a:endCxn id="389" idx="2"/>
                </p:cNvCxnSpPr>
                <p:nvPr/>
              </p:nvCxnSpPr>
              <p:spPr>
                <a:xfrm>
                  <a:off x="4443266" y="2941966"/>
                  <a:ext cx="827100" cy="55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395" name="Google Shape;395;p37"/>
                <p:cNvCxnSpPr>
                  <a:stCxn id="387" idx="5"/>
                  <a:endCxn id="390" idx="1"/>
                </p:cNvCxnSpPr>
                <p:nvPr/>
              </p:nvCxnSpPr>
              <p:spPr>
                <a:xfrm>
                  <a:off x="4443266" y="2941966"/>
                  <a:ext cx="369600" cy="584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396" name="Google Shape;396;p37"/>
                <p:cNvCxnSpPr>
                  <a:stCxn id="389" idx="4"/>
                  <a:endCxn id="390" idx="7"/>
                </p:cNvCxnSpPr>
                <p:nvPr/>
              </p:nvCxnSpPr>
              <p:spPr>
                <a:xfrm flipH="1">
                  <a:off x="5010950" y="3137250"/>
                  <a:ext cx="399600" cy="389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397" name="Google Shape;397;p37"/>
                <p:cNvCxnSpPr>
                  <a:stCxn id="390" idx="2"/>
                  <a:endCxn id="391" idx="6"/>
                </p:cNvCxnSpPr>
                <p:nvPr/>
              </p:nvCxnSpPr>
              <p:spPr>
                <a:xfrm flipH="1">
                  <a:off x="4361475" y="3625800"/>
                  <a:ext cx="410400" cy="280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</p:grpSp>
          <p:sp>
            <p:nvSpPr>
              <p:cNvPr id="398" name="Google Shape;398;p37"/>
              <p:cNvSpPr txBox="1"/>
              <p:nvPr/>
            </p:nvSpPr>
            <p:spPr>
              <a:xfrm>
                <a:off x="768563" y="4292988"/>
                <a:ext cx="1346700" cy="2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Aggregation</a:t>
                </a:r>
                <a:endParaRPr b="1"/>
              </a:p>
            </p:txBody>
          </p:sp>
        </p:grpSp>
      </p:grpSp>
      <p:grpSp>
        <p:nvGrpSpPr>
          <p:cNvPr id="399" name="Google Shape;399;p37"/>
          <p:cNvGrpSpPr/>
          <p:nvPr/>
        </p:nvGrpSpPr>
        <p:grpSpPr>
          <a:xfrm>
            <a:off x="5172863" y="4232400"/>
            <a:ext cx="1743663" cy="2399925"/>
            <a:chOff x="5875663" y="3573575"/>
            <a:chExt cx="1743663" cy="2399925"/>
          </a:xfrm>
        </p:grpSpPr>
        <p:sp>
          <p:nvSpPr>
            <p:cNvPr id="400" name="Google Shape;400;p37"/>
            <p:cNvSpPr txBox="1"/>
            <p:nvPr/>
          </p:nvSpPr>
          <p:spPr>
            <a:xfrm>
              <a:off x="6247500" y="3920650"/>
              <a:ext cx="4386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2.1</a:t>
              </a:r>
              <a:endParaRPr b="1" sz="1000"/>
            </a:p>
          </p:txBody>
        </p:sp>
        <p:sp>
          <p:nvSpPr>
            <p:cNvPr id="401" name="Google Shape;401;p37"/>
            <p:cNvSpPr txBox="1"/>
            <p:nvPr/>
          </p:nvSpPr>
          <p:spPr>
            <a:xfrm>
              <a:off x="6828100" y="3920650"/>
              <a:ext cx="504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2.1</a:t>
              </a:r>
              <a:endParaRPr b="1" sz="1000"/>
            </a:p>
          </p:txBody>
        </p:sp>
        <p:sp>
          <p:nvSpPr>
            <p:cNvPr id="402" name="Google Shape;402;p37"/>
            <p:cNvSpPr txBox="1"/>
            <p:nvPr/>
          </p:nvSpPr>
          <p:spPr>
            <a:xfrm>
              <a:off x="5977829" y="4217775"/>
              <a:ext cx="537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9.5</a:t>
              </a:r>
              <a:endParaRPr b="1" sz="1000"/>
            </a:p>
          </p:txBody>
        </p:sp>
        <p:sp>
          <p:nvSpPr>
            <p:cNvPr id="403" name="Google Shape;403;p37"/>
            <p:cNvSpPr txBox="1"/>
            <p:nvPr/>
          </p:nvSpPr>
          <p:spPr>
            <a:xfrm>
              <a:off x="5977828" y="4769400"/>
              <a:ext cx="504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9.5</a:t>
              </a:r>
              <a:endParaRPr b="1" sz="1000"/>
            </a:p>
          </p:txBody>
        </p:sp>
        <p:sp>
          <p:nvSpPr>
            <p:cNvPr id="404" name="Google Shape;404;p37"/>
            <p:cNvSpPr txBox="1"/>
            <p:nvPr/>
          </p:nvSpPr>
          <p:spPr>
            <a:xfrm>
              <a:off x="6257853" y="4469025"/>
              <a:ext cx="504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9.5</a:t>
              </a:r>
              <a:endParaRPr b="1" sz="1000"/>
            </a:p>
          </p:txBody>
        </p:sp>
        <p:sp>
          <p:nvSpPr>
            <p:cNvPr id="405" name="Google Shape;405;p37"/>
            <p:cNvSpPr txBox="1"/>
            <p:nvPr/>
          </p:nvSpPr>
          <p:spPr>
            <a:xfrm>
              <a:off x="6297900" y="522530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7</a:t>
              </a:r>
              <a:endParaRPr b="1" sz="1000"/>
            </a:p>
          </p:txBody>
        </p:sp>
        <p:sp>
          <p:nvSpPr>
            <p:cNvPr id="406" name="Google Shape;406;p37"/>
            <p:cNvSpPr txBox="1"/>
            <p:nvPr/>
          </p:nvSpPr>
          <p:spPr>
            <a:xfrm>
              <a:off x="6450300" y="492050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7</a:t>
              </a:r>
              <a:endParaRPr b="1" sz="1000"/>
            </a:p>
          </p:txBody>
        </p:sp>
        <p:sp>
          <p:nvSpPr>
            <p:cNvPr id="407" name="Google Shape;407;p37"/>
            <p:cNvSpPr txBox="1"/>
            <p:nvPr/>
          </p:nvSpPr>
          <p:spPr>
            <a:xfrm>
              <a:off x="6831300" y="5225300"/>
              <a:ext cx="407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7</a:t>
              </a:r>
              <a:endParaRPr b="1" sz="1000"/>
            </a:p>
          </p:txBody>
        </p:sp>
        <p:sp>
          <p:nvSpPr>
            <p:cNvPr id="408" name="Google Shape;408;p37"/>
            <p:cNvSpPr txBox="1"/>
            <p:nvPr/>
          </p:nvSpPr>
          <p:spPr>
            <a:xfrm>
              <a:off x="6145500" y="5606300"/>
              <a:ext cx="5595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12.1</a:t>
              </a:r>
              <a:endParaRPr b="1" sz="1000"/>
            </a:p>
          </p:txBody>
        </p:sp>
        <p:sp>
          <p:nvSpPr>
            <p:cNvPr id="409" name="Google Shape;409;p37"/>
            <p:cNvSpPr txBox="1"/>
            <p:nvPr/>
          </p:nvSpPr>
          <p:spPr>
            <a:xfrm>
              <a:off x="6762225" y="4496775"/>
              <a:ext cx="476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5.6</a:t>
              </a:r>
              <a:endParaRPr b="1"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sp>
          <p:nvSpPr>
            <p:cNvPr id="410" name="Google Shape;410;p37"/>
            <p:cNvSpPr txBox="1"/>
            <p:nvPr/>
          </p:nvSpPr>
          <p:spPr>
            <a:xfrm>
              <a:off x="6762225" y="4801575"/>
              <a:ext cx="5043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5.6</a:t>
              </a:r>
              <a:endParaRPr b="1" sz="1000"/>
            </a:p>
          </p:txBody>
        </p:sp>
        <p:sp>
          <p:nvSpPr>
            <p:cNvPr id="411" name="Google Shape;411;p37"/>
            <p:cNvSpPr txBox="1"/>
            <p:nvPr/>
          </p:nvSpPr>
          <p:spPr>
            <a:xfrm>
              <a:off x="7143225" y="4344375"/>
              <a:ext cx="4761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5.6</a:t>
              </a:r>
              <a:endParaRPr b="1"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  <p:grpSp>
          <p:nvGrpSpPr>
            <p:cNvPr id="412" name="Google Shape;412;p37"/>
            <p:cNvGrpSpPr/>
            <p:nvPr/>
          </p:nvGrpSpPr>
          <p:grpSpPr>
            <a:xfrm>
              <a:off x="5875663" y="3573575"/>
              <a:ext cx="1469375" cy="2280250"/>
              <a:chOff x="645725" y="4304750"/>
              <a:chExt cx="1469375" cy="2280250"/>
            </a:xfrm>
          </p:grpSpPr>
          <p:grpSp>
            <p:nvGrpSpPr>
              <p:cNvPr id="413" name="Google Shape;413;p37"/>
              <p:cNvGrpSpPr/>
              <p:nvPr/>
            </p:nvGrpSpPr>
            <p:grpSpPr>
              <a:xfrm>
                <a:off x="645725" y="4649775"/>
                <a:ext cx="1469375" cy="1935225"/>
                <a:chOff x="4081275" y="2110875"/>
                <a:chExt cx="1469375" cy="1935225"/>
              </a:xfrm>
            </p:grpSpPr>
            <p:sp>
              <p:nvSpPr>
                <p:cNvPr id="414" name="Google Shape;414;p37"/>
                <p:cNvSpPr/>
                <p:nvPr/>
              </p:nvSpPr>
              <p:spPr>
                <a:xfrm>
                  <a:off x="4204100" y="27028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37"/>
                <p:cNvSpPr/>
                <p:nvPr/>
              </p:nvSpPr>
              <p:spPr>
                <a:xfrm>
                  <a:off x="4771875" y="2110875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37"/>
                <p:cNvSpPr/>
                <p:nvPr/>
              </p:nvSpPr>
              <p:spPr>
                <a:xfrm>
                  <a:off x="5270450" y="285705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37"/>
                <p:cNvSpPr/>
                <p:nvPr/>
              </p:nvSpPr>
              <p:spPr>
                <a:xfrm>
                  <a:off x="4771875" y="34857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37"/>
                <p:cNvSpPr/>
                <p:nvPr/>
              </p:nvSpPr>
              <p:spPr>
                <a:xfrm>
                  <a:off x="4081275" y="3765900"/>
                  <a:ext cx="280200" cy="280200"/>
                </a:xfrm>
                <a:prstGeom prst="ellipse">
                  <a:avLst/>
                </a:prstGeom>
                <a:solidFill>
                  <a:srgbClr val="FFA630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19" name="Google Shape;419;p37"/>
                <p:cNvCxnSpPr>
                  <a:stCxn id="415" idx="3"/>
                  <a:endCxn id="414" idx="7"/>
                </p:cNvCxnSpPr>
                <p:nvPr/>
              </p:nvCxnSpPr>
              <p:spPr>
                <a:xfrm flipH="1">
                  <a:off x="4443309" y="2350041"/>
                  <a:ext cx="369600" cy="393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20" name="Google Shape;420;p37"/>
                <p:cNvCxnSpPr>
                  <a:stCxn id="415" idx="5"/>
                  <a:endCxn id="416" idx="0"/>
                </p:cNvCxnSpPr>
                <p:nvPr/>
              </p:nvCxnSpPr>
              <p:spPr>
                <a:xfrm>
                  <a:off x="5011041" y="2350041"/>
                  <a:ext cx="399600" cy="507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21" name="Google Shape;421;p37"/>
                <p:cNvCxnSpPr>
                  <a:stCxn id="414" idx="5"/>
                  <a:endCxn id="416" idx="2"/>
                </p:cNvCxnSpPr>
                <p:nvPr/>
              </p:nvCxnSpPr>
              <p:spPr>
                <a:xfrm>
                  <a:off x="4443266" y="2941966"/>
                  <a:ext cx="827100" cy="55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22" name="Google Shape;422;p37"/>
                <p:cNvCxnSpPr>
                  <a:stCxn id="414" idx="5"/>
                  <a:endCxn id="417" idx="1"/>
                </p:cNvCxnSpPr>
                <p:nvPr/>
              </p:nvCxnSpPr>
              <p:spPr>
                <a:xfrm>
                  <a:off x="4443266" y="2941966"/>
                  <a:ext cx="369600" cy="584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23" name="Google Shape;423;p37"/>
                <p:cNvCxnSpPr>
                  <a:stCxn id="416" idx="4"/>
                  <a:endCxn id="417" idx="7"/>
                </p:cNvCxnSpPr>
                <p:nvPr/>
              </p:nvCxnSpPr>
              <p:spPr>
                <a:xfrm flipH="1">
                  <a:off x="5010950" y="3137250"/>
                  <a:ext cx="399600" cy="389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cxnSp>
              <p:nvCxnSpPr>
                <p:cNvPr id="424" name="Google Shape;424;p37"/>
                <p:cNvCxnSpPr>
                  <a:stCxn id="417" idx="2"/>
                  <a:endCxn id="418" idx="6"/>
                </p:cNvCxnSpPr>
                <p:nvPr/>
              </p:nvCxnSpPr>
              <p:spPr>
                <a:xfrm flipH="1">
                  <a:off x="4361475" y="3625800"/>
                  <a:ext cx="410400" cy="2802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</p:grpSp>
          <p:sp>
            <p:nvSpPr>
              <p:cNvPr id="425" name="Google Shape;425;p37"/>
              <p:cNvSpPr txBox="1"/>
              <p:nvPr/>
            </p:nvSpPr>
            <p:spPr>
              <a:xfrm>
                <a:off x="1018188" y="4304750"/>
                <a:ext cx="916500" cy="27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Average</a:t>
                </a:r>
                <a:endParaRPr b="1"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/>
          <p:nvPr>
            <p:ph type="title"/>
          </p:nvPr>
        </p:nvSpPr>
        <p:spPr>
          <a:xfrm>
            <a:off x="786150" y="487025"/>
            <a:ext cx="8444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T-MAPS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Discretization </a:t>
            </a:r>
            <a:r>
              <a:rPr lang="en"/>
              <a:t>- </a:t>
            </a:r>
            <a:r>
              <a:rPr lang="en" sz="2000"/>
              <a:t>metric </a:t>
            </a:r>
            <a:r>
              <a:rPr lang="en" sz="2000"/>
              <a:t>- instant</a:t>
            </a:r>
            <a:endParaRPr sz="2000"/>
          </a:p>
        </p:txBody>
      </p:sp>
      <p:sp>
        <p:nvSpPr>
          <p:cNvPr id="431" name="Google Shape;431;p38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38"/>
          <p:cNvGrpSpPr/>
          <p:nvPr/>
        </p:nvGrpSpPr>
        <p:grpSpPr>
          <a:xfrm>
            <a:off x="570594" y="1581763"/>
            <a:ext cx="8002813" cy="3694475"/>
            <a:chOff x="593163" y="1496775"/>
            <a:chExt cx="8002813" cy="3694475"/>
          </a:xfrm>
        </p:grpSpPr>
        <p:grpSp>
          <p:nvGrpSpPr>
            <p:cNvPr id="433" name="Google Shape;433;p38"/>
            <p:cNvGrpSpPr/>
            <p:nvPr/>
          </p:nvGrpSpPr>
          <p:grpSpPr>
            <a:xfrm>
              <a:off x="593163" y="1496775"/>
              <a:ext cx="1674663" cy="2428725"/>
              <a:chOff x="5906263" y="1083650"/>
              <a:chExt cx="1674663" cy="2428725"/>
            </a:xfrm>
          </p:grpSpPr>
          <p:sp>
            <p:nvSpPr>
              <p:cNvPr id="434" name="Google Shape;434;p38"/>
              <p:cNvSpPr txBox="1"/>
              <p:nvPr/>
            </p:nvSpPr>
            <p:spPr>
              <a:xfrm>
                <a:off x="6354288" y="1535725"/>
                <a:ext cx="2754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1</a:t>
                </a:r>
                <a:endParaRPr b="1" sz="1000"/>
              </a:p>
            </p:txBody>
          </p:sp>
          <p:sp>
            <p:nvSpPr>
              <p:cNvPr id="435" name="Google Shape;435;p38"/>
              <p:cNvSpPr txBox="1"/>
              <p:nvPr/>
            </p:nvSpPr>
            <p:spPr>
              <a:xfrm>
                <a:off x="6858688" y="1535725"/>
                <a:ext cx="2754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1</a:t>
                </a:r>
                <a:endParaRPr b="1" sz="1000"/>
              </a:p>
            </p:txBody>
          </p:sp>
          <p:sp>
            <p:nvSpPr>
              <p:cNvPr id="436" name="Google Shape;436;p38"/>
              <p:cNvSpPr txBox="1"/>
              <p:nvPr/>
            </p:nvSpPr>
            <p:spPr>
              <a:xfrm>
                <a:off x="6084613" y="17566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10</a:t>
                </a:r>
                <a:endParaRPr b="1" sz="1000"/>
              </a:p>
            </p:txBody>
          </p:sp>
          <p:sp>
            <p:nvSpPr>
              <p:cNvPr id="437" name="Google Shape;437;p38"/>
              <p:cNvSpPr txBox="1"/>
              <p:nvPr/>
            </p:nvSpPr>
            <p:spPr>
              <a:xfrm>
                <a:off x="6084613" y="23082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10</a:t>
                </a:r>
                <a:endParaRPr b="1" sz="1000"/>
              </a:p>
            </p:txBody>
          </p:sp>
          <p:sp>
            <p:nvSpPr>
              <p:cNvPr id="438" name="Google Shape;438;p38"/>
              <p:cNvSpPr txBox="1"/>
              <p:nvPr/>
            </p:nvSpPr>
            <p:spPr>
              <a:xfrm>
                <a:off x="6364638" y="200790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10</a:t>
                </a:r>
                <a:endParaRPr b="1" sz="1000"/>
              </a:p>
            </p:txBody>
          </p:sp>
          <p:sp>
            <p:nvSpPr>
              <p:cNvPr id="439" name="Google Shape;439;p38"/>
              <p:cNvSpPr txBox="1"/>
              <p:nvPr/>
            </p:nvSpPr>
            <p:spPr>
              <a:xfrm>
                <a:off x="6328500" y="27641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5</a:t>
                </a:r>
                <a:endParaRPr b="1" sz="1000"/>
              </a:p>
            </p:txBody>
          </p:sp>
          <p:sp>
            <p:nvSpPr>
              <p:cNvPr id="440" name="Google Shape;440;p38"/>
              <p:cNvSpPr txBox="1"/>
              <p:nvPr/>
            </p:nvSpPr>
            <p:spPr>
              <a:xfrm>
                <a:off x="6557100" y="25355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5</a:t>
                </a:r>
                <a:endParaRPr b="1" sz="1000"/>
              </a:p>
            </p:txBody>
          </p:sp>
          <p:sp>
            <p:nvSpPr>
              <p:cNvPr id="441" name="Google Shape;441;p38"/>
              <p:cNvSpPr txBox="1"/>
              <p:nvPr/>
            </p:nvSpPr>
            <p:spPr>
              <a:xfrm>
                <a:off x="6938100" y="26879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5</a:t>
                </a:r>
                <a:endParaRPr b="1" sz="1000"/>
              </a:p>
            </p:txBody>
          </p:sp>
          <p:sp>
            <p:nvSpPr>
              <p:cNvPr id="442" name="Google Shape;442;p38"/>
              <p:cNvSpPr txBox="1"/>
              <p:nvPr/>
            </p:nvSpPr>
            <p:spPr>
              <a:xfrm>
                <a:off x="6176100" y="31451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8</a:t>
                </a:r>
                <a:endParaRPr b="1" sz="1000"/>
              </a:p>
            </p:txBody>
          </p:sp>
          <p:sp>
            <p:nvSpPr>
              <p:cNvPr id="443" name="Google Shape;443;p38"/>
              <p:cNvSpPr txBox="1"/>
              <p:nvPr/>
            </p:nvSpPr>
            <p:spPr>
              <a:xfrm>
                <a:off x="6792825" y="20356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3</a:t>
                </a:r>
                <a:endParaRPr b="1" sz="1000"/>
              </a:p>
            </p:txBody>
          </p:sp>
          <p:sp>
            <p:nvSpPr>
              <p:cNvPr id="444" name="Google Shape;444;p38"/>
              <p:cNvSpPr txBox="1"/>
              <p:nvPr/>
            </p:nvSpPr>
            <p:spPr>
              <a:xfrm>
                <a:off x="6869025" y="23404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3</a:t>
                </a:r>
                <a:endParaRPr b="1" sz="1000"/>
              </a:p>
            </p:txBody>
          </p:sp>
          <p:grpSp>
            <p:nvGrpSpPr>
              <p:cNvPr id="445" name="Google Shape;445;p38"/>
              <p:cNvGrpSpPr/>
              <p:nvPr/>
            </p:nvGrpSpPr>
            <p:grpSpPr>
              <a:xfrm>
                <a:off x="5906263" y="1083650"/>
                <a:ext cx="1469375" cy="2309050"/>
                <a:chOff x="645725" y="4275950"/>
                <a:chExt cx="1469375" cy="2309050"/>
              </a:xfrm>
            </p:grpSpPr>
            <p:sp>
              <p:nvSpPr>
                <p:cNvPr id="446" name="Google Shape;446;p38"/>
                <p:cNvSpPr txBox="1"/>
                <p:nvPr/>
              </p:nvSpPr>
              <p:spPr>
                <a:xfrm>
                  <a:off x="877938" y="4275950"/>
                  <a:ext cx="1197000" cy="27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Instant</a:t>
                  </a:r>
                  <a:endParaRPr b="1"/>
                </a:p>
              </p:txBody>
            </p:sp>
            <p:grpSp>
              <p:nvGrpSpPr>
                <p:cNvPr id="447" name="Google Shape;447;p38"/>
                <p:cNvGrpSpPr/>
                <p:nvPr/>
              </p:nvGrpSpPr>
              <p:grpSpPr>
                <a:xfrm>
                  <a:off x="645725" y="4649775"/>
                  <a:ext cx="1469375" cy="1935225"/>
                  <a:chOff x="4081275" y="2110875"/>
                  <a:chExt cx="1469375" cy="1935225"/>
                </a:xfrm>
              </p:grpSpPr>
              <p:sp>
                <p:nvSpPr>
                  <p:cNvPr id="448" name="Google Shape;448;p38"/>
                  <p:cNvSpPr/>
                  <p:nvPr/>
                </p:nvSpPr>
                <p:spPr>
                  <a:xfrm>
                    <a:off x="4204100" y="27028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9" name="Google Shape;449;p38"/>
                  <p:cNvSpPr/>
                  <p:nvPr/>
                </p:nvSpPr>
                <p:spPr>
                  <a:xfrm>
                    <a:off x="4771875" y="2110875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0" name="Google Shape;450;p38"/>
                  <p:cNvSpPr/>
                  <p:nvPr/>
                </p:nvSpPr>
                <p:spPr>
                  <a:xfrm>
                    <a:off x="5270450" y="285705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1" name="Google Shape;451;p38"/>
                  <p:cNvSpPr/>
                  <p:nvPr/>
                </p:nvSpPr>
                <p:spPr>
                  <a:xfrm>
                    <a:off x="4771875" y="34857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2" name="Google Shape;452;p38"/>
                  <p:cNvSpPr/>
                  <p:nvPr/>
                </p:nvSpPr>
                <p:spPr>
                  <a:xfrm>
                    <a:off x="4081275" y="37659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53" name="Google Shape;453;p38"/>
                  <p:cNvCxnSpPr>
                    <a:stCxn id="449" idx="3"/>
                    <a:endCxn id="448" idx="7"/>
                  </p:cNvCxnSpPr>
                  <p:nvPr/>
                </p:nvCxnSpPr>
                <p:spPr>
                  <a:xfrm flipH="1">
                    <a:off x="4443309" y="2350041"/>
                    <a:ext cx="369600" cy="3939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454" name="Google Shape;454;p38"/>
                  <p:cNvCxnSpPr>
                    <a:stCxn id="449" idx="5"/>
                    <a:endCxn id="450" idx="0"/>
                  </p:cNvCxnSpPr>
                  <p:nvPr/>
                </p:nvCxnSpPr>
                <p:spPr>
                  <a:xfrm>
                    <a:off x="5011041" y="2350041"/>
                    <a:ext cx="399600" cy="5070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455" name="Google Shape;455;p38"/>
                  <p:cNvCxnSpPr>
                    <a:stCxn id="448" idx="5"/>
                    <a:endCxn id="451" idx="1"/>
                  </p:cNvCxnSpPr>
                  <p:nvPr/>
                </p:nvCxnSpPr>
                <p:spPr>
                  <a:xfrm>
                    <a:off x="4443266" y="2941966"/>
                    <a:ext cx="369600" cy="5847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456" name="Google Shape;456;p38"/>
                  <p:cNvCxnSpPr>
                    <a:stCxn id="450" idx="4"/>
                    <a:endCxn id="451" idx="7"/>
                  </p:cNvCxnSpPr>
                  <p:nvPr/>
                </p:nvCxnSpPr>
                <p:spPr>
                  <a:xfrm flipH="1">
                    <a:off x="5010950" y="3137250"/>
                    <a:ext cx="399600" cy="3894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457" name="Google Shape;457;p38"/>
                  <p:cNvCxnSpPr>
                    <a:stCxn id="451" idx="2"/>
                    <a:endCxn id="452" idx="6"/>
                  </p:cNvCxnSpPr>
                  <p:nvPr/>
                </p:nvCxnSpPr>
                <p:spPr>
                  <a:xfrm flipH="1">
                    <a:off x="4361475" y="3625800"/>
                    <a:ext cx="410400" cy="2802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458" name="Google Shape;458;p38"/>
                  <p:cNvCxnSpPr>
                    <a:stCxn id="448" idx="5"/>
                    <a:endCxn id="450" idx="2"/>
                  </p:cNvCxnSpPr>
                  <p:nvPr/>
                </p:nvCxnSpPr>
                <p:spPr>
                  <a:xfrm>
                    <a:off x="4443266" y="2941966"/>
                    <a:ext cx="827100" cy="552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</p:grpSp>
          </p:grpSp>
          <p:sp>
            <p:nvSpPr>
              <p:cNvPr id="459" name="Google Shape;459;p38"/>
              <p:cNvSpPr txBox="1"/>
              <p:nvPr/>
            </p:nvSpPr>
            <p:spPr>
              <a:xfrm>
                <a:off x="7173825" y="18832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3</a:t>
                </a:r>
                <a:endParaRPr b="1" sz="1000"/>
              </a:p>
            </p:txBody>
          </p:sp>
        </p:grpSp>
        <p:cxnSp>
          <p:nvCxnSpPr>
            <p:cNvPr id="460" name="Google Shape;460;p38"/>
            <p:cNvCxnSpPr/>
            <p:nvPr/>
          </p:nvCxnSpPr>
          <p:spPr>
            <a:xfrm>
              <a:off x="593175" y="4121050"/>
              <a:ext cx="8002800" cy="0"/>
            </a:xfrm>
            <a:prstGeom prst="straightConnector1">
              <a:avLst/>
            </a:prstGeom>
            <a:noFill/>
            <a:ln cap="flat" cmpd="sng" w="38100">
              <a:solidFill>
                <a:srgbClr val="0091EA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461" name="Google Shape;461;p38"/>
            <p:cNvGrpSpPr/>
            <p:nvPr/>
          </p:nvGrpSpPr>
          <p:grpSpPr>
            <a:xfrm>
              <a:off x="3649038" y="1496775"/>
              <a:ext cx="1674663" cy="2428725"/>
              <a:chOff x="5906263" y="1083650"/>
              <a:chExt cx="1674663" cy="2428725"/>
            </a:xfrm>
          </p:grpSpPr>
          <p:sp>
            <p:nvSpPr>
              <p:cNvPr id="462" name="Google Shape;462;p38"/>
              <p:cNvSpPr txBox="1"/>
              <p:nvPr/>
            </p:nvSpPr>
            <p:spPr>
              <a:xfrm>
                <a:off x="6244805" y="1535725"/>
                <a:ext cx="3849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20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463" name="Google Shape;463;p38"/>
              <p:cNvSpPr txBox="1"/>
              <p:nvPr/>
            </p:nvSpPr>
            <p:spPr>
              <a:xfrm>
                <a:off x="6858705" y="1535725"/>
                <a:ext cx="3849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20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464" name="Google Shape;464;p38"/>
              <p:cNvSpPr txBox="1"/>
              <p:nvPr/>
            </p:nvSpPr>
            <p:spPr>
              <a:xfrm>
                <a:off x="6084613" y="17566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50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465" name="Google Shape;465;p38"/>
              <p:cNvSpPr txBox="1"/>
              <p:nvPr/>
            </p:nvSpPr>
            <p:spPr>
              <a:xfrm>
                <a:off x="6084613" y="23082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50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466" name="Google Shape;466;p38"/>
              <p:cNvSpPr txBox="1"/>
              <p:nvPr/>
            </p:nvSpPr>
            <p:spPr>
              <a:xfrm>
                <a:off x="6364638" y="200790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50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467" name="Google Shape;467;p38"/>
              <p:cNvSpPr txBox="1"/>
              <p:nvPr/>
            </p:nvSpPr>
            <p:spPr>
              <a:xfrm>
                <a:off x="6328500" y="27641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8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468" name="Google Shape;468;p38"/>
              <p:cNvSpPr txBox="1"/>
              <p:nvPr/>
            </p:nvSpPr>
            <p:spPr>
              <a:xfrm>
                <a:off x="6557100" y="25355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8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469" name="Google Shape;469;p38"/>
              <p:cNvSpPr txBox="1"/>
              <p:nvPr/>
            </p:nvSpPr>
            <p:spPr>
              <a:xfrm>
                <a:off x="6938100" y="26879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8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470" name="Google Shape;470;p38"/>
              <p:cNvSpPr txBox="1"/>
              <p:nvPr/>
            </p:nvSpPr>
            <p:spPr>
              <a:xfrm>
                <a:off x="6176100" y="31451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30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471" name="Google Shape;471;p38"/>
              <p:cNvSpPr txBox="1"/>
              <p:nvPr/>
            </p:nvSpPr>
            <p:spPr>
              <a:xfrm>
                <a:off x="6792825" y="20356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15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sp>
            <p:nvSpPr>
              <p:cNvPr id="472" name="Google Shape;472;p38"/>
              <p:cNvSpPr txBox="1"/>
              <p:nvPr/>
            </p:nvSpPr>
            <p:spPr>
              <a:xfrm>
                <a:off x="6869025" y="23404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15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  <p:grpSp>
            <p:nvGrpSpPr>
              <p:cNvPr id="473" name="Google Shape;473;p38"/>
              <p:cNvGrpSpPr/>
              <p:nvPr/>
            </p:nvGrpSpPr>
            <p:grpSpPr>
              <a:xfrm>
                <a:off x="5906263" y="1083650"/>
                <a:ext cx="1469375" cy="2309050"/>
                <a:chOff x="645725" y="4275950"/>
                <a:chExt cx="1469375" cy="2309050"/>
              </a:xfrm>
            </p:grpSpPr>
            <p:sp>
              <p:nvSpPr>
                <p:cNvPr id="474" name="Google Shape;474;p38"/>
                <p:cNvSpPr txBox="1"/>
                <p:nvPr/>
              </p:nvSpPr>
              <p:spPr>
                <a:xfrm>
                  <a:off x="877938" y="4275950"/>
                  <a:ext cx="1197000" cy="27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en">
                      <a:solidFill>
                        <a:schemeClr val="dk1"/>
                      </a:solidFill>
                    </a:rPr>
                    <a:t>Instant</a:t>
                  </a:r>
                  <a:endParaRPr b="1">
                    <a:solidFill>
                      <a:schemeClr val="dk1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1">
                    <a:solidFill>
                      <a:schemeClr val="dk1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/>
                </a:p>
              </p:txBody>
            </p:sp>
            <p:grpSp>
              <p:nvGrpSpPr>
                <p:cNvPr id="475" name="Google Shape;475;p38"/>
                <p:cNvGrpSpPr/>
                <p:nvPr/>
              </p:nvGrpSpPr>
              <p:grpSpPr>
                <a:xfrm>
                  <a:off x="645725" y="4649775"/>
                  <a:ext cx="1469375" cy="1935225"/>
                  <a:chOff x="4081275" y="2110875"/>
                  <a:chExt cx="1469375" cy="1935225"/>
                </a:xfrm>
              </p:grpSpPr>
              <p:sp>
                <p:nvSpPr>
                  <p:cNvPr id="476" name="Google Shape;476;p38"/>
                  <p:cNvSpPr/>
                  <p:nvPr/>
                </p:nvSpPr>
                <p:spPr>
                  <a:xfrm>
                    <a:off x="4204100" y="27028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38"/>
                  <p:cNvSpPr/>
                  <p:nvPr/>
                </p:nvSpPr>
                <p:spPr>
                  <a:xfrm>
                    <a:off x="4771875" y="2110875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8" name="Google Shape;478;p38"/>
                  <p:cNvSpPr/>
                  <p:nvPr/>
                </p:nvSpPr>
                <p:spPr>
                  <a:xfrm>
                    <a:off x="5270450" y="285705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9" name="Google Shape;479;p38"/>
                  <p:cNvSpPr/>
                  <p:nvPr/>
                </p:nvSpPr>
                <p:spPr>
                  <a:xfrm>
                    <a:off x="4771875" y="34857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0" name="Google Shape;480;p38"/>
                  <p:cNvSpPr/>
                  <p:nvPr/>
                </p:nvSpPr>
                <p:spPr>
                  <a:xfrm>
                    <a:off x="4081275" y="37659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481" name="Google Shape;481;p38"/>
                  <p:cNvCxnSpPr>
                    <a:stCxn id="477" idx="3"/>
                    <a:endCxn id="476" idx="7"/>
                  </p:cNvCxnSpPr>
                  <p:nvPr/>
                </p:nvCxnSpPr>
                <p:spPr>
                  <a:xfrm flipH="1">
                    <a:off x="4443309" y="2350041"/>
                    <a:ext cx="369600" cy="3939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482" name="Google Shape;482;p38"/>
                  <p:cNvCxnSpPr>
                    <a:stCxn id="477" idx="5"/>
                    <a:endCxn id="478" idx="0"/>
                  </p:cNvCxnSpPr>
                  <p:nvPr/>
                </p:nvCxnSpPr>
                <p:spPr>
                  <a:xfrm>
                    <a:off x="5011041" y="2350041"/>
                    <a:ext cx="399600" cy="5070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483" name="Google Shape;483;p38"/>
                  <p:cNvCxnSpPr>
                    <a:stCxn id="476" idx="5"/>
                    <a:endCxn id="479" idx="1"/>
                  </p:cNvCxnSpPr>
                  <p:nvPr/>
                </p:nvCxnSpPr>
                <p:spPr>
                  <a:xfrm>
                    <a:off x="4443266" y="2941966"/>
                    <a:ext cx="369600" cy="5847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484" name="Google Shape;484;p38"/>
                  <p:cNvCxnSpPr>
                    <a:stCxn id="478" idx="4"/>
                    <a:endCxn id="479" idx="7"/>
                  </p:cNvCxnSpPr>
                  <p:nvPr/>
                </p:nvCxnSpPr>
                <p:spPr>
                  <a:xfrm flipH="1">
                    <a:off x="5010950" y="3137250"/>
                    <a:ext cx="399600" cy="3894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485" name="Google Shape;485;p38"/>
                  <p:cNvCxnSpPr>
                    <a:stCxn id="479" idx="2"/>
                    <a:endCxn id="480" idx="6"/>
                  </p:cNvCxnSpPr>
                  <p:nvPr/>
                </p:nvCxnSpPr>
                <p:spPr>
                  <a:xfrm flipH="1">
                    <a:off x="4361475" y="3625800"/>
                    <a:ext cx="410400" cy="2802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486" name="Google Shape;486;p38"/>
                  <p:cNvCxnSpPr>
                    <a:stCxn id="476" idx="5"/>
                    <a:endCxn id="478" idx="2"/>
                  </p:cNvCxnSpPr>
                  <p:nvPr/>
                </p:nvCxnSpPr>
                <p:spPr>
                  <a:xfrm>
                    <a:off x="4443266" y="2941966"/>
                    <a:ext cx="827100" cy="552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</p:grpSp>
          </p:grpSp>
          <p:sp>
            <p:nvSpPr>
              <p:cNvPr id="487" name="Google Shape;487;p38"/>
              <p:cNvSpPr txBox="1"/>
              <p:nvPr/>
            </p:nvSpPr>
            <p:spPr>
              <a:xfrm>
                <a:off x="7173825" y="18832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91EA"/>
                    </a:solidFill>
                  </a:rPr>
                  <a:t>15</a:t>
                </a:r>
                <a:endParaRPr b="1" sz="1000">
                  <a:solidFill>
                    <a:srgbClr val="0091EA"/>
                  </a:solidFill>
                </a:endParaRPr>
              </a:p>
            </p:txBody>
          </p:sp>
        </p:grpSp>
        <p:grpSp>
          <p:nvGrpSpPr>
            <p:cNvPr id="488" name="Google Shape;488;p38"/>
            <p:cNvGrpSpPr/>
            <p:nvPr/>
          </p:nvGrpSpPr>
          <p:grpSpPr>
            <a:xfrm>
              <a:off x="6257388" y="1496775"/>
              <a:ext cx="1674663" cy="2428725"/>
              <a:chOff x="5906263" y="1083650"/>
              <a:chExt cx="1674663" cy="2428725"/>
            </a:xfrm>
          </p:grpSpPr>
          <p:sp>
            <p:nvSpPr>
              <p:cNvPr id="489" name="Google Shape;489;p38"/>
              <p:cNvSpPr txBox="1"/>
              <p:nvPr/>
            </p:nvSpPr>
            <p:spPr>
              <a:xfrm>
                <a:off x="6260104" y="1535725"/>
                <a:ext cx="3696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10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90" name="Google Shape;490;p38"/>
              <p:cNvSpPr txBox="1"/>
              <p:nvPr/>
            </p:nvSpPr>
            <p:spPr>
              <a:xfrm>
                <a:off x="6858703" y="1535725"/>
                <a:ext cx="3696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10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91" name="Google Shape;491;p38"/>
              <p:cNvSpPr txBox="1"/>
              <p:nvPr/>
            </p:nvSpPr>
            <p:spPr>
              <a:xfrm>
                <a:off x="6084613" y="17566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15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92" name="Google Shape;492;p38"/>
              <p:cNvSpPr txBox="1"/>
              <p:nvPr/>
            </p:nvSpPr>
            <p:spPr>
              <a:xfrm>
                <a:off x="6084613" y="23082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15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93" name="Google Shape;493;p38"/>
              <p:cNvSpPr txBox="1"/>
              <p:nvPr/>
            </p:nvSpPr>
            <p:spPr>
              <a:xfrm>
                <a:off x="6364638" y="200790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15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94" name="Google Shape;494;p38"/>
              <p:cNvSpPr txBox="1"/>
              <p:nvPr/>
            </p:nvSpPr>
            <p:spPr>
              <a:xfrm>
                <a:off x="6328500" y="27641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10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95" name="Google Shape;495;p38"/>
              <p:cNvSpPr txBox="1"/>
              <p:nvPr/>
            </p:nvSpPr>
            <p:spPr>
              <a:xfrm>
                <a:off x="6557100" y="25355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10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96" name="Google Shape;496;p38"/>
              <p:cNvSpPr txBox="1"/>
              <p:nvPr/>
            </p:nvSpPr>
            <p:spPr>
              <a:xfrm>
                <a:off x="6938100" y="26879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10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97" name="Google Shape;497;p38"/>
              <p:cNvSpPr txBox="1"/>
              <p:nvPr/>
            </p:nvSpPr>
            <p:spPr>
              <a:xfrm>
                <a:off x="6176100" y="3145175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15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98" name="Google Shape;498;p38"/>
              <p:cNvSpPr txBox="1"/>
              <p:nvPr/>
            </p:nvSpPr>
            <p:spPr>
              <a:xfrm>
                <a:off x="6792825" y="20356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6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99" name="Google Shape;499;p38"/>
              <p:cNvSpPr txBox="1"/>
              <p:nvPr/>
            </p:nvSpPr>
            <p:spPr>
              <a:xfrm>
                <a:off x="6869025" y="23404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6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500" name="Google Shape;500;p38"/>
              <p:cNvGrpSpPr/>
              <p:nvPr/>
            </p:nvGrpSpPr>
            <p:grpSpPr>
              <a:xfrm>
                <a:off x="5906263" y="1083650"/>
                <a:ext cx="1469375" cy="2309050"/>
                <a:chOff x="645725" y="4275950"/>
                <a:chExt cx="1469375" cy="2309050"/>
              </a:xfrm>
            </p:grpSpPr>
            <p:sp>
              <p:nvSpPr>
                <p:cNvPr id="501" name="Google Shape;501;p38"/>
                <p:cNvSpPr txBox="1"/>
                <p:nvPr/>
              </p:nvSpPr>
              <p:spPr>
                <a:xfrm>
                  <a:off x="877938" y="4275950"/>
                  <a:ext cx="1197000" cy="27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en">
                      <a:solidFill>
                        <a:schemeClr val="dk1"/>
                      </a:solidFill>
                    </a:rPr>
                    <a:t>Instant</a:t>
                  </a:r>
                  <a:endParaRPr b="1">
                    <a:solidFill>
                      <a:schemeClr val="dk1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1">
                    <a:solidFill>
                      <a:schemeClr val="dk1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/>
                </a:p>
              </p:txBody>
            </p:sp>
            <p:grpSp>
              <p:nvGrpSpPr>
                <p:cNvPr id="502" name="Google Shape;502;p38"/>
                <p:cNvGrpSpPr/>
                <p:nvPr/>
              </p:nvGrpSpPr>
              <p:grpSpPr>
                <a:xfrm>
                  <a:off x="645725" y="4649775"/>
                  <a:ext cx="1469375" cy="1935225"/>
                  <a:chOff x="4081275" y="2110875"/>
                  <a:chExt cx="1469375" cy="1935225"/>
                </a:xfrm>
              </p:grpSpPr>
              <p:sp>
                <p:nvSpPr>
                  <p:cNvPr id="503" name="Google Shape;503;p38"/>
                  <p:cNvSpPr/>
                  <p:nvPr/>
                </p:nvSpPr>
                <p:spPr>
                  <a:xfrm>
                    <a:off x="4204100" y="27028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4" name="Google Shape;504;p38"/>
                  <p:cNvSpPr/>
                  <p:nvPr/>
                </p:nvSpPr>
                <p:spPr>
                  <a:xfrm>
                    <a:off x="4771875" y="2110875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5" name="Google Shape;505;p38"/>
                  <p:cNvSpPr/>
                  <p:nvPr/>
                </p:nvSpPr>
                <p:spPr>
                  <a:xfrm>
                    <a:off x="5270450" y="285705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6" name="Google Shape;506;p38"/>
                  <p:cNvSpPr/>
                  <p:nvPr/>
                </p:nvSpPr>
                <p:spPr>
                  <a:xfrm>
                    <a:off x="4771875" y="34857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7" name="Google Shape;507;p38"/>
                  <p:cNvSpPr/>
                  <p:nvPr/>
                </p:nvSpPr>
                <p:spPr>
                  <a:xfrm>
                    <a:off x="4081275" y="3765900"/>
                    <a:ext cx="280200" cy="280200"/>
                  </a:xfrm>
                  <a:prstGeom prst="ellipse">
                    <a:avLst/>
                  </a:prstGeom>
                  <a:solidFill>
                    <a:srgbClr val="FFA630"/>
                  </a:solidFill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508" name="Google Shape;508;p38"/>
                  <p:cNvCxnSpPr>
                    <a:stCxn id="504" idx="3"/>
                    <a:endCxn id="503" idx="7"/>
                  </p:cNvCxnSpPr>
                  <p:nvPr/>
                </p:nvCxnSpPr>
                <p:spPr>
                  <a:xfrm flipH="1">
                    <a:off x="4443309" y="2350041"/>
                    <a:ext cx="369600" cy="3939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09" name="Google Shape;509;p38"/>
                  <p:cNvCxnSpPr>
                    <a:stCxn id="504" idx="5"/>
                    <a:endCxn id="505" idx="0"/>
                  </p:cNvCxnSpPr>
                  <p:nvPr/>
                </p:nvCxnSpPr>
                <p:spPr>
                  <a:xfrm>
                    <a:off x="5011041" y="2350041"/>
                    <a:ext cx="399600" cy="5070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10" name="Google Shape;510;p38"/>
                  <p:cNvCxnSpPr>
                    <a:stCxn id="503" idx="5"/>
                    <a:endCxn id="506" idx="1"/>
                  </p:cNvCxnSpPr>
                  <p:nvPr/>
                </p:nvCxnSpPr>
                <p:spPr>
                  <a:xfrm>
                    <a:off x="4443266" y="2941966"/>
                    <a:ext cx="369600" cy="5847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11" name="Google Shape;511;p38"/>
                  <p:cNvCxnSpPr>
                    <a:stCxn id="505" idx="4"/>
                    <a:endCxn id="506" idx="7"/>
                  </p:cNvCxnSpPr>
                  <p:nvPr/>
                </p:nvCxnSpPr>
                <p:spPr>
                  <a:xfrm flipH="1">
                    <a:off x="5010950" y="3137250"/>
                    <a:ext cx="399600" cy="3894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12" name="Google Shape;512;p38"/>
                  <p:cNvCxnSpPr>
                    <a:stCxn id="506" idx="2"/>
                    <a:endCxn id="507" idx="6"/>
                  </p:cNvCxnSpPr>
                  <p:nvPr/>
                </p:nvCxnSpPr>
                <p:spPr>
                  <a:xfrm flipH="1">
                    <a:off x="4361475" y="3625800"/>
                    <a:ext cx="410400" cy="2802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cxnSp>
                <p:nvCxnSpPr>
                  <p:cNvPr id="513" name="Google Shape;513;p38"/>
                  <p:cNvCxnSpPr>
                    <a:stCxn id="503" idx="5"/>
                    <a:endCxn id="505" idx="2"/>
                  </p:cNvCxnSpPr>
                  <p:nvPr/>
                </p:nvCxnSpPr>
                <p:spPr>
                  <a:xfrm>
                    <a:off x="4443266" y="2941966"/>
                    <a:ext cx="827100" cy="552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000000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</p:grpSp>
          </p:grpSp>
          <p:sp>
            <p:nvSpPr>
              <p:cNvPr id="514" name="Google Shape;514;p38"/>
              <p:cNvSpPr txBox="1"/>
              <p:nvPr/>
            </p:nvSpPr>
            <p:spPr>
              <a:xfrm>
                <a:off x="7173825" y="1883250"/>
                <a:ext cx="407100" cy="36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accent3"/>
                    </a:solidFill>
                  </a:rPr>
                  <a:t>6</a:t>
                </a:r>
                <a:endParaRPr b="1" sz="10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515" name="Google Shape;515;p38"/>
            <p:cNvSpPr txBox="1"/>
            <p:nvPr/>
          </p:nvSpPr>
          <p:spPr>
            <a:xfrm>
              <a:off x="1071900" y="4412400"/>
              <a:ext cx="3849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rgbClr val="0091E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</a:t>
              </a:r>
              <a:endParaRPr sz="3500"/>
            </a:p>
          </p:txBody>
        </p:sp>
        <p:sp>
          <p:nvSpPr>
            <p:cNvPr id="516" name="Google Shape;516;p38"/>
            <p:cNvSpPr txBox="1"/>
            <p:nvPr/>
          </p:nvSpPr>
          <p:spPr>
            <a:xfrm>
              <a:off x="3808075" y="4412400"/>
              <a:ext cx="13566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rgbClr val="0091E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 + 1</a:t>
              </a:r>
              <a:endParaRPr sz="3500"/>
            </a:p>
          </p:txBody>
        </p:sp>
        <p:sp>
          <p:nvSpPr>
            <p:cNvPr id="517" name="Google Shape;517;p38"/>
            <p:cNvSpPr txBox="1"/>
            <p:nvPr/>
          </p:nvSpPr>
          <p:spPr>
            <a:xfrm>
              <a:off x="6416425" y="4491950"/>
              <a:ext cx="1992300" cy="6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rgbClr val="0091E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 + 2...</a:t>
              </a:r>
              <a:endParaRPr sz="35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Manhattan</a:t>
            </a:r>
            <a:endParaRPr sz="12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29 official borough</a:t>
            </a:r>
            <a:endParaRPr sz="16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21 specialist </a:t>
            </a:r>
            <a:r>
              <a:rPr lang="en"/>
              <a:t>accounts</a:t>
            </a:r>
            <a:r>
              <a:rPr lang="en"/>
              <a:t> </a:t>
            </a:r>
            <a:r>
              <a:rPr lang="en"/>
              <a:t>from Twitter</a:t>
            </a:r>
            <a:r>
              <a:rPr lang="en"/>
              <a:t>.</a:t>
            </a:r>
            <a:endParaRPr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~ 280 K geotagged </a:t>
            </a:r>
            <a:r>
              <a:rPr i="1" lang="en"/>
              <a:t>tweets</a:t>
            </a:r>
            <a:endParaRPr i="1"/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Oct - Dec 2016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T-MAPS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Shortest Path  - Dijkstra Algorithm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Google Directions</a:t>
            </a:r>
            <a:endParaRPr/>
          </a:p>
        </p:txBody>
      </p:sp>
      <p:sp>
        <p:nvSpPr>
          <p:cNvPr id="523" name="Google Shape;523;p3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Case Study</a:t>
            </a:r>
            <a:r>
              <a:rPr lang="en"/>
              <a:t> - T-MAPS</a:t>
            </a:r>
            <a:endParaRPr sz="2000"/>
          </a:p>
        </p:txBody>
      </p:sp>
      <p:sp>
        <p:nvSpPr>
          <p:cNvPr id="524" name="Google Shape;524;p39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neigh800.png" id="525" name="Google Shape;5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1664">
            <a:off x="6754300" y="642947"/>
            <a:ext cx="2108626" cy="3819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Case Study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T-MAPS </a:t>
            </a:r>
            <a:r>
              <a:rPr lang="en"/>
              <a:t>Applicability</a:t>
            </a:r>
            <a:endParaRPr/>
          </a:p>
        </p:txBody>
      </p:sp>
      <p:sp>
        <p:nvSpPr>
          <p:cNvPr id="531" name="Google Shape;531;p40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2" name="Google Shape;532;p40"/>
          <p:cNvPicPr preferRelativeResize="0"/>
          <p:nvPr/>
        </p:nvPicPr>
        <p:blipFill rotWithShape="1">
          <a:blip r:embed="rId3">
            <a:alphaModFix/>
          </a:blip>
          <a:srcRect b="0" l="0" r="229" t="626"/>
          <a:stretch/>
        </p:blipFill>
        <p:spPr>
          <a:xfrm>
            <a:off x="845025" y="1347725"/>
            <a:ext cx="7453949" cy="438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0"/>
          <p:cNvSpPr txBox="1"/>
          <p:nvPr/>
        </p:nvSpPr>
        <p:spPr>
          <a:xfrm>
            <a:off x="845025" y="5733700"/>
            <a:ext cx="7749600" cy="1080900"/>
          </a:xfrm>
          <a:prstGeom prst="rect">
            <a:avLst/>
          </a:prstGeom>
          <a:solidFill>
            <a:srgbClr val="F9CB9C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ource Sans Pro"/>
                <a:ea typeface="Source Sans Pro"/>
                <a:cs typeface="Source Sans Pro"/>
                <a:sym typeface="Source Sans Pro"/>
              </a:rPr>
              <a:t>Route  similarity  between  T-MAPS  and  Google Directions (dots represent the mean)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The </a:t>
            </a:r>
            <a:r>
              <a:rPr b="1" lang="en"/>
              <a:t>quality of life</a:t>
            </a:r>
            <a:r>
              <a:rPr lang="en"/>
              <a:t> in a city is, in part, a </a:t>
            </a:r>
            <a:r>
              <a:rPr b="1" lang="en"/>
              <a:t>reflection</a:t>
            </a:r>
            <a:r>
              <a:rPr lang="en"/>
              <a:t> of the </a:t>
            </a:r>
            <a:r>
              <a:rPr b="1" lang="en"/>
              <a:t>mobility</a:t>
            </a:r>
            <a:r>
              <a:rPr lang="en"/>
              <a:t> which the city offers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It i</a:t>
            </a:r>
            <a:r>
              <a:rPr lang="en"/>
              <a:t>mpl</a:t>
            </a:r>
            <a:r>
              <a:rPr lang="en"/>
              <a:t>ies</a:t>
            </a:r>
            <a:r>
              <a:rPr lang="en"/>
              <a:t> </a:t>
            </a:r>
            <a:r>
              <a:rPr lang="en"/>
              <a:t>in </a:t>
            </a:r>
            <a:r>
              <a:rPr lang="en"/>
              <a:t>the </a:t>
            </a:r>
            <a:r>
              <a:rPr b="1" lang="en"/>
              <a:t>constant</a:t>
            </a:r>
            <a:r>
              <a:rPr lang="en"/>
              <a:t> </a:t>
            </a:r>
            <a:r>
              <a:rPr lang="en"/>
              <a:t>need</a:t>
            </a:r>
            <a:r>
              <a:rPr lang="en"/>
              <a:t>   for</a:t>
            </a:r>
            <a:r>
              <a:rPr lang="en"/>
              <a:t>   </a:t>
            </a:r>
            <a:r>
              <a:rPr b="1" lang="en"/>
              <a:t>planning</a:t>
            </a:r>
            <a:r>
              <a:rPr lang="en"/>
              <a:t>   and   </a:t>
            </a:r>
            <a:r>
              <a:rPr b="1" lang="en"/>
              <a:t>management</a:t>
            </a:r>
            <a:r>
              <a:rPr lang="en"/>
              <a:t>   of   the   transportation  system.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Case Study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T-MAPS Applicability</a:t>
            </a:r>
            <a:endParaRPr/>
          </a:p>
        </p:txBody>
      </p:sp>
      <p:sp>
        <p:nvSpPr>
          <p:cNvPr id="539" name="Google Shape;539;p41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0" name="Google Shape;540;p41"/>
          <p:cNvPicPr preferRelativeResize="0"/>
          <p:nvPr/>
        </p:nvPicPr>
        <p:blipFill rotWithShape="1">
          <a:blip r:embed="rId3">
            <a:alphaModFix/>
          </a:blip>
          <a:srcRect b="0" l="0" r="229" t="626"/>
          <a:stretch/>
        </p:blipFill>
        <p:spPr>
          <a:xfrm>
            <a:off x="845025" y="1347725"/>
            <a:ext cx="7453949" cy="438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1"/>
          <p:cNvSpPr txBox="1"/>
          <p:nvPr/>
        </p:nvSpPr>
        <p:spPr>
          <a:xfrm>
            <a:off x="845025" y="5733700"/>
            <a:ext cx="7749600" cy="1080900"/>
          </a:xfrm>
          <a:prstGeom prst="rect">
            <a:avLst/>
          </a:prstGeom>
          <a:solidFill>
            <a:srgbClr val="F9CB9C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ource Sans Pro"/>
                <a:ea typeface="Source Sans Pro"/>
                <a:cs typeface="Source Sans Pro"/>
                <a:sym typeface="Source Sans Pro"/>
              </a:rPr>
              <a:t>Route  similarity  between  T-MAPS  and  Google Directions (dots represent the mean)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2" name="Google Shape;542;p41"/>
          <p:cNvSpPr/>
          <p:nvPr/>
        </p:nvSpPr>
        <p:spPr>
          <a:xfrm>
            <a:off x="2698950" y="4482900"/>
            <a:ext cx="3746100" cy="1026300"/>
          </a:xfrm>
          <a:prstGeom prst="snip1Rect">
            <a:avLst>
              <a:gd fmla="val 0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Median ranges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from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50%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60%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Case Study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T-MAPS Applicability</a:t>
            </a:r>
            <a:endParaRPr/>
          </a:p>
        </p:txBody>
      </p:sp>
      <p:sp>
        <p:nvSpPr>
          <p:cNvPr id="548" name="Google Shape;548;p42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9" name="Google Shape;549;p42"/>
          <p:cNvPicPr preferRelativeResize="0"/>
          <p:nvPr/>
        </p:nvPicPr>
        <p:blipFill rotWithShape="1">
          <a:blip r:embed="rId3">
            <a:alphaModFix/>
          </a:blip>
          <a:srcRect b="0" l="0" r="229" t="626"/>
          <a:stretch/>
        </p:blipFill>
        <p:spPr>
          <a:xfrm>
            <a:off x="845025" y="1347725"/>
            <a:ext cx="7453949" cy="438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2"/>
          <p:cNvSpPr txBox="1"/>
          <p:nvPr/>
        </p:nvSpPr>
        <p:spPr>
          <a:xfrm>
            <a:off x="845025" y="5733700"/>
            <a:ext cx="7749600" cy="1080900"/>
          </a:xfrm>
          <a:prstGeom prst="rect">
            <a:avLst/>
          </a:prstGeom>
          <a:solidFill>
            <a:srgbClr val="F9CB9C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ource Sans Pro"/>
                <a:ea typeface="Source Sans Pro"/>
                <a:cs typeface="Source Sans Pro"/>
                <a:sym typeface="Source Sans Pro"/>
              </a:rPr>
              <a:t>Route  similarity  between  T-MAPS  and  Google Directions (dots represent the mean)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1" name="Google Shape;551;p42"/>
          <p:cNvSpPr/>
          <p:nvPr/>
        </p:nvSpPr>
        <p:spPr>
          <a:xfrm>
            <a:off x="2698950" y="4482900"/>
            <a:ext cx="3746100" cy="1026300"/>
          </a:xfrm>
          <a:prstGeom prst="snip1Rect">
            <a:avLst>
              <a:gd fmla="val 0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Median ranges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50%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60%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2" name="Google Shape;552;p42"/>
          <p:cNvSpPr/>
          <p:nvPr/>
        </p:nvSpPr>
        <p:spPr>
          <a:xfrm>
            <a:off x="2698950" y="1886775"/>
            <a:ext cx="3746100" cy="1026300"/>
          </a:xfrm>
          <a:prstGeom prst="snip1Rect">
            <a:avLst>
              <a:gd fmla="val 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Median ranges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60%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66%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Case Study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T-MAPS Applicability</a:t>
            </a:r>
            <a:endParaRPr/>
          </a:p>
        </p:txBody>
      </p:sp>
      <p:sp>
        <p:nvSpPr>
          <p:cNvPr id="558" name="Google Shape;558;p43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9" name="Google Shape;559;p43"/>
          <p:cNvPicPr preferRelativeResize="0"/>
          <p:nvPr/>
        </p:nvPicPr>
        <p:blipFill rotWithShape="1">
          <a:blip r:embed="rId3">
            <a:alphaModFix/>
          </a:blip>
          <a:srcRect b="0" l="0" r="229" t="626"/>
          <a:stretch/>
        </p:blipFill>
        <p:spPr>
          <a:xfrm>
            <a:off x="845025" y="1347725"/>
            <a:ext cx="7453949" cy="438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3"/>
          <p:cNvSpPr txBox="1"/>
          <p:nvPr/>
        </p:nvSpPr>
        <p:spPr>
          <a:xfrm>
            <a:off x="845025" y="5733700"/>
            <a:ext cx="7749600" cy="1080900"/>
          </a:xfrm>
          <a:prstGeom prst="rect">
            <a:avLst/>
          </a:prstGeom>
          <a:solidFill>
            <a:srgbClr val="F9CB9C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Source Sans Pro"/>
                <a:ea typeface="Source Sans Pro"/>
                <a:cs typeface="Source Sans Pro"/>
                <a:sym typeface="Source Sans Pro"/>
              </a:rPr>
              <a:t>Route  similarity  between  T-MAPS  and  Google Directions (dots represent the mean)</a:t>
            </a:r>
            <a:endParaRPr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1" name="Google Shape;561;p43"/>
          <p:cNvSpPr/>
          <p:nvPr/>
        </p:nvSpPr>
        <p:spPr>
          <a:xfrm>
            <a:off x="2698950" y="4482900"/>
            <a:ext cx="3746100" cy="1026300"/>
          </a:xfrm>
          <a:prstGeom prst="snip1Rect">
            <a:avLst>
              <a:gd fmla="val 0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Median ranges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50%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60%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2" name="Google Shape;562;p43"/>
          <p:cNvSpPr/>
          <p:nvPr/>
        </p:nvSpPr>
        <p:spPr>
          <a:xfrm>
            <a:off x="2698950" y="1886775"/>
            <a:ext cx="3746100" cy="1026300"/>
          </a:xfrm>
          <a:prstGeom prst="snip1Rect">
            <a:avLst>
              <a:gd fmla="val 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Median ranges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60%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66%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3" name="Google Shape;563;p43"/>
          <p:cNvSpPr/>
          <p:nvPr/>
        </p:nvSpPr>
        <p:spPr>
          <a:xfrm>
            <a:off x="2698950" y="3177100"/>
            <a:ext cx="3746100" cy="1026300"/>
          </a:xfrm>
          <a:prstGeom prst="snip1Rect">
            <a:avLst>
              <a:gd fmla="val 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Median ranges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63%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</a:t>
            </a:r>
            <a:r>
              <a:rPr b="1" lang="en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67%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4"/>
          <p:cNvSpPr txBox="1"/>
          <p:nvPr>
            <p:ph idx="1" type="body"/>
          </p:nvPr>
        </p:nvSpPr>
        <p:spPr>
          <a:xfrm>
            <a:off x="6123700" y="1682275"/>
            <a:ext cx="22341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T-MAPS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ROUTE DESCRIPTION SERVICES</a:t>
            </a:r>
            <a:endParaRPr sz="1600"/>
          </a:p>
        </p:txBody>
      </p:sp>
      <p:sp>
        <p:nvSpPr>
          <p:cNvPr id="570" name="Google Shape;570;p44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1" name="Google Shape;571;p44"/>
          <p:cNvGrpSpPr/>
          <p:nvPr/>
        </p:nvGrpSpPr>
        <p:grpSpPr>
          <a:xfrm>
            <a:off x="1551725" y="1507475"/>
            <a:ext cx="3155700" cy="459975"/>
            <a:chOff x="1551725" y="1507475"/>
            <a:chExt cx="3155700" cy="459975"/>
          </a:xfrm>
        </p:grpSpPr>
        <p:sp>
          <p:nvSpPr>
            <p:cNvPr id="572" name="Google Shape;572;p44"/>
            <p:cNvSpPr/>
            <p:nvPr/>
          </p:nvSpPr>
          <p:spPr>
            <a:xfrm>
              <a:off x="1551725" y="1537850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4"/>
            <p:cNvSpPr txBox="1"/>
            <p:nvPr/>
          </p:nvSpPr>
          <p:spPr>
            <a:xfrm>
              <a:off x="1981325" y="1507475"/>
              <a:ext cx="2726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LBSM data collection</a:t>
              </a:r>
              <a:endParaRPr b="1" sz="1800"/>
            </a:p>
          </p:txBody>
        </p:sp>
      </p:grpSp>
      <p:sp>
        <p:nvSpPr>
          <p:cNvPr id="574" name="Google Shape;574;p44"/>
          <p:cNvSpPr/>
          <p:nvPr/>
        </p:nvSpPr>
        <p:spPr>
          <a:xfrm>
            <a:off x="5068725" y="300"/>
            <a:ext cx="4075200" cy="68580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4"/>
          <p:cNvSpPr txBox="1"/>
          <p:nvPr/>
        </p:nvSpPr>
        <p:spPr>
          <a:xfrm>
            <a:off x="5315300" y="3000900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3000"/>
              <a:buChar char="✘"/>
            </a:pPr>
            <a:r>
              <a:rPr lang="en" sz="3000">
                <a:solidFill>
                  <a:srgbClr val="F46524"/>
                </a:solidFill>
              </a:rPr>
              <a:t>‘/,.;*”?!/...</a:t>
            </a:r>
            <a:endParaRPr sz="3000">
              <a:solidFill>
                <a:srgbClr val="F46524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3000"/>
              <a:buChar char="✘"/>
            </a:pPr>
            <a:r>
              <a:rPr lang="en" sz="3000">
                <a:solidFill>
                  <a:srgbClr val="F46524"/>
                </a:solidFill>
              </a:rPr>
              <a:t>the, is, at, which…</a:t>
            </a:r>
            <a:endParaRPr sz="3000">
              <a:solidFill>
                <a:srgbClr val="F46524"/>
              </a:solidFill>
            </a:endParaRPr>
          </a:p>
        </p:txBody>
      </p:sp>
      <p:grpSp>
        <p:nvGrpSpPr>
          <p:cNvPr id="576" name="Google Shape;576;p44"/>
          <p:cNvGrpSpPr/>
          <p:nvPr/>
        </p:nvGrpSpPr>
        <p:grpSpPr>
          <a:xfrm>
            <a:off x="1648763" y="2153400"/>
            <a:ext cx="1898250" cy="357000"/>
            <a:chOff x="1648775" y="2096825"/>
            <a:chExt cx="1898250" cy="357000"/>
          </a:xfrm>
        </p:grpSpPr>
        <p:sp>
          <p:nvSpPr>
            <p:cNvPr id="577" name="Google Shape;577;p44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4"/>
            <p:cNvSpPr txBox="1"/>
            <p:nvPr/>
          </p:nvSpPr>
          <p:spPr>
            <a:xfrm>
              <a:off x="1981325" y="2096825"/>
              <a:ext cx="15657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</a:t>
              </a:r>
              <a:r>
                <a:rPr lang="en"/>
                <a:t>punctuation</a:t>
              </a:r>
              <a:endParaRPr/>
            </a:p>
          </p:txBody>
        </p:sp>
      </p:grpSp>
      <p:grpSp>
        <p:nvGrpSpPr>
          <p:cNvPr id="579" name="Google Shape;579;p44"/>
          <p:cNvGrpSpPr/>
          <p:nvPr/>
        </p:nvGrpSpPr>
        <p:grpSpPr>
          <a:xfrm>
            <a:off x="1648775" y="2696363"/>
            <a:ext cx="2646150" cy="357000"/>
            <a:chOff x="1648775" y="2096825"/>
            <a:chExt cx="2646150" cy="357000"/>
          </a:xfrm>
        </p:grpSpPr>
        <p:sp>
          <p:nvSpPr>
            <p:cNvPr id="580" name="Google Shape;580;p44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4"/>
            <p:cNvSpPr txBox="1"/>
            <p:nvPr/>
          </p:nvSpPr>
          <p:spPr>
            <a:xfrm>
              <a:off x="1981325" y="2096825"/>
              <a:ext cx="2313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stop words</a:t>
              </a:r>
              <a:endParaRPr/>
            </a:p>
          </p:txBody>
        </p:sp>
      </p:grpSp>
      <p:sp>
        <p:nvSpPr>
          <p:cNvPr id="582" name="Google Shape;582;p44"/>
          <p:cNvSpPr/>
          <p:nvPr/>
        </p:nvSpPr>
        <p:spPr>
          <a:xfrm>
            <a:off x="293400" y="5737950"/>
            <a:ext cx="3290100" cy="735000"/>
          </a:xfrm>
          <a:prstGeom prst="snip1Rect">
            <a:avLst>
              <a:gd fmla="val 16667" name="adj"/>
            </a:avLst>
          </a:prstGeom>
          <a:solidFill>
            <a:srgbClr val="F9CB9C">
              <a:alpha val="57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 library: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[syuzhet, tm, stringr, wordcloud]</a:t>
            </a:r>
            <a:endParaRPr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 txBox="1"/>
          <p:nvPr>
            <p:ph idx="1" type="body"/>
          </p:nvPr>
        </p:nvSpPr>
        <p:spPr>
          <a:xfrm>
            <a:off x="6123700" y="1682275"/>
            <a:ext cx="22341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T-MAPS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ROUTE DESCRIPTION SERVICES</a:t>
            </a:r>
            <a:endParaRPr sz="2000"/>
          </a:p>
        </p:txBody>
      </p:sp>
      <p:sp>
        <p:nvSpPr>
          <p:cNvPr id="589" name="Google Shape;589;p45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0" name="Google Shape;590;p45"/>
          <p:cNvGrpSpPr/>
          <p:nvPr/>
        </p:nvGrpSpPr>
        <p:grpSpPr>
          <a:xfrm>
            <a:off x="1648763" y="2153400"/>
            <a:ext cx="1898250" cy="357000"/>
            <a:chOff x="1648775" y="2096825"/>
            <a:chExt cx="1898250" cy="357000"/>
          </a:xfrm>
        </p:grpSpPr>
        <p:sp>
          <p:nvSpPr>
            <p:cNvPr id="591" name="Google Shape;591;p45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 txBox="1"/>
            <p:nvPr/>
          </p:nvSpPr>
          <p:spPr>
            <a:xfrm>
              <a:off x="1981325" y="2096825"/>
              <a:ext cx="15657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</a:t>
              </a:r>
              <a:r>
                <a:rPr lang="en"/>
                <a:t>punctuation</a:t>
              </a:r>
              <a:endParaRPr/>
            </a:p>
          </p:txBody>
        </p:sp>
      </p:grpSp>
      <p:grpSp>
        <p:nvGrpSpPr>
          <p:cNvPr id="593" name="Google Shape;593;p45"/>
          <p:cNvGrpSpPr/>
          <p:nvPr/>
        </p:nvGrpSpPr>
        <p:grpSpPr>
          <a:xfrm>
            <a:off x="1648775" y="2696363"/>
            <a:ext cx="2646150" cy="357000"/>
            <a:chOff x="1648775" y="2096825"/>
            <a:chExt cx="2646150" cy="357000"/>
          </a:xfrm>
        </p:grpSpPr>
        <p:sp>
          <p:nvSpPr>
            <p:cNvPr id="594" name="Google Shape;594;p45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 txBox="1"/>
            <p:nvPr/>
          </p:nvSpPr>
          <p:spPr>
            <a:xfrm>
              <a:off x="1981325" y="2096825"/>
              <a:ext cx="2313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stop words</a:t>
              </a:r>
              <a:endParaRPr/>
            </a:p>
          </p:txBody>
        </p:sp>
      </p:grpSp>
      <p:grpSp>
        <p:nvGrpSpPr>
          <p:cNvPr id="596" name="Google Shape;596;p45"/>
          <p:cNvGrpSpPr/>
          <p:nvPr/>
        </p:nvGrpSpPr>
        <p:grpSpPr>
          <a:xfrm>
            <a:off x="1551725" y="1507475"/>
            <a:ext cx="3261000" cy="459975"/>
            <a:chOff x="1551725" y="1507475"/>
            <a:chExt cx="3261000" cy="459975"/>
          </a:xfrm>
        </p:grpSpPr>
        <p:sp>
          <p:nvSpPr>
            <p:cNvPr id="597" name="Google Shape;597;p45"/>
            <p:cNvSpPr/>
            <p:nvPr/>
          </p:nvSpPr>
          <p:spPr>
            <a:xfrm>
              <a:off x="1551725" y="1537850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 txBox="1"/>
            <p:nvPr/>
          </p:nvSpPr>
          <p:spPr>
            <a:xfrm>
              <a:off x="1981325" y="1507475"/>
              <a:ext cx="2831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LBSM data collection</a:t>
              </a:r>
              <a:endParaRPr b="1" sz="1800"/>
            </a:p>
          </p:txBody>
        </p:sp>
      </p:grpSp>
      <p:grpSp>
        <p:nvGrpSpPr>
          <p:cNvPr id="599" name="Google Shape;599;p45"/>
          <p:cNvGrpSpPr/>
          <p:nvPr/>
        </p:nvGrpSpPr>
        <p:grpSpPr>
          <a:xfrm>
            <a:off x="1551725" y="3346700"/>
            <a:ext cx="2057525" cy="435675"/>
            <a:chOff x="1551725" y="3346700"/>
            <a:chExt cx="2057525" cy="435675"/>
          </a:xfrm>
        </p:grpSpPr>
        <p:sp>
          <p:nvSpPr>
            <p:cNvPr id="600" name="Google Shape;600;p45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Stemming</a:t>
              </a:r>
              <a:endParaRPr b="1" sz="1800"/>
            </a:p>
          </p:txBody>
        </p:sp>
      </p:grpSp>
      <p:sp>
        <p:nvSpPr>
          <p:cNvPr id="602" name="Google Shape;602;p45"/>
          <p:cNvSpPr/>
          <p:nvPr/>
        </p:nvSpPr>
        <p:spPr>
          <a:xfrm>
            <a:off x="5068725" y="300"/>
            <a:ext cx="4075200" cy="68580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5"/>
          <p:cNvSpPr txBox="1"/>
          <p:nvPr/>
        </p:nvSpPr>
        <p:spPr>
          <a:xfrm>
            <a:off x="5068725" y="3000900"/>
            <a:ext cx="4075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46524"/>
                </a:solidFill>
              </a:rPr>
              <a:t>Jamming, jammed → </a:t>
            </a:r>
            <a:r>
              <a:rPr b="1" lang="en" sz="2500">
                <a:solidFill>
                  <a:srgbClr val="F46524"/>
                </a:solidFill>
              </a:rPr>
              <a:t>Jam</a:t>
            </a:r>
            <a:endParaRPr b="1" sz="2500"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46524"/>
                </a:solidFill>
              </a:rPr>
              <a:t>Ave, Av→ </a:t>
            </a:r>
            <a:r>
              <a:rPr b="1" lang="en" sz="2500">
                <a:solidFill>
                  <a:srgbClr val="F46524"/>
                </a:solidFill>
              </a:rPr>
              <a:t>Avenue</a:t>
            </a:r>
            <a:endParaRPr b="1" sz="2500"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46524"/>
                </a:solidFill>
              </a:rPr>
              <a:t>St →</a:t>
            </a:r>
            <a:r>
              <a:rPr b="1" lang="en" sz="2500">
                <a:solidFill>
                  <a:srgbClr val="F46524"/>
                </a:solidFill>
              </a:rPr>
              <a:t>Street</a:t>
            </a:r>
            <a:endParaRPr b="1" sz="2500"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46524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6"/>
          <p:cNvSpPr txBox="1"/>
          <p:nvPr>
            <p:ph idx="1" type="body"/>
          </p:nvPr>
        </p:nvSpPr>
        <p:spPr>
          <a:xfrm>
            <a:off x="6123700" y="1682275"/>
            <a:ext cx="22341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T-MAPS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ROUTE DESCRIPTION SERVICES</a:t>
            </a:r>
            <a:endParaRPr sz="2000"/>
          </a:p>
        </p:txBody>
      </p:sp>
      <p:sp>
        <p:nvSpPr>
          <p:cNvPr id="610" name="Google Shape;610;p46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1" name="Google Shape;611;p46"/>
          <p:cNvGrpSpPr/>
          <p:nvPr/>
        </p:nvGrpSpPr>
        <p:grpSpPr>
          <a:xfrm>
            <a:off x="1551725" y="3346700"/>
            <a:ext cx="2057525" cy="435675"/>
            <a:chOff x="1551725" y="3346700"/>
            <a:chExt cx="2057525" cy="435675"/>
          </a:xfrm>
        </p:grpSpPr>
        <p:sp>
          <p:nvSpPr>
            <p:cNvPr id="612" name="Google Shape;612;p46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6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Stemming</a:t>
              </a:r>
              <a:endParaRPr b="1" sz="1800"/>
            </a:p>
          </p:txBody>
        </p:sp>
      </p:grpSp>
      <p:grpSp>
        <p:nvGrpSpPr>
          <p:cNvPr id="614" name="Google Shape;614;p46"/>
          <p:cNvGrpSpPr/>
          <p:nvPr/>
        </p:nvGrpSpPr>
        <p:grpSpPr>
          <a:xfrm>
            <a:off x="1551725" y="1507475"/>
            <a:ext cx="3200700" cy="459975"/>
            <a:chOff x="1551725" y="1507475"/>
            <a:chExt cx="3200700" cy="459975"/>
          </a:xfrm>
        </p:grpSpPr>
        <p:sp>
          <p:nvSpPr>
            <p:cNvPr id="615" name="Google Shape;615;p46"/>
            <p:cNvSpPr/>
            <p:nvPr/>
          </p:nvSpPr>
          <p:spPr>
            <a:xfrm>
              <a:off x="1551725" y="1537850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6"/>
            <p:cNvSpPr txBox="1"/>
            <p:nvPr/>
          </p:nvSpPr>
          <p:spPr>
            <a:xfrm>
              <a:off x="1981325" y="1507475"/>
              <a:ext cx="277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LBSM data collection</a:t>
              </a:r>
              <a:endParaRPr b="1" sz="1800"/>
            </a:p>
          </p:txBody>
        </p:sp>
      </p:grpSp>
      <p:sp>
        <p:nvSpPr>
          <p:cNvPr id="617" name="Google Shape;617;p46"/>
          <p:cNvSpPr/>
          <p:nvPr/>
        </p:nvSpPr>
        <p:spPr>
          <a:xfrm>
            <a:off x="2008925" y="3848788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46"/>
          <p:cNvGrpSpPr/>
          <p:nvPr/>
        </p:nvGrpSpPr>
        <p:grpSpPr>
          <a:xfrm>
            <a:off x="2234100" y="4150725"/>
            <a:ext cx="2057525" cy="435675"/>
            <a:chOff x="1551725" y="3346700"/>
            <a:chExt cx="2057525" cy="435675"/>
          </a:xfrm>
        </p:grpSpPr>
        <p:sp>
          <p:nvSpPr>
            <p:cNvPr id="619" name="Google Shape;619;p46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6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Score</a:t>
              </a:r>
              <a:endParaRPr b="1" sz="1800"/>
            </a:p>
          </p:txBody>
        </p:sp>
      </p:grpSp>
      <p:sp>
        <p:nvSpPr>
          <p:cNvPr id="621" name="Google Shape;621;p46"/>
          <p:cNvSpPr/>
          <p:nvPr/>
        </p:nvSpPr>
        <p:spPr>
          <a:xfrm>
            <a:off x="5068725" y="300"/>
            <a:ext cx="4075200" cy="68580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2" name="Google Shape;622;p46"/>
          <p:cNvGrpSpPr/>
          <p:nvPr/>
        </p:nvGrpSpPr>
        <p:grpSpPr>
          <a:xfrm>
            <a:off x="1648763" y="2153400"/>
            <a:ext cx="1898250" cy="357000"/>
            <a:chOff x="1648775" y="2096825"/>
            <a:chExt cx="1898250" cy="357000"/>
          </a:xfrm>
        </p:grpSpPr>
        <p:sp>
          <p:nvSpPr>
            <p:cNvPr id="623" name="Google Shape;623;p46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6"/>
            <p:cNvSpPr txBox="1"/>
            <p:nvPr/>
          </p:nvSpPr>
          <p:spPr>
            <a:xfrm>
              <a:off x="1981325" y="2096825"/>
              <a:ext cx="15657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punctuation</a:t>
              </a:r>
              <a:endParaRPr/>
            </a:p>
          </p:txBody>
        </p:sp>
      </p:grpSp>
      <p:grpSp>
        <p:nvGrpSpPr>
          <p:cNvPr id="625" name="Google Shape;625;p46"/>
          <p:cNvGrpSpPr/>
          <p:nvPr/>
        </p:nvGrpSpPr>
        <p:grpSpPr>
          <a:xfrm>
            <a:off x="1648775" y="2696363"/>
            <a:ext cx="2646150" cy="357000"/>
            <a:chOff x="1648775" y="2096825"/>
            <a:chExt cx="2646150" cy="357000"/>
          </a:xfrm>
        </p:grpSpPr>
        <p:sp>
          <p:nvSpPr>
            <p:cNvPr id="626" name="Google Shape;626;p46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6"/>
            <p:cNvSpPr txBox="1"/>
            <p:nvPr/>
          </p:nvSpPr>
          <p:spPr>
            <a:xfrm>
              <a:off x="1981325" y="2096825"/>
              <a:ext cx="2313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stop words</a:t>
              </a:r>
              <a:endParaRPr/>
            </a:p>
          </p:txBody>
        </p:sp>
      </p:grpSp>
      <p:pic>
        <p:nvPicPr>
          <p:cNvPr id="628" name="Google Shape;628;p46"/>
          <p:cNvPicPr preferRelativeResize="0"/>
          <p:nvPr/>
        </p:nvPicPr>
        <p:blipFill rotWithShape="1">
          <a:blip r:embed="rId3">
            <a:alphaModFix/>
          </a:blip>
          <a:srcRect b="11886" l="4752" r="0" t="9342"/>
          <a:stretch/>
        </p:blipFill>
        <p:spPr>
          <a:xfrm>
            <a:off x="5126950" y="2579365"/>
            <a:ext cx="4075200" cy="1699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7"/>
          <p:cNvSpPr txBox="1"/>
          <p:nvPr>
            <p:ph idx="1" type="body"/>
          </p:nvPr>
        </p:nvSpPr>
        <p:spPr>
          <a:xfrm>
            <a:off x="6123700" y="1682275"/>
            <a:ext cx="22341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T-MAPS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ROUTE DESCRIPTION SERVICES</a:t>
            </a:r>
            <a:endParaRPr sz="2000"/>
          </a:p>
        </p:txBody>
      </p:sp>
      <p:sp>
        <p:nvSpPr>
          <p:cNvPr id="635" name="Google Shape;635;p47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6" name="Google Shape;636;p47"/>
          <p:cNvGrpSpPr/>
          <p:nvPr/>
        </p:nvGrpSpPr>
        <p:grpSpPr>
          <a:xfrm>
            <a:off x="1551725" y="3346700"/>
            <a:ext cx="2057525" cy="435675"/>
            <a:chOff x="1551725" y="3346700"/>
            <a:chExt cx="2057525" cy="435675"/>
          </a:xfrm>
        </p:grpSpPr>
        <p:sp>
          <p:nvSpPr>
            <p:cNvPr id="637" name="Google Shape;637;p47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7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Stemming</a:t>
              </a:r>
              <a:endParaRPr b="1" sz="1800"/>
            </a:p>
          </p:txBody>
        </p:sp>
      </p:grpSp>
      <p:grpSp>
        <p:nvGrpSpPr>
          <p:cNvPr id="639" name="Google Shape;639;p47"/>
          <p:cNvGrpSpPr/>
          <p:nvPr/>
        </p:nvGrpSpPr>
        <p:grpSpPr>
          <a:xfrm>
            <a:off x="1551725" y="1507475"/>
            <a:ext cx="3892500" cy="459975"/>
            <a:chOff x="1551725" y="1507475"/>
            <a:chExt cx="3892500" cy="459975"/>
          </a:xfrm>
        </p:grpSpPr>
        <p:sp>
          <p:nvSpPr>
            <p:cNvPr id="640" name="Google Shape;640;p47"/>
            <p:cNvSpPr/>
            <p:nvPr/>
          </p:nvSpPr>
          <p:spPr>
            <a:xfrm>
              <a:off x="1551725" y="1537850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7"/>
            <p:cNvSpPr txBox="1"/>
            <p:nvPr/>
          </p:nvSpPr>
          <p:spPr>
            <a:xfrm>
              <a:off x="1981325" y="1507475"/>
              <a:ext cx="3462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LBSM data collection</a:t>
              </a:r>
              <a:endParaRPr b="1" sz="1800"/>
            </a:p>
          </p:txBody>
        </p:sp>
      </p:grpSp>
      <p:sp>
        <p:nvSpPr>
          <p:cNvPr id="642" name="Google Shape;642;p47"/>
          <p:cNvSpPr/>
          <p:nvPr/>
        </p:nvSpPr>
        <p:spPr>
          <a:xfrm>
            <a:off x="2008925" y="3848788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3" name="Google Shape;643;p47"/>
          <p:cNvGrpSpPr/>
          <p:nvPr/>
        </p:nvGrpSpPr>
        <p:grpSpPr>
          <a:xfrm>
            <a:off x="2234100" y="4150725"/>
            <a:ext cx="2057525" cy="435675"/>
            <a:chOff x="1551725" y="3346700"/>
            <a:chExt cx="2057525" cy="435675"/>
          </a:xfrm>
        </p:grpSpPr>
        <p:sp>
          <p:nvSpPr>
            <p:cNvPr id="644" name="Google Shape;644;p47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7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Score</a:t>
              </a:r>
              <a:endParaRPr b="1" sz="1800"/>
            </a:p>
          </p:txBody>
        </p:sp>
      </p:grpSp>
      <p:sp>
        <p:nvSpPr>
          <p:cNvPr id="646" name="Google Shape;646;p47"/>
          <p:cNvSpPr/>
          <p:nvPr/>
        </p:nvSpPr>
        <p:spPr>
          <a:xfrm>
            <a:off x="2326700" y="4726038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p47"/>
          <p:cNvGrpSpPr/>
          <p:nvPr/>
        </p:nvGrpSpPr>
        <p:grpSpPr>
          <a:xfrm>
            <a:off x="2234100" y="5101200"/>
            <a:ext cx="2837525" cy="435675"/>
            <a:chOff x="1551725" y="3346700"/>
            <a:chExt cx="2837525" cy="435675"/>
          </a:xfrm>
        </p:grpSpPr>
        <p:sp>
          <p:nvSpPr>
            <p:cNvPr id="648" name="Google Shape;648;p47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7"/>
            <p:cNvSpPr txBox="1"/>
            <p:nvPr/>
          </p:nvSpPr>
          <p:spPr>
            <a:xfrm>
              <a:off x="2009050" y="3346700"/>
              <a:ext cx="238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Pos ou Neg?</a:t>
              </a:r>
              <a:endParaRPr b="1" sz="1800"/>
            </a:p>
          </p:txBody>
        </p:sp>
      </p:grpSp>
      <p:sp>
        <p:nvSpPr>
          <p:cNvPr id="650" name="Google Shape;650;p47"/>
          <p:cNvSpPr/>
          <p:nvPr/>
        </p:nvSpPr>
        <p:spPr>
          <a:xfrm>
            <a:off x="5068725" y="300"/>
            <a:ext cx="4075200" cy="68580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651;p47"/>
          <p:cNvGrpSpPr/>
          <p:nvPr/>
        </p:nvGrpSpPr>
        <p:grpSpPr>
          <a:xfrm>
            <a:off x="1648763" y="2153400"/>
            <a:ext cx="1898250" cy="357000"/>
            <a:chOff x="1648775" y="2096825"/>
            <a:chExt cx="1898250" cy="357000"/>
          </a:xfrm>
        </p:grpSpPr>
        <p:sp>
          <p:nvSpPr>
            <p:cNvPr id="652" name="Google Shape;652;p47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7"/>
            <p:cNvSpPr txBox="1"/>
            <p:nvPr/>
          </p:nvSpPr>
          <p:spPr>
            <a:xfrm>
              <a:off x="1981325" y="2096825"/>
              <a:ext cx="15657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punctuation</a:t>
              </a:r>
              <a:endParaRPr/>
            </a:p>
          </p:txBody>
        </p:sp>
      </p:grpSp>
      <p:grpSp>
        <p:nvGrpSpPr>
          <p:cNvPr id="654" name="Google Shape;654;p47"/>
          <p:cNvGrpSpPr/>
          <p:nvPr/>
        </p:nvGrpSpPr>
        <p:grpSpPr>
          <a:xfrm>
            <a:off x="1648775" y="2696363"/>
            <a:ext cx="2646150" cy="357000"/>
            <a:chOff x="1648775" y="2096825"/>
            <a:chExt cx="2646150" cy="357000"/>
          </a:xfrm>
        </p:grpSpPr>
        <p:sp>
          <p:nvSpPr>
            <p:cNvPr id="655" name="Google Shape;655;p47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7"/>
            <p:cNvSpPr txBox="1"/>
            <p:nvPr/>
          </p:nvSpPr>
          <p:spPr>
            <a:xfrm>
              <a:off x="1981325" y="2096825"/>
              <a:ext cx="2313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stop words</a:t>
              </a:r>
              <a:endParaRPr/>
            </a:p>
          </p:txBody>
        </p:sp>
      </p:grpSp>
      <p:sp>
        <p:nvSpPr>
          <p:cNvPr id="657" name="Google Shape;657;p47"/>
          <p:cNvSpPr txBox="1"/>
          <p:nvPr/>
        </p:nvSpPr>
        <p:spPr>
          <a:xfrm>
            <a:off x="5224025" y="2353200"/>
            <a:ext cx="3892500" cy="21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##   Ang. Anticip. Disg.  Fear   Joy Sad. Surpri. Trust Neg. Pos.</a:t>
            </a:r>
            <a:b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## 1     0            1       0    0   1       0        0     1        0        1</a:t>
            </a:r>
            <a:b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## 2     0            0       0    0   0       0        0     0        0        0</a:t>
            </a:r>
            <a:b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## 3     0            0       0    0   0       0        0     0        0        0</a:t>
            </a:r>
            <a:b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## 4     0            1       1    0   1       1        0     2        1        2</a:t>
            </a:r>
            <a:b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## 5     0            1       0    0   1       0        1     2        0        2</a:t>
            </a:r>
            <a:b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33332"/>
                </a:solidFill>
                <a:latin typeface="Calibri"/>
                <a:ea typeface="Calibri"/>
                <a:cs typeface="Calibri"/>
                <a:sym typeface="Calibri"/>
              </a:rPr>
              <a:t>## 6     0            0       0    0   0       0        0     0        0        0</a:t>
            </a:r>
            <a:endParaRPr sz="1100">
              <a:solidFill>
                <a:srgbClr val="3333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8"/>
          <p:cNvSpPr txBox="1"/>
          <p:nvPr>
            <p:ph idx="1" type="body"/>
          </p:nvPr>
        </p:nvSpPr>
        <p:spPr>
          <a:xfrm>
            <a:off x="6123700" y="1682275"/>
            <a:ext cx="22341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T-MAPS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ROUTE DESCRIPTION SERVICES</a:t>
            </a:r>
            <a:endParaRPr sz="2000"/>
          </a:p>
        </p:txBody>
      </p:sp>
      <p:sp>
        <p:nvSpPr>
          <p:cNvPr id="664" name="Google Shape;664;p48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5" name="Google Shape;665;p48"/>
          <p:cNvGrpSpPr/>
          <p:nvPr/>
        </p:nvGrpSpPr>
        <p:grpSpPr>
          <a:xfrm>
            <a:off x="1551725" y="3346700"/>
            <a:ext cx="2057525" cy="435675"/>
            <a:chOff x="1551725" y="3346700"/>
            <a:chExt cx="2057525" cy="435675"/>
          </a:xfrm>
        </p:grpSpPr>
        <p:sp>
          <p:nvSpPr>
            <p:cNvPr id="666" name="Google Shape;666;p48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8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Stemming</a:t>
              </a:r>
              <a:endParaRPr b="1" sz="1800"/>
            </a:p>
          </p:txBody>
        </p:sp>
      </p:grpSp>
      <p:grpSp>
        <p:nvGrpSpPr>
          <p:cNvPr id="668" name="Google Shape;668;p48"/>
          <p:cNvGrpSpPr/>
          <p:nvPr/>
        </p:nvGrpSpPr>
        <p:grpSpPr>
          <a:xfrm>
            <a:off x="1551725" y="1507475"/>
            <a:ext cx="3267000" cy="459975"/>
            <a:chOff x="1551725" y="1507475"/>
            <a:chExt cx="3267000" cy="459975"/>
          </a:xfrm>
        </p:grpSpPr>
        <p:sp>
          <p:nvSpPr>
            <p:cNvPr id="669" name="Google Shape;669;p48"/>
            <p:cNvSpPr/>
            <p:nvPr/>
          </p:nvSpPr>
          <p:spPr>
            <a:xfrm>
              <a:off x="1551725" y="1537850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8"/>
            <p:cNvSpPr txBox="1"/>
            <p:nvPr/>
          </p:nvSpPr>
          <p:spPr>
            <a:xfrm>
              <a:off x="1981325" y="1507475"/>
              <a:ext cx="2837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LBSM data collection</a:t>
              </a:r>
              <a:endParaRPr b="1" sz="1800"/>
            </a:p>
          </p:txBody>
        </p:sp>
      </p:grpSp>
      <p:sp>
        <p:nvSpPr>
          <p:cNvPr id="671" name="Google Shape;671;p48"/>
          <p:cNvSpPr/>
          <p:nvPr/>
        </p:nvSpPr>
        <p:spPr>
          <a:xfrm>
            <a:off x="2008925" y="3848788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48"/>
          <p:cNvGrpSpPr/>
          <p:nvPr/>
        </p:nvGrpSpPr>
        <p:grpSpPr>
          <a:xfrm>
            <a:off x="2234100" y="4150725"/>
            <a:ext cx="2057525" cy="435675"/>
            <a:chOff x="1551725" y="3346700"/>
            <a:chExt cx="2057525" cy="435675"/>
          </a:xfrm>
        </p:grpSpPr>
        <p:sp>
          <p:nvSpPr>
            <p:cNvPr id="673" name="Google Shape;673;p48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8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Score</a:t>
              </a:r>
              <a:endParaRPr b="1" sz="1800"/>
            </a:p>
          </p:txBody>
        </p:sp>
      </p:grpSp>
      <p:sp>
        <p:nvSpPr>
          <p:cNvPr id="675" name="Google Shape;675;p48"/>
          <p:cNvSpPr/>
          <p:nvPr/>
        </p:nvSpPr>
        <p:spPr>
          <a:xfrm>
            <a:off x="2326700" y="4726038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48"/>
          <p:cNvGrpSpPr/>
          <p:nvPr/>
        </p:nvGrpSpPr>
        <p:grpSpPr>
          <a:xfrm>
            <a:off x="2234100" y="5101200"/>
            <a:ext cx="2837525" cy="435675"/>
            <a:chOff x="1551725" y="3346700"/>
            <a:chExt cx="2837525" cy="435675"/>
          </a:xfrm>
        </p:grpSpPr>
        <p:sp>
          <p:nvSpPr>
            <p:cNvPr id="677" name="Google Shape;677;p48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8"/>
            <p:cNvSpPr txBox="1"/>
            <p:nvPr/>
          </p:nvSpPr>
          <p:spPr>
            <a:xfrm>
              <a:off x="2009050" y="3346700"/>
              <a:ext cx="238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Pos ou Neg?</a:t>
              </a:r>
              <a:endParaRPr b="1" sz="1800"/>
            </a:p>
          </p:txBody>
        </p:sp>
      </p:grpSp>
      <p:sp>
        <p:nvSpPr>
          <p:cNvPr id="679" name="Google Shape;679;p48"/>
          <p:cNvSpPr/>
          <p:nvPr/>
        </p:nvSpPr>
        <p:spPr>
          <a:xfrm>
            <a:off x="2326700" y="5676513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0" name="Google Shape;680;p48"/>
          <p:cNvGrpSpPr/>
          <p:nvPr/>
        </p:nvGrpSpPr>
        <p:grpSpPr>
          <a:xfrm>
            <a:off x="2234100" y="6051675"/>
            <a:ext cx="2837525" cy="435675"/>
            <a:chOff x="1551725" y="3346700"/>
            <a:chExt cx="2837525" cy="435675"/>
          </a:xfrm>
        </p:grpSpPr>
        <p:sp>
          <p:nvSpPr>
            <p:cNvPr id="681" name="Google Shape;681;p48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8"/>
            <p:cNvSpPr txBox="1"/>
            <p:nvPr/>
          </p:nvSpPr>
          <p:spPr>
            <a:xfrm>
              <a:off x="2009050" y="3346700"/>
              <a:ext cx="238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Routes and Map</a:t>
              </a:r>
              <a:endParaRPr b="1" sz="1800"/>
            </a:p>
          </p:txBody>
        </p:sp>
      </p:grpSp>
      <p:sp>
        <p:nvSpPr>
          <p:cNvPr id="683" name="Google Shape;683;p48"/>
          <p:cNvSpPr/>
          <p:nvPr/>
        </p:nvSpPr>
        <p:spPr>
          <a:xfrm>
            <a:off x="5068725" y="300"/>
            <a:ext cx="4075200" cy="68580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4" name="Google Shape;684;p48"/>
          <p:cNvGrpSpPr/>
          <p:nvPr/>
        </p:nvGrpSpPr>
        <p:grpSpPr>
          <a:xfrm>
            <a:off x="1648763" y="2153400"/>
            <a:ext cx="1898250" cy="357000"/>
            <a:chOff x="1648775" y="2096825"/>
            <a:chExt cx="1898250" cy="357000"/>
          </a:xfrm>
        </p:grpSpPr>
        <p:sp>
          <p:nvSpPr>
            <p:cNvPr id="685" name="Google Shape;685;p48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8"/>
            <p:cNvSpPr txBox="1"/>
            <p:nvPr/>
          </p:nvSpPr>
          <p:spPr>
            <a:xfrm>
              <a:off x="1981325" y="2096825"/>
              <a:ext cx="15657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punctuation</a:t>
              </a:r>
              <a:endParaRPr/>
            </a:p>
          </p:txBody>
        </p:sp>
      </p:grpSp>
      <p:grpSp>
        <p:nvGrpSpPr>
          <p:cNvPr id="687" name="Google Shape;687;p48"/>
          <p:cNvGrpSpPr/>
          <p:nvPr/>
        </p:nvGrpSpPr>
        <p:grpSpPr>
          <a:xfrm>
            <a:off x="1648775" y="2696363"/>
            <a:ext cx="2646150" cy="357000"/>
            <a:chOff x="1648775" y="2096825"/>
            <a:chExt cx="2646150" cy="357000"/>
          </a:xfrm>
        </p:grpSpPr>
        <p:sp>
          <p:nvSpPr>
            <p:cNvPr id="688" name="Google Shape;688;p48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8"/>
            <p:cNvSpPr txBox="1"/>
            <p:nvPr/>
          </p:nvSpPr>
          <p:spPr>
            <a:xfrm>
              <a:off x="1981325" y="2096825"/>
              <a:ext cx="2313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stop words</a:t>
              </a:r>
              <a:endParaRPr/>
            </a:p>
          </p:txBody>
        </p:sp>
      </p:grpSp>
      <p:pic>
        <p:nvPicPr>
          <p:cNvPr id="690" name="Google Shape;690;p48"/>
          <p:cNvPicPr preferRelativeResize="0"/>
          <p:nvPr/>
        </p:nvPicPr>
        <p:blipFill rotWithShape="1">
          <a:blip r:embed="rId3">
            <a:alphaModFix/>
          </a:blip>
          <a:srcRect b="228" l="0" r="0" t="228"/>
          <a:stretch/>
        </p:blipFill>
        <p:spPr>
          <a:xfrm>
            <a:off x="5557163" y="796800"/>
            <a:ext cx="3098325" cy="55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49"/>
          <p:cNvGrpSpPr/>
          <p:nvPr/>
        </p:nvGrpSpPr>
        <p:grpSpPr>
          <a:xfrm>
            <a:off x="159450" y="4142475"/>
            <a:ext cx="1551600" cy="875925"/>
            <a:chOff x="990725" y="3352775"/>
            <a:chExt cx="1551600" cy="875925"/>
          </a:xfrm>
        </p:grpSpPr>
        <p:sp>
          <p:nvSpPr>
            <p:cNvPr id="696" name="Google Shape;696;p49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9"/>
            <p:cNvSpPr txBox="1"/>
            <p:nvPr/>
          </p:nvSpPr>
          <p:spPr>
            <a:xfrm>
              <a:off x="990725" y="3799100"/>
              <a:ext cx="155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Word cloud</a:t>
              </a:r>
              <a:endParaRPr b="1" sz="1800"/>
            </a:p>
          </p:txBody>
        </p:sp>
      </p:grpSp>
      <p:sp>
        <p:nvSpPr>
          <p:cNvPr id="698" name="Google Shape;698;p49"/>
          <p:cNvSpPr txBox="1"/>
          <p:nvPr>
            <p:ph idx="1" type="body"/>
          </p:nvPr>
        </p:nvSpPr>
        <p:spPr>
          <a:xfrm>
            <a:off x="6123700" y="1682275"/>
            <a:ext cx="22341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T-MAPS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ROUTE DESCRIPTION SERVICES</a:t>
            </a:r>
            <a:endParaRPr sz="2000"/>
          </a:p>
        </p:txBody>
      </p:sp>
      <p:sp>
        <p:nvSpPr>
          <p:cNvPr id="700" name="Google Shape;700;p49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1" name="Google Shape;701;p49"/>
          <p:cNvGrpSpPr/>
          <p:nvPr/>
        </p:nvGrpSpPr>
        <p:grpSpPr>
          <a:xfrm>
            <a:off x="1551725" y="3346700"/>
            <a:ext cx="2057525" cy="435675"/>
            <a:chOff x="1551725" y="3346700"/>
            <a:chExt cx="2057525" cy="435675"/>
          </a:xfrm>
        </p:grpSpPr>
        <p:sp>
          <p:nvSpPr>
            <p:cNvPr id="702" name="Google Shape;702;p49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9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Stemming</a:t>
              </a:r>
              <a:endParaRPr b="1" sz="1800"/>
            </a:p>
          </p:txBody>
        </p:sp>
      </p:grpSp>
      <p:grpSp>
        <p:nvGrpSpPr>
          <p:cNvPr id="704" name="Google Shape;704;p49"/>
          <p:cNvGrpSpPr/>
          <p:nvPr/>
        </p:nvGrpSpPr>
        <p:grpSpPr>
          <a:xfrm>
            <a:off x="1551725" y="1507475"/>
            <a:ext cx="3306000" cy="459975"/>
            <a:chOff x="1551725" y="1507475"/>
            <a:chExt cx="3306000" cy="459975"/>
          </a:xfrm>
        </p:grpSpPr>
        <p:sp>
          <p:nvSpPr>
            <p:cNvPr id="705" name="Google Shape;705;p49"/>
            <p:cNvSpPr/>
            <p:nvPr/>
          </p:nvSpPr>
          <p:spPr>
            <a:xfrm>
              <a:off x="1551725" y="1537850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9"/>
            <p:cNvSpPr txBox="1"/>
            <p:nvPr/>
          </p:nvSpPr>
          <p:spPr>
            <a:xfrm>
              <a:off x="1981325" y="1507475"/>
              <a:ext cx="2876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LBSM data collection</a:t>
              </a:r>
              <a:endParaRPr b="1" sz="1800"/>
            </a:p>
          </p:txBody>
        </p:sp>
      </p:grpSp>
      <p:sp>
        <p:nvSpPr>
          <p:cNvPr id="707" name="Google Shape;707;p49"/>
          <p:cNvSpPr/>
          <p:nvPr/>
        </p:nvSpPr>
        <p:spPr>
          <a:xfrm>
            <a:off x="1240025" y="3858563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9"/>
          <p:cNvSpPr/>
          <p:nvPr/>
        </p:nvSpPr>
        <p:spPr>
          <a:xfrm>
            <a:off x="5068725" y="300"/>
            <a:ext cx="4075200" cy="68580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9" name="Google Shape;709;p49"/>
          <p:cNvGrpSpPr/>
          <p:nvPr/>
        </p:nvGrpSpPr>
        <p:grpSpPr>
          <a:xfrm>
            <a:off x="1648763" y="2153400"/>
            <a:ext cx="1898250" cy="357000"/>
            <a:chOff x="1648775" y="2096825"/>
            <a:chExt cx="1898250" cy="357000"/>
          </a:xfrm>
        </p:grpSpPr>
        <p:sp>
          <p:nvSpPr>
            <p:cNvPr id="710" name="Google Shape;710;p49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9"/>
            <p:cNvSpPr txBox="1"/>
            <p:nvPr/>
          </p:nvSpPr>
          <p:spPr>
            <a:xfrm>
              <a:off x="1981325" y="2096825"/>
              <a:ext cx="15657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punctuation</a:t>
              </a:r>
              <a:endParaRPr/>
            </a:p>
          </p:txBody>
        </p:sp>
      </p:grpSp>
      <p:grpSp>
        <p:nvGrpSpPr>
          <p:cNvPr id="712" name="Google Shape;712;p49"/>
          <p:cNvGrpSpPr/>
          <p:nvPr/>
        </p:nvGrpSpPr>
        <p:grpSpPr>
          <a:xfrm>
            <a:off x="1648775" y="2696363"/>
            <a:ext cx="2646150" cy="357000"/>
            <a:chOff x="1648775" y="2096825"/>
            <a:chExt cx="2646150" cy="357000"/>
          </a:xfrm>
        </p:grpSpPr>
        <p:sp>
          <p:nvSpPr>
            <p:cNvPr id="713" name="Google Shape;713;p49"/>
            <p:cNvSpPr/>
            <p:nvPr/>
          </p:nvSpPr>
          <p:spPr>
            <a:xfrm>
              <a:off x="1648775" y="2157575"/>
              <a:ext cx="235500" cy="235500"/>
            </a:xfrm>
            <a:prstGeom prst="donut">
              <a:avLst>
                <a:gd fmla="val 25000" name="adj"/>
              </a:avLst>
            </a:prstGeom>
            <a:solidFill>
              <a:srgbClr val="F4652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9"/>
            <p:cNvSpPr txBox="1"/>
            <p:nvPr/>
          </p:nvSpPr>
          <p:spPr>
            <a:xfrm>
              <a:off x="1981325" y="2096825"/>
              <a:ext cx="2313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RM stop words</a:t>
              </a:r>
              <a:endParaRPr/>
            </a:p>
          </p:txBody>
        </p:sp>
      </p:grpSp>
      <p:pic>
        <p:nvPicPr>
          <p:cNvPr id="715" name="Google Shape;7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7163" y="796800"/>
            <a:ext cx="3098325" cy="55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49"/>
          <p:cNvSpPr/>
          <p:nvPr/>
        </p:nvSpPr>
        <p:spPr>
          <a:xfrm>
            <a:off x="2008925" y="3848788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7" name="Google Shape;717;p49"/>
          <p:cNvGrpSpPr/>
          <p:nvPr/>
        </p:nvGrpSpPr>
        <p:grpSpPr>
          <a:xfrm>
            <a:off x="2234100" y="4150725"/>
            <a:ext cx="2057525" cy="435675"/>
            <a:chOff x="1551725" y="3346700"/>
            <a:chExt cx="2057525" cy="435675"/>
          </a:xfrm>
        </p:grpSpPr>
        <p:sp>
          <p:nvSpPr>
            <p:cNvPr id="718" name="Google Shape;718;p49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9"/>
            <p:cNvSpPr txBox="1"/>
            <p:nvPr/>
          </p:nvSpPr>
          <p:spPr>
            <a:xfrm>
              <a:off x="2009050" y="3346700"/>
              <a:ext cx="160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Score</a:t>
              </a:r>
              <a:endParaRPr b="1" sz="1800"/>
            </a:p>
          </p:txBody>
        </p:sp>
      </p:grpSp>
      <p:sp>
        <p:nvSpPr>
          <p:cNvPr id="720" name="Google Shape;720;p49"/>
          <p:cNvSpPr/>
          <p:nvPr/>
        </p:nvSpPr>
        <p:spPr>
          <a:xfrm>
            <a:off x="2326700" y="4726038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49"/>
          <p:cNvGrpSpPr/>
          <p:nvPr/>
        </p:nvGrpSpPr>
        <p:grpSpPr>
          <a:xfrm>
            <a:off x="2234100" y="5101200"/>
            <a:ext cx="2837525" cy="435675"/>
            <a:chOff x="1551725" y="3346700"/>
            <a:chExt cx="2837525" cy="435675"/>
          </a:xfrm>
        </p:grpSpPr>
        <p:sp>
          <p:nvSpPr>
            <p:cNvPr id="722" name="Google Shape;722;p49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9"/>
            <p:cNvSpPr txBox="1"/>
            <p:nvPr/>
          </p:nvSpPr>
          <p:spPr>
            <a:xfrm>
              <a:off x="2009050" y="3346700"/>
              <a:ext cx="238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Pos ou Neg?</a:t>
              </a:r>
              <a:endParaRPr b="1" sz="1800"/>
            </a:p>
          </p:txBody>
        </p:sp>
      </p:grpSp>
      <p:sp>
        <p:nvSpPr>
          <p:cNvPr id="724" name="Google Shape;724;p49"/>
          <p:cNvSpPr/>
          <p:nvPr/>
        </p:nvSpPr>
        <p:spPr>
          <a:xfrm>
            <a:off x="2326700" y="5676513"/>
            <a:ext cx="235500" cy="235500"/>
          </a:xfrm>
          <a:prstGeom prst="donut">
            <a:avLst>
              <a:gd fmla="val 25000" name="adj"/>
            </a:avLst>
          </a:prstGeom>
          <a:solidFill>
            <a:srgbClr val="F465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49"/>
          <p:cNvGrpSpPr/>
          <p:nvPr/>
        </p:nvGrpSpPr>
        <p:grpSpPr>
          <a:xfrm>
            <a:off x="2234100" y="6051675"/>
            <a:ext cx="2837525" cy="435675"/>
            <a:chOff x="1551725" y="3346700"/>
            <a:chExt cx="2837525" cy="435675"/>
          </a:xfrm>
        </p:grpSpPr>
        <p:sp>
          <p:nvSpPr>
            <p:cNvPr id="726" name="Google Shape;726;p49"/>
            <p:cNvSpPr/>
            <p:nvPr/>
          </p:nvSpPr>
          <p:spPr>
            <a:xfrm>
              <a:off x="1551725" y="3352775"/>
              <a:ext cx="429600" cy="429600"/>
            </a:xfrm>
            <a:prstGeom prst="donut">
              <a:avLst>
                <a:gd fmla="val 25000" name="adj"/>
              </a:avLst>
            </a:prstGeom>
            <a:solidFill>
              <a:srgbClr val="0091E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9"/>
            <p:cNvSpPr txBox="1"/>
            <p:nvPr/>
          </p:nvSpPr>
          <p:spPr>
            <a:xfrm>
              <a:off x="2009050" y="3346700"/>
              <a:ext cx="2380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22222"/>
                  </a:solidFill>
                  <a:highlight>
                    <a:srgbClr val="FFFFFF"/>
                  </a:highlight>
                </a:rPr>
                <a:t>Routes and Map</a:t>
              </a:r>
              <a:endParaRPr b="1" sz="180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Conclusions</a:t>
            </a:r>
            <a:endParaRPr b="0"/>
          </a:p>
        </p:txBody>
      </p:sp>
      <p:sp>
        <p:nvSpPr>
          <p:cNvPr id="733" name="Google Shape;733;p50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ts val="3000"/>
              <a:buFont typeface="Source Sans Pro"/>
              <a:buChar char="◎"/>
            </a:pPr>
            <a:r>
              <a:rPr lang="en"/>
              <a:t>W</a:t>
            </a:r>
            <a:r>
              <a:rPr lang="en"/>
              <a:t>e presented the T-Maps, a low-cost spatiotemporal model to enhance traffic and transit navigation context, using tweets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T</a:t>
            </a:r>
            <a:r>
              <a:rPr lang="en"/>
              <a:t>hree route description services, Route Sentiment, Route Information, and Area' Tags.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/>
              <a:t>The similarity reached </a:t>
            </a:r>
            <a:r>
              <a:rPr b="1" lang="en"/>
              <a:t>62%</a:t>
            </a:r>
            <a:r>
              <a:rPr lang="en"/>
              <a:t>, and for a quarter of the evaluated trajectories, the similarity achieved up to </a:t>
            </a:r>
            <a:r>
              <a:rPr b="1" lang="en"/>
              <a:t>100%.</a:t>
            </a:r>
            <a:r>
              <a:rPr b="1" lang="en"/>
              <a:t> </a:t>
            </a:r>
            <a:r>
              <a:rPr lang="en"/>
              <a:t>Compared with Google Direction route recommendation</a:t>
            </a:r>
            <a:endParaRPr b="1"/>
          </a:p>
        </p:txBody>
      </p:sp>
      <p:sp>
        <p:nvSpPr>
          <p:cNvPr id="734" name="Google Shape;734;p50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6150" y="1682275"/>
            <a:ext cx="83580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Who are interested in?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Governments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Researchers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Industries</a:t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How are they studying and planning the Intelligent Transportation Systems (ITS)?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Using raw data sources</a:t>
            </a:r>
            <a:endParaRPr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Inductive  loops (velocity, density, and flow)</a:t>
            </a:r>
            <a:endParaRPr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Traffic cameras</a:t>
            </a:r>
            <a:endParaRPr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Origin-destination matrix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Conclusions</a:t>
            </a:r>
            <a:endParaRPr b="0"/>
          </a:p>
        </p:txBody>
      </p:sp>
      <p:sp>
        <p:nvSpPr>
          <p:cNvPr id="740" name="Google Shape;740;p5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ts val="3000"/>
              <a:buFont typeface="Source Sans Pro"/>
              <a:buChar char="◎"/>
            </a:pPr>
            <a:r>
              <a:rPr lang="en"/>
              <a:t>As future work </a:t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3000"/>
              <a:buFont typeface="Source Sans Pro"/>
              <a:buChar char="○"/>
            </a:pPr>
            <a:r>
              <a:rPr lang="en"/>
              <a:t>Extend the T-Maps applying strategies to process the data and offer more valuable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ts val="3000"/>
              <a:buFont typeface="Source Sans Pro"/>
              <a:buChar char="○"/>
            </a:pPr>
            <a:r>
              <a:rPr lang="en"/>
              <a:t>Employ regular users accounts from LBSM and uses reputation models to handle conflicting information</a:t>
            </a:r>
            <a:br>
              <a:rPr lang="en"/>
            </a:br>
            <a:endParaRPr/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3000"/>
              <a:buFont typeface="Source Sans Pro"/>
              <a:buChar char="○"/>
            </a:pPr>
            <a:r>
              <a:rPr lang="en"/>
              <a:t>Extend T-Maps to larger regions, taking into account the computational problem</a:t>
            </a:r>
            <a:endParaRPr/>
          </a:p>
        </p:txBody>
      </p:sp>
      <p:sp>
        <p:nvSpPr>
          <p:cNvPr id="741" name="Google Shape;741;p51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2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b="1" lang="en" sz="6000"/>
              <a:t>!</a:t>
            </a:r>
            <a:endParaRPr b="1" sz="6000"/>
          </a:p>
        </p:txBody>
      </p:sp>
      <p:sp>
        <p:nvSpPr>
          <p:cNvPr id="747" name="Google Shape;747;p52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Questions</a:t>
            </a:r>
            <a:r>
              <a:rPr b="1" lang="en" sz="3600"/>
              <a:t>?</a:t>
            </a:r>
            <a:endParaRPr b="1" sz="3600"/>
          </a:p>
        </p:txBody>
      </p:sp>
      <p:sp>
        <p:nvSpPr>
          <p:cNvPr id="748" name="Google Shape;748;p52"/>
          <p:cNvSpPr txBox="1"/>
          <p:nvPr>
            <p:ph idx="4294967295" type="body"/>
          </p:nvPr>
        </p:nvSpPr>
        <p:spPr>
          <a:xfrm>
            <a:off x="685800" y="3285875"/>
            <a:ext cx="84132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{bruno.ps, rettore, lfvieira, loureiro}</a:t>
            </a:r>
            <a:r>
              <a:rPr lang="en"/>
              <a:t>@dcc.ufmg.br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heitor@ic.ufal.br</a:t>
            </a:r>
            <a:endParaRPr/>
          </a:p>
        </p:txBody>
      </p:sp>
      <p:sp>
        <p:nvSpPr>
          <p:cNvPr id="749" name="Google Shape;749;p52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786150" y="1682275"/>
            <a:ext cx="83580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Clr>
                <a:srgbClr val="CFCFCF"/>
              </a:buClr>
              <a:buSzPts val="3000"/>
              <a:buChar char="◎"/>
            </a:pPr>
            <a:r>
              <a:rPr lang="en">
                <a:solidFill>
                  <a:srgbClr val="CFCFCF"/>
                </a:solidFill>
              </a:rPr>
              <a:t>Who are interested in?</a:t>
            </a:r>
            <a:endParaRPr>
              <a:solidFill>
                <a:srgbClr val="CFCFCF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400"/>
              <a:buChar char="○"/>
            </a:pPr>
            <a:r>
              <a:rPr lang="en">
                <a:solidFill>
                  <a:srgbClr val="CFCFCF"/>
                </a:solidFill>
              </a:rPr>
              <a:t>Governments</a:t>
            </a:r>
            <a:endParaRPr>
              <a:solidFill>
                <a:srgbClr val="CFCFCF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400"/>
              <a:buChar char="○"/>
            </a:pPr>
            <a:r>
              <a:rPr lang="en">
                <a:solidFill>
                  <a:srgbClr val="CFCFCF"/>
                </a:solidFill>
              </a:rPr>
              <a:t>Researchers</a:t>
            </a:r>
            <a:endParaRPr>
              <a:solidFill>
                <a:srgbClr val="CFCFCF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400"/>
              <a:buChar char="○"/>
            </a:pPr>
            <a:r>
              <a:rPr lang="en">
                <a:solidFill>
                  <a:srgbClr val="CFCFCF"/>
                </a:solidFill>
              </a:rPr>
              <a:t>Industries</a:t>
            </a:r>
            <a:endParaRPr>
              <a:solidFill>
                <a:srgbClr val="CFCFCF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3000"/>
              <a:buChar char="◎"/>
            </a:pPr>
            <a:r>
              <a:rPr lang="en">
                <a:solidFill>
                  <a:srgbClr val="CFCFCF"/>
                </a:solidFill>
              </a:rPr>
              <a:t>How are they studying and planning the ITS?</a:t>
            </a:r>
            <a:endParaRPr>
              <a:solidFill>
                <a:srgbClr val="CFCFCF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400"/>
              <a:buChar char="○"/>
            </a:pPr>
            <a:r>
              <a:rPr lang="en">
                <a:solidFill>
                  <a:srgbClr val="CFCFCF"/>
                </a:solidFill>
              </a:rPr>
              <a:t>Raw Data sources</a:t>
            </a:r>
            <a:endParaRPr>
              <a:solidFill>
                <a:srgbClr val="CFCFCF"/>
              </a:solidFill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400"/>
              <a:buChar char="◉"/>
            </a:pPr>
            <a:r>
              <a:rPr lang="en">
                <a:solidFill>
                  <a:srgbClr val="CFCFCF"/>
                </a:solidFill>
              </a:rPr>
              <a:t>Inductive  loops (velocity, density, and flow)</a:t>
            </a:r>
            <a:endParaRPr>
              <a:solidFill>
                <a:srgbClr val="CFCFCF"/>
              </a:solidFill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400"/>
              <a:buChar char="◉"/>
            </a:pPr>
            <a:r>
              <a:rPr lang="en">
                <a:solidFill>
                  <a:srgbClr val="CFCFCF"/>
                </a:solidFill>
              </a:rPr>
              <a:t>Traffic camera</a:t>
            </a:r>
            <a:endParaRPr>
              <a:solidFill>
                <a:srgbClr val="CFCFCF"/>
              </a:solidFill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400"/>
              <a:buChar char="◉"/>
            </a:pPr>
            <a:r>
              <a:rPr lang="en">
                <a:solidFill>
                  <a:srgbClr val="CFCFCF"/>
                </a:solidFill>
              </a:rPr>
              <a:t>Origin-destination matrix</a:t>
            </a:r>
            <a:endParaRPr>
              <a:solidFill>
                <a:srgbClr val="CFCFCF"/>
              </a:solidFill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15550" y="2289150"/>
            <a:ext cx="8112900" cy="2279700"/>
          </a:xfrm>
          <a:prstGeom prst="snip1Rect">
            <a:avLst>
              <a:gd fmla="val 0" name="adj"/>
            </a:avLst>
          </a:prstGeom>
          <a:solidFill>
            <a:srgbClr val="F9CB9C">
              <a:alpha val="573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Source Sans Pro"/>
              <a:buChar char="✘"/>
            </a:pPr>
            <a:r>
              <a:rPr lang="en" sz="2500">
                <a:latin typeface="Source Sans Pro"/>
                <a:ea typeface="Source Sans Pro"/>
                <a:cs typeface="Source Sans Pro"/>
                <a:sym typeface="Source Sans Pro"/>
              </a:rPr>
              <a:t>Unfortunately, the </a:t>
            </a:r>
            <a:r>
              <a:rPr b="1" lang="en" sz="25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access</a:t>
            </a:r>
            <a:r>
              <a:rPr lang="en" sz="25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</a:t>
            </a:r>
            <a:r>
              <a:rPr lang="en" sz="2500">
                <a:latin typeface="Source Sans Pro"/>
                <a:ea typeface="Source Sans Pro"/>
                <a:cs typeface="Source Sans Pro"/>
                <a:sym typeface="Source Sans Pro"/>
              </a:rPr>
              <a:t> these </a:t>
            </a:r>
            <a:r>
              <a:rPr lang="en" sz="25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r>
              <a:rPr lang="en" sz="2500">
                <a:latin typeface="Source Sans Pro"/>
                <a:ea typeface="Source Sans Pro"/>
                <a:cs typeface="Source Sans Pro"/>
                <a:sym typeface="Source Sans Pro"/>
              </a:rPr>
              <a:t> sources </a:t>
            </a:r>
            <a:r>
              <a:rPr lang="en" sz="25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</a:t>
            </a:r>
            <a:r>
              <a:rPr lang="en" sz="2500">
                <a:latin typeface="Source Sans Pro"/>
                <a:ea typeface="Source Sans Pro"/>
                <a:cs typeface="Source Sans Pro"/>
                <a:sym typeface="Source Sans Pro"/>
              </a:rPr>
              <a:t>, in general, </a:t>
            </a:r>
            <a:r>
              <a:rPr lang="en" sz="25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5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limited</a:t>
            </a:r>
            <a:r>
              <a:rPr lang="en" sz="2500">
                <a:latin typeface="Source Sans Pro"/>
                <a:ea typeface="Source Sans Pro"/>
                <a:cs typeface="Source Sans Pro"/>
                <a:sym typeface="Source Sans Pro"/>
              </a:rPr>
              <a:t>  to  those  who  are  connected  to  </a:t>
            </a:r>
            <a:r>
              <a:rPr i="1" lang="en" sz="2500">
                <a:latin typeface="Source Sans Pro"/>
                <a:ea typeface="Source Sans Pro"/>
                <a:cs typeface="Source Sans Pro"/>
                <a:sym typeface="Source Sans Pro"/>
              </a:rPr>
              <a:t>governmental entities  or  large  corporations.</a:t>
            </a:r>
            <a:endParaRPr i="1" sz="2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Th</a:t>
            </a:r>
            <a:r>
              <a:rPr lang="en"/>
              <a:t>e Location-Based Social Media (LBSM)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Ex: Twitter, Instagram,  and  Foursquare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LBSM as an alternative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Low cost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Users sharing their</a:t>
            </a:r>
            <a:endParaRPr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Thoughts</a:t>
            </a:r>
            <a:endParaRPr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Viewpoints</a:t>
            </a:r>
            <a:endParaRPr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Their feelings</a:t>
            </a:r>
            <a:endParaRPr/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b="1" lang="en" u="sng"/>
              <a:t>Traffic conditions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In  this  work,  we  </a:t>
            </a:r>
            <a:r>
              <a:rPr b="1" lang="en"/>
              <a:t>investigated</a:t>
            </a:r>
            <a:r>
              <a:rPr lang="en"/>
              <a:t>  the  </a:t>
            </a:r>
            <a:r>
              <a:rPr b="1" lang="en"/>
              <a:t>traffic</a:t>
            </a:r>
            <a:r>
              <a:rPr lang="en"/>
              <a:t>  </a:t>
            </a:r>
            <a:r>
              <a:rPr b="1" lang="en"/>
              <a:t>scenario</a:t>
            </a:r>
            <a:r>
              <a:rPr lang="en"/>
              <a:t>  from the  </a:t>
            </a:r>
            <a:r>
              <a:rPr b="1" lang="en"/>
              <a:t>lens</a:t>
            </a:r>
            <a:r>
              <a:rPr lang="en"/>
              <a:t>  of  </a:t>
            </a:r>
            <a:r>
              <a:rPr b="1" lang="en"/>
              <a:t>LBSM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We conducted a study to understand better the </a:t>
            </a:r>
            <a:r>
              <a:rPr b="1" lang="en"/>
              <a:t>relationship</a:t>
            </a:r>
            <a:r>
              <a:rPr lang="en"/>
              <a:t> between  the  </a:t>
            </a:r>
            <a:r>
              <a:rPr b="1" lang="en"/>
              <a:t>real  traffic</a:t>
            </a:r>
            <a:r>
              <a:rPr lang="en"/>
              <a:t>  scenario  and  the  </a:t>
            </a:r>
            <a:r>
              <a:rPr b="1" lang="en"/>
              <a:t>data</a:t>
            </a:r>
            <a:r>
              <a:rPr lang="en"/>
              <a:t>  provided by </a:t>
            </a:r>
            <a:r>
              <a:rPr b="1" lang="en"/>
              <a:t>Twitter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Goals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rtl="0" algn="just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LBSM data  collection  and  its  characterization</a:t>
            </a:r>
            <a:r>
              <a:rPr lang="en"/>
              <a:t> as a data source to describe the traffic scenario</a:t>
            </a:r>
            <a:endParaRPr/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rtl="0" algn="just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b="1" lang="en"/>
              <a:t>Twitter  MAPS  (T-MAPS): </a:t>
            </a:r>
            <a:r>
              <a:rPr lang="en"/>
              <a:t>we propose a low-cost spatiotemporal model to  improve  the  description  of traffic conditions based on tweets.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9" y="6333009"/>
            <a:ext cx="548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600"/>
              </a:spcBef>
              <a:spcAft>
                <a:spcPts val="0"/>
              </a:spcAft>
              <a:buSzPts val="2800"/>
              <a:buChar char="◎"/>
            </a:pPr>
            <a:r>
              <a:rPr lang="en" sz="2800"/>
              <a:t>Ordinary users X Specialist users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