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7" r:id="rId5"/>
    <p:sldId id="633" r:id="rId6"/>
    <p:sldId id="642" r:id="rId7"/>
    <p:sldId id="644" r:id="rId8"/>
    <p:sldId id="646" r:id="rId9"/>
    <p:sldId id="634" r:id="rId10"/>
    <p:sldId id="635" r:id="rId11"/>
    <p:sldId id="636" r:id="rId12"/>
    <p:sldId id="637" r:id="rId13"/>
    <p:sldId id="638" r:id="rId14"/>
    <p:sldId id="639" r:id="rId15"/>
    <p:sldId id="645" r:id="rId16"/>
  </p:sldIdLst>
  <p:sldSz cx="9144000" cy="5143500" type="screen16x9"/>
  <p:notesSz cx="9874250" cy="6797675"/>
  <p:embeddedFontLst>
    <p:embeddedFont>
      <p:font typeface="Cabin Condensed SemiBold" panose="02020500000000000000" charset="0"/>
      <p:regular r:id="rId19"/>
      <p:bold r:id="rId20"/>
    </p:embeddedFont>
    <p:embeddedFont>
      <p:font typeface="News Cycle" panose="02020500000000000000" charset="2"/>
      <p:regular r:id="rId21"/>
      <p:bold r:id="rId22"/>
    </p:embeddedFont>
    <p:embeddedFont>
      <p:font typeface="微軟正黑體" panose="020B0604030504040204" pitchFamily="34" charset="-12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2C29FAC8-967A-4E9C-93FF-1DA2091A1B04}">
          <p14:sldIdLst>
            <p14:sldId id="267"/>
            <p14:sldId id="633"/>
            <p14:sldId id="642"/>
            <p14:sldId id="644"/>
            <p14:sldId id="646"/>
            <p14:sldId id="634"/>
            <p14:sldId id="635"/>
            <p14:sldId id="636"/>
            <p14:sldId id="637"/>
            <p14:sldId id="638"/>
            <p14:sldId id="639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F6FA"/>
    <a:srgbClr val="E1FEC2"/>
    <a:srgbClr val="2C444E"/>
    <a:srgbClr val="687980"/>
    <a:srgbClr val="E7F0F6"/>
    <a:srgbClr val="FFE3D4"/>
    <a:srgbClr val="FFFFFF"/>
    <a:srgbClr val="FF6D6D"/>
    <a:srgbClr val="544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A5C919-1BB1-4913-8758-00A2290747ED}">
  <a:tblStyle styleId="{41A5C919-1BB1-4913-8758-00A2290747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21F8420-134B-4DD8-AFBF-2604A21F661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5066" autoAdjust="0"/>
  </p:normalViewPr>
  <p:slideViewPr>
    <p:cSldViewPr snapToGrid="0">
      <p:cViewPr varScale="1">
        <p:scale>
          <a:sx n="102" d="100"/>
          <a:sy n="102" d="100"/>
        </p:scale>
        <p:origin x="739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523F9A3-C387-9C8C-C984-38FF93B3FE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DF3E06-3DDB-57BA-ECA2-011A4CD38E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206B2-BCF4-44B4-BD6F-4096849EC202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EAABF6-B715-6EA5-BF3D-6F411C9364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448163-3B37-F780-6800-04065EC8B4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275B-197D-46DE-B967-AC31DDDEC9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3962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670175" y="509588"/>
            <a:ext cx="4533900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97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47F6D-0CBE-4027-8E97-D66C6BC6D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ABCB4C-9E30-42D0-A3B5-E07C45A16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438D01-9C08-4C3C-8EF8-D71BD241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1271-1FF4-4980-A36F-88F2046A4DCF}" type="datetime1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B7F178-4B26-4775-90CC-8D858352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C0B843-075E-4812-BFD5-4D4E3460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F169-DB6A-4185-A281-E2C237E1640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10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6A886-F266-9BD3-9D4F-27540F1E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8A2B65-F630-1C35-CBCA-005836C0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5B6261-CABE-4781-E247-2666D4E5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0E7B-4FCD-4F10-86ED-8D22AA43BFE5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05386-F95D-51CB-EF81-A8B576BA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2C589B-DC45-6A86-7A85-17EDEF9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5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659450"/>
            <a:ext cx="6602100" cy="7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bin Condensed SemiBold"/>
              <a:buNone/>
              <a:defRPr sz="3200">
                <a:solidFill>
                  <a:schemeClr val="accent2"/>
                </a:solidFill>
                <a:latin typeface="Cabin Condensed SemiBold"/>
                <a:ea typeface="Cabin Condensed SemiBold"/>
                <a:cs typeface="Cabin Condensed SemiBold"/>
                <a:sym typeface="Cabin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299" y="1408850"/>
            <a:ext cx="6602099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ews Cycle"/>
              <a:buChar char="•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●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○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ews Cycle"/>
              <a:buChar char="■"/>
              <a:defRPr sz="2400">
                <a:solidFill>
                  <a:schemeClr val="dk1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3825" y="4730500"/>
            <a:ext cx="3492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News Cycle"/>
                <a:ea typeface="News Cycle"/>
                <a:cs typeface="News Cycle"/>
                <a:sym typeface="News Cyc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B2C79E-982C-A774-81D8-F6D96411EC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4683539"/>
            <a:ext cx="1475874" cy="459961"/>
          </a:xfrm>
          <a:prstGeom prst="rect">
            <a:avLst/>
          </a:prstGeom>
        </p:spPr>
      </p:pic>
      <p:sp>
        <p:nvSpPr>
          <p:cNvPr id="9" name="Google Shape;94;p11">
            <a:extLst>
              <a:ext uri="{FF2B5EF4-FFF2-40B4-BE49-F238E27FC236}">
                <a16:creationId xmlns:a16="http://schemas.microsoft.com/office/drawing/2014/main" id="{2406DA1E-F665-DBC5-B37A-79DBCF5F1486}"/>
              </a:ext>
            </a:extLst>
          </p:cNvPr>
          <p:cNvSpPr/>
          <p:nvPr userDrawn="1"/>
        </p:nvSpPr>
        <p:spPr>
          <a:xfrm>
            <a:off x="5920736" y="667200"/>
            <a:ext cx="3809100" cy="38091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95;p11">
            <a:extLst>
              <a:ext uri="{FF2B5EF4-FFF2-40B4-BE49-F238E27FC236}">
                <a16:creationId xmlns:a16="http://schemas.microsoft.com/office/drawing/2014/main" id="{070587F3-E44B-9C95-BBFB-8EA5DBE7386A}"/>
              </a:ext>
            </a:extLst>
          </p:cNvPr>
          <p:cNvSpPr/>
          <p:nvPr userDrawn="1"/>
        </p:nvSpPr>
        <p:spPr>
          <a:xfrm>
            <a:off x="7658044" y="306375"/>
            <a:ext cx="1737000" cy="1737000"/>
          </a:xfrm>
          <a:prstGeom prst="chord">
            <a:avLst>
              <a:gd name="adj1" fmla="val 2700000"/>
              <a:gd name="adj2" fmla="val 18900274"/>
            </a:avLst>
          </a:prstGeom>
          <a:solidFill>
            <a:srgbClr val="00A4CA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10">
            <a:extLst>
              <a:ext uri="{FF2B5EF4-FFF2-40B4-BE49-F238E27FC236}">
                <a16:creationId xmlns:a16="http://schemas.microsoft.com/office/drawing/2014/main" id="{E31871A2-7CBA-4F28-8AC8-675EE077C52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889500" y="0"/>
            <a:ext cx="4254500" cy="576263"/>
            <a:chOff x="3080" y="0"/>
            <a:chExt cx="2680" cy="363"/>
          </a:xfrm>
        </p:grpSpPr>
        <p:pic>
          <p:nvPicPr>
            <p:cNvPr id="13" name="Picture 112" descr="ncku_new">
              <a:extLst>
                <a:ext uri="{FF2B5EF4-FFF2-40B4-BE49-F238E27FC236}">
                  <a16:creationId xmlns:a16="http://schemas.microsoft.com/office/drawing/2014/main" id="{86155728-71B6-45E3-9B15-A0359DBF4C3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" y="0"/>
              <a:ext cx="400" cy="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 Box 113">
              <a:extLst>
                <a:ext uri="{FF2B5EF4-FFF2-40B4-BE49-F238E27FC236}">
                  <a16:creationId xmlns:a16="http://schemas.microsoft.com/office/drawing/2014/main" id="{351B77C9-4B3D-4D52-98A9-EADC746B7A0B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080" y="0"/>
              <a:ext cx="234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TW" sz="900" i="1">
                  <a:latin typeface="+mj-lt"/>
                  <a:ea typeface="Arial"/>
                  <a:cs typeface="Arial"/>
                </a:rPr>
                <a:t>Electrical Engineering Department of National Cheng Kung University </a:t>
              </a:r>
            </a:p>
          </p:txBody>
        </p:sp>
      </p:grpSp>
      <p:sp>
        <p:nvSpPr>
          <p:cNvPr id="15" name="Text Box 99">
            <a:extLst>
              <a:ext uri="{FF2B5EF4-FFF2-40B4-BE49-F238E27FC236}">
                <a16:creationId xmlns:a16="http://schemas.microsoft.com/office/drawing/2014/main" id="{2E858AFE-18D4-4149-86A8-82E845085D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421" y="4976706"/>
            <a:ext cx="223651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0" lang="en-US" sz="800" i="1">
                <a:latin typeface="+mj-lt"/>
                <a:ea typeface="Arial"/>
                <a:cs typeface="Arial"/>
              </a:rPr>
              <a:t>Smart Media &amp; Intelligent Living Excellence Lab.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rhyRV7abtcCn47ykSQzMdvvDbMXtRiG?authuser=2#scrollTo=Cds03rOn0acY" TargetMode="External"/><Relationship Id="rId2" Type="http://schemas.openxmlformats.org/officeDocument/2006/relationships/hyperlink" Target="https://www.kaggle.com/t/71deda8b1b01484086669fa84e5bf3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2FBFD2-FA64-38A6-9BFD-67311F173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Homework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788DF7-33BB-9B8D-EBE3-D60BD808FF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Deadline:   2025/04/08 23:59:59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12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8DFD4-DB3B-AE68-C6F3-346BE5D8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C23473-E58A-D3C5-DA07-0FDEE03CA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9" y="93965"/>
            <a:ext cx="6602100" cy="7494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Implementation(20%)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067E7-EFF2-747F-B7D4-33A33374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10" y="802409"/>
            <a:ext cx="8433079" cy="4112892"/>
          </a:xfrm>
        </p:spPr>
        <p:txBody>
          <a:bodyPr/>
          <a:lstStyle/>
          <a:p>
            <a:pPr marL="76200" indent="0"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 </a:t>
            </a:r>
          </a:p>
          <a:p>
            <a:pPr marL="76200" indent="0">
              <a:buNone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####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B8969-444E-8F1E-5FCF-9236A18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21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5E66B-E0F7-F138-6580-63737EFC7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1B3F1-4615-9EAE-BCCE-1CC5C2D7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9" y="93965"/>
            <a:ext cx="6602100" cy="7494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Leaderboard Ranking(10%)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8675EA-567E-FD0C-1E92-B13B801A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E0622DB-A38D-70B7-ADA9-53F76D5A0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400" y="1584416"/>
            <a:ext cx="8154797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Your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final submission to Kaggle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will be evaluated based on classification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top-ranked models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will receive higher scores: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zh-TW" altLang="zh-TW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Top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kumimoji="0" lang="zh-TW" altLang="zh-TW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% of students: </a:t>
            </a:r>
            <a:r>
              <a:rPr kumimoji="0" lang="en-US" altLang="zh-TW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points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zh-TW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final ranking will be a 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weighted average </a:t>
            </a:r>
            <a:r>
              <a:rPr kumimoji="0" lang="en-US" altLang="zh-TW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 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public and private</a:t>
            </a: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9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AA392-04B6-078C-62BB-4C6CCD16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38AF3-6303-7FDD-6335-0E044382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9" y="93965"/>
            <a:ext cx="6602100" cy="749400"/>
          </a:xfrm>
        </p:spPr>
        <p:txBody>
          <a:bodyPr/>
          <a:lstStyle/>
          <a:p>
            <a:r>
              <a:rPr lang="en-US" altLang="zh-TW" dirty="0"/>
              <a:t>Moodle Requirements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2282D8-A479-C384-5582-84109385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ED7DD0-611E-BB8E-7796-3BD463C68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803" y="733753"/>
            <a:ext cx="777415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800" b="0" i="0" dirty="0">
                <a:solidFill>
                  <a:srgbClr val="373A3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sz="1800" b="0" i="0" dirty="0">
                <a:solidFill>
                  <a:srgbClr val="373A3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1800" b="0" i="0" dirty="0">
                <a:solidFill>
                  <a:srgbClr val="373A3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en-US" altLang="zh-TW" sz="1800" b="0" i="0" dirty="0">
                <a:solidFill>
                  <a:srgbClr val="373A3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_HW3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sz="1800" dirty="0">
                <a:solidFill>
                  <a:srgbClr val="373A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800" b="0" i="0" dirty="0">
                <a:solidFill>
                  <a:srgbClr val="373A3C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eport.pdf: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sz="1800" dirty="0">
                <a:solidFill>
                  <a:srgbClr val="373A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kumimoji="0" lang="en-US" altLang="zh-TW" sz="180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ode(folder): Python scripts, </a:t>
            </a:r>
            <a:r>
              <a:rPr kumimoji="0" lang="en-US" altLang="zh-TW" sz="1800" u="none" strike="noStrike" cap="none" normalizeH="0" baseline="0" dirty="0" err="1">
                <a:ln>
                  <a:noFill/>
                </a:ln>
                <a:solidFill>
                  <a:srgbClr val="373A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kumimoji="0" lang="en-US" altLang="zh-TW" sz="180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Notebook, or .</a:t>
            </a:r>
            <a:r>
              <a:rPr kumimoji="0" lang="en-US" altLang="zh-TW" sz="1800" u="none" strike="noStrike" cap="none" normalizeH="0" baseline="0" dirty="0" err="1">
                <a:ln>
                  <a:noFill/>
                </a:ln>
                <a:solidFill>
                  <a:srgbClr val="373A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</a:t>
            </a:r>
            <a:r>
              <a:rPr kumimoji="0" lang="en-US" altLang="zh-TW" sz="180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files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TW" sz="1800" dirty="0">
                <a:solidFill>
                  <a:srgbClr val="373A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kumimoji="0" lang="en-US" altLang="zh-TW" sz="1800" u="none" strike="noStrike" cap="none" normalizeH="0" baseline="0" dirty="0">
                <a:ln>
                  <a:noFill/>
                </a:ln>
                <a:solidFill>
                  <a:srgbClr val="373A3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ig(folder): Execution Logs / Screenshots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8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800" b="0" i="0" dirty="0">
              <a:solidFill>
                <a:srgbClr val="373A3C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If the format does not match, 30 points will be deducted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600" b="0" i="0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Deadline: </a:t>
            </a: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2025/04/08 23:59:59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Deadline:  2025/04/08 23:59:59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6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Link Kaggle</a:t>
            </a: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Colab</a:t>
            </a:r>
            <a:r>
              <a:rPr lang="en-US" altLang="zh-TW" sz="18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Link Ref.</a:t>
            </a:r>
            <a:endParaRPr lang="en-US" altLang="zh-TW" sz="18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547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781A4-B433-E3F1-A0D2-22545C07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2" y="202250"/>
            <a:ext cx="8253296" cy="749400"/>
          </a:xfrm>
        </p:spPr>
        <p:txBody>
          <a:bodyPr/>
          <a:lstStyle/>
          <a:p>
            <a:r>
              <a:rPr lang="en-US" altLang="zh-TW" dirty="0"/>
              <a:t>Regression Problem: Wine Quality Prediction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933765-1F08-964C-DF70-ECC0F98E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B8422-FB67-4BB7-AC9E-2A34DA5C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76" y="1229194"/>
            <a:ext cx="5783247" cy="328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7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C7E5A-ABDF-269A-E6EB-94C33E2D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AC4B2-181D-F7D1-88FA-31DC6CD2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9" y="93965"/>
            <a:ext cx="6602100" cy="7494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competation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C2BE72-7C10-6215-49CC-F937B9BC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290F666-2DAA-F8C2-B785-596E4D534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930"/>
          <a:stretch/>
        </p:blipFill>
        <p:spPr>
          <a:xfrm>
            <a:off x="5328106" y="3050498"/>
            <a:ext cx="895991" cy="202187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305F01-0C5B-6A23-AC2F-6B0702E64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801" y="371559"/>
            <a:ext cx="860599" cy="2454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091AC9-C1A8-6B10-CFCB-E179408C9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2" y="1249223"/>
            <a:ext cx="3970688" cy="11709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633200-EDE3-FC66-EBF2-2E124744E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3" y="3151916"/>
            <a:ext cx="3970688" cy="1170967"/>
          </a:xfrm>
          <a:prstGeom prst="rect">
            <a:avLst/>
          </a:prstGeom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D35CA617-86B5-D3A2-2128-0EBFCA14ECF6}"/>
              </a:ext>
            </a:extLst>
          </p:cNvPr>
          <p:cNvSpPr/>
          <p:nvPr/>
        </p:nvSpPr>
        <p:spPr>
          <a:xfrm>
            <a:off x="4741543" y="1308462"/>
            <a:ext cx="217357" cy="1111728"/>
          </a:xfrm>
          <a:prstGeom prst="rightBrace">
            <a:avLst>
              <a:gd name="adj1" fmla="val 8333"/>
              <a:gd name="adj2" fmla="val 520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F3F3103-4CE3-34A8-F98A-18B2586E4546}"/>
              </a:ext>
            </a:extLst>
          </p:cNvPr>
          <p:cNvSpPr/>
          <p:nvPr/>
        </p:nvSpPr>
        <p:spPr>
          <a:xfrm rot="10800000">
            <a:off x="5019764" y="722977"/>
            <a:ext cx="217356" cy="1225743"/>
          </a:xfrm>
          <a:prstGeom prst="rightBrace">
            <a:avLst>
              <a:gd name="adj1" fmla="val 8333"/>
              <a:gd name="adj2" fmla="val 520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5DC7DAF-CA46-4DF4-C654-070DDD1AF25E}"/>
              </a:ext>
            </a:extLst>
          </p:cNvPr>
          <p:cNvSpPr/>
          <p:nvPr/>
        </p:nvSpPr>
        <p:spPr>
          <a:xfrm rot="10800000">
            <a:off x="5019764" y="3846629"/>
            <a:ext cx="217356" cy="1225743"/>
          </a:xfrm>
          <a:prstGeom prst="rightBrace">
            <a:avLst>
              <a:gd name="adj1" fmla="val 8333"/>
              <a:gd name="adj2" fmla="val 520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E2915CC-EF81-D3CB-E85F-5E33DA710CEB}"/>
              </a:ext>
            </a:extLst>
          </p:cNvPr>
          <p:cNvSpPr/>
          <p:nvPr/>
        </p:nvSpPr>
        <p:spPr>
          <a:xfrm>
            <a:off x="4687203" y="3181535"/>
            <a:ext cx="217357" cy="1111728"/>
          </a:xfrm>
          <a:prstGeom prst="rightBrace">
            <a:avLst>
              <a:gd name="adj1" fmla="val 8333"/>
              <a:gd name="adj2" fmla="val 520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8EBED-BE24-2386-70C8-638D04D8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7F1B8-6BBF-FB2F-73F9-354C0C5F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9" y="93965"/>
            <a:ext cx="6602100" cy="7494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competation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E198BD-3C85-A68B-1878-7673E37A3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內容版面配置區 6" descr="一張含有 文字, 字型, 數字, 螢幕擷取畫面 的圖片&#10;&#10;自動產生的描述">
            <a:extLst>
              <a:ext uri="{FF2B5EF4-FFF2-40B4-BE49-F238E27FC236}">
                <a16:creationId xmlns:a16="http://schemas.microsoft.com/office/drawing/2014/main" id="{B77B62C3-B9A8-EBDB-AFAE-B6C32F366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79" y="1000314"/>
            <a:ext cx="6602412" cy="2353491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BE3BD34-0C9D-6C35-ADB2-6B97DBE05753}"/>
              </a:ext>
            </a:extLst>
          </p:cNvPr>
          <p:cNvSpPr txBox="1"/>
          <p:nvPr/>
        </p:nvSpPr>
        <p:spPr>
          <a:xfrm>
            <a:off x="2337276" y="3406822"/>
            <a:ext cx="387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 your team name as student ID and Upload your prediction csv.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37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AE949-89C5-36CD-2C5C-33F5EC82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CF7D76-F9F7-5D19-DC13-05CD2985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9" y="93965"/>
            <a:ext cx="6602100" cy="7494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Kaggle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competation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6C6D4A-6EAF-2623-8A69-961FF779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D20EC-E4FC-224C-9FF8-F16DAF93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52"/>
          <a:stretch/>
        </p:blipFill>
        <p:spPr>
          <a:xfrm>
            <a:off x="1056806" y="1569574"/>
            <a:ext cx="7030387" cy="20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529F8-31A5-DE3C-5D64-5D3B1EA39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C2060-179B-6E1B-0BDE-04C7A255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7A99D-3C1B-BBAF-FF95-EA134F7B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Report(20%)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Implementation(20%)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Leaderboard Ranking(20%)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Baseline(40%)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E3BBF8-B75D-2616-4484-EE06DE45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70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59B5C-EF44-0D02-49C8-1551B9FE1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CBDDBD-39B9-FEAA-88AA-C4CD59C1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9" y="93965"/>
            <a:ext cx="6602100" cy="749400"/>
          </a:xfrm>
        </p:spPr>
        <p:txBody>
          <a:bodyPr/>
          <a:lstStyle/>
          <a:p>
            <a:r>
              <a:rPr lang="en-US" altLang="zh-TW" dirty="0"/>
              <a:t>Report(20%)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5F36A-6E94-50D8-B448-1788549F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214" y="843365"/>
            <a:ext cx="8732811" cy="4112892"/>
          </a:xfrm>
        </p:spPr>
        <p:txBody>
          <a:bodyPr/>
          <a:lstStyle/>
          <a:p>
            <a:pPr marL="76200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Analysis &amp; Preprocessing (5%)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Exploration :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Describe the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 structure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(train/test split, number of images per class).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visualization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(class distribution, example images).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A41842-371D-3A4E-5AFF-D8832F66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67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0BBAE-6BF7-8403-156A-CDAF315EA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AA9DC2-269B-20FB-4348-E7D072D4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9" y="93965"/>
            <a:ext cx="6602100" cy="749400"/>
          </a:xfrm>
        </p:spPr>
        <p:txBody>
          <a:bodyPr/>
          <a:lstStyle/>
          <a:p>
            <a:r>
              <a:rPr lang="en-US" altLang="zh-TW" dirty="0"/>
              <a:t>Report(20%)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A354D-FA4F-0F6E-7EFF-D26B430F1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10" y="802409"/>
            <a:ext cx="8433079" cy="4112892"/>
          </a:xfrm>
        </p:spPr>
        <p:txBody>
          <a:bodyPr/>
          <a:lstStyle/>
          <a:p>
            <a:pPr marL="76200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Selection &amp; Training (10%)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Architecture: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Describe the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 details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(number of layers, activation functions, optimizers).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 &amp; Optimization: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Justify your choice of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loss function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(e.g., cross-entropy loss).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Explain the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optimizer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 rate schedule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Process &amp; Hyperparameters: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Describe the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 size, number of epochs, validation split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marL="76200" indent="0"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DF42F9-C4D3-4AE5-C554-5E36F958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09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9079-D0F7-66D2-59FC-CDF6573D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E17AB-567D-EA63-882D-C8584077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89" y="93965"/>
            <a:ext cx="6602100" cy="749400"/>
          </a:xfrm>
        </p:spPr>
        <p:txBody>
          <a:bodyPr/>
          <a:lstStyle/>
          <a:p>
            <a:r>
              <a:rPr lang="en-US" altLang="zh-TW" dirty="0"/>
              <a:t>Report(20%)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C6F252-4B70-61AB-7C78-8D2056E81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10" y="802409"/>
            <a:ext cx="8433079" cy="4112892"/>
          </a:xfrm>
        </p:spPr>
        <p:txBody>
          <a:bodyPr/>
          <a:lstStyle/>
          <a:p>
            <a:pPr marL="76200" indent="0">
              <a:buNone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 &amp; Results (5%)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Performance: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Report your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final accuracy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on the test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Provide a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confusion matrix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 show model errors across different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Comparison of Different Approaches: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If multiple models were tested, compare their performances.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strengths and weaknesses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of your chosen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Error Analysis &amp; Model Improvements: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Identify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common misclassifications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and suggest ways to improve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possible improvements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(e.g., using pre-trained models, tuning hyperparameters).</a:t>
            </a:r>
          </a:p>
          <a:p>
            <a:pPr marL="76200" indent="0">
              <a:buNone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767457-EDD6-5EDB-8CEB-24904DCF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3BD2-17ED-42F8-92D8-BC9B5F56CFC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82445"/>
      </p:ext>
    </p:extLst>
  </p:cSld>
  <p:clrMapOvr>
    <a:masterClrMapping/>
  </p:clrMapOvr>
</p:sld>
</file>

<file path=ppt/theme/theme1.xml><?xml version="1.0" encoding="utf-8"?>
<a:theme xmlns:a="http://schemas.openxmlformats.org/drawingml/2006/main" name="Rynaldo template">
  <a:themeElements>
    <a:clrScheme name="Custom 347">
      <a:dk1>
        <a:srgbClr val="2C444E"/>
      </a:dk1>
      <a:lt1>
        <a:srgbClr val="FFFFFF"/>
      </a:lt1>
      <a:dk2>
        <a:srgbClr val="7D8A8D"/>
      </a:dk2>
      <a:lt2>
        <a:srgbClr val="E1E9EB"/>
      </a:lt2>
      <a:accent1>
        <a:srgbClr val="00A4CA"/>
      </a:accent1>
      <a:accent2>
        <a:srgbClr val="0082A9"/>
      </a:accent2>
      <a:accent3>
        <a:srgbClr val="8792DF"/>
      </a:accent3>
      <a:accent4>
        <a:srgbClr val="5963AF"/>
      </a:accent4>
      <a:accent5>
        <a:srgbClr val="FF712A"/>
      </a:accent5>
      <a:accent6>
        <a:srgbClr val="DF3D11"/>
      </a:accent6>
      <a:hlink>
        <a:srgbClr val="0082A9"/>
      </a:hlink>
      <a:folHlink>
        <a:srgbClr val="6611CC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BF276F0DF2E21449DEAA193AE1C9937" ma:contentTypeVersion="6" ma:contentTypeDescription="建立新的文件。" ma:contentTypeScope="" ma:versionID="90f926f181eb1069ffa150e249854cac">
  <xsd:schema xmlns:xsd="http://www.w3.org/2001/XMLSchema" xmlns:xs="http://www.w3.org/2001/XMLSchema" xmlns:p="http://schemas.microsoft.com/office/2006/metadata/properties" xmlns:ns3="fb576e2e-17a7-41f2-ab31-b5e6f751acbf" targetNamespace="http://schemas.microsoft.com/office/2006/metadata/properties" ma:root="true" ma:fieldsID="5a9e674793d17a9d05865fae3fedb81e" ns3:_="">
    <xsd:import namespace="fb576e2e-17a7-41f2-ab31-b5e6f751ac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576e2e-17a7-41f2-ab31-b5e6f751ac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576e2e-17a7-41f2-ab31-b5e6f751acbf" xsi:nil="true"/>
  </documentManagement>
</p:properties>
</file>

<file path=customXml/itemProps1.xml><?xml version="1.0" encoding="utf-8"?>
<ds:datastoreItem xmlns:ds="http://schemas.openxmlformats.org/officeDocument/2006/customXml" ds:itemID="{13C53844-CA13-423D-8CFD-B60C3617DB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E891C6-40DA-4403-8008-3C5917E934BE}">
  <ds:schemaRefs>
    <ds:schemaRef ds:uri="fb576e2e-17a7-41f2-ab31-b5e6f751ac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D0440E-7342-49CD-96E9-27431440ACCF}">
  <ds:schemaRefs>
    <ds:schemaRef ds:uri="fb576e2e-17a7-41f2-ab31-b5e6f751ac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25790</TotalTime>
  <Words>491</Words>
  <Application>Microsoft Office PowerPoint</Application>
  <PresentationFormat>On-screen Show (16:9)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Cabin Condensed SemiBold</vt:lpstr>
      <vt:lpstr>News Cycle</vt:lpstr>
      <vt:lpstr>微軟正黑體</vt:lpstr>
      <vt:lpstr>Arial</vt:lpstr>
      <vt:lpstr>Times New Roman</vt:lpstr>
      <vt:lpstr>Rynaldo template</vt:lpstr>
      <vt:lpstr>Homework 3</vt:lpstr>
      <vt:lpstr>Regression Problem: Wine Quality Prediction</vt:lpstr>
      <vt:lpstr>Kaggle competation</vt:lpstr>
      <vt:lpstr>Kaggle competation</vt:lpstr>
      <vt:lpstr>Kaggle competation</vt:lpstr>
      <vt:lpstr>Grade</vt:lpstr>
      <vt:lpstr>Report(20%)</vt:lpstr>
      <vt:lpstr>Report(20%)</vt:lpstr>
      <vt:lpstr>Report(20%)</vt:lpstr>
      <vt:lpstr>Code Implementation(20%)</vt:lpstr>
      <vt:lpstr>Leaderboard Ranking(10%)</vt:lpstr>
      <vt:lpstr>Moodle Requirements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 Lab 智慧型媒體與生活實驗室 (Smart Media &amp; Intelligent Living Excellence Lab)</dc:title>
  <dc:subject/>
  <dc:creator>Stanley</dc:creator>
  <cp:keywords/>
  <dc:description/>
  <cp:lastModifiedBy>謝明翰 MING-HAN HSIEH</cp:lastModifiedBy>
  <cp:revision>27</cp:revision>
  <cp:lastPrinted>2022-09-01T11:08:08Z</cp:lastPrinted>
  <dcterms:modified xsi:type="dcterms:W3CDTF">2025-03-25T05:34:58Z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0x0101009BF276F0DF2E21449DEAA193AE1C9937</vt:lpwstr>
  </property>
</Properties>
</file>