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324" r:id="rId4"/>
    <p:sldId id="325" r:id="rId5"/>
    <p:sldId id="326" r:id="rId6"/>
    <p:sldId id="327" r:id="rId7"/>
    <p:sldId id="329" r:id="rId8"/>
    <p:sldId id="328" r:id="rId9"/>
    <p:sldId id="335" r:id="rId10"/>
    <p:sldId id="334" r:id="rId11"/>
    <p:sldId id="336" r:id="rId12"/>
    <p:sldId id="337" r:id="rId13"/>
    <p:sldId id="338" r:id="rId14"/>
    <p:sldId id="303" r:id="rId15"/>
    <p:sldId id="32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34" autoAdjust="0"/>
    <p:restoredTop sz="98384" autoAdjust="0"/>
  </p:normalViewPr>
  <p:slideViewPr>
    <p:cSldViewPr snapToGrid="0" snapToObjects="1">
      <p:cViewPr>
        <p:scale>
          <a:sx n="110" d="100"/>
          <a:sy n="110" d="100"/>
        </p:scale>
        <p:origin x="-1768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83B010-EEC6-4D47-8B41-13F0B91109B5}" type="doc">
      <dgm:prSet loTypeId="urn:microsoft.com/office/officeart/2005/8/layout/process1" loCatId="" qsTypeId="urn:microsoft.com/office/officeart/2005/8/quickstyle/simple4" qsCatId="simple" csTypeId="urn:microsoft.com/office/officeart/2005/8/colors/accent2_2" csCatId="accent2" phldr="1"/>
      <dgm:spPr/>
    </dgm:pt>
    <dgm:pt modelId="{85A01351-48CC-A748-BAC8-2ED34C62F391}">
      <dgm:prSet phldrT="[Text]"/>
      <dgm:spPr/>
      <dgm:t>
        <a:bodyPr/>
        <a:lstStyle/>
        <a:p>
          <a:r>
            <a:rPr lang="en-US" dirty="0" smtClean="0"/>
            <a:t>Editors</a:t>
          </a:r>
          <a:endParaRPr lang="en-US" dirty="0"/>
        </a:p>
      </dgm:t>
    </dgm:pt>
    <dgm:pt modelId="{F1019CA8-C466-E24B-B3BA-A7387226035A}" type="parTrans" cxnId="{9CE01E7B-1133-9840-8ED3-053979E5E740}">
      <dgm:prSet/>
      <dgm:spPr/>
      <dgm:t>
        <a:bodyPr/>
        <a:lstStyle/>
        <a:p>
          <a:endParaRPr lang="en-US"/>
        </a:p>
      </dgm:t>
    </dgm:pt>
    <dgm:pt modelId="{B8F9AC1B-BB9F-3149-8115-C176E85CD69E}" type="sibTrans" cxnId="{9CE01E7B-1133-9840-8ED3-053979E5E740}">
      <dgm:prSet/>
      <dgm:spPr/>
      <dgm:t>
        <a:bodyPr/>
        <a:lstStyle/>
        <a:p>
          <a:endParaRPr lang="en-US"/>
        </a:p>
      </dgm:t>
    </dgm:pt>
    <dgm:pt modelId="{C5674873-B1A1-6742-8772-97AB8C173306}">
      <dgm:prSet phldrT="[Text]"/>
      <dgm:spPr/>
      <dgm:t>
        <a:bodyPr/>
        <a:lstStyle/>
        <a:p>
          <a:r>
            <a:rPr lang="en-US" dirty="0" smtClean="0"/>
            <a:t>Layout editors</a:t>
          </a:r>
          <a:endParaRPr lang="en-US" dirty="0"/>
        </a:p>
      </dgm:t>
    </dgm:pt>
    <dgm:pt modelId="{FBA0C47A-69CE-1A4A-9A03-900705EE6645}" type="parTrans" cxnId="{73D98500-447A-954F-A296-9EE050BD5DA8}">
      <dgm:prSet/>
      <dgm:spPr/>
      <dgm:t>
        <a:bodyPr/>
        <a:lstStyle/>
        <a:p>
          <a:endParaRPr lang="en-US"/>
        </a:p>
      </dgm:t>
    </dgm:pt>
    <dgm:pt modelId="{56C0CD67-35F6-1D45-B237-651AB86B97CF}" type="sibTrans" cxnId="{73D98500-447A-954F-A296-9EE050BD5DA8}">
      <dgm:prSet/>
      <dgm:spPr/>
      <dgm:t>
        <a:bodyPr/>
        <a:lstStyle/>
        <a:p>
          <a:endParaRPr lang="en-US"/>
        </a:p>
      </dgm:t>
    </dgm:pt>
    <dgm:pt modelId="{72EBD661-8EB6-0B48-AD1A-E719C9778278}">
      <dgm:prSet phldrT="[Text]"/>
      <dgm:spPr/>
      <dgm:t>
        <a:bodyPr/>
        <a:lstStyle/>
        <a:p>
          <a:r>
            <a:rPr lang="en-US" dirty="0" smtClean="0"/>
            <a:t>Engine</a:t>
          </a:r>
          <a:endParaRPr lang="en-US" dirty="0"/>
        </a:p>
      </dgm:t>
    </dgm:pt>
    <dgm:pt modelId="{D81FC75E-9B1E-5A4D-9AA5-9F494A1076EB}" type="parTrans" cxnId="{4F9DA425-48B6-8547-9A37-608128AA76D4}">
      <dgm:prSet/>
      <dgm:spPr/>
      <dgm:t>
        <a:bodyPr/>
        <a:lstStyle/>
        <a:p>
          <a:endParaRPr lang="en-US"/>
        </a:p>
      </dgm:t>
    </dgm:pt>
    <dgm:pt modelId="{533907E4-BECE-A542-B0D5-216D0C00381B}" type="sibTrans" cxnId="{4F9DA425-48B6-8547-9A37-608128AA76D4}">
      <dgm:prSet/>
      <dgm:spPr/>
      <dgm:t>
        <a:bodyPr/>
        <a:lstStyle/>
        <a:p>
          <a:endParaRPr lang="en-US"/>
        </a:p>
      </dgm:t>
    </dgm:pt>
    <dgm:pt modelId="{1067844C-3B05-624A-88B7-D7DF72794E53}" type="pres">
      <dgm:prSet presAssocID="{6083B010-EEC6-4D47-8B41-13F0B91109B5}" presName="Name0" presStyleCnt="0">
        <dgm:presLayoutVars>
          <dgm:dir/>
          <dgm:resizeHandles val="exact"/>
        </dgm:presLayoutVars>
      </dgm:prSet>
      <dgm:spPr/>
    </dgm:pt>
    <dgm:pt modelId="{37158F2A-5886-E84C-8ADC-B789825853EB}" type="pres">
      <dgm:prSet presAssocID="{85A01351-48CC-A748-BAC8-2ED34C62F39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7F649A-7474-1F4C-8958-8DCF0B9F5540}" type="pres">
      <dgm:prSet presAssocID="{B8F9AC1B-BB9F-3149-8115-C176E85CD69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48CADBB-781C-7944-A279-EB494E652385}" type="pres">
      <dgm:prSet presAssocID="{B8F9AC1B-BB9F-3149-8115-C176E85CD69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C48C066-6EBA-1E41-9056-C320097F2181}" type="pres">
      <dgm:prSet presAssocID="{C5674873-B1A1-6742-8772-97AB8C17330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C8DD4-EC14-DD43-A964-7E1F48EF378D}" type="pres">
      <dgm:prSet presAssocID="{56C0CD67-35F6-1D45-B237-651AB86B97C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5865191-99C0-F145-B5B8-861C7533DBAF}" type="pres">
      <dgm:prSet presAssocID="{56C0CD67-35F6-1D45-B237-651AB86B97C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87989D7-E14A-1D46-A500-5A4BD4C5F62A}" type="pres">
      <dgm:prSet presAssocID="{72EBD661-8EB6-0B48-AD1A-E719C977827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4F85DE-99AC-0A40-85D3-04E98B12E74D}" type="presOf" srcId="{56C0CD67-35F6-1D45-B237-651AB86B97CF}" destId="{E09C8DD4-EC14-DD43-A964-7E1F48EF378D}" srcOrd="0" destOrd="0" presId="urn:microsoft.com/office/officeart/2005/8/layout/process1"/>
    <dgm:cxn modelId="{DA3E824E-81E3-1F44-AE87-9CBE4D1E84E1}" type="presOf" srcId="{B8F9AC1B-BB9F-3149-8115-C176E85CD69E}" destId="{1E7F649A-7474-1F4C-8958-8DCF0B9F5540}" srcOrd="0" destOrd="0" presId="urn:microsoft.com/office/officeart/2005/8/layout/process1"/>
    <dgm:cxn modelId="{EEA6CA30-2278-7A49-A57F-E45E2E87E31B}" type="presOf" srcId="{56C0CD67-35F6-1D45-B237-651AB86B97CF}" destId="{B5865191-99C0-F145-B5B8-861C7533DBAF}" srcOrd="1" destOrd="0" presId="urn:microsoft.com/office/officeart/2005/8/layout/process1"/>
    <dgm:cxn modelId="{6232CD16-D468-E344-B462-2E79BCEEC27F}" type="presOf" srcId="{85A01351-48CC-A748-BAC8-2ED34C62F391}" destId="{37158F2A-5886-E84C-8ADC-B789825853EB}" srcOrd="0" destOrd="0" presId="urn:microsoft.com/office/officeart/2005/8/layout/process1"/>
    <dgm:cxn modelId="{32839015-ACC7-C944-A832-ADC48F66B9F7}" type="presOf" srcId="{72EBD661-8EB6-0B48-AD1A-E719C9778278}" destId="{D87989D7-E14A-1D46-A500-5A4BD4C5F62A}" srcOrd="0" destOrd="0" presId="urn:microsoft.com/office/officeart/2005/8/layout/process1"/>
    <dgm:cxn modelId="{FA9EC347-1D64-A742-97CB-2967882DD3CF}" type="presOf" srcId="{B8F9AC1B-BB9F-3149-8115-C176E85CD69E}" destId="{F48CADBB-781C-7944-A279-EB494E652385}" srcOrd="1" destOrd="0" presId="urn:microsoft.com/office/officeart/2005/8/layout/process1"/>
    <dgm:cxn modelId="{73D98500-447A-954F-A296-9EE050BD5DA8}" srcId="{6083B010-EEC6-4D47-8B41-13F0B91109B5}" destId="{C5674873-B1A1-6742-8772-97AB8C173306}" srcOrd="1" destOrd="0" parTransId="{FBA0C47A-69CE-1A4A-9A03-900705EE6645}" sibTransId="{56C0CD67-35F6-1D45-B237-651AB86B97CF}"/>
    <dgm:cxn modelId="{C8468D0F-5EC4-FF49-B9AD-09A7322BC3F1}" type="presOf" srcId="{6083B010-EEC6-4D47-8B41-13F0B91109B5}" destId="{1067844C-3B05-624A-88B7-D7DF72794E53}" srcOrd="0" destOrd="0" presId="urn:microsoft.com/office/officeart/2005/8/layout/process1"/>
    <dgm:cxn modelId="{3774A69A-573E-0146-9A43-9949394E7BE3}" type="presOf" srcId="{C5674873-B1A1-6742-8772-97AB8C173306}" destId="{CC48C066-6EBA-1E41-9056-C320097F2181}" srcOrd="0" destOrd="0" presId="urn:microsoft.com/office/officeart/2005/8/layout/process1"/>
    <dgm:cxn modelId="{9CE01E7B-1133-9840-8ED3-053979E5E740}" srcId="{6083B010-EEC6-4D47-8B41-13F0B91109B5}" destId="{85A01351-48CC-A748-BAC8-2ED34C62F391}" srcOrd="0" destOrd="0" parTransId="{F1019CA8-C466-E24B-B3BA-A7387226035A}" sibTransId="{B8F9AC1B-BB9F-3149-8115-C176E85CD69E}"/>
    <dgm:cxn modelId="{4F9DA425-48B6-8547-9A37-608128AA76D4}" srcId="{6083B010-EEC6-4D47-8B41-13F0B91109B5}" destId="{72EBD661-8EB6-0B48-AD1A-E719C9778278}" srcOrd="2" destOrd="0" parTransId="{D81FC75E-9B1E-5A4D-9AA5-9F494A1076EB}" sibTransId="{533907E4-BECE-A542-B0D5-216D0C00381B}"/>
    <dgm:cxn modelId="{179FD8C0-4CD7-1E44-8722-CBBC85AACBB1}" type="presParOf" srcId="{1067844C-3B05-624A-88B7-D7DF72794E53}" destId="{37158F2A-5886-E84C-8ADC-B789825853EB}" srcOrd="0" destOrd="0" presId="urn:microsoft.com/office/officeart/2005/8/layout/process1"/>
    <dgm:cxn modelId="{EDEA1C6D-89D8-5A4D-865D-FBAEE106720A}" type="presParOf" srcId="{1067844C-3B05-624A-88B7-D7DF72794E53}" destId="{1E7F649A-7474-1F4C-8958-8DCF0B9F5540}" srcOrd="1" destOrd="0" presId="urn:microsoft.com/office/officeart/2005/8/layout/process1"/>
    <dgm:cxn modelId="{FFC11A45-3BCE-6649-9D52-A51536680C55}" type="presParOf" srcId="{1E7F649A-7474-1F4C-8958-8DCF0B9F5540}" destId="{F48CADBB-781C-7944-A279-EB494E652385}" srcOrd="0" destOrd="0" presId="urn:microsoft.com/office/officeart/2005/8/layout/process1"/>
    <dgm:cxn modelId="{599E85B4-CAC0-4248-9C41-4DBCAD026A4A}" type="presParOf" srcId="{1067844C-3B05-624A-88B7-D7DF72794E53}" destId="{CC48C066-6EBA-1E41-9056-C320097F2181}" srcOrd="2" destOrd="0" presId="urn:microsoft.com/office/officeart/2005/8/layout/process1"/>
    <dgm:cxn modelId="{7338BAAC-D691-E049-87EC-9972B2081460}" type="presParOf" srcId="{1067844C-3B05-624A-88B7-D7DF72794E53}" destId="{E09C8DD4-EC14-DD43-A964-7E1F48EF378D}" srcOrd="3" destOrd="0" presId="urn:microsoft.com/office/officeart/2005/8/layout/process1"/>
    <dgm:cxn modelId="{2FE813BA-52B9-F146-9A4E-4D7186F62C27}" type="presParOf" srcId="{E09C8DD4-EC14-DD43-A964-7E1F48EF378D}" destId="{B5865191-99C0-F145-B5B8-861C7533DBAF}" srcOrd="0" destOrd="0" presId="urn:microsoft.com/office/officeart/2005/8/layout/process1"/>
    <dgm:cxn modelId="{BC9BE2D5-86DB-B944-94E0-A8CACB27EF17}" type="presParOf" srcId="{1067844C-3B05-624A-88B7-D7DF72794E53}" destId="{D87989D7-E14A-1D46-A500-5A4BD4C5F62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58F2A-5886-E84C-8ADC-B789825853EB}">
      <dsp:nvSpPr>
        <dsp:cNvPr id="0" name=""/>
        <dsp:cNvSpPr/>
      </dsp:nvSpPr>
      <dsp:spPr>
        <a:xfrm>
          <a:off x="7611" y="1580506"/>
          <a:ext cx="2274916" cy="13649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Editors</a:t>
          </a:r>
          <a:endParaRPr lang="en-US" sz="3600" kern="1200" dirty="0"/>
        </a:p>
      </dsp:txBody>
      <dsp:txXfrm>
        <a:off x="47589" y="1620484"/>
        <a:ext cx="2194960" cy="1284994"/>
      </dsp:txXfrm>
    </dsp:sp>
    <dsp:sp modelId="{1E7F649A-7474-1F4C-8958-8DCF0B9F5540}">
      <dsp:nvSpPr>
        <dsp:cNvPr id="0" name=""/>
        <dsp:cNvSpPr/>
      </dsp:nvSpPr>
      <dsp:spPr>
        <a:xfrm>
          <a:off x="2510019" y="1980891"/>
          <a:ext cx="482282" cy="5641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510019" y="2093727"/>
        <a:ext cx="337597" cy="338507"/>
      </dsp:txXfrm>
    </dsp:sp>
    <dsp:sp modelId="{CC48C066-6EBA-1E41-9056-C320097F2181}">
      <dsp:nvSpPr>
        <dsp:cNvPr id="0" name=""/>
        <dsp:cNvSpPr/>
      </dsp:nvSpPr>
      <dsp:spPr>
        <a:xfrm>
          <a:off x="3192494" y="1580506"/>
          <a:ext cx="2274916" cy="13649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Layout editors</a:t>
          </a:r>
          <a:endParaRPr lang="en-US" sz="3600" kern="1200" dirty="0"/>
        </a:p>
      </dsp:txBody>
      <dsp:txXfrm>
        <a:off x="3232472" y="1620484"/>
        <a:ext cx="2194960" cy="1284994"/>
      </dsp:txXfrm>
    </dsp:sp>
    <dsp:sp modelId="{E09C8DD4-EC14-DD43-A964-7E1F48EF378D}">
      <dsp:nvSpPr>
        <dsp:cNvPr id="0" name=""/>
        <dsp:cNvSpPr/>
      </dsp:nvSpPr>
      <dsp:spPr>
        <a:xfrm>
          <a:off x="5694903" y="1980891"/>
          <a:ext cx="482282" cy="5641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5694903" y="2093727"/>
        <a:ext cx="337597" cy="338507"/>
      </dsp:txXfrm>
    </dsp:sp>
    <dsp:sp modelId="{D87989D7-E14A-1D46-A500-5A4BD4C5F62A}">
      <dsp:nvSpPr>
        <dsp:cNvPr id="0" name=""/>
        <dsp:cNvSpPr/>
      </dsp:nvSpPr>
      <dsp:spPr>
        <a:xfrm>
          <a:off x="6377378" y="1580506"/>
          <a:ext cx="2274916" cy="13649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Engine</a:t>
          </a:r>
          <a:endParaRPr lang="en-US" sz="3600" kern="1200" dirty="0"/>
        </a:p>
      </dsp:txBody>
      <dsp:txXfrm>
        <a:off x="6417356" y="1620484"/>
        <a:ext cx="2194960" cy="1284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648" y="654241"/>
            <a:ext cx="7772400" cy="2284268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648" y="3040235"/>
            <a:ext cx="6400800" cy="108533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rgbClr val="626D7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0148" y="6459310"/>
            <a:ext cx="3150508" cy="233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8919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7760" y="6459310"/>
            <a:ext cx="558800" cy="233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8919A"/>
                </a:solidFill>
              </a:defRPr>
            </a:lvl1pPr>
          </a:lstStyle>
          <a:p>
            <a:fld id="{ED6A7311-2E8E-FE42-8001-7B92FEB8431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34746" y="6134455"/>
            <a:ext cx="1223548" cy="223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88919A"/>
                </a:solidFill>
              </a:rPr>
              <a:t> </a:t>
            </a:r>
            <a:endParaRPr lang="en-US" b="1" dirty="0">
              <a:solidFill>
                <a:srgbClr val="88919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51155" y="63782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3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26D78"/>
                </a:solidFill>
              </a:defRPr>
            </a:lvl1pPr>
            <a:lvl2pPr>
              <a:defRPr>
                <a:solidFill>
                  <a:srgbClr val="626D78"/>
                </a:solidFill>
              </a:defRPr>
            </a:lvl2pPr>
            <a:lvl3pPr>
              <a:defRPr>
                <a:solidFill>
                  <a:srgbClr val="626D78"/>
                </a:solidFill>
              </a:defRPr>
            </a:lvl3pPr>
            <a:lvl4pPr>
              <a:defRPr>
                <a:solidFill>
                  <a:srgbClr val="626D78"/>
                </a:solidFill>
              </a:defRPr>
            </a:lvl4pPr>
            <a:lvl5pPr>
              <a:defRPr>
                <a:solidFill>
                  <a:srgbClr val="626D78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0148" y="6459310"/>
            <a:ext cx="3150508" cy="233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8919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7760" y="6459310"/>
            <a:ext cx="558800" cy="233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8919A"/>
                </a:solidFill>
              </a:defRPr>
            </a:lvl1pPr>
          </a:lstStyle>
          <a:p>
            <a:fld id="{ED6A7311-2E8E-FE42-8001-7B92FEB843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0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2" y="2099424"/>
            <a:ext cx="910475" cy="845898"/>
          </a:xfrm>
        </p:spPr>
        <p:txBody>
          <a:bodyPr anchor="t">
            <a:noAutofit/>
          </a:bodyPr>
          <a:lstStyle>
            <a:lvl1pPr algn="l">
              <a:defRPr sz="4000" b="0" cap="none">
                <a:solidFill>
                  <a:srgbClr val="626D78"/>
                </a:solidFill>
                <a:latin typeface="+mn-lt"/>
              </a:defRPr>
            </a:lvl1pPr>
          </a:lstStyle>
          <a:p>
            <a:r>
              <a:rPr lang="en-US" dirty="0" smtClean="0"/>
              <a:t>01.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66251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626D78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presentation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632787" y="2100964"/>
            <a:ext cx="6399480" cy="1984278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en-US" dirty="0" smtClean="0"/>
              <a:t>Click to add section tile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0148" y="6459310"/>
            <a:ext cx="3150508" cy="233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8919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7760" y="6459310"/>
            <a:ext cx="558800" cy="233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8919A"/>
                </a:solidFill>
              </a:defRPr>
            </a:lvl1pPr>
          </a:lstStyle>
          <a:p>
            <a:fld id="{ED6A7311-2E8E-FE42-8001-7B92FEB8431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372487" y="14672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0148" y="6459310"/>
            <a:ext cx="3150508" cy="233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8919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7760" y="6459310"/>
            <a:ext cx="558800" cy="233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8919A"/>
                </a:solidFill>
              </a:defRPr>
            </a:lvl1pPr>
          </a:lstStyle>
          <a:p>
            <a:fld id="{ED6A7311-2E8E-FE42-8001-7B92FEB843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3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0148" y="6459310"/>
            <a:ext cx="3150508" cy="233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8919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7760" y="6459310"/>
            <a:ext cx="558800" cy="233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8919A"/>
                </a:solidFill>
              </a:defRPr>
            </a:lvl1pPr>
          </a:lstStyle>
          <a:p>
            <a:fld id="{ED6A7311-2E8E-FE42-8001-7B92FEB843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6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047" y="0"/>
            <a:ext cx="86599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047" y="1600200"/>
            <a:ext cx="86599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762000" y="18395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0148" y="6459310"/>
            <a:ext cx="3150508" cy="233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8919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7760" y="6459310"/>
            <a:ext cx="558800" cy="233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88919A"/>
                </a:solidFill>
              </a:defRPr>
            </a:lvl1pPr>
          </a:lstStyle>
          <a:p>
            <a:fld id="{ED6A7311-2E8E-FE42-8001-7B92FEB843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0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roving.com/secure/StructureBoard.jspa?s=158&amp;selectedIssueId=341828" TargetMode="Externa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indeed.com/jobtrends?q=coffeescript&amp;l=" TargetMode="Externa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ndeed.com/jobtrends/q-ES2015-q-ES6-q-Babel.html" TargetMode="Externa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caffeinate-project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 To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etting the </a:t>
            </a:r>
            <a:r>
              <a:rPr lang="en-US" dirty="0" err="1" smtClean="0"/>
              <a:t>CoffeeScript</a:t>
            </a:r>
            <a:r>
              <a:rPr lang="en-US" dirty="0" smtClean="0"/>
              <a:t>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1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using kill-coffee on some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Demo using button, spacer editor projects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Kill-coffee runs from its own home directory</a:t>
            </a:r>
          </a:p>
          <a:p>
            <a:r>
              <a:rPr lang="en-US" dirty="0" smtClean="0"/>
              <a:t>We supply paths names of source/spec </a:t>
            </a:r>
            <a:r>
              <a:rPr lang="en-US" dirty="0" smtClean="0"/>
              <a:t>directories</a:t>
            </a:r>
          </a:p>
          <a:p>
            <a:pPr lvl="1"/>
            <a:r>
              <a:rPr lang="en-US" sz="1300" dirty="0">
                <a:latin typeface="Monaco"/>
                <a:cs typeface="Monaco"/>
              </a:rPr>
              <a:t>grunt -force -project=/Users/</a:t>
            </a:r>
            <a:r>
              <a:rPr lang="en-US" sz="1300" dirty="0" err="1">
                <a:latin typeface="Monaco"/>
                <a:cs typeface="Monaco"/>
              </a:rPr>
              <a:t>btremblay</a:t>
            </a:r>
            <a:r>
              <a:rPr lang="en-US" sz="1300" dirty="0">
                <a:latin typeface="Monaco"/>
                <a:cs typeface="Monaco"/>
              </a:rPr>
              <a:t>/</a:t>
            </a:r>
            <a:r>
              <a:rPr lang="en-US" sz="1300" dirty="0" err="1">
                <a:latin typeface="Monaco"/>
                <a:cs typeface="Monaco"/>
              </a:rPr>
              <a:t>src</a:t>
            </a:r>
            <a:r>
              <a:rPr lang="en-US" sz="1300" dirty="0">
                <a:latin typeface="Monaco"/>
                <a:cs typeface="Monaco"/>
              </a:rPr>
              <a:t>/</a:t>
            </a:r>
            <a:r>
              <a:rPr lang="en-US" sz="1300" dirty="0" err="1">
                <a:latin typeface="Monaco"/>
                <a:cs typeface="Monaco"/>
              </a:rPr>
              <a:t>galileo</a:t>
            </a:r>
            <a:r>
              <a:rPr lang="en-US" sz="1300" dirty="0">
                <a:latin typeface="Monaco"/>
                <a:cs typeface="Monaco"/>
              </a:rPr>
              <a:t>-button-editor -source=</a:t>
            </a:r>
            <a:r>
              <a:rPr lang="en-US" sz="1300" dirty="0" err="1">
                <a:latin typeface="Monaco"/>
                <a:cs typeface="Monaco"/>
              </a:rPr>
              <a:t>src</a:t>
            </a:r>
            <a:r>
              <a:rPr lang="en-US" sz="1300" dirty="0">
                <a:latin typeface="Monaco"/>
                <a:cs typeface="Monaco"/>
              </a:rPr>
              <a:t> -spec=spec</a:t>
            </a:r>
            <a:endParaRPr lang="en-US" sz="1300" dirty="0" smtClean="0">
              <a:latin typeface="Monaco"/>
              <a:cs typeface="Monaco"/>
            </a:endParaRPr>
          </a:p>
          <a:p>
            <a:r>
              <a:rPr lang="en-US" dirty="0" smtClean="0"/>
              <a:t>Set it up, and let it run.</a:t>
            </a:r>
          </a:p>
          <a:p>
            <a:r>
              <a:rPr lang="en-US" dirty="0" smtClean="0"/>
              <a:t>Check for errors!</a:t>
            </a:r>
          </a:p>
          <a:p>
            <a:r>
              <a:rPr lang="en-US" dirty="0" smtClean="0"/>
              <a:t>Read the docs</a:t>
            </a:r>
          </a:p>
          <a:p>
            <a:r>
              <a:rPr lang="en-US" dirty="0" smtClean="0"/>
              <a:t>Does it build? (</a:t>
            </a:r>
            <a:r>
              <a:rPr lang="en-US" dirty="0" err="1" smtClean="0"/>
              <a:t>i</a:t>
            </a:r>
            <a:r>
              <a:rPr lang="en-US" dirty="0" smtClean="0"/>
              <a:t> doubt it)</a:t>
            </a:r>
          </a:p>
          <a:p>
            <a:r>
              <a:rPr lang="en-US" dirty="0" smtClean="0"/>
              <a:t>Does it pass tests</a:t>
            </a:r>
            <a:r>
              <a:rPr lang="en-US" dirty="0"/>
              <a:t>? (</a:t>
            </a:r>
            <a:r>
              <a:rPr lang="en-US" dirty="0" err="1"/>
              <a:t>i</a:t>
            </a:r>
            <a:r>
              <a:rPr lang="en-US" dirty="0"/>
              <a:t> doubt it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Babel-</a:t>
            </a:r>
            <a:r>
              <a:rPr lang="en-US" b="1" dirty="0" err="1" smtClean="0">
                <a:solidFill>
                  <a:srgbClr val="FF0000"/>
                </a:solidFill>
              </a:rPr>
              <a:t>Polyfill</a:t>
            </a:r>
            <a:r>
              <a:rPr lang="en-US" b="1" dirty="0" smtClean="0">
                <a:solidFill>
                  <a:srgbClr val="FF0000"/>
                </a:solidFill>
              </a:rPr>
              <a:t> must be included!!!!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Added it to test-</a:t>
            </a:r>
            <a:r>
              <a:rPr lang="en-US" b="1" dirty="0" err="1" smtClean="0">
                <a:solidFill>
                  <a:srgbClr val="FF0000"/>
                </a:solidFill>
              </a:rPr>
              <a:t>main.js</a:t>
            </a:r>
            <a:r>
              <a:rPr lang="en-US" b="1" dirty="0" smtClean="0">
                <a:solidFill>
                  <a:srgbClr val="FF0000"/>
                </a:solidFill>
              </a:rPr>
              <a:t> template here.</a:t>
            </a:r>
          </a:p>
          <a:p>
            <a:r>
              <a:rPr lang="en-US" dirty="0" smtClean="0"/>
              <a:t>Repeat until satisfactory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3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 could remediate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Convert AMD to ES2015 modules</a:t>
            </a:r>
          </a:p>
          <a:p>
            <a:pPr lvl="1"/>
            <a:r>
              <a:rPr lang="en-US" sz="2000" dirty="0" smtClean="0"/>
              <a:t>“</a:t>
            </a:r>
            <a:r>
              <a:rPr lang="en-US" sz="2000" dirty="0" err="1" smtClean="0"/>
              <a:t>initClass</a:t>
            </a:r>
            <a:r>
              <a:rPr lang="en-US" sz="2000" dirty="0" smtClean="0"/>
              <a:t>”, export default, infer return values</a:t>
            </a:r>
          </a:p>
          <a:p>
            <a:r>
              <a:rPr lang="en-US" sz="2400" dirty="0" err="1" smtClean="0"/>
              <a:t>Backbone.listenTo</a:t>
            </a:r>
            <a:r>
              <a:rPr lang="en-US" sz="2400" dirty="0" smtClean="0"/>
              <a:t> was used, and this often puts the handler function in the wrong scope.</a:t>
            </a:r>
          </a:p>
          <a:p>
            <a:r>
              <a:rPr lang="en-US" sz="2400" dirty="0" smtClean="0"/>
              <a:t>Those ES2015 modules we imported into </a:t>
            </a:r>
            <a:r>
              <a:rPr lang="en-US" sz="2400" dirty="0" err="1" smtClean="0"/>
              <a:t>CoffeeScript</a:t>
            </a:r>
            <a:r>
              <a:rPr lang="en-US" sz="2400" dirty="0" smtClean="0"/>
              <a:t> referenced the ‘.default’ export directly.</a:t>
            </a:r>
          </a:p>
          <a:p>
            <a:r>
              <a:rPr lang="en-US" sz="2400" i="1" dirty="0" smtClean="0"/>
              <a:t>super() </a:t>
            </a:r>
            <a:r>
              <a:rPr lang="en-US" sz="2400" dirty="0" smtClean="0"/>
              <a:t>was used in constructors after other code</a:t>
            </a:r>
          </a:p>
          <a:p>
            <a:r>
              <a:rPr lang="en-US" sz="2400" dirty="0" smtClean="0"/>
              <a:t>$.extend() mangles ES2015 class instances when used the way we are in </a:t>
            </a:r>
            <a:r>
              <a:rPr lang="en-US" sz="2400" dirty="0" err="1" smtClean="0"/>
              <a:t>CoffeeScript</a:t>
            </a:r>
            <a:r>
              <a:rPr lang="en-US" sz="2400" dirty="0" smtClean="0"/>
              <a:t>	</a:t>
            </a:r>
          </a:p>
          <a:p>
            <a:pPr lvl="1"/>
            <a:r>
              <a:rPr lang="en-US" sz="2000" dirty="0"/>
              <a:t>use a gentler approach!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019964"/>
            <a:ext cx="33020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5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have to fix manually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Imports are considered </a:t>
            </a:r>
            <a:r>
              <a:rPr lang="en-US" dirty="0" err="1" smtClean="0"/>
              <a:t>const</a:t>
            </a:r>
            <a:endParaRPr lang="en-US" dirty="0"/>
          </a:p>
          <a:p>
            <a:pPr lvl="1"/>
            <a:r>
              <a:rPr lang="en-US" dirty="0" smtClean="0"/>
              <a:t>If we try to reassign them, they fail.</a:t>
            </a:r>
          </a:p>
          <a:p>
            <a:pPr lvl="1"/>
            <a:r>
              <a:rPr lang="en-US" sz="1500" dirty="0">
                <a:latin typeface="Monaco"/>
                <a:cs typeface="Monaco"/>
              </a:rPr>
              <a:t> if (_ == null) { ({ _ } = window); }</a:t>
            </a:r>
          </a:p>
          <a:p>
            <a:r>
              <a:rPr lang="en-US" dirty="0" err="1" smtClean="0"/>
              <a:t>Decaffeintate</a:t>
            </a:r>
            <a:r>
              <a:rPr lang="en-US" dirty="0" smtClean="0"/>
              <a:t> errors.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fixme.html</a:t>
            </a:r>
            <a:endParaRPr lang="en-US" dirty="0" smtClean="0"/>
          </a:p>
          <a:p>
            <a:pPr lvl="1"/>
            <a:r>
              <a:rPr lang="en-US" dirty="0" smtClean="0"/>
              <a:t>Weird things, like callbacks inside “do”.</a:t>
            </a:r>
          </a:p>
          <a:p>
            <a:pPr lvl="1"/>
            <a:r>
              <a:rPr lang="en-US" i="1" dirty="0"/>
              <a:t>“Cannot automatically convert a subclass with </a:t>
            </a:r>
            <a:r>
              <a:rPr lang="en-US" i="1" dirty="0" smtClean="0"/>
              <a:t>a constructor </a:t>
            </a:r>
            <a:r>
              <a:rPr lang="en-US" i="1" dirty="0"/>
              <a:t>that does not call super</a:t>
            </a:r>
            <a:r>
              <a:rPr lang="en-US" i="1" dirty="0" smtClean="0"/>
              <a:t>.”</a:t>
            </a:r>
          </a:p>
          <a:p>
            <a:pPr lvl="2"/>
            <a:r>
              <a:rPr lang="en-US" i="1" dirty="0" smtClean="0"/>
              <a:t>Add the super().</a:t>
            </a:r>
          </a:p>
          <a:p>
            <a:r>
              <a:rPr lang="en-US" dirty="0" smtClean="0"/>
              <a:t>Weird event binding.</a:t>
            </a:r>
          </a:p>
          <a:p>
            <a:pPr lvl="1"/>
            <a:r>
              <a:rPr lang="en-US" dirty="0" smtClean="0"/>
              <a:t>Sometimes the best thing to do is rewrite.</a:t>
            </a:r>
          </a:p>
          <a:p>
            <a:pPr lvl="1"/>
            <a:r>
              <a:rPr lang="en-US" dirty="0" smtClean="0"/>
              <a:t>Member functions of classes, even when bound, get passed into libraries that then use call/apply in a different scope!</a:t>
            </a:r>
          </a:p>
          <a:p>
            <a:r>
              <a:rPr lang="en-US" dirty="0" err="1" smtClean="0"/>
              <a:t>Polyfills</a:t>
            </a:r>
            <a:r>
              <a:rPr lang="en-US" dirty="0"/>
              <a:t> </a:t>
            </a:r>
            <a:r>
              <a:rPr lang="en-US" dirty="0" smtClean="0"/>
              <a:t>for ES5+ objects emitted by Babel!</a:t>
            </a:r>
          </a:p>
          <a:p>
            <a:pPr lvl="1"/>
            <a:r>
              <a:rPr lang="en-US" dirty="0" smtClean="0"/>
              <a:t>Decaffeinate emits </a:t>
            </a:r>
            <a:r>
              <a:rPr lang="en-US" dirty="0" err="1" smtClean="0"/>
              <a:t>Array.from</a:t>
            </a:r>
            <a:r>
              <a:rPr lang="en-US" dirty="0" smtClean="0"/>
              <a:t>, </a:t>
            </a:r>
            <a:r>
              <a:rPr lang="en-US" dirty="0" err="1" smtClean="0"/>
              <a:t>Symbol.Iterator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37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 work-in-progress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Decaffeinate will continue to improve</a:t>
            </a:r>
          </a:p>
          <a:p>
            <a:r>
              <a:rPr lang="en-US" dirty="0" smtClean="0"/>
              <a:t>Tools like </a:t>
            </a:r>
            <a:r>
              <a:rPr lang="en-US" dirty="0" err="1" smtClean="0"/>
              <a:t>esnext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jscodeshift</a:t>
            </a:r>
            <a:r>
              <a:rPr lang="en-US" dirty="0" smtClean="0"/>
              <a:t> will improve</a:t>
            </a:r>
          </a:p>
          <a:p>
            <a:r>
              <a:rPr lang="en-US" dirty="0" smtClean="0"/>
              <a:t>We’ll continue to learn</a:t>
            </a:r>
          </a:p>
          <a:p>
            <a:r>
              <a:rPr lang="en-US" dirty="0" smtClean="0"/>
              <a:t>TODO</a:t>
            </a:r>
            <a:r>
              <a:rPr lang="en-US" dirty="0"/>
              <a:t>: try https://</a:t>
            </a:r>
            <a:r>
              <a:rPr lang="en-US" dirty="0" err="1"/>
              <a:t>lebab.io</a:t>
            </a:r>
            <a:r>
              <a:rPr lang="en-US" dirty="0"/>
              <a:t>/try-it</a:t>
            </a:r>
          </a:p>
        </p:txBody>
      </p:sp>
    </p:spTree>
    <p:extLst>
      <p:ext uri="{BB962C8B-B14F-4D97-AF65-F5344CB8AC3E}">
        <p14:creationId xmlns:p14="http://schemas.microsoft.com/office/powerpoint/2010/main" val="341143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4000"/>
          </a:blip>
          <a:stretch>
            <a:fillRect/>
          </a:stretch>
        </p:blipFill>
        <p:spPr>
          <a:xfrm rot="20700000">
            <a:off x="117440" y="1180293"/>
            <a:ext cx="7878626" cy="3964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what does the road map look like?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740027"/>
              </p:ext>
            </p:extLst>
          </p:nvPr>
        </p:nvGraphicFramePr>
        <p:xfrm>
          <a:off x="242047" y="1600200"/>
          <a:ext cx="865990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/>
          <p:cNvSpPr/>
          <p:nvPr/>
        </p:nvSpPr>
        <p:spPr>
          <a:xfrm>
            <a:off x="3760977" y="5345681"/>
            <a:ext cx="1622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9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Yay!</a:t>
            </a:r>
            <a:endParaRPr lang="en-US" sz="9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4340" y="920989"/>
            <a:ext cx="17272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4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a lot of </a:t>
            </a:r>
            <a:r>
              <a:rPr lang="en-US" dirty="0" err="1" smtClean="0"/>
              <a:t>CoffeeScript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galileo</a:t>
            </a:r>
            <a:r>
              <a:rPr lang="en-US" dirty="0" smtClean="0"/>
              <a:t>-engine uses 227 </a:t>
            </a:r>
            <a:r>
              <a:rPr lang="en-US" dirty="0" err="1" smtClean="0"/>
              <a:t>CoffeeScript</a:t>
            </a:r>
            <a:r>
              <a:rPr lang="en-US" dirty="0" smtClean="0"/>
              <a:t> files)</a:t>
            </a:r>
          </a:p>
          <a:p>
            <a:r>
              <a:rPr lang="en-US" dirty="0" smtClean="0"/>
              <a:t>We keep writing </a:t>
            </a:r>
            <a:r>
              <a:rPr lang="en-US" dirty="0" err="1" smtClean="0"/>
              <a:t>CoffeeScript</a:t>
            </a:r>
            <a:endParaRPr lang="en-US" dirty="0" smtClean="0"/>
          </a:p>
          <a:p>
            <a:r>
              <a:rPr lang="en-US" dirty="0" smtClean="0"/>
              <a:t>Interest in </a:t>
            </a:r>
            <a:r>
              <a:rPr lang="en-US" dirty="0" err="1" smtClean="0"/>
              <a:t>CoffeeScript</a:t>
            </a:r>
            <a:r>
              <a:rPr lang="en-US" dirty="0" smtClean="0"/>
              <a:t> declines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5936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0"/>
            <a:ext cx="8759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06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Meanwhile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ES2015 is in the wild</a:t>
            </a:r>
          </a:p>
          <a:p>
            <a:r>
              <a:rPr lang="en-US" dirty="0" smtClean="0"/>
              <a:t>JavaScript is hot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680" y="2550391"/>
            <a:ext cx="5530273" cy="384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plan to get off </a:t>
            </a:r>
            <a:r>
              <a:rPr lang="en-US" dirty="0" err="1" smtClean="0"/>
              <a:t>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How? </a:t>
            </a:r>
          </a:p>
          <a:p>
            <a:pPr lvl="1"/>
            <a:r>
              <a:rPr lang="en-US" dirty="0" smtClean="0"/>
              <a:t>Read our code and re-write it by hand.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CoffeeScript</a:t>
            </a:r>
            <a:r>
              <a:rPr lang="en-US" dirty="0" smtClean="0"/>
              <a:t> compiler and tweak the results.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decaffeinate.js</a:t>
            </a:r>
            <a:r>
              <a:rPr lang="en-US" dirty="0" smtClean="0"/>
              <a:t> and spend minimal time tweaking.</a:t>
            </a:r>
          </a:p>
          <a:p>
            <a:pPr lvl="1"/>
            <a:r>
              <a:rPr lang="en-US" dirty="0" smtClean="0"/>
              <a:t>Use bulk-decaffeinate and let God sort ‘</a:t>
            </a:r>
            <a:r>
              <a:rPr lang="en-US" dirty="0" err="1" smtClean="0"/>
              <a:t>em</a:t>
            </a:r>
            <a:r>
              <a:rPr lang="en-US" dirty="0" smtClean="0"/>
              <a:t>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2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plan to get off </a:t>
            </a:r>
            <a:r>
              <a:rPr lang="en-US" dirty="0" err="1" smtClean="0"/>
              <a:t>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How? </a:t>
            </a:r>
          </a:p>
          <a:p>
            <a:pPr lvl="1"/>
            <a:r>
              <a:rPr lang="en-US" strike="sngStrike" dirty="0" smtClean="0"/>
              <a:t>Read our code and re-write it by hand.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CoffeeScript</a:t>
            </a:r>
            <a:r>
              <a:rPr lang="en-US" dirty="0" smtClean="0"/>
              <a:t> compiler and tweak the results.</a:t>
            </a:r>
          </a:p>
          <a:p>
            <a:pPr lvl="2"/>
            <a:r>
              <a:rPr lang="en-US" dirty="0" smtClean="0"/>
              <a:t>Look at </a:t>
            </a:r>
            <a:r>
              <a:rPr lang="en-US" dirty="0" err="1" smtClean="0"/>
              <a:t>CoffeeScript</a:t>
            </a:r>
            <a:r>
              <a:rPr lang="en-US" dirty="0" smtClean="0"/>
              <a:t> output</a:t>
            </a:r>
          </a:p>
          <a:p>
            <a:pPr lvl="2"/>
            <a:r>
              <a:rPr lang="en-US" dirty="0" smtClean="0"/>
              <a:t>Might </a:t>
            </a:r>
            <a:r>
              <a:rPr lang="en-US" dirty="0" smtClean="0"/>
              <a:t>work well for Jasmine specs.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decaffeinate.js</a:t>
            </a:r>
            <a:r>
              <a:rPr lang="en-US" dirty="0" smtClean="0"/>
              <a:t> and spend minimal time tweaking.</a:t>
            </a:r>
          </a:p>
          <a:p>
            <a:pPr lvl="2"/>
            <a:r>
              <a:rPr lang="en-US" dirty="0"/>
              <a:t>Look at </a:t>
            </a:r>
            <a:r>
              <a:rPr lang="en-US" dirty="0" smtClean="0"/>
              <a:t>Decaffeinate output</a:t>
            </a:r>
          </a:p>
          <a:p>
            <a:pPr lvl="2"/>
            <a:r>
              <a:rPr lang="en-US" dirty="0" smtClean="0"/>
              <a:t>Works pretty well! We would need to enhance the </a:t>
            </a:r>
            <a:r>
              <a:rPr lang="en-US" dirty="0" err="1" smtClean="0"/>
              <a:t>transpiled</a:t>
            </a:r>
            <a:r>
              <a:rPr lang="en-US" dirty="0" smtClean="0"/>
              <a:t> files a bit.</a:t>
            </a:r>
          </a:p>
          <a:p>
            <a:pPr lvl="1"/>
            <a:r>
              <a:rPr lang="en-US" dirty="0" smtClean="0"/>
              <a:t>Use bulk-decaffeinate and let God sort ‘</a:t>
            </a:r>
            <a:r>
              <a:rPr lang="en-US" dirty="0" err="1" smtClean="0"/>
              <a:t>em</a:t>
            </a:r>
            <a:r>
              <a:rPr lang="en-US" dirty="0" smtClean="0"/>
              <a:t> out.</a:t>
            </a:r>
          </a:p>
          <a:p>
            <a:pPr lvl="2"/>
            <a:r>
              <a:rPr lang="en-US" dirty="0" smtClean="0"/>
              <a:t>This thing is crazy, and is way too optimistic about </a:t>
            </a:r>
            <a:r>
              <a:rPr lang="en-US" dirty="0" err="1" smtClean="0"/>
              <a:t>decaffeinate’s</a:t>
            </a:r>
            <a:r>
              <a:rPr lang="en-US" dirty="0" smtClean="0"/>
              <a:t>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3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know about </a:t>
            </a:r>
            <a:r>
              <a:rPr lang="en-US" dirty="0" err="1" smtClean="0"/>
              <a:t>decaffeinate.js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Decaffeinate attempts to generate a decent ES2015 source file.</a:t>
            </a:r>
          </a:p>
          <a:p>
            <a:r>
              <a:rPr lang="en-US" dirty="0" smtClean="0"/>
              <a:t>Uses real Class syntax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esnext</a:t>
            </a:r>
            <a:r>
              <a:rPr lang="en-US" dirty="0" smtClean="0"/>
              <a:t> to handle conversion of </a:t>
            </a:r>
            <a:r>
              <a:rPr lang="en-US" dirty="0" err="1" smtClean="0"/>
              <a:t>var</a:t>
            </a:r>
            <a:r>
              <a:rPr lang="en-US" dirty="0" smtClean="0"/>
              <a:t> to let/</a:t>
            </a:r>
            <a:r>
              <a:rPr lang="en-US" dirty="0" err="1" smtClean="0"/>
              <a:t>const</a:t>
            </a:r>
            <a:r>
              <a:rPr lang="en-US" dirty="0" smtClean="0"/>
              <a:t>, arrow functions, </a:t>
            </a:r>
            <a:r>
              <a:rPr lang="en-US" dirty="0" err="1" smtClean="0"/>
              <a:t>destructuring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Has a multi-stage conversion process.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it here: </a:t>
            </a:r>
            <a:r>
              <a:rPr lang="en-US" dirty="0">
                <a:hlinkClick r:id="rId2"/>
              </a:rPr>
              <a:t>http://decaffeinate-</a:t>
            </a:r>
            <a:r>
              <a:rPr lang="en-US" dirty="0" smtClean="0">
                <a:hlinkClick r:id="rId2"/>
              </a:rPr>
              <a:t>project.org</a:t>
            </a:r>
            <a:endParaRPr lang="en-US" dirty="0" smtClean="0"/>
          </a:p>
          <a:p>
            <a:pPr lvl="1"/>
            <a:r>
              <a:rPr lang="en-US" dirty="0" smtClean="0"/>
              <a:t>More stages, more points of failure. </a:t>
            </a:r>
          </a:p>
          <a:p>
            <a:pPr lvl="1"/>
            <a:r>
              <a:rPr lang="en-US" dirty="0" smtClean="0"/>
              <a:t>If decaffeinate fails, file an issue with the project!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3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effort, a “kill-coffee”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grunt tasks not unlike the idea of bulk-decaffeinate, without the crazy </a:t>
            </a:r>
            <a:r>
              <a:rPr lang="en-US" dirty="0" err="1" smtClean="0"/>
              <a:t>git</a:t>
            </a:r>
            <a:r>
              <a:rPr lang="en-US" dirty="0" smtClean="0"/>
              <a:t> operations.</a:t>
            </a:r>
          </a:p>
          <a:p>
            <a:r>
              <a:rPr lang="en-US" dirty="0" smtClean="0"/>
              <a:t>Reports any </a:t>
            </a:r>
            <a:r>
              <a:rPr lang="en-US" dirty="0" err="1" smtClean="0"/>
              <a:t>transpilation</a:t>
            </a:r>
            <a:r>
              <a:rPr lang="en-US" dirty="0" smtClean="0"/>
              <a:t> errors in </a:t>
            </a:r>
            <a:r>
              <a:rPr lang="en-US" dirty="0" err="1" smtClean="0"/>
              <a:t>fixme.html</a:t>
            </a:r>
            <a:endParaRPr lang="en-US" dirty="0" smtClean="0"/>
          </a:p>
          <a:p>
            <a:r>
              <a:rPr lang="en-US" dirty="0" smtClean="0"/>
              <a:t>Generates </a:t>
            </a:r>
            <a:r>
              <a:rPr lang="en-US" dirty="0" err="1" smtClean="0"/>
              <a:t>jsDoc</a:t>
            </a:r>
            <a:r>
              <a:rPr lang="en-US" dirty="0" smtClean="0"/>
              <a:t>, </a:t>
            </a:r>
            <a:r>
              <a:rPr lang="en-US" dirty="0" err="1" smtClean="0"/>
              <a:t>plato</a:t>
            </a:r>
            <a:r>
              <a:rPr lang="en-US" dirty="0" smtClean="0"/>
              <a:t>, and </a:t>
            </a:r>
            <a:r>
              <a:rPr lang="en-US" dirty="0" err="1" smtClean="0"/>
              <a:t>esdoc</a:t>
            </a:r>
            <a:r>
              <a:rPr lang="en-US" dirty="0" smtClean="0"/>
              <a:t> reports for immediate review.</a:t>
            </a:r>
          </a:p>
          <a:p>
            <a:r>
              <a:rPr lang="en-US" dirty="0" smtClean="0"/>
              <a:t>Leaves only the </a:t>
            </a:r>
            <a:r>
              <a:rPr lang="en-US" dirty="0" err="1" smtClean="0"/>
              <a:t>CoffeeScript</a:t>
            </a:r>
            <a:r>
              <a:rPr lang="en-US" dirty="0" smtClean="0"/>
              <a:t> files it could not </a:t>
            </a:r>
            <a:r>
              <a:rPr lang="en-US" dirty="0" err="1" smtClean="0"/>
              <a:t>transpile</a:t>
            </a:r>
            <a:r>
              <a:rPr lang="en-US" dirty="0" smtClean="0"/>
              <a:t>, so we can run the task, make a fix, and run it again, until all the code has been converted.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2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kill-coffee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 of grunt tasks to automate conversion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Fix the </a:t>
            </a:r>
            <a:r>
              <a:rPr lang="en-US" dirty="0" err="1" smtClean="0"/>
              <a:t>CoffeeScript</a:t>
            </a:r>
            <a:r>
              <a:rPr lang="en-US" dirty="0" smtClean="0"/>
              <a:t> source on single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Extract the AMD dependency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Run decaffeinate on single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successful, delete the .coffee file and continue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Rebuild header and footer of JS file using AMD data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 smtClean="0"/>
              <a:t>ES2015 imports/exports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Post-process, searching/replacing and moving lines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Include basic </a:t>
            </a:r>
            <a:r>
              <a:rPr lang="en-US" dirty="0" err="1" smtClean="0"/>
              <a:t>jsDoc</a:t>
            </a:r>
            <a:r>
              <a:rPr lang="en-US" dirty="0" smtClean="0"/>
              <a:t> annotation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 err="1" smtClean="0"/>
              <a:t>jsDoc</a:t>
            </a:r>
            <a:r>
              <a:rPr lang="en-US" dirty="0" smtClean="0"/>
              <a:t>, </a:t>
            </a:r>
            <a:r>
              <a:rPr lang="en-US" dirty="0" err="1" smtClean="0"/>
              <a:t>esDoc</a:t>
            </a:r>
            <a:r>
              <a:rPr lang="en-US" dirty="0" smtClean="0"/>
              <a:t>, and Plato on converted JS 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Examine </a:t>
            </a:r>
            <a:r>
              <a:rPr lang="en-US" dirty="0" err="1" smtClean="0"/>
              <a:t>fixme.html</a:t>
            </a:r>
            <a:r>
              <a:rPr lang="en-US" dirty="0" smtClean="0"/>
              <a:t> for guidance on conversion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846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7C7C7C"/>
      </a:dk1>
      <a:lt1>
        <a:sysClr val="window" lastClr="FFFFFF"/>
      </a:lt1>
      <a:dk2>
        <a:srgbClr val="1F497D"/>
      </a:dk2>
      <a:lt2>
        <a:srgbClr val="FFFCF3"/>
      </a:lt2>
      <a:accent1>
        <a:srgbClr val="D6272D"/>
      </a:accent1>
      <a:accent2>
        <a:srgbClr val="2A5D8B"/>
      </a:accent2>
      <a:accent3>
        <a:srgbClr val="384856"/>
      </a:accent3>
      <a:accent4>
        <a:srgbClr val="F9B31B"/>
      </a:accent4>
      <a:accent5>
        <a:srgbClr val="F35C2F"/>
      </a:accent5>
      <a:accent6>
        <a:srgbClr val="C3CF26"/>
      </a:accent6>
      <a:hlink>
        <a:srgbClr val="0078C1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8052</TotalTime>
  <Words>799</Words>
  <Application>Microsoft Macintosh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Theme</vt:lpstr>
      <vt:lpstr>Back To JavaScript</vt:lpstr>
      <vt:lpstr>State of things</vt:lpstr>
      <vt:lpstr>PowerPoint Presentation</vt:lpstr>
      <vt:lpstr>Meanwhile </vt:lpstr>
      <vt:lpstr>We need a plan to get off CoffeeScript</vt:lpstr>
      <vt:lpstr>We need a plan to get off CoffeeScript</vt:lpstr>
      <vt:lpstr>What to know about decaffeinate.js</vt:lpstr>
      <vt:lpstr>My effort, a “kill-coffee” project</vt:lpstr>
      <vt:lpstr>kill-coffee recipe</vt:lpstr>
      <vt:lpstr>Demonstration using kill-coffee on some editors</vt:lpstr>
      <vt:lpstr>Issues I could remediate</vt:lpstr>
      <vt:lpstr>Things we have to fix manually</vt:lpstr>
      <vt:lpstr>It’s a work-in-progress</vt:lpstr>
      <vt:lpstr>what does the road map look like?</vt:lpstr>
      <vt:lpstr>thanks</vt:lpstr>
    </vt:vector>
  </TitlesOfParts>
  <Company>Company 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Template Flip</dc:title>
  <dc:creator>Tremblay, Ben</dc:creator>
  <cp:lastModifiedBy>Tremblay, Ben</cp:lastModifiedBy>
  <cp:revision>376</cp:revision>
  <cp:lastPrinted>2017-01-19T19:05:16Z</cp:lastPrinted>
  <dcterms:created xsi:type="dcterms:W3CDTF">2016-08-19T15:05:18Z</dcterms:created>
  <dcterms:modified xsi:type="dcterms:W3CDTF">2017-01-19T19:32:47Z</dcterms:modified>
</cp:coreProperties>
</file>