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49D7FAB-46AB-48F8-ADDC-80308B910497}">
  <a:tblStyle styleId="{749D7FAB-46AB-48F8-ADDC-80308B91049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kenney@usna.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0" y="502025"/>
            <a:ext cx="8520600" cy="896700"/>
          </a:xfrm>
          <a:prstGeom prst="rect">
            <a:avLst/>
          </a:prstGeom>
        </p:spPr>
        <p:txBody>
          <a:bodyPr anchorCtr="0" anchor="b" bIns="91425" lIns="91425" rIns="91425" tIns="91425">
            <a:noAutofit/>
          </a:bodyPr>
          <a:lstStyle/>
          <a:p>
            <a:pPr lvl="0">
              <a:spcBef>
                <a:spcPts val="0"/>
              </a:spcBef>
              <a:buNone/>
            </a:pPr>
            <a:r>
              <a:rPr lang="en" sz="3600"/>
              <a:t>Research Grant Financial Status Tracker</a:t>
            </a:r>
          </a:p>
        </p:txBody>
      </p:sp>
      <p:sp>
        <p:nvSpPr>
          <p:cNvPr id="60" name="Shape 60"/>
          <p:cNvSpPr txBox="1"/>
          <p:nvPr>
            <p:ph idx="1" type="subTitle"/>
          </p:nvPr>
        </p:nvSpPr>
        <p:spPr>
          <a:xfrm>
            <a:off x="311700" y="1828800"/>
            <a:ext cx="8520600" cy="2522100"/>
          </a:xfrm>
          <a:prstGeom prst="rect">
            <a:avLst/>
          </a:prstGeom>
        </p:spPr>
        <p:txBody>
          <a:bodyPr anchorCtr="0" anchor="t" bIns="91425" lIns="91425" rIns="91425" tIns="91425">
            <a:noAutofit/>
          </a:bodyPr>
          <a:lstStyle/>
          <a:p>
            <a:pPr lvl="0">
              <a:spcBef>
                <a:spcPts val="0"/>
              </a:spcBef>
              <a:buNone/>
            </a:pPr>
            <a:r>
              <a:rPr lang="en"/>
              <a:t>Customer: Professor Malek-Madani</a:t>
            </a:r>
          </a:p>
          <a:p>
            <a:pPr lvl="0">
              <a:spcBef>
                <a:spcPts val="0"/>
              </a:spcBef>
              <a:buNone/>
            </a:pPr>
            <a:r>
              <a:rPr lang="en"/>
              <a:t>Email: rmm@usna.edu </a:t>
            </a:r>
          </a:p>
          <a:p>
            <a:pPr lvl="0">
              <a:spcBef>
                <a:spcPts val="0"/>
              </a:spcBef>
              <a:buNone/>
            </a:pPr>
            <a:r>
              <a:t/>
            </a:r>
            <a:endParaRPr/>
          </a:p>
          <a:p>
            <a:pPr lvl="0">
              <a:spcBef>
                <a:spcPts val="0"/>
              </a:spcBef>
              <a:buNone/>
            </a:pPr>
            <a:r>
              <a:t/>
            </a:r>
            <a:endParaRPr/>
          </a:p>
          <a:p>
            <a:pPr lvl="0">
              <a:spcBef>
                <a:spcPts val="0"/>
              </a:spcBef>
              <a:buNone/>
            </a:pPr>
            <a:r>
              <a:rPr lang="en"/>
              <a:t>Faculty Advisor: LCDR Kenney</a:t>
            </a:r>
          </a:p>
          <a:p>
            <a:pPr lvl="0">
              <a:spcBef>
                <a:spcPts val="0"/>
              </a:spcBef>
              <a:buNone/>
            </a:pPr>
            <a:r>
              <a:rPr lang="en"/>
              <a:t>Email: </a:t>
            </a:r>
            <a:r>
              <a:rPr lang="en" u="sng">
                <a:solidFill>
                  <a:schemeClr val="hlink"/>
                </a:solidFill>
                <a:hlinkClick r:id="rId3"/>
              </a:rPr>
              <a:t>kenney@usna.edu</a:t>
            </a:r>
          </a:p>
          <a:p>
            <a:pPr lvl="0">
              <a:spcBef>
                <a:spcPts val="0"/>
              </a:spcBef>
              <a:buNone/>
            </a:pPr>
            <a:r>
              <a:rPr lang="en"/>
              <a:t>Phone: (410)-293-6810</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Apps Linking Midshipmen and Officers</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Micky Hall - CS/IT major - Team Lead</a:t>
            </a:r>
          </a:p>
          <a:p>
            <a:pPr lvl="0">
              <a:spcBef>
                <a:spcPts val="0"/>
              </a:spcBef>
              <a:buNone/>
            </a:pPr>
            <a:r>
              <a:rPr lang="en"/>
              <a:t>Scott Gibson - CS/Quan Econ Major</a:t>
            </a:r>
          </a:p>
          <a:p>
            <a:pPr lvl="0">
              <a:spcBef>
                <a:spcPts val="0"/>
              </a:spcBef>
              <a:buNone/>
            </a:pPr>
            <a:r>
              <a:rPr lang="en"/>
              <a:t>Sam Coons - CS major </a:t>
            </a:r>
          </a:p>
          <a:p>
            <a:pPr lvl="0">
              <a:spcBef>
                <a:spcPts val="0"/>
              </a:spcBef>
              <a:buNone/>
            </a:pPr>
            <a:r>
              <a:rPr lang="en"/>
              <a:t>Nick Arnold - IT major</a:t>
            </a:r>
          </a:p>
          <a:p>
            <a:pPr lvl="0">
              <a:spcBef>
                <a:spcPts val="0"/>
              </a:spcBef>
              <a:buNone/>
            </a:pPr>
            <a:r>
              <a:rPr lang="en"/>
              <a:t>Brandon Pullig - CS/IT major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Encompassing Areas</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Databases - IT360 (Hall, Pullig, Arnold)</a:t>
            </a:r>
          </a:p>
          <a:p>
            <a:pPr lvl="0">
              <a:spcBef>
                <a:spcPts val="0"/>
              </a:spcBef>
              <a:buNone/>
            </a:pPr>
            <a:r>
              <a:rPr lang="en"/>
              <a:t>Information Assurance -  IT430 (Hall, Pullig, Arnold)</a:t>
            </a:r>
          </a:p>
          <a:p>
            <a:pPr lvl="0">
              <a:spcBef>
                <a:spcPts val="0"/>
              </a:spcBef>
              <a:buNone/>
            </a:pPr>
            <a:r>
              <a:rPr lang="en"/>
              <a:t>Networking - IC322 (All members) </a:t>
            </a:r>
          </a:p>
          <a:p>
            <a:pPr lvl="0">
              <a:spcBef>
                <a:spcPts val="0"/>
              </a:spcBef>
              <a:buNone/>
            </a:pPr>
            <a:r>
              <a:rPr lang="en"/>
              <a:t>Adv. Web Programming - IT452 (Hall, Pullig, Arnold)</a:t>
            </a:r>
          </a:p>
          <a:p>
            <a:pPr lvl="0">
              <a:spcBef>
                <a:spcPts val="0"/>
              </a:spcBef>
              <a:buNone/>
            </a:pPr>
            <a:r>
              <a:rPr lang="en"/>
              <a:t>Computer Security - IC411 (All members)</a:t>
            </a:r>
          </a:p>
          <a:p>
            <a:pPr lvl="0">
              <a:spcBef>
                <a:spcPts val="0"/>
              </a:spcBef>
              <a:buNone/>
            </a:pPr>
            <a:r>
              <a:rPr lang="en"/>
              <a:t>Algorithms - SI335(Coons, Gibson, Hall, Pullig)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What we aim to do</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will build a user friendly environment for tracking the status of all active financial research grants that the Academy receives. Whether you received 100 dollars for the printing of your math research paper, or a million dollars for advanced aerodynamic materials testing you will be able to log in to our system via a user friendly web site and be able to easily record and track all of your funding intake, and also your expenditures, without having to worry about keeping a mass of documents for your records.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251925" y="433075"/>
            <a:ext cx="8520600" cy="572700"/>
          </a:xfrm>
          <a:prstGeom prst="rect">
            <a:avLst/>
          </a:prstGeom>
        </p:spPr>
        <p:txBody>
          <a:bodyPr anchorCtr="0" anchor="t" bIns="91425" lIns="91425" rIns="91425" tIns="91425">
            <a:noAutofit/>
          </a:bodyPr>
          <a:lstStyle/>
          <a:p>
            <a:pPr lvl="0" algn="ctr">
              <a:spcBef>
                <a:spcPts val="0"/>
              </a:spcBef>
              <a:buNone/>
            </a:pPr>
            <a:r>
              <a:rPr lang="en"/>
              <a:t>How This Process is Currently Handled</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To the best of our knowledge, this process is currently handled by pen and paper. The research department will issue all documents that  staff members need for tracking their research money, and then they continuously pass these shared documents back and forth whenever an update is needed.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Why this deserves to be a Capstone Project </a:t>
            </a:r>
          </a:p>
        </p:txBody>
      </p:sp>
      <p:graphicFrame>
        <p:nvGraphicFramePr>
          <p:cNvPr id="90" name="Shape 90"/>
          <p:cNvGraphicFramePr/>
          <p:nvPr/>
        </p:nvGraphicFramePr>
        <p:xfrm>
          <a:off x="952500" y="1165050"/>
          <a:ext cx="3000000" cy="3000000"/>
        </p:xfrm>
        <a:graphic>
          <a:graphicData uri="http://schemas.openxmlformats.org/drawingml/2006/table">
            <a:tbl>
              <a:tblPr>
                <a:noFill/>
                <a:tableStyleId>{749D7FAB-46AB-48F8-ADDC-80308B910497}</a:tableStyleId>
              </a:tblPr>
              <a:tblGrid>
                <a:gridCol w="1934125"/>
                <a:gridCol w="5304875"/>
              </a:tblGrid>
              <a:tr h="541100">
                <a:tc>
                  <a:txBody>
                    <a:bodyPr>
                      <a:noAutofit/>
                    </a:bodyPr>
                    <a:lstStyle/>
                    <a:p>
                      <a:pPr lvl="0" algn="ctr">
                        <a:spcBef>
                          <a:spcPts val="0"/>
                        </a:spcBef>
                        <a:buNone/>
                      </a:pPr>
                      <a:r>
                        <a:rPr b="1" lang="en" sz="1800">
                          <a:solidFill>
                            <a:srgbClr val="FFFFFF"/>
                          </a:solidFill>
                        </a:rPr>
                        <a:t>Team Member</a:t>
                      </a:r>
                    </a:p>
                  </a:txBody>
                  <a:tcPr marT="91425" marB="91425" marR="91425" marL="91425"/>
                </a:tc>
                <a:tc>
                  <a:txBody>
                    <a:bodyPr>
                      <a:noAutofit/>
                    </a:bodyPr>
                    <a:lstStyle/>
                    <a:p>
                      <a:pPr lvl="0" algn="ctr">
                        <a:spcBef>
                          <a:spcPts val="0"/>
                        </a:spcBef>
                        <a:buNone/>
                      </a:pPr>
                      <a:r>
                        <a:rPr b="1" lang="en" sz="1800">
                          <a:solidFill>
                            <a:srgbClr val="FFFFFF"/>
                          </a:solidFill>
                        </a:rPr>
                        <a:t>Specific Growth Areas and Discussion</a:t>
                      </a:r>
                    </a:p>
                  </a:txBody>
                  <a:tcPr marT="91425" marB="91425" marR="91425" marL="91425"/>
                </a:tc>
              </a:tr>
              <a:tr h="1060600">
                <a:tc>
                  <a:txBody>
                    <a:bodyPr>
                      <a:noAutofit/>
                    </a:bodyPr>
                    <a:lstStyle/>
                    <a:p>
                      <a:pPr lvl="0" rtl="0" algn="ctr">
                        <a:spcBef>
                          <a:spcPts val="0"/>
                        </a:spcBef>
                        <a:buNone/>
                      </a:pPr>
                      <a:r>
                        <a:rPr lang="en">
                          <a:solidFill>
                            <a:srgbClr val="FFFFFF"/>
                          </a:solidFill>
                        </a:rPr>
                        <a:t>M.S. Hall</a:t>
                      </a:r>
                    </a:p>
                  </a:txBody>
                  <a:tcPr marT="91425" marB="91425" marR="91425" marL="91425"/>
                </a:tc>
                <a:tc>
                  <a:txBody>
                    <a:bodyPr>
                      <a:noAutofit/>
                    </a:bodyPr>
                    <a:lstStyle/>
                    <a:p>
                      <a:pPr lvl="0" algn="ctr">
                        <a:spcBef>
                          <a:spcPts val="0"/>
                        </a:spcBef>
                        <a:buNone/>
                      </a:pPr>
                      <a:r>
                        <a:rPr lang="en">
                          <a:solidFill>
                            <a:srgbClr val="FFFFFF"/>
                          </a:solidFill>
                        </a:rPr>
                        <a:t>Advanced Database Operability. MIDN Hall’s focus will be on the </a:t>
                      </a:r>
                      <a:r>
                        <a:rPr lang="en">
                          <a:solidFill>
                            <a:srgbClr val="FFFFFF"/>
                          </a:solidFill>
                        </a:rPr>
                        <a:t>interoperability</a:t>
                      </a:r>
                      <a:r>
                        <a:rPr lang="en">
                          <a:solidFill>
                            <a:srgbClr val="FFFFFF"/>
                          </a:solidFill>
                        </a:rPr>
                        <a:t> of multiple databases and creating abstract, configurable, and secure databases from a web interface. Although he has already taken Databases this will travel far outside of the scope of that class in terms of complexity. </a:t>
                      </a:r>
                    </a:p>
                  </a:txBody>
                  <a:tcPr marT="91425" marB="91425" marR="91425" marL="91425"/>
                </a:tc>
              </a:tr>
              <a:tr h="541100">
                <a:tc>
                  <a:txBody>
                    <a:bodyPr>
                      <a:noAutofit/>
                    </a:bodyPr>
                    <a:lstStyle/>
                    <a:p>
                      <a:pPr lvl="0" algn="ctr">
                        <a:spcBef>
                          <a:spcPts val="0"/>
                        </a:spcBef>
                        <a:buNone/>
                      </a:pPr>
                      <a:r>
                        <a:rPr lang="en">
                          <a:solidFill>
                            <a:srgbClr val="FFFFFF"/>
                          </a:solidFill>
                        </a:rPr>
                        <a:t>S.M. Gibson</a:t>
                      </a:r>
                    </a:p>
                  </a:txBody>
                  <a:tcPr marT="91425" marB="91425" marR="91425" marL="91425"/>
                </a:tc>
                <a:tc>
                  <a:txBody>
                    <a:bodyPr>
                      <a:noAutofit/>
                    </a:bodyPr>
                    <a:lstStyle/>
                    <a:p>
                      <a:pPr lvl="0" algn="ctr">
                        <a:spcBef>
                          <a:spcPts val="0"/>
                        </a:spcBef>
                        <a:buNone/>
                      </a:pPr>
                      <a:r>
                        <a:rPr lang="en">
                          <a:solidFill>
                            <a:srgbClr val="FFFFFF"/>
                          </a:solidFill>
                        </a:rPr>
                        <a:t>Document and Website Security. MIDN Gibson’s will be on maintaining a secure environment where faculty member’s can input important financial documents. He will put into practice concepts learned in Computer Algorithms and Networks class as well as discover new methods of </a:t>
                      </a:r>
                      <a:r>
                        <a:rPr lang="en">
                          <a:solidFill>
                            <a:srgbClr val="FFFFFF"/>
                          </a:solidFill>
                        </a:rPr>
                        <a:t>effectively</a:t>
                      </a:r>
                      <a:r>
                        <a:rPr lang="en">
                          <a:solidFill>
                            <a:srgbClr val="FFFFFF"/>
                          </a:solidFill>
                        </a:rPr>
                        <a:t> retrieving information from a database. </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graphicFrame>
        <p:nvGraphicFramePr>
          <p:cNvPr id="95" name="Shape 95"/>
          <p:cNvGraphicFramePr/>
          <p:nvPr/>
        </p:nvGraphicFramePr>
        <p:xfrm>
          <a:off x="369800" y="763575"/>
          <a:ext cx="3000000" cy="3000000"/>
        </p:xfrm>
        <a:graphic>
          <a:graphicData uri="http://schemas.openxmlformats.org/drawingml/2006/table">
            <a:tbl>
              <a:tblPr>
                <a:noFill/>
                <a:tableStyleId>{749D7FAB-46AB-48F8-ADDC-80308B910497}</a:tableStyleId>
              </a:tblPr>
              <a:tblGrid>
                <a:gridCol w="2941525"/>
                <a:gridCol w="5462875"/>
              </a:tblGrid>
              <a:tr h="559600">
                <a:tc>
                  <a:txBody>
                    <a:bodyPr>
                      <a:noAutofit/>
                    </a:bodyPr>
                    <a:lstStyle/>
                    <a:p>
                      <a:pPr lvl="0" rtl="0" algn="ctr">
                        <a:spcBef>
                          <a:spcPts val="0"/>
                        </a:spcBef>
                        <a:buNone/>
                      </a:pPr>
                      <a:r>
                        <a:rPr b="1" lang="en" sz="1800">
                          <a:solidFill>
                            <a:srgbClr val="FFFFFF"/>
                          </a:solidFill>
                        </a:rPr>
                        <a:t>Team Member</a:t>
                      </a:r>
                    </a:p>
                  </a:txBody>
                  <a:tcPr marT="91425" marB="91425" marR="91425" marL="91425"/>
                </a:tc>
                <a:tc>
                  <a:txBody>
                    <a:bodyPr>
                      <a:noAutofit/>
                    </a:bodyPr>
                    <a:lstStyle/>
                    <a:p>
                      <a:pPr lvl="0" rtl="0" algn="ctr">
                        <a:spcBef>
                          <a:spcPts val="0"/>
                        </a:spcBef>
                        <a:buNone/>
                      </a:pPr>
                      <a:r>
                        <a:rPr b="1" lang="en" sz="1800">
                          <a:solidFill>
                            <a:schemeClr val="dk1"/>
                          </a:solidFill>
                        </a:rPr>
                        <a:t>Specific Growth Areas and Discussion</a:t>
                      </a:r>
                    </a:p>
                  </a:txBody>
                  <a:tcPr marT="91425" marB="91425" marR="91425" marL="91425"/>
                </a:tc>
              </a:tr>
              <a:tr h="962200">
                <a:tc>
                  <a:txBody>
                    <a:bodyPr>
                      <a:noAutofit/>
                    </a:bodyPr>
                    <a:lstStyle/>
                    <a:p>
                      <a:pPr lvl="0" rtl="0" algn="ctr">
                        <a:spcBef>
                          <a:spcPts val="0"/>
                        </a:spcBef>
                        <a:buNone/>
                      </a:pPr>
                      <a:r>
                        <a:rPr lang="en">
                          <a:solidFill>
                            <a:srgbClr val="FFFFFF"/>
                          </a:solidFill>
                        </a:rPr>
                        <a:t>B.S. Pullig</a:t>
                      </a:r>
                    </a:p>
                    <a:p>
                      <a:pPr lvl="0" algn="ctr">
                        <a:spcBef>
                          <a:spcPts val="0"/>
                        </a:spcBef>
                        <a:buNone/>
                      </a:pPr>
                      <a:r>
                        <a:t/>
                      </a:r>
                      <a:endParaRPr>
                        <a:solidFill>
                          <a:srgbClr val="FFFFFF"/>
                        </a:solidFill>
                      </a:endParaRPr>
                    </a:p>
                  </a:txBody>
                  <a:tcPr marT="91425" marB="91425" marR="91425" marL="91425"/>
                </a:tc>
                <a:tc>
                  <a:txBody>
                    <a:bodyPr>
                      <a:noAutofit/>
                    </a:bodyPr>
                    <a:lstStyle/>
                    <a:p>
                      <a:pPr lvl="0" algn="ctr">
                        <a:spcBef>
                          <a:spcPts val="0"/>
                        </a:spcBef>
                        <a:buNone/>
                      </a:pPr>
                      <a:r>
                        <a:rPr lang="en">
                          <a:solidFill>
                            <a:srgbClr val="FFFFFF"/>
                          </a:solidFill>
                        </a:rPr>
                        <a:t>Customer Interaction and Website Structure. MIDN Pullig will gather feedback from user testing and change the product fluidly, which is reflective of legitimate product development. Furthermore, he will expand on topics learned in previous classes to create a strong website structure that is both secure and reliable.</a:t>
                      </a:r>
                    </a:p>
                  </a:txBody>
                  <a:tcPr marT="91425" marB="91425" marR="91425" marL="91425"/>
                </a:tc>
              </a:tr>
              <a:tr h="962200">
                <a:tc>
                  <a:txBody>
                    <a:bodyPr>
                      <a:noAutofit/>
                    </a:bodyPr>
                    <a:lstStyle/>
                    <a:p>
                      <a:pPr lvl="0" rtl="0" algn="ctr">
                        <a:spcBef>
                          <a:spcPts val="0"/>
                        </a:spcBef>
                        <a:buNone/>
                      </a:pPr>
                      <a:r>
                        <a:rPr lang="en">
                          <a:solidFill>
                            <a:srgbClr val="FFFFFF"/>
                          </a:solidFill>
                        </a:rPr>
                        <a:t>S.W. Coons</a:t>
                      </a:r>
                    </a:p>
                  </a:txBody>
                  <a:tcPr marT="91425" marB="91425" marR="91425" marL="91425"/>
                </a:tc>
                <a:tc>
                  <a:txBody>
                    <a:bodyPr>
                      <a:noAutofit/>
                    </a:bodyPr>
                    <a:lstStyle/>
                    <a:p>
                      <a:pPr lvl="0" rtl="0" algn="ctr">
                        <a:spcBef>
                          <a:spcPts val="0"/>
                        </a:spcBef>
                        <a:buNone/>
                      </a:pPr>
                      <a:r>
                        <a:rPr lang="en">
                          <a:solidFill>
                            <a:srgbClr val="FFFFFF"/>
                          </a:solidFill>
                        </a:rPr>
                        <a:t>Efficient Algorithm Use.  MIDN Coons will focus on ensuring that as much of the database retrieval methods and website are constructed to be as efficient as possible.  He will expand upon the basics he learned in Algorithms class. He will also challenge himself to make a concurrent safe retrieval/insertion process. </a:t>
                      </a:r>
                    </a:p>
                  </a:txBody>
                  <a:tcPr marT="91425" marB="91425" marR="91425" marL="91425"/>
                </a:tc>
              </a:tr>
              <a:tr h="962200">
                <a:tc>
                  <a:txBody>
                    <a:bodyPr>
                      <a:noAutofit/>
                    </a:bodyPr>
                    <a:lstStyle/>
                    <a:p>
                      <a:pPr lvl="0" algn="ctr">
                        <a:spcBef>
                          <a:spcPts val="0"/>
                        </a:spcBef>
                        <a:buNone/>
                      </a:pPr>
                      <a:r>
                        <a:rPr lang="en">
                          <a:solidFill>
                            <a:srgbClr val="FFFFFF"/>
                          </a:solidFill>
                        </a:rPr>
                        <a:t>N.P. Arnold</a:t>
                      </a:r>
                    </a:p>
                  </a:txBody>
                  <a:tcPr marT="91425" marB="91425" marR="91425" marL="91425"/>
                </a:tc>
                <a:tc>
                  <a:txBody>
                    <a:bodyPr>
                      <a:noAutofit/>
                    </a:bodyPr>
                    <a:lstStyle/>
                    <a:p>
                      <a:pPr lvl="0" rtl="0" algn="ctr">
                        <a:spcBef>
                          <a:spcPts val="0"/>
                        </a:spcBef>
                        <a:buNone/>
                      </a:pPr>
                      <a:r>
                        <a:rPr lang="en">
                          <a:solidFill>
                            <a:srgbClr val="FFFFFF"/>
                          </a:solidFill>
                        </a:rPr>
                        <a:t>Web Interface and Design. MIDN Arnold will use techniques and abilities attained through 2 semesters of web to create a front end design that is both adequately functional and user friendly for our customer. He will also attempt to create an object oriented version of the styling using new technicues that he is studying.  </a:t>
                      </a:r>
                    </a:p>
                  </a:txBody>
                  <a:tcPr marT="91425" marB="91425" marR="91425" marL="91425"/>
                </a:tc>
              </a:tr>
            </a:tbl>
          </a:graphicData>
        </a:graphic>
      </p:graphicFrame>
      <p:sp>
        <p:nvSpPr>
          <p:cNvPr id="96" name="Shape 96"/>
          <p:cNvSpPr txBox="1"/>
          <p:nvPr>
            <p:ph type="title"/>
          </p:nvPr>
        </p:nvSpPr>
        <p:spPr>
          <a:xfrm>
            <a:off x="311700" y="163000"/>
            <a:ext cx="8520600" cy="572700"/>
          </a:xfrm>
          <a:prstGeom prst="rect">
            <a:avLst/>
          </a:prstGeom>
        </p:spPr>
        <p:txBody>
          <a:bodyPr anchorCtr="0" anchor="t" bIns="91425" lIns="91425" rIns="91425" tIns="91425">
            <a:noAutofit/>
          </a:bodyPr>
          <a:lstStyle/>
          <a:p>
            <a:pPr lvl="0" rtl="0" algn="ctr">
              <a:spcBef>
                <a:spcPts val="0"/>
              </a:spcBef>
              <a:buNone/>
            </a:pPr>
            <a:r>
              <a:rPr lang="en"/>
              <a:t>Why this deserves to be a Capstone Project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External Resources</a:t>
            </a:r>
          </a:p>
        </p:txBody>
      </p:sp>
      <p:sp>
        <p:nvSpPr>
          <p:cNvPr id="102" name="Shape 102"/>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a:spcBef>
                <a:spcPts val="0"/>
              </a:spcBef>
              <a:buNone/>
            </a:pPr>
            <a:r>
              <a:rPr lang="en"/>
              <a:t>MySQL - For holding all of our financial records</a:t>
            </a:r>
          </a:p>
          <a:p>
            <a:pPr lvl="0">
              <a:spcBef>
                <a:spcPts val="0"/>
              </a:spcBef>
              <a:buNone/>
            </a:pPr>
            <a:r>
              <a:rPr lang="en"/>
              <a:t>Web Server - This will be needed to host our web page which will act as our portal to the financial data </a:t>
            </a:r>
          </a:p>
          <a:p>
            <a:pPr lvl="0">
              <a:spcBef>
                <a:spcPts val="0"/>
              </a:spcBef>
              <a:buNone/>
            </a:pPr>
            <a:r>
              <a:rPr lang="en"/>
              <a:t>Financial Records - We will need a basis to structure our databases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pic>
        <p:nvPicPr>
          <p:cNvPr descr="approval.png" id="107" name="Shape 107"/>
          <p:cNvPicPr preferRelativeResize="0"/>
          <p:nvPr/>
        </p:nvPicPr>
        <p:blipFill>
          <a:blip r:embed="rId3">
            <a:alphaModFix/>
          </a:blip>
          <a:stretch>
            <a:fillRect/>
          </a:stretch>
        </p:blipFill>
        <p:spPr>
          <a:xfrm>
            <a:off x="2877024" y="89074"/>
            <a:ext cx="5850225" cy="4965349"/>
          </a:xfrm>
          <a:prstGeom prst="rect">
            <a:avLst/>
          </a:prstGeom>
          <a:noFill/>
          <a:ln>
            <a:noFill/>
          </a:ln>
        </p:spPr>
      </p:pic>
      <p:sp>
        <p:nvSpPr>
          <p:cNvPr id="108" name="Shape 108"/>
          <p:cNvSpPr txBox="1"/>
          <p:nvPr/>
        </p:nvSpPr>
        <p:spPr>
          <a:xfrm>
            <a:off x="311950" y="1250150"/>
            <a:ext cx="2486100" cy="1028700"/>
          </a:xfrm>
          <a:prstGeom prst="rect">
            <a:avLst/>
          </a:prstGeom>
          <a:noFill/>
          <a:ln>
            <a:noFill/>
          </a:ln>
        </p:spPr>
        <p:txBody>
          <a:bodyPr anchorCtr="0" anchor="t" bIns="91425" lIns="91425" rIns="91425" tIns="91425">
            <a:noAutofit/>
          </a:bodyPr>
          <a:lstStyle/>
          <a:p>
            <a:pPr lvl="0" algn="ctr">
              <a:spcBef>
                <a:spcPts val="0"/>
              </a:spcBef>
              <a:buNone/>
            </a:pPr>
            <a:r>
              <a:rPr lang="en" sz="1700">
                <a:solidFill>
                  <a:srgbClr val="FFFFFF"/>
                </a:solidFill>
              </a:rPr>
              <a:t>Discussion with professor Malek-Madani</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