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Average"/>
      <p:regular r:id="rId30"/>
    </p:embeddedFont>
    <p:embeddedFont>
      <p:font typeface="Oswald"/>
      <p:regular r:id="rId31"/>
      <p:bold r:id="rId32"/>
    </p:embeddedFont>
    <p:embeddedFont>
      <p:font typeface="Droid Sans"/>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8EA07623-6CD2-4F93-9FEA-E35DA5569A2B}">
  <a:tblStyle styleId="{8EA07623-6CD2-4F93-9FEA-E35DA5569A2B}"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regular.fntdata"/><Relationship Id="rId30" Type="http://schemas.openxmlformats.org/officeDocument/2006/relationships/font" Target="fonts/Average-regular.fntdata"/><Relationship Id="rId11" Type="http://schemas.openxmlformats.org/officeDocument/2006/relationships/slide" Target="slides/slide6.xml"/><Relationship Id="rId33" Type="http://schemas.openxmlformats.org/officeDocument/2006/relationships/font" Target="fonts/DroidSans-regular.fntdata"/><Relationship Id="rId10" Type="http://schemas.openxmlformats.org/officeDocument/2006/relationships/slide" Target="slides/slide5.xml"/><Relationship Id="rId32"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DroidSans-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sz="1500"/>
          </a:p>
          <a:p>
            <a:pPr lvl="0" rtl="0">
              <a:spcBef>
                <a:spcPts val="0"/>
              </a:spcBef>
              <a:buNone/>
            </a:pPr>
            <a:r>
              <a:t/>
            </a:r>
            <a:endParaRPr sz="1500"/>
          </a:p>
          <a:p>
            <a:pPr lvl="0" rtl="0">
              <a:spcBef>
                <a:spcPts val="0"/>
              </a:spcBef>
              <a:buNone/>
            </a:pPr>
            <a:r>
              <a:rPr lang="en" sz="1500"/>
              <a:t>Mile 5 = all of feb,</a:t>
            </a:r>
          </a:p>
          <a:p>
            <a:pPr lvl="0" rtl="0">
              <a:spcBef>
                <a:spcPts val="0"/>
              </a:spcBef>
              <a:buNone/>
            </a:pPr>
            <a:r>
              <a:rPr lang="en" sz="1500"/>
              <a:t>Mile 4 = all of jan</a:t>
            </a:r>
          </a:p>
          <a:p>
            <a:pPr lvl="0" rtl="0">
              <a:spcBef>
                <a:spcPts val="0"/>
              </a:spcBef>
              <a:buNone/>
            </a:pPr>
            <a:r>
              <a:rPr lang="en" sz="1500"/>
              <a:t>Mile 3 = dec 12- end of dec</a:t>
            </a:r>
          </a:p>
          <a:p>
            <a:pPr lvl="0" rtl="0">
              <a:spcBef>
                <a:spcPts val="0"/>
              </a:spcBef>
              <a:buNone/>
            </a:pPr>
            <a:r>
              <a:rPr lang="en" sz="1500"/>
              <a:t>Mile 2 = 21 nov start of mile 3</a:t>
            </a:r>
          </a:p>
          <a:p>
            <a:pPr lvl="0" rtl="0">
              <a:spcBef>
                <a:spcPts val="0"/>
              </a:spcBef>
              <a:buNone/>
            </a:pPr>
            <a:r>
              <a:rPr lang="en" sz="1500"/>
              <a:t>Mile 1 = the rest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0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0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0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0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0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rPr lang="en"/>
              <a:t>Milestone 1</a:t>
            </a:r>
          </a:p>
        </p:txBody>
      </p:sp>
      <p:sp>
        <p:nvSpPr>
          <p:cNvPr id="60" name="Shape 60"/>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rPr lang="en">
                <a:solidFill>
                  <a:srgbClr val="FFFFFF"/>
                </a:solidFill>
              </a:rPr>
              <a:t>Team 6</a:t>
            </a:r>
          </a:p>
          <a:p>
            <a:pPr lvl="0">
              <a:spcBef>
                <a:spcPts val="0"/>
              </a:spcBef>
              <a:buNone/>
            </a:pPr>
            <a:r>
              <a:rPr lang="en">
                <a:solidFill>
                  <a:srgbClr val="FFFFFF"/>
                </a:solidFill>
              </a:rPr>
              <a:t>Apps Linking Midshipmen and Officers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Milestone Specific Task-Oriented</a:t>
            </a:r>
          </a:p>
        </p:txBody>
      </p:sp>
      <p:pic>
        <p:nvPicPr>
          <p:cNvPr id="113" name="Shape 113"/>
          <p:cNvPicPr preferRelativeResize="0"/>
          <p:nvPr/>
        </p:nvPicPr>
        <p:blipFill>
          <a:blip r:embed="rId3">
            <a:alphaModFix/>
          </a:blip>
          <a:stretch>
            <a:fillRect/>
          </a:stretch>
        </p:blipFill>
        <p:spPr>
          <a:xfrm>
            <a:off x="2070375" y="1518400"/>
            <a:ext cx="5003250" cy="3001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Cumulative Member-Oriented</a:t>
            </a:r>
          </a:p>
        </p:txBody>
      </p:sp>
      <p:pic>
        <p:nvPicPr>
          <p:cNvPr id="119" name="Shape 119"/>
          <p:cNvPicPr preferRelativeResize="0"/>
          <p:nvPr/>
        </p:nvPicPr>
        <p:blipFill>
          <a:blip r:embed="rId3">
            <a:alphaModFix/>
          </a:blip>
          <a:stretch>
            <a:fillRect/>
          </a:stretch>
        </p:blipFill>
        <p:spPr>
          <a:xfrm>
            <a:off x="2286000" y="1605450"/>
            <a:ext cx="4572000" cy="2743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Cumulative Task Oriented</a:t>
            </a:r>
          </a:p>
        </p:txBody>
      </p:sp>
      <p:pic>
        <p:nvPicPr>
          <p:cNvPr id="125" name="Shape 125"/>
          <p:cNvPicPr preferRelativeResize="0"/>
          <p:nvPr/>
        </p:nvPicPr>
        <p:blipFill>
          <a:blip r:embed="rId3">
            <a:alphaModFix/>
          </a:blip>
          <a:stretch>
            <a:fillRect/>
          </a:stretch>
        </p:blipFill>
        <p:spPr>
          <a:xfrm>
            <a:off x="2390775" y="1595800"/>
            <a:ext cx="4362450" cy="2743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nvSpPr>
        <p:spPr>
          <a:xfrm>
            <a:off x="3512850" y="0"/>
            <a:ext cx="2118300" cy="634800"/>
          </a:xfrm>
          <a:prstGeom prst="rect">
            <a:avLst/>
          </a:prstGeom>
          <a:noFill/>
          <a:ln>
            <a:noFill/>
          </a:ln>
        </p:spPr>
        <p:txBody>
          <a:bodyPr anchorCtr="0" anchor="t" bIns="91425" lIns="91425" rIns="91425" tIns="91425">
            <a:noAutofit/>
          </a:bodyPr>
          <a:lstStyle/>
          <a:p>
            <a:pPr lvl="0" rtl="0" algn="ctr">
              <a:spcBef>
                <a:spcPts val="0"/>
              </a:spcBef>
              <a:buNone/>
            </a:pPr>
            <a:r>
              <a:rPr b="1" lang="en" sz="3300">
                <a:solidFill>
                  <a:srgbClr val="FFFFFF"/>
                </a:solidFill>
                <a:latin typeface="Droid Sans"/>
                <a:ea typeface="Droid Sans"/>
                <a:cs typeface="Droid Sans"/>
                <a:sym typeface="Droid Sans"/>
              </a:rPr>
              <a:t>Team 6</a:t>
            </a:r>
          </a:p>
        </p:txBody>
      </p:sp>
      <p:sp>
        <p:nvSpPr>
          <p:cNvPr id="131" name="Shape 131"/>
          <p:cNvSpPr/>
          <p:nvPr/>
        </p:nvSpPr>
        <p:spPr>
          <a:xfrm>
            <a:off x="325650" y="748850"/>
            <a:ext cx="8492700" cy="3954600"/>
          </a:xfrm>
          <a:prstGeom prst="rect">
            <a:avLst/>
          </a:prstGeom>
          <a:solidFill>
            <a:srgbClr val="434343"/>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32" name="Shape 132"/>
          <p:cNvCxnSpPr/>
          <p:nvPr/>
        </p:nvCxnSpPr>
        <p:spPr>
          <a:xfrm flipH="1" rot="10800000">
            <a:off x="1031250" y="-551850"/>
            <a:ext cx="7081500" cy="13200"/>
          </a:xfrm>
          <a:prstGeom prst="straightConnector1">
            <a:avLst/>
          </a:prstGeom>
          <a:noFill/>
          <a:ln cap="flat" cmpd="sng" w="28575">
            <a:solidFill>
              <a:srgbClr val="FFFFFF"/>
            </a:solidFill>
            <a:prstDash val="solid"/>
            <a:round/>
            <a:headEnd len="lg" w="lg" type="none"/>
            <a:tailEnd len="lg" w="lg" type="none"/>
          </a:ln>
        </p:spPr>
      </p:cxnSp>
      <p:cxnSp>
        <p:nvCxnSpPr>
          <p:cNvPr id="133" name="Shape 133"/>
          <p:cNvCxnSpPr/>
          <p:nvPr/>
        </p:nvCxnSpPr>
        <p:spPr>
          <a:xfrm flipH="1" rot="10800000">
            <a:off x="321900" y="4124929"/>
            <a:ext cx="8500200" cy="14100"/>
          </a:xfrm>
          <a:prstGeom prst="straightConnector1">
            <a:avLst/>
          </a:prstGeom>
          <a:noFill/>
          <a:ln cap="flat" cmpd="sng" w="28575">
            <a:solidFill>
              <a:srgbClr val="FFFFFF"/>
            </a:solidFill>
            <a:prstDash val="solid"/>
            <a:round/>
            <a:headEnd len="lg" w="lg" type="none"/>
            <a:tailEnd len="lg" w="lg" type="none"/>
          </a:ln>
        </p:spPr>
      </p:cxnSp>
      <p:cxnSp>
        <p:nvCxnSpPr>
          <p:cNvPr id="134" name="Shape 134"/>
          <p:cNvCxnSpPr/>
          <p:nvPr/>
        </p:nvCxnSpPr>
        <p:spPr>
          <a:xfrm flipH="1" rot="10800000">
            <a:off x="321900" y="2044618"/>
            <a:ext cx="8500200" cy="14100"/>
          </a:xfrm>
          <a:prstGeom prst="straightConnector1">
            <a:avLst/>
          </a:prstGeom>
          <a:noFill/>
          <a:ln cap="flat" cmpd="sng" w="28575">
            <a:solidFill>
              <a:srgbClr val="FFFFFF"/>
            </a:solidFill>
            <a:prstDash val="solid"/>
            <a:round/>
            <a:headEnd len="lg" w="lg" type="none"/>
            <a:tailEnd len="lg" w="lg" type="none"/>
          </a:ln>
        </p:spPr>
      </p:cxnSp>
      <p:cxnSp>
        <p:nvCxnSpPr>
          <p:cNvPr id="135" name="Shape 135"/>
          <p:cNvCxnSpPr/>
          <p:nvPr/>
        </p:nvCxnSpPr>
        <p:spPr>
          <a:xfrm flipH="1" rot="10800000">
            <a:off x="321900" y="1096198"/>
            <a:ext cx="8500200" cy="14100"/>
          </a:xfrm>
          <a:prstGeom prst="straightConnector1">
            <a:avLst/>
          </a:prstGeom>
          <a:noFill/>
          <a:ln cap="flat" cmpd="sng" w="28575">
            <a:solidFill>
              <a:srgbClr val="FFFFFF"/>
            </a:solidFill>
            <a:prstDash val="solid"/>
            <a:round/>
            <a:headEnd len="lg" w="lg" type="none"/>
            <a:tailEnd len="lg" w="lg" type="none"/>
          </a:ln>
        </p:spPr>
      </p:cxnSp>
      <p:cxnSp>
        <p:nvCxnSpPr>
          <p:cNvPr id="136" name="Shape 136"/>
          <p:cNvCxnSpPr/>
          <p:nvPr/>
        </p:nvCxnSpPr>
        <p:spPr>
          <a:xfrm>
            <a:off x="7421200" y="736725"/>
            <a:ext cx="300" cy="3954600"/>
          </a:xfrm>
          <a:prstGeom prst="straightConnector1">
            <a:avLst/>
          </a:prstGeom>
          <a:noFill/>
          <a:ln cap="flat" cmpd="sng" w="28575">
            <a:solidFill>
              <a:srgbClr val="FFFFFF"/>
            </a:solidFill>
            <a:prstDash val="solid"/>
            <a:round/>
            <a:headEnd len="lg" w="lg" type="none"/>
            <a:tailEnd len="lg" w="lg" type="none"/>
          </a:ln>
        </p:spPr>
      </p:cxnSp>
      <p:cxnSp>
        <p:nvCxnSpPr>
          <p:cNvPr id="137" name="Shape 137"/>
          <p:cNvCxnSpPr/>
          <p:nvPr/>
        </p:nvCxnSpPr>
        <p:spPr>
          <a:xfrm>
            <a:off x="5978800" y="748850"/>
            <a:ext cx="300" cy="3954600"/>
          </a:xfrm>
          <a:prstGeom prst="straightConnector1">
            <a:avLst/>
          </a:prstGeom>
          <a:noFill/>
          <a:ln cap="flat" cmpd="sng" w="28575">
            <a:solidFill>
              <a:srgbClr val="FFFFFF"/>
            </a:solidFill>
            <a:prstDash val="solid"/>
            <a:round/>
            <a:headEnd len="lg" w="lg" type="none"/>
            <a:tailEnd len="lg" w="lg" type="none"/>
          </a:ln>
        </p:spPr>
      </p:cxnSp>
      <p:sp>
        <p:nvSpPr>
          <p:cNvPr id="138" name="Shape 138"/>
          <p:cNvSpPr txBox="1"/>
          <p:nvPr/>
        </p:nvSpPr>
        <p:spPr>
          <a:xfrm>
            <a:off x="7330750" y="675550"/>
            <a:ext cx="1425600" cy="3756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rgbClr val="FFFFFF"/>
                </a:solidFill>
                <a:latin typeface="Droid Sans"/>
                <a:ea typeface="Droid Sans"/>
                <a:cs typeface="Droid Sans"/>
                <a:sym typeface="Droid Sans"/>
              </a:rPr>
              <a:t>FEB</a:t>
            </a:r>
          </a:p>
        </p:txBody>
      </p:sp>
      <p:sp>
        <p:nvSpPr>
          <p:cNvPr id="139" name="Shape 139"/>
          <p:cNvSpPr txBox="1"/>
          <p:nvPr/>
        </p:nvSpPr>
        <p:spPr>
          <a:xfrm>
            <a:off x="5987337" y="675550"/>
            <a:ext cx="1425600" cy="3756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rgbClr val="FFFFFF"/>
                </a:solidFill>
                <a:latin typeface="Droid Sans"/>
                <a:ea typeface="Droid Sans"/>
                <a:cs typeface="Droid Sans"/>
                <a:sym typeface="Droid Sans"/>
              </a:rPr>
              <a:t>JAN</a:t>
            </a:r>
          </a:p>
        </p:txBody>
      </p:sp>
      <p:cxnSp>
        <p:nvCxnSpPr>
          <p:cNvPr id="140" name="Shape 140"/>
          <p:cNvCxnSpPr/>
          <p:nvPr/>
        </p:nvCxnSpPr>
        <p:spPr>
          <a:xfrm>
            <a:off x="4545287" y="736725"/>
            <a:ext cx="300" cy="3954600"/>
          </a:xfrm>
          <a:prstGeom prst="straightConnector1">
            <a:avLst/>
          </a:prstGeom>
          <a:noFill/>
          <a:ln cap="flat" cmpd="sng" w="28575">
            <a:solidFill>
              <a:srgbClr val="FFFFFF"/>
            </a:solidFill>
            <a:prstDash val="solid"/>
            <a:round/>
            <a:headEnd len="lg" w="lg" type="none"/>
            <a:tailEnd len="lg" w="lg" type="none"/>
          </a:ln>
        </p:spPr>
      </p:cxnSp>
      <p:cxnSp>
        <p:nvCxnSpPr>
          <p:cNvPr id="141" name="Shape 141"/>
          <p:cNvCxnSpPr/>
          <p:nvPr/>
        </p:nvCxnSpPr>
        <p:spPr>
          <a:xfrm>
            <a:off x="2653850" y="1116725"/>
            <a:ext cx="10500" cy="3586800"/>
          </a:xfrm>
          <a:prstGeom prst="straightConnector1">
            <a:avLst/>
          </a:prstGeom>
          <a:noFill/>
          <a:ln cap="flat" cmpd="sng" w="28575">
            <a:solidFill>
              <a:srgbClr val="FFFFFF"/>
            </a:solidFill>
            <a:prstDash val="solid"/>
            <a:round/>
            <a:headEnd len="lg" w="lg" type="none"/>
            <a:tailEnd len="lg" w="lg" type="none"/>
          </a:ln>
        </p:spPr>
      </p:cxnSp>
      <p:sp>
        <p:nvSpPr>
          <p:cNvPr id="142" name="Shape 142"/>
          <p:cNvSpPr txBox="1"/>
          <p:nvPr/>
        </p:nvSpPr>
        <p:spPr>
          <a:xfrm>
            <a:off x="325657" y="2123912"/>
            <a:ext cx="2338500" cy="3756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rgbClr val="FFFFFF"/>
                </a:solidFill>
                <a:latin typeface="Droid Sans"/>
                <a:ea typeface="Droid Sans"/>
                <a:cs typeface="Droid Sans"/>
                <a:sym typeface="Droid Sans"/>
              </a:rPr>
              <a:t>Mile 1: Secure Log-In</a:t>
            </a:r>
          </a:p>
        </p:txBody>
      </p:sp>
      <p:sp>
        <p:nvSpPr>
          <p:cNvPr id="143" name="Shape 143"/>
          <p:cNvSpPr txBox="1"/>
          <p:nvPr/>
        </p:nvSpPr>
        <p:spPr>
          <a:xfrm>
            <a:off x="121098" y="2643975"/>
            <a:ext cx="2684100" cy="375600"/>
          </a:xfrm>
          <a:prstGeom prst="rect">
            <a:avLst/>
          </a:prstGeom>
          <a:noFill/>
          <a:ln>
            <a:noFill/>
          </a:ln>
        </p:spPr>
        <p:txBody>
          <a:bodyPr anchorCtr="0" anchor="t" bIns="91425" lIns="91425" rIns="91425" tIns="91425">
            <a:noAutofit/>
          </a:bodyPr>
          <a:lstStyle/>
          <a:p>
            <a:pPr lvl="0" rtl="0" algn="ctr">
              <a:spcBef>
                <a:spcPts val="0"/>
              </a:spcBef>
              <a:buNone/>
            </a:pPr>
            <a:r>
              <a:rPr lang="en" sz="1600">
                <a:solidFill>
                  <a:srgbClr val="FFFFFF"/>
                </a:solidFill>
                <a:latin typeface="Droid Sans"/>
                <a:ea typeface="Droid Sans"/>
                <a:cs typeface="Droid Sans"/>
                <a:sym typeface="Droid Sans"/>
              </a:rPr>
              <a:t>Mile 2: Database Access</a:t>
            </a:r>
          </a:p>
        </p:txBody>
      </p:sp>
      <p:sp>
        <p:nvSpPr>
          <p:cNvPr id="144" name="Shape 144"/>
          <p:cNvSpPr txBox="1"/>
          <p:nvPr/>
        </p:nvSpPr>
        <p:spPr>
          <a:xfrm>
            <a:off x="160024" y="3164050"/>
            <a:ext cx="2597100" cy="375600"/>
          </a:xfrm>
          <a:prstGeom prst="rect">
            <a:avLst/>
          </a:prstGeom>
          <a:noFill/>
          <a:ln>
            <a:noFill/>
          </a:ln>
        </p:spPr>
        <p:txBody>
          <a:bodyPr anchorCtr="0" anchor="t" bIns="91425" lIns="91425" rIns="91425" tIns="91425">
            <a:noAutofit/>
          </a:bodyPr>
          <a:lstStyle/>
          <a:p>
            <a:pPr lvl="0" rtl="0" algn="ctr">
              <a:spcBef>
                <a:spcPts val="0"/>
              </a:spcBef>
              <a:buNone/>
            </a:pPr>
            <a:r>
              <a:rPr lang="en" sz="1600">
                <a:solidFill>
                  <a:srgbClr val="FFFFFF"/>
                </a:solidFill>
                <a:latin typeface="Droid Sans"/>
                <a:ea typeface="Droid Sans"/>
                <a:cs typeface="Droid Sans"/>
                <a:sym typeface="Droid Sans"/>
              </a:rPr>
              <a:t>Mile 3: Secure Data Entry</a:t>
            </a:r>
            <a:r>
              <a:rPr lang="en" sz="1800">
                <a:solidFill>
                  <a:srgbClr val="FFFFFF"/>
                </a:solidFill>
                <a:latin typeface="Droid Sans"/>
                <a:ea typeface="Droid Sans"/>
                <a:cs typeface="Droid Sans"/>
                <a:sym typeface="Droid Sans"/>
              </a:rPr>
              <a:t> </a:t>
            </a:r>
          </a:p>
        </p:txBody>
      </p:sp>
      <p:sp>
        <p:nvSpPr>
          <p:cNvPr id="145" name="Shape 145"/>
          <p:cNvSpPr txBox="1"/>
          <p:nvPr/>
        </p:nvSpPr>
        <p:spPr>
          <a:xfrm>
            <a:off x="284999" y="3684137"/>
            <a:ext cx="2419800" cy="3756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rgbClr val="FFFFFF"/>
                </a:solidFill>
                <a:latin typeface="Droid Sans"/>
                <a:ea typeface="Droid Sans"/>
                <a:cs typeface="Droid Sans"/>
                <a:sym typeface="Droid Sans"/>
              </a:rPr>
              <a:t>Mile 4: Faculty Access </a:t>
            </a:r>
          </a:p>
        </p:txBody>
      </p:sp>
      <p:sp>
        <p:nvSpPr>
          <p:cNvPr id="146" name="Shape 146"/>
          <p:cNvSpPr txBox="1"/>
          <p:nvPr/>
        </p:nvSpPr>
        <p:spPr>
          <a:xfrm>
            <a:off x="325857" y="4204200"/>
            <a:ext cx="2338500" cy="3756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rgbClr val="FFFFFF"/>
                </a:solidFill>
                <a:latin typeface="Droid Sans"/>
                <a:ea typeface="Droid Sans"/>
                <a:cs typeface="Droid Sans"/>
                <a:sym typeface="Droid Sans"/>
              </a:rPr>
              <a:t>Mile 5: Alpha Testing</a:t>
            </a:r>
          </a:p>
        </p:txBody>
      </p:sp>
      <p:cxnSp>
        <p:nvCxnSpPr>
          <p:cNvPr id="147" name="Shape 147"/>
          <p:cNvCxnSpPr/>
          <p:nvPr/>
        </p:nvCxnSpPr>
        <p:spPr>
          <a:xfrm>
            <a:off x="3184450" y="748850"/>
            <a:ext cx="300" cy="3954600"/>
          </a:xfrm>
          <a:prstGeom prst="straightConnector1">
            <a:avLst/>
          </a:prstGeom>
          <a:noFill/>
          <a:ln cap="flat" cmpd="sng" w="28575">
            <a:solidFill>
              <a:srgbClr val="FFFFFF"/>
            </a:solidFill>
            <a:prstDash val="solid"/>
            <a:round/>
            <a:headEnd len="lg" w="lg" type="none"/>
            <a:tailEnd len="lg" w="lg" type="none"/>
          </a:ln>
        </p:spPr>
      </p:cxnSp>
      <p:sp>
        <p:nvSpPr>
          <p:cNvPr id="148" name="Shape 148"/>
          <p:cNvSpPr txBox="1"/>
          <p:nvPr/>
        </p:nvSpPr>
        <p:spPr>
          <a:xfrm rot="-5400000">
            <a:off x="2408900" y="1385726"/>
            <a:ext cx="1030800" cy="375600"/>
          </a:xfrm>
          <a:prstGeom prst="rect">
            <a:avLst/>
          </a:prstGeom>
          <a:noFill/>
          <a:ln>
            <a:noFill/>
          </a:ln>
        </p:spPr>
        <p:txBody>
          <a:bodyPr anchorCtr="0" anchor="t" bIns="91425" lIns="91425" rIns="91425" tIns="91425">
            <a:noAutofit/>
          </a:bodyPr>
          <a:lstStyle/>
          <a:p>
            <a:pPr lvl="0" rtl="0" algn="ctr">
              <a:spcBef>
                <a:spcPts val="0"/>
              </a:spcBef>
              <a:buNone/>
            </a:pPr>
            <a:r>
              <a:rPr lang="en" sz="1200">
                <a:solidFill>
                  <a:srgbClr val="FFFFFF"/>
                </a:solidFill>
                <a:latin typeface="Droid Sans"/>
                <a:ea typeface="Droid Sans"/>
                <a:cs typeface="Droid Sans"/>
                <a:sym typeface="Droid Sans"/>
              </a:rPr>
              <a:t>% complete</a:t>
            </a:r>
          </a:p>
        </p:txBody>
      </p:sp>
      <p:sp>
        <p:nvSpPr>
          <p:cNvPr id="149" name="Shape 149"/>
          <p:cNvSpPr txBox="1"/>
          <p:nvPr/>
        </p:nvSpPr>
        <p:spPr>
          <a:xfrm>
            <a:off x="2625854" y="2123912"/>
            <a:ext cx="558900" cy="375600"/>
          </a:xfrm>
          <a:prstGeom prst="rect">
            <a:avLst/>
          </a:prstGeom>
          <a:noFill/>
          <a:ln>
            <a:noFill/>
          </a:ln>
        </p:spPr>
        <p:txBody>
          <a:bodyPr anchorCtr="0" anchor="t" bIns="91425" lIns="91425" rIns="91425" tIns="91425">
            <a:noAutofit/>
          </a:bodyPr>
          <a:lstStyle/>
          <a:p>
            <a:pPr lvl="0" rtl="0" algn="ctr">
              <a:spcBef>
                <a:spcPts val="0"/>
              </a:spcBef>
              <a:buNone/>
            </a:pPr>
            <a:r>
              <a:rPr lang="en" sz="1700">
                <a:solidFill>
                  <a:srgbClr val="FFFFFF"/>
                </a:solidFill>
                <a:latin typeface="Droid Sans"/>
                <a:ea typeface="Droid Sans"/>
                <a:cs typeface="Droid Sans"/>
                <a:sym typeface="Droid Sans"/>
              </a:rPr>
              <a:t>0</a:t>
            </a:r>
          </a:p>
        </p:txBody>
      </p:sp>
      <p:sp>
        <p:nvSpPr>
          <p:cNvPr id="150" name="Shape 150"/>
          <p:cNvSpPr txBox="1"/>
          <p:nvPr/>
        </p:nvSpPr>
        <p:spPr>
          <a:xfrm>
            <a:off x="3184437" y="677700"/>
            <a:ext cx="1425600" cy="3756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rgbClr val="FFFFFF"/>
                </a:solidFill>
                <a:latin typeface="Droid Sans"/>
                <a:ea typeface="Droid Sans"/>
                <a:cs typeface="Droid Sans"/>
                <a:sym typeface="Droid Sans"/>
              </a:rPr>
              <a:t>NOV</a:t>
            </a:r>
          </a:p>
        </p:txBody>
      </p:sp>
      <p:sp>
        <p:nvSpPr>
          <p:cNvPr id="151" name="Shape 151"/>
          <p:cNvSpPr txBox="1"/>
          <p:nvPr/>
        </p:nvSpPr>
        <p:spPr>
          <a:xfrm>
            <a:off x="4544937" y="677700"/>
            <a:ext cx="1425600" cy="3756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rgbClr val="FFFFFF"/>
                </a:solidFill>
                <a:latin typeface="Droid Sans"/>
                <a:ea typeface="Droid Sans"/>
                <a:cs typeface="Droid Sans"/>
                <a:sym typeface="Droid Sans"/>
              </a:rPr>
              <a:t>DEC</a:t>
            </a:r>
          </a:p>
        </p:txBody>
      </p:sp>
      <p:cxnSp>
        <p:nvCxnSpPr>
          <p:cNvPr id="152" name="Shape 152"/>
          <p:cNvCxnSpPr/>
          <p:nvPr/>
        </p:nvCxnSpPr>
        <p:spPr>
          <a:xfrm flipH="1" rot="10800000">
            <a:off x="321900" y="2564691"/>
            <a:ext cx="8500200" cy="14100"/>
          </a:xfrm>
          <a:prstGeom prst="straightConnector1">
            <a:avLst/>
          </a:prstGeom>
          <a:noFill/>
          <a:ln cap="flat" cmpd="sng" w="28575">
            <a:solidFill>
              <a:srgbClr val="FFFFFF"/>
            </a:solidFill>
            <a:prstDash val="solid"/>
            <a:round/>
            <a:headEnd len="lg" w="lg" type="none"/>
            <a:tailEnd len="lg" w="lg" type="none"/>
          </a:ln>
        </p:spPr>
      </p:cxnSp>
      <p:cxnSp>
        <p:nvCxnSpPr>
          <p:cNvPr id="153" name="Shape 153"/>
          <p:cNvCxnSpPr/>
          <p:nvPr/>
        </p:nvCxnSpPr>
        <p:spPr>
          <a:xfrm flipH="1" rot="10800000">
            <a:off x="321900" y="3084766"/>
            <a:ext cx="8500200" cy="14100"/>
          </a:xfrm>
          <a:prstGeom prst="straightConnector1">
            <a:avLst/>
          </a:prstGeom>
          <a:noFill/>
          <a:ln cap="flat" cmpd="sng" w="28575">
            <a:solidFill>
              <a:srgbClr val="FFFFFF"/>
            </a:solidFill>
            <a:prstDash val="solid"/>
            <a:round/>
            <a:headEnd len="lg" w="lg" type="none"/>
            <a:tailEnd len="lg" w="lg" type="none"/>
          </a:ln>
        </p:spPr>
      </p:cxnSp>
      <p:cxnSp>
        <p:nvCxnSpPr>
          <p:cNvPr id="154" name="Shape 154"/>
          <p:cNvCxnSpPr/>
          <p:nvPr/>
        </p:nvCxnSpPr>
        <p:spPr>
          <a:xfrm flipH="1" rot="10800000">
            <a:off x="321900" y="3604841"/>
            <a:ext cx="8500200" cy="14100"/>
          </a:xfrm>
          <a:prstGeom prst="straightConnector1">
            <a:avLst/>
          </a:prstGeom>
          <a:noFill/>
          <a:ln cap="flat" cmpd="sng" w="28575">
            <a:solidFill>
              <a:srgbClr val="FFFFFF"/>
            </a:solidFill>
            <a:prstDash val="solid"/>
            <a:round/>
            <a:headEnd len="lg" w="lg" type="none"/>
            <a:tailEnd len="lg" w="lg" type="none"/>
          </a:ln>
        </p:spPr>
      </p:cxnSp>
      <p:sp>
        <p:nvSpPr>
          <p:cNvPr id="155" name="Shape 155"/>
          <p:cNvSpPr txBox="1"/>
          <p:nvPr/>
        </p:nvSpPr>
        <p:spPr>
          <a:xfrm>
            <a:off x="2625854" y="2643975"/>
            <a:ext cx="558900" cy="375600"/>
          </a:xfrm>
          <a:prstGeom prst="rect">
            <a:avLst/>
          </a:prstGeom>
          <a:noFill/>
          <a:ln>
            <a:noFill/>
          </a:ln>
        </p:spPr>
        <p:txBody>
          <a:bodyPr anchorCtr="0" anchor="t" bIns="91425" lIns="91425" rIns="91425" tIns="91425">
            <a:noAutofit/>
          </a:bodyPr>
          <a:lstStyle/>
          <a:p>
            <a:pPr lvl="0" rtl="0" algn="ctr">
              <a:spcBef>
                <a:spcPts val="0"/>
              </a:spcBef>
              <a:buNone/>
            </a:pPr>
            <a:r>
              <a:rPr lang="en" sz="1700">
                <a:solidFill>
                  <a:srgbClr val="FFFFFF"/>
                </a:solidFill>
                <a:latin typeface="Droid Sans"/>
                <a:ea typeface="Droid Sans"/>
                <a:cs typeface="Droid Sans"/>
                <a:sym typeface="Droid Sans"/>
              </a:rPr>
              <a:t>0</a:t>
            </a:r>
          </a:p>
        </p:txBody>
      </p:sp>
      <p:sp>
        <p:nvSpPr>
          <p:cNvPr id="156" name="Shape 156"/>
          <p:cNvSpPr txBox="1"/>
          <p:nvPr/>
        </p:nvSpPr>
        <p:spPr>
          <a:xfrm>
            <a:off x="2625854" y="3164050"/>
            <a:ext cx="558900" cy="375600"/>
          </a:xfrm>
          <a:prstGeom prst="rect">
            <a:avLst/>
          </a:prstGeom>
          <a:noFill/>
          <a:ln>
            <a:noFill/>
          </a:ln>
        </p:spPr>
        <p:txBody>
          <a:bodyPr anchorCtr="0" anchor="t" bIns="91425" lIns="91425" rIns="91425" tIns="91425">
            <a:noAutofit/>
          </a:bodyPr>
          <a:lstStyle/>
          <a:p>
            <a:pPr lvl="0" rtl="0" algn="ctr">
              <a:spcBef>
                <a:spcPts val="0"/>
              </a:spcBef>
              <a:buNone/>
            </a:pPr>
            <a:r>
              <a:rPr lang="en" sz="1700">
                <a:solidFill>
                  <a:srgbClr val="FFFFFF"/>
                </a:solidFill>
                <a:latin typeface="Droid Sans"/>
                <a:ea typeface="Droid Sans"/>
                <a:cs typeface="Droid Sans"/>
                <a:sym typeface="Droid Sans"/>
              </a:rPr>
              <a:t>0</a:t>
            </a:r>
          </a:p>
        </p:txBody>
      </p:sp>
      <p:sp>
        <p:nvSpPr>
          <p:cNvPr id="157" name="Shape 157"/>
          <p:cNvSpPr txBox="1"/>
          <p:nvPr/>
        </p:nvSpPr>
        <p:spPr>
          <a:xfrm>
            <a:off x="2644854" y="3684125"/>
            <a:ext cx="558900" cy="375600"/>
          </a:xfrm>
          <a:prstGeom prst="rect">
            <a:avLst/>
          </a:prstGeom>
          <a:noFill/>
          <a:ln>
            <a:noFill/>
          </a:ln>
        </p:spPr>
        <p:txBody>
          <a:bodyPr anchorCtr="0" anchor="t" bIns="91425" lIns="91425" rIns="91425" tIns="91425">
            <a:noAutofit/>
          </a:bodyPr>
          <a:lstStyle/>
          <a:p>
            <a:pPr lvl="0" rtl="0" algn="ctr">
              <a:spcBef>
                <a:spcPts val="0"/>
              </a:spcBef>
              <a:buNone/>
            </a:pPr>
            <a:r>
              <a:rPr lang="en" sz="1700">
                <a:solidFill>
                  <a:srgbClr val="FFFFFF"/>
                </a:solidFill>
                <a:latin typeface="Droid Sans"/>
                <a:ea typeface="Droid Sans"/>
                <a:cs typeface="Droid Sans"/>
                <a:sym typeface="Droid Sans"/>
              </a:rPr>
              <a:t>0</a:t>
            </a:r>
          </a:p>
        </p:txBody>
      </p:sp>
      <p:sp>
        <p:nvSpPr>
          <p:cNvPr id="158" name="Shape 158"/>
          <p:cNvSpPr txBox="1"/>
          <p:nvPr/>
        </p:nvSpPr>
        <p:spPr>
          <a:xfrm>
            <a:off x="2644854" y="4204187"/>
            <a:ext cx="558900" cy="375600"/>
          </a:xfrm>
          <a:prstGeom prst="rect">
            <a:avLst/>
          </a:prstGeom>
          <a:noFill/>
          <a:ln>
            <a:noFill/>
          </a:ln>
        </p:spPr>
        <p:txBody>
          <a:bodyPr anchorCtr="0" anchor="t" bIns="91425" lIns="91425" rIns="91425" tIns="91425">
            <a:noAutofit/>
          </a:bodyPr>
          <a:lstStyle/>
          <a:p>
            <a:pPr lvl="0" rtl="0" algn="ctr">
              <a:spcBef>
                <a:spcPts val="0"/>
              </a:spcBef>
              <a:buNone/>
            </a:pPr>
            <a:r>
              <a:rPr lang="en" sz="1700">
                <a:solidFill>
                  <a:srgbClr val="FFFFFF"/>
                </a:solidFill>
                <a:latin typeface="Droid Sans"/>
                <a:ea typeface="Droid Sans"/>
                <a:cs typeface="Droid Sans"/>
                <a:sym typeface="Droid Sans"/>
              </a:rPr>
              <a:t>0</a:t>
            </a:r>
          </a:p>
        </p:txBody>
      </p:sp>
      <p:cxnSp>
        <p:nvCxnSpPr>
          <p:cNvPr id="159" name="Shape 159"/>
          <p:cNvCxnSpPr/>
          <p:nvPr/>
        </p:nvCxnSpPr>
        <p:spPr>
          <a:xfrm flipH="1">
            <a:off x="7776175" y="1096200"/>
            <a:ext cx="7800" cy="3600000"/>
          </a:xfrm>
          <a:prstGeom prst="straightConnector1">
            <a:avLst/>
          </a:prstGeom>
          <a:noFill/>
          <a:ln cap="flat" cmpd="sng" w="9525">
            <a:solidFill>
              <a:srgbClr val="FFFFFF"/>
            </a:solidFill>
            <a:prstDash val="solid"/>
            <a:round/>
            <a:headEnd len="lg" w="lg" type="none"/>
            <a:tailEnd len="lg" w="lg" type="none"/>
          </a:ln>
        </p:spPr>
      </p:cxnSp>
      <p:cxnSp>
        <p:nvCxnSpPr>
          <p:cNvPr id="160" name="Shape 160"/>
          <p:cNvCxnSpPr/>
          <p:nvPr/>
        </p:nvCxnSpPr>
        <p:spPr>
          <a:xfrm flipH="1">
            <a:off x="3870625" y="1096200"/>
            <a:ext cx="7800" cy="3600000"/>
          </a:xfrm>
          <a:prstGeom prst="straightConnector1">
            <a:avLst/>
          </a:prstGeom>
          <a:noFill/>
          <a:ln cap="flat" cmpd="sng" w="9525">
            <a:solidFill>
              <a:srgbClr val="FFFFFF"/>
            </a:solidFill>
            <a:prstDash val="solid"/>
            <a:round/>
            <a:headEnd len="lg" w="lg" type="none"/>
            <a:tailEnd len="lg" w="lg" type="none"/>
          </a:ln>
        </p:spPr>
      </p:cxnSp>
      <p:cxnSp>
        <p:nvCxnSpPr>
          <p:cNvPr id="161" name="Shape 161"/>
          <p:cNvCxnSpPr/>
          <p:nvPr/>
        </p:nvCxnSpPr>
        <p:spPr>
          <a:xfrm flipH="1">
            <a:off x="8501125" y="1096200"/>
            <a:ext cx="7800" cy="3600000"/>
          </a:xfrm>
          <a:prstGeom prst="straightConnector1">
            <a:avLst/>
          </a:prstGeom>
          <a:noFill/>
          <a:ln cap="flat" cmpd="sng" w="9525">
            <a:solidFill>
              <a:srgbClr val="FFFFFF"/>
            </a:solidFill>
            <a:prstDash val="solid"/>
            <a:round/>
            <a:headEnd len="lg" w="lg" type="none"/>
            <a:tailEnd len="lg" w="lg" type="none"/>
          </a:ln>
        </p:spPr>
      </p:cxnSp>
      <p:cxnSp>
        <p:nvCxnSpPr>
          <p:cNvPr id="162" name="Shape 162"/>
          <p:cNvCxnSpPr/>
          <p:nvPr/>
        </p:nvCxnSpPr>
        <p:spPr>
          <a:xfrm flipH="1">
            <a:off x="5258300" y="1096200"/>
            <a:ext cx="7800" cy="3600000"/>
          </a:xfrm>
          <a:prstGeom prst="straightConnector1">
            <a:avLst/>
          </a:prstGeom>
          <a:noFill/>
          <a:ln cap="flat" cmpd="sng" w="9525">
            <a:solidFill>
              <a:srgbClr val="FFFFFF"/>
            </a:solidFill>
            <a:prstDash val="solid"/>
            <a:round/>
            <a:headEnd len="lg" w="lg" type="none"/>
            <a:tailEnd len="lg" w="lg" type="none"/>
          </a:ln>
        </p:spPr>
      </p:cxnSp>
      <p:cxnSp>
        <p:nvCxnSpPr>
          <p:cNvPr id="163" name="Shape 163"/>
          <p:cNvCxnSpPr/>
          <p:nvPr/>
        </p:nvCxnSpPr>
        <p:spPr>
          <a:xfrm flipH="1">
            <a:off x="6696250" y="1096200"/>
            <a:ext cx="7800" cy="3600000"/>
          </a:xfrm>
          <a:prstGeom prst="straightConnector1">
            <a:avLst/>
          </a:prstGeom>
          <a:noFill/>
          <a:ln cap="flat" cmpd="sng" w="9525">
            <a:solidFill>
              <a:srgbClr val="FFFFFF"/>
            </a:solidFill>
            <a:prstDash val="solid"/>
            <a:round/>
            <a:headEnd len="lg" w="lg" type="none"/>
            <a:tailEnd len="lg" w="lg" type="none"/>
          </a:ln>
        </p:spPr>
      </p:cxnSp>
      <p:cxnSp>
        <p:nvCxnSpPr>
          <p:cNvPr id="164" name="Shape 164"/>
          <p:cNvCxnSpPr/>
          <p:nvPr/>
        </p:nvCxnSpPr>
        <p:spPr>
          <a:xfrm flipH="1">
            <a:off x="8138650" y="1096200"/>
            <a:ext cx="7800" cy="3600000"/>
          </a:xfrm>
          <a:prstGeom prst="straightConnector1">
            <a:avLst/>
          </a:prstGeom>
          <a:noFill/>
          <a:ln cap="flat" cmpd="sng" w="9525">
            <a:solidFill>
              <a:srgbClr val="FFFFFF"/>
            </a:solidFill>
            <a:prstDash val="solid"/>
            <a:round/>
            <a:headEnd len="lg" w="lg" type="none"/>
            <a:tailEnd len="lg" w="lg" type="none"/>
          </a:ln>
        </p:spPr>
      </p:cxnSp>
      <p:cxnSp>
        <p:nvCxnSpPr>
          <p:cNvPr id="165" name="Shape 165"/>
          <p:cNvCxnSpPr/>
          <p:nvPr/>
        </p:nvCxnSpPr>
        <p:spPr>
          <a:xfrm flipH="1">
            <a:off x="4898050" y="1096200"/>
            <a:ext cx="7800" cy="3600000"/>
          </a:xfrm>
          <a:prstGeom prst="straightConnector1">
            <a:avLst/>
          </a:prstGeom>
          <a:noFill/>
          <a:ln cap="flat" cmpd="sng" w="9525">
            <a:solidFill>
              <a:srgbClr val="FFFFFF"/>
            </a:solidFill>
            <a:prstDash val="solid"/>
            <a:round/>
            <a:headEnd len="lg" w="lg" type="none"/>
            <a:tailEnd len="lg" w="lg" type="none"/>
          </a:ln>
        </p:spPr>
      </p:cxnSp>
      <p:cxnSp>
        <p:nvCxnSpPr>
          <p:cNvPr id="166" name="Shape 166"/>
          <p:cNvCxnSpPr/>
          <p:nvPr/>
        </p:nvCxnSpPr>
        <p:spPr>
          <a:xfrm flipH="1">
            <a:off x="5618550" y="1096200"/>
            <a:ext cx="7800" cy="3600000"/>
          </a:xfrm>
          <a:prstGeom prst="straightConnector1">
            <a:avLst/>
          </a:prstGeom>
          <a:noFill/>
          <a:ln cap="flat" cmpd="sng" w="9525">
            <a:solidFill>
              <a:srgbClr val="FFFFFF"/>
            </a:solidFill>
            <a:prstDash val="solid"/>
            <a:round/>
            <a:headEnd len="lg" w="lg" type="none"/>
            <a:tailEnd len="lg" w="lg" type="none"/>
          </a:ln>
        </p:spPr>
      </p:cxnSp>
      <p:cxnSp>
        <p:nvCxnSpPr>
          <p:cNvPr id="167" name="Shape 167"/>
          <p:cNvCxnSpPr/>
          <p:nvPr/>
        </p:nvCxnSpPr>
        <p:spPr>
          <a:xfrm flipH="1">
            <a:off x="6333775" y="1096200"/>
            <a:ext cx="7800" cy="3600000"/>
          </a:xfrm>
          <a:prstGeom prst="straightConnector1">
            <a:avLst/>
          </a:prstGeom>
          <a:noFill/>
          <a:ln cap="flat" cmpd="sng" w="9525">
            <a:solidFill>
              <a:srgbClr val="FFFFFF"/>
            </a:solidFill>
            <a:prstDash val="solid"/>
            <a:round/>
            <a:headEnd len="lg" w="lg" type="none"/>
            <a:tailEnd len="lg" w="lg" type="none"/>
          </a:ln>
        </p:spPr>
      </p:cxnSp>
      <p:cxnSp>
        <p:nvCxnSpPr>
          <p:cNvPr id="168" name="Shape 168"/>
          <p:cNvCxnSpPr/>
          <p:nvPr/>
        </p:nvCxnSpPr>
        <p:spPr>
          <a:xfrm flipH="1">
            <a:off x="7058725" y="1096200"/>
            <a:ext cx="7800" cy="3600000"/>
          </a:xfrm>
          <a:prstGeom prst="straightConnector1">
            <a:avLst/>
          </a:prstGeom>
          <a:noFill/>
          <a:ln cap="flat" cmpd="sng" w="9525">
            <a:solidFill>
              <a:srgbClr val="FFFFFF"/>
            </a:solidFill>
            <a:prstDash val="solid"/>
            <a:round/>
            <a:headEnd len="lg" w="lg" type="none"/>
            <a:tailEnd len="lg" w="lg" type="none"/>
          </a:ln>
        </p:spPr>
      </p:cxnSp>
      <p:cxnSp>
        <p:nvCxnSpPr>
          <p:cNvPr id="169" name="Shape 169"/>
          <p:cNvCxnSpPr/>
          <p:nvPr/>
        </p:nvCxnSpPr>
        <p:spPr>
          <a:xfrm flipH="1">
            <a:off x="4207962" y="1096200"/>
            <a:ext cx="7800" cy="3600000"/>
          </a:xfrm>
          <a:prstGeom prst="straightConnector1">
            <a:avLst/>
          </a:prstGeom>
          <a:noFill/>
          <a:ln cap="flat" cmpd="sng" w="9525">
            <a:solidFill>
              <a:srgbClr val="FFFFFF"/>
            </a:solidFill>
            <a:prstDash val="solid"/>
            <a:round/>
            <a:headEnd len="lg" w="lg" type="none"/>
            <a:tailEnd len="lg" w="lg" type="none"/>
          </a:ln>
        </p:spPr>
      </p:cxnSp>
      <p:cxnSp>
        <p:nvCxnSpPr>
          <p:cNvPr id="170" name="Shape 170"/>
          <p:cNvCxnSpPr/>
          <p:nvPr/>
        </p:nvCxnSpPr>
        <p:spPr>
          <a:xfrm flipH="1">
            <a:off x="3533287" y="1096200"/>
            <a:ext cx="7800" cy="3600000"/>
          </a:xfrm>
          <a:prstGeom prst="straightConnector1">
            <a:avLst/>
          </a:prstGeom>
          <a:noFill/>
          <a:ln cap="flat" cmpd="sng" w="9525">
            <a:solidFill>
              <a:srgbClr val="FFFFFF"/>
            </a:solidFill>
            <a:prstDash val="solid"/>
            <a:round/>
            <a:headEnd len="lg" w="lg" type="none"/>
            <a:tailEnd len="lg" w="lg" type="none"/>
          </a:ln>
        </p:spPr>
      </p:cxnSp>
      <p:cxnSp>
        <p:nvCxnSpPr>
          <p:cNvPr id="171" name="Shape 171"/>
          <p:cNvCxnSpPr/>
          <p:nvPr/>
        </p:nvCxnSpPr>
        <p:spPr>
          <a:xfrm>
            <a:off x="3184250" y="1550062"/>
            <a:ext cx="5637600" cy="0"/>
          </a:xfrm>
          <a:prstGeom prst="straightConnector1">
            <a:avLst/>
          </a:prstGeom>
          <a:noFill/>
          <a:ln cap="flat" cmpd="sng" w="28575">
            <a:solidFill>
              <a:srgbClr val="FFFFFF"/>
            </a:solidFill>
            <a:prstDash val="solid"/>
            <a:round/>
            <a:headEnd len="lg" w="lg" type="none"/>
            <a:tailEnd len="lg" w="lg" type="none"/>
          </a:ln>
        </p:spPr>
      </p:cxnSp>
      <p:sp>
        <p:nvSpPr>
          <p:cNvPr id="172" name="Shape 172"/>
          <p:cNvSpPr txBox="1"/>
          <p:nvPr/>
        </p:nvSpPr>
        <p:spPr>
          <a:xfrm>
            <a:off x="3490862" y="1142378"/>
            <a:ext cx="411000" cy="375600"/>
          </a:xfrm>
          <a:prstGeom prst="rect">
            <a:avLst/>
          </a:prstGeom>
          <a:noFill/>
          <a:ln>
            <a:noFill/>
          </a:ln>
        </p:spPr>
        <p:txBody>
          <a:bodyPr anchorCtr="0" anchor="t" bIns="91425" lIns="91425" rIns="91425" tIns="91425">
            <a:noAutofit/>
          </a:bodyPr>
          <a:lstStyle/>
          <a:p>
            <a:pPr lvl="0" rtl="0" algn="ctr">
              <a:spcBef>
                <a:spcPts val="0"/>
              </a:spcBef>
              <a:buNone/>
            </a:pPr>
            <a:r>
              <a:rPr lang="en" sz="1300">
                <a:solidFill>
                  <a:srgbClr val="FFFFFF"/>
                </a:solidFill>
                <a:latin typeface="Droid Sans"/>
                <a:ea typeface="Droid Sans"/>
                <a:cs typeface="Droid Sans"/>
                <a:sym typeface="Droid Sans"/>
              </a:rPr>
              <a:t>14</a:t>
            </a:r>
          </a:p>
        </p:txBody>
      </p:sp>
      <p:sp>
        <p:nvSpPr>
          <p:cNvPr id="173" name="Shape 173"/>
          <p:cNvSpPr txBox="1"/>
          <p:nvPr/>
        </p:nvSpPr>
        <p:spPr>
          <a:xfrm>
            <a:off x="3858725" y="1142391"/>
            <a:ext cx="411000" cy="375600"/>
          </a:xfrm>
          <a:prstGeom prst="rect">
            <a:avLst/>
          </a:prstGeom>
          <a:noFill/>
          <a:ln>
            <a:noFill/>
          </a:ln>
        </p:spPr>
        <p:txBody>
          <a:bodyPr anchorCtr="0" anchor="t" bIns="91425" lIns="91425" rIns="91425" tIns="91425">
            <a:noAutofit/>
          </a:bodyPr>
          <a:lstStyle/>
          <a:p>
            <a:pPr lvl="0" rtl="0" algn="ctr">
              <a:spcBef>
                <a:spcPts val="0"/>
              </a:spcBef>
              <a:buNone/>
            </a:pPr>
            <a:r>
              <a:rPr lang="en" sz="1300">
                <a:solidFill>
                  <a:srgbClr val="FFFFFF"/>
                </a:solidFill>
                <a:latin typeface="Droid Sans"/>
                <a:ea typeface="Droid Sans"/>
                <a:cs typeface="Droid Sans"/>
                <a:sym typeface="Droid Sans"/>
              </a:rPr>
              <a:t>21</a:t>
            </a:r>
          </a:p>
        </p:txBody>
      </p:sp>
      <p:sp>
        <p:nvSpPr>
          <p:cNvPr id="174" name="Shape 174"/>
          <p:cNvSpPr txBox="1"/>
          <p:nvPr/>
        </p:nvSpPr>
        <p:spPr>
          <a:xfrm>
            <a:off x="4182725" y="1142391"/>
            <a:ext cx="411000" cy="375600"/>
          </a:xfrm>
          <a:prstGeom prst="rect">
            <a:avLst/>
          </a:prstGeom>
          <a:noFill/>
          <a:ln>
            <a:noFill/>
          </a:ln>
        </p:spPr>
        <p:txBody>
          <a:bodyPr anchorCtr="0" anchor="t" bIns="91425" lIns="91425" rIns="91425" tIns="91425">
            <a:noAutofit/>
          </a:bodyPr>
          <a:lstStyle/>
          <a:p>
            <a:pPr lvl="0" rtl="0" algn="ctr">
              <a:spcBef>
                <a:spcPts val="0"/>
              </a:spcBef>
              <a:buNone/>
            </a:pPr>
            <a:r>
              <a:rPr lang="en" sz="1300">
                <a:solidFill>
                  <a:srgbClr val="FFFFFF"/>
                </a:solidFill>
                <a:latin typeface="Droid Sans"/>
                <a:ea typeface="Droid Sans"/>
                <a:cs typeface="Droid Sans"/>
                <a:sym typeface="Droid Sans"/>
              </a:rPr>
              <a:t>28</a:t>
            </a:r>
          </a:p>
        </p:txBody>
      </p:sp>
      <p:sp>
        <p:nvSpPr>
          <p:cNvPr id="175" name="Shape 175"/>
          <p:cNvSpPr txBox="1"/>
          <p:nvPr/>
        </p:nvSpPr>
        <p:spPr>
          <a:xfrm>
            <a:off x="3172175" y="1142391"/>
            <a:ext cx="411000" cy="375600"/>
          </a:xfrm>
          <a:prstGeom prst="rect">
            <a:avLst/>
          </a:prstGeom>
          <a:noFill/>
          <a:ln>
            <a:noFill/>
          </a:ln>
        </p:spPr>
        <p:txBody>
          <a:bodyPr anchorCtr="0" anchor="t" bIns="91425" lIns="91425" rIns="91425" tIns="91425">
            <a:noAutofit/>
          </a:bodyPr>
          <a:lstStyle/>
          <a:p>
            <a:pPr lvl="0" rtl="0" algn="ctr">
              <a:spcBef>
                <a:spcPts val="0"/>
              </a:spcBef>
              <a:buNone/>
            </a:pPr>
            <a:r>
              <a:rPr lang="en" sz="1300">
                <a:solidFill>
                  <a:srgbClr val="FFFFFF"/>
                </a:solidFill>
                <a:latin typeface="Droid Sans"/>
                <a:ea typeface="Droid Sans"/>
                <a:cs typeface="Droid Sans"/>
                <a:sym typeface="Droid Sans"/>
              </a:rPr>
              <a:t>7</a:t>
            </a:r>
          </a:p>
        </p:txBody>
      </p:sp>
      <p:sp>
        <p:nvSpPr>
          <p:cNvPr id="176" name="Shape 176"/>
          <p:cNvSpPr txBox="1"/>
          <p:nvPr/>
        </p:nvSpPr>
        <p:spPr>
          <a:xfrm>
            <a:off x="5236812" y="1142391"/>
            <a:ext cx="411000" cy="375600"/>
          </a:xfrm>
          <a:prstGeom prst="rect">
            <a:avLst/>
          </a:prstGeom>
          <a:noFill/>
          <a:ln>
            <a:noFill/>
          </a:ln>
        </p:spPr>
        <p:txBody>
          <a:bodyPr anchorCtr="0" anchor="t" bIns="91425" lIns="91425" rIns="91425" tIns="91425">
            <a:noAutofit/>
          </a:bodyPr>
          <a:lstStyle/>
          <a:p>
            <a:pPr lvl="0" rtl="0" algn="ctr">
              <a:spcBef>
                <a:spcPts val="0"/>
              </a:spcBef>
              <a:buNone/>
            </a:pPr>
            <a:r>
              <a:rPr lang="en" sz="1300">
                <a:solidFill>
                  <a:srgbClr val="FFFFFF"/>
                </a:solidFill>
                <a:latin typeface="Droid Sans"/>
                <a:ea typeface="Droid Sans"/>
                <a:cs typeface="Droid Sans"/>
                <a:sym typeface="Droid Sans"/>
              </a:rPr>
              <a:t>19</a:t>
            </a:r>
          </a:p>
        </p:txBody>
      </p:sp>
      <p:sp>
        <p:nvSpPr>
          <p:cNvPr id="177" name="Shape 177"/>
          <p:cNvSpPr txBox="1"/>
          <p:nvPr/>
        </p:nvSpPr>
        <p:spPr>
          <a:xfrm>
            <a:off x="4531525" y="1142391"/>
            <a:ext cx="411000" cy="375600"/>
          </a:xfrm>
          <a:prstGeom prst="rect">
            <a:avLst/>
          </a:prstGeom>
          <a:noFill/>
          <a:ln>
            <a:noFill/>
          </a:ln>
        </p:spPr>
        <p:txBody>
          <a:bodyPr anchorCtr="0" anchor="t" bIns="91425" lIns="91425" rIns="91425" tIns="91425">
            <a:noAutofit/>
          </a:bodyPr>
          <a:lstStyle/>
          <a:p>
            <a:pPr lvl="0" rtl="0" algn="ctr">
              <a:spcBef>
                <a:spcPts val="0"/>
              </a:spcBef>
              <a:buNone/>
            </a:pPr>
            <a:r>
              <a:rPr lang="en" sz="1300">
                <a:solidFill>
                  <a:srgbClr val="FFFFFF"/>
                </a:solidFill>
                <a:latin typeface="Droid Sans"/>
                <a:ea typeface="Droid Sans"/>
                <a:cs typeface="Droid Sans"/>
                <a:sym typeface="Droid Sans"/>
              </a:rPr>
              <a:t>5</a:t>
            </a:r>
          </a:p>
        </p:txBody>
      </p:sp>
      <p:sp>
        <p:nvSpPr>
          <p:cNvPr id="178" name="Shape 178"/>
          <p:cNvSpPr txBox="1"/>
          <p:nvPr/>
        </p:nvSpPr>
        <p:spPr>
          <a:xfrm>
            <a:off x="4900625" y="1142391"/>
            <a:ext cx="411000" cy="375600"/>
          </a:xfrm>
          <a:prstGeom prst="rect">
            <a:avLst/>
          </a:prstGeom>
          <a:noFill/>
          <a:ln>
            <a:noFill/>
          </a:ln>
        </p:spPr>
        <p:txBody>
          <a:bodyPr anchorCtr="0" anchor="t" bIns="91425" lIns="91425" rIns="91425" tIns="91425">
            <a:noAutofit/>
          </a:bodyPr>
          <a:lstStyle/>
          <a:p>
            <a:pPr lvl="0" rtl="0" algn="ctr">
              <a:spcBef>
                <a:spcPts val="0"/>
              </a:spcBef>
              <a:buNone/>
            </a:pPr>
            <a:r>
              <a:rPr lang="en" sz="1300">
                <a:solidFill>
                  <a:srgbClr val="FFFFFF"/>
                </a:solidFill>
                <a:latin typeface="Droid Sans"/>
                <a:ea typeface="Droid Sans"/>
                <a:cs typeface="Droid Sans"/>
                <a:sym typeface="Droid Sans"/>
              </a:rPr>
              <a:t>12</a:t>
            </a:r>
          </a:p>
        </p:txBody>
      </p:sp>
      <p:sp>
        <p:nvSpPr>
          <p:cNvPr id="179" name="Shape 179"/>
          <p:cNvSpPr txBox="1"/>
          <p:nvPr/>
        </p:nvSpPr>
        <p:spPr>
          <a:xfrm>
            <a:off x="5594425" y="1142391"/>
            <a:ext cx="411000" cy="375600"/>
          </a:xfrm>
          <a:prstGeom prst="rect">
            <a:avLst/>
          </a:prstGeom>
          <a:noFill/>
          <a:ln>
            <a:noFill/>
          </a:ln>
        </p:spPr>
        <p:txBody>
          <a:bodyPr anchorCtr="0" anchor="t" bIns="91425" lIns="91425" rIns="91425" tIns="91425">
            <a:noAutofit/>
          </a:bodyPr>
          <a:lstStyle/>
          <a:p>
            <a:pPr lvl="0" rtl="0" algn="ctr">
              <a:spcBef>
                <a:spcPts val="0"/>
              </a:spcBef>
              <a:buNone/>
            </a:pPr>
            <a:r>
              <a:rPr lang="en" sz="1300">
                <a:solidFill>
                  <a:srgbClr val="FFFFFF"/>
                </a:solidFill>
                <a:latin typeface="Droid Sans"/>
                <a:ea typeface="Droid Sans"/>
                <a:cs typeface="Droid Sans"/>
                <a:sym typeface="Droid Sans"/>
              </a:rPr>
              <a:t>26</a:t>
            </a:r>
          </a:p>
        </p:txBody>
      </p:sp>
      <p:sp>
        <p:nvSpPr>
          <p:cNvPr id="180" name="Shape 180"/>
          <p:cNvSpPr txBox="1"/>
          <p:nvPr/>
        </p:nvSpPr>
        <p:spPr>
          <a:xfrm>
            <a:off x="7034600" y="1142391"/>
            <a:ext cx="411000" cy="375600"/>
          </a:xfrm>
          <a:prstGeom prst="rect">
            <a:avLst/>
          </a:prstGeom>
          <a:noFill/>
          <a:ln>
            <a:noFill/>
          </a:ln>
        </p:spPr>
        <p:txBody>
          <a:bodyPr anchorCtr="0" anchor="t" bIns="91425" lIns="91425" rIns="91425" tIns="91425">
            <a:noAutofit/>
          </a:bodyPr>
          <a:lstStyle/>
          <a:p>
            <a:pPr lvl="0" rtl="0" algn="ctr">
              <a:spcBef>
                <a:spcPts val="0"/>
              </a:spcBef>
              <a:buNone/>
            </a:pPr>
            <a:r>
              <a:rPr lang="en" sz="1300">
                <a:solidFill>
                  <a:srgbClr val="FFFFFF"/>
                </a:solidFill>
                <a:latin typeface="Droid Sans"/>
                <a:ea typeface="Droid Sans"/>
                <a:cs typeface="Droid Sans"/>
                <a:sym typeface="Droid Sans"/>
              </a:rPr>
              <a:t>25</a:t>
            </a:r>
          </a:p>
        </p:txBody>
      </p:sp>
      <p:sp>
        <p:nvSpPr>
          <p:cNvPr id="181" name="Shape 181"/>
          <p:cNvSpPr txBox="1"/>
          <p:nvPr/>
        </p:nvSpPr>
        <p:spPr>
          <a:xfrm>
            <a:off x="6675887" y="1142378"/>
            <a:ext cx="411000" cy="375600"/>
          </a:xfrm>
          <a:prstGeom prst="rect">
            <a:avLst/>
          </a:prstGeom>
          <a:noFill/>
          <a:ln>
            <a:noFill/>
          </a:ln>
        </p:spPr>
        <p:txBody>
          <a:bodyPr anchorCtr="0" anchor="t" bIns="91425" lIns="91425" rIns="91425" tIns="91425">
            <a:noAutofit/>
          </a:bodyPr>
          <a:lstStyle/>
          <a:p>
            <a:pPr lvl="0" rtl="0" algn="ctr">
              <a:spcBef>
                <a:spcPts val="0"/>
              </a:spcBef>
              <a:buNone/>
            </a:pPr>
            <a:r>
              <a:rPr lang="en" sz="1300">
                <a:solidFill>
                  <a:srgbClr val="FFFFFF"/>
                </a:solidFill>
                <a:latin typeface="Droid Sans"/>
                <a:ea typeface="Droid Sans"/>
                <a:cs typeface="Droid Sans"/>
                <a:sym typeface="Droid Sans"/>
              </a:rPr>
              <a:t>18</a:t>
            </a:r>
          </a:p>
        </p:txBody>
      </p:sp>
      <p:sp>
        <p:nvSpPr>
          <p:cNvPr id="182" name="Shape 182"/>
          <p:cNvSpPr txBox="1"/>
          <p:nvPr/>
        </p:nvSpPr>
        <p:spPr>
          <a:xfrm>
            <a:off x="6313400" y="1142391"/>
            <a:ext cx="411000" cy="375600"/>
          </a:xfrm>
          <a:prstGeom prst="rect">
            <a:avLst/>
          </a:prstGeom>
          <a:noFill/>
          <a:ln>
            <a:noFill/>
          </a:ln>
        </p:spPr>
        <p:txBody>
          <a:bodyPr anchorCtr="0" anchor="t" bIns="91425" lIns="91425" rIns="91425" tIns="91425">
            <a:noAutofit/>
          </a:bodyPr>
          <a:lstStyle/>
          <a:p>
            <a:pPr lvl="0" rtl="0" algn="ctr">
              <a:spcBef>
                <a:spcPts val="0"/>
              </a:spcBef>
              <a:buNone/>
            </a:pPr>
            <a:r>
              <a:rPr lang="en" sz="1300">
                <a:solidFill>
                  <a:srgbClr val="FFFFFF"/>
                </a:solidFill>
                <a:latin typeface="Droid Sans"/>
                <a:ea typeface="Droid Sans"/>
                <a:cs typeface="Droid Sans"/>
                <a:sym typeface="Droid Sans"/>
              </a:rPr>
              <a:t>11</a:t>
            </a:r>
          </a:p>
        </p:txBody>
      </p:sp>
      <p:sp>
        <p:nvSpPr>
          <p:cNvPr id="183" name="Shape 183"/>
          <p:cNvSpPr txBox="1"/>
          <p:nvPr/>
        </p:nvSpPr>
        <p:spPr>
          <a:xfrm>
            <a:off x="5966525" y="1142391"/>
            <a:ext cx="411000" cy="375600"/>
          </a:xfrm>
          <a:prstGeom prst="rect">
            <a:avLst/>
          </a:prstGeom>
          <a:noFill/>
          <a:ln>
            <a:noFill/>
          </a:ln>
        </p:spPr>
        <p:txBody>
          <a:bodyPr anchorCtr="0" anchor="t" bIns="91425" lIns="91425" rIns="91425" tIns="91425">
            <a:noAutofit/>
          </a:bodyPr>
          <a:lstStyle/>
          <a:p>
            <a:pPr lvl="0" rtl="0" algn="ctr">
              <a:spcBef>
                <a:spcPts val="0"/>
              </a:spcBef>
              <a:buNone/>
            </a:pPr>
            <a:r>
              <a:rPr lang="en" sz="1300">
                <a:solidFill>
                  <a:srgbClr val="FFFFFF"/>
                </a:solidFill>
                <a:latin typeface="Droid Sans"/>
                <a:ea typeface="Droid Sans"/>
                <a:cs typeface="Droid Sans"/>
                <a:sym typeface="Droid Sans"/>
              </a:rPr>
              <a:t>4</a:t>
            </a:r>
          </a:p>
        </p:txBody>
      </p:sp>
      <p:sp>
        <p:nvSpPr>
          <p:cNvPr id="184" name="Shape 184"/>
          <p:cNvSpPr txBox="1"/>
          <p:nvPr/>
        </p:nvSpPr>
        <p:spPr>
          <a:xfrm>
            <a:off x="8465162" y="1142391"/>
            <a:ext cx="411000" cy="375600"/>
          </a:xfrm>
          <a:prstGeom prst="rect">
            <a:avLst/>
          </a:prstGeom>
          <a:noFill/>
          <a:ln>
            <a:noFill/>
          </a:ln>
        </p:spPr>
        <p:txBody>
          <a:bodyPr anchorCtr="0" anchor="t" bIns="91425" lIns="91425" rIns="91425" tIns="91425">
            <a:noAutofit/>
          </a:bodyPr>
          <a:lstStyle/>
          <a:p>
            <a:pPr lvl="0" rtl="0" algn="ctr">
              <a:spcBef>
                <a:spcPts val="0"/>
              </a:spcBef>
              <a:buNone/>
            </a:pPr>
            <a:r>
              <a:rPr lang="en" sz="1300">
                <a:solidFill>
                  <a:srgbClr val="FFFFFF"/>
                </a:solidFill>
                <a:latin typeface="Droid Sans"/>
                <a:ea typeface="Droid Sans"/>
                <a:cs typeface="Droid Sans"/>
                <a:sym typeface="Droid Sans"/>
              </a:rPr>
              <a:t>27</a:t>
            </a:r>
          </a:p>
        </p:txBody>
      </p:sp>
      <p:sp>
        <p:nvSpPr>
          <p:cNvPr id="185" name="Shape 185"/>
          <p:cNvSpPr txBox="1"/>
          <p:nvPr/>
        </p:nvSpPr>
        <p:spPr>
          <a:xfrm>
            <a:off x="8118237" y="1142391"/>
            <a:ext cx="411000" cy="375600"/>
          </a:xfrm>
          <a:prstGeom prst="rect">
            <a:avLst/>
          </a:prstGeom>
          <a:noFill/>
          <a:ln>
            <a:noFill/>
          </a:ln>
        </p:spPr>
        <p:txBody>
          <a:bodyPr anchorCtr="0" anchor="t" bIns="91425" lIns="91425" rIns="91425" tIns="91425">
            <a:noAutofit/>
          </a:bodyPr>
          <a:lstStyle/>
          <a:p>
            <a:pPr lvl="0" rtl="0" algn="ctr">
              <a:spcBef>
                <a:spcPts val="0"/>
              </a:spcBef>
              <a:buNone/>
            </a:pPr>
            <a:r>
              <a:rPr lang="en" sz="1300">
                <a:solidFill>
                  <a:srgbClr val="FFFFFF"/>
                </a:solidFill>
                <a:latin typeface="Droid Sans"/>
                <a:ea typeface="Droid Sans"/>
                <a:cs typeface="Droid Sans"/>
                <a:sym typeface="Droid Sans"/>
              </a:rPr>
              <a:t>20</a:t>
            </a:r>
          </a:p>
        </p:txBody>
      </p:sp>
      <p:sp>
        <p:nvSpPr>
          <p:cNvPr id="186" name="Shape 186"/>
          <p:cNvSpPr txBox="1"/>
          <p:nvPr/>
        </p:nvSpPr>
        <p:spPr>
          <a:xfrm>
            <a:off x="7755800" y="1142391"/>
            <a:ext cx="411000" cy="375600"/>
          </a:xfrm>
          <a:prstGeom prst="rect">
            <a:avLst/>
          </a:prstGeom>
          <a:noFill/>
          <a:ln>
            <a:noFill/>
          </a:ln>
        </p:spPr>
        <p:txBody>
          <a:bodyPr anchorCtr="0" anchor="t" bIns="91425" lIns="91425" rIns="91425" tIns="91425">
            <a:noAutofit/>
          </a:bodyPr>
          <a:lstStyle/>
          <a:p>
            <a:pPr lvl="0" rtl="0" algn="ctr">
              <a:spcBef>
                <a:spcPts val="0"/>
              </a:spcBef>
              <a:buNone/>
            </a:pPr>
            <a:r>
              <a:rPr lang="en" sz="1300">
                <a:solidFill>
                  <a:srgbClr val="FFFFFF"/>
                </a:solidFill>
                <a:latin typeface="Droid Sans"/>
                <a:ea typeface="Droid Sans"/>
                <a:cs typeface="Droid Sans"/>
                <a:sym typeface="Droid Sans"/>
              </a:rPr>
              <a:t>13</a:t>
            </a:r>
          </a:p>
        </p:txBody>
      </p:sp>
      <p:sp>
        <p:nvSpPr>
          <p:cNvPr id="187" name="Shape 187"/>
          <p:cNvSpPr txBox="1"/>
          <p:nvPr/>
        </p:nvSpPr>
        <p:spPr>
          <a:xfrm>
            <a:off x="7397075" y="1142391"/>
            <a:ext cx="411000" cy="375600"/>
          </a:xfrm>
          <a:prstGeom prst="rect">
            <a:avLst/>
          </a:prstGeom>
          <a:noFill/>
          <a:ln>
            <a:noFill/>
          </a:ln>
        </p:spPr>
        <p:txBody>
          <a:bodyPr anchorCtr="0" anchor="t" bIns="91425" lIns="91425" rIns="91425" tIns="91425">
            <a:noAutofit/>
          </a:bodyPr>
          <a:lstStyle/>
          <a:p>
            <a:pPr lvl="0" rtl="0" algn="ctr">
              <a:spcBef>
                <a:spcPts val="0"/>
              </a:spcBef>
              <a:buNone/>
            </a:pPr>
            <a:r>
              <a:rPr lang="en" sz="1300">
                <a:solidFill>
                  <a:srgbClr val="FFFFFF"/>
                </a:solidFill>
                <a:latin typeface="Droid Sans"/>
                <a:ea typeface="Droid Sans"/>
                <a:cs typeface="Droid Sans"/>
                <a:sym typeface="Droid Sans"/>
              </a:rPr>
              <a:t>6</a:t>
            </a:r>
          </a:p>
        </p:txBody>
      </p:sp>
      <p:sp>
        <p:nvSpPr>
          <p:cNvPr id="188" name="Shape 188"/>
          <p:cNvSpPr txBox="1"/>
          <p:nvPr/>
        </p:nvSpPr>
        <p:spPr>
          <a:xfrm>
            <a:off x="2599325" y="4709800"/>
            <a:ext cx="984000" cy="375600"/>
          </a:xfrm>
          <a:prstGeom prst="rect">
            <a:avLst/>
          </a:prstGeom>
          <a:noFill/>
          <a:ln>
            <a:noFill/>
          </a:ln>
        </p:spPr>
        <p:txBody>
          <a:bodyPr anchorCtr="0" anchor="t" bIns="91425" lIns="91425" rIns="91425" tIns="91425">
            <a:noAutofit/>
          </a:bodyPr>
          <a:lstStyle/>
          <a:p>
            <a:pPr lvl="0" rtl="0" algn="ctr">
              <a:spcBef>
                <a:spcPts val="0"/>
              </a:spcBef>
              <a:buNone/>
            </a:pPr>
            <a:r>
              <a:rPr lang="en" sz="1600">
                <a:solidFill>
                  <a:srgbClr val="FFFFFF"/>
                </a:solidFill>
                <a:latin typeface="Droid Sans"/>
                <a:ea typeface="Droid Sans"/>
                <a:cs typeface="Droid Sans"/>
                <a:sym typeface="Droid Sans"/>
              </a:rPr>
              <a:t>Planned:</a:t>
            </a:r>
          </a:p>
        </p:txBody>
      </p:sp>
      <p:sp>
        <p:nvSpPr>
          <p:cNvPr id="189" name="Shape 189"/>
          <p:cNvSpPr txBox="1"/>
          <p:nvPr/>
        </p:nvSpPr>
        <p:spPr>
          <a:xfrm>
            <a:off x="5258300" y="4709800"/>
            <a:ext cx="984000" cy="375600"/>
          </a:xfrm>
          <a:prstGeom prst="rect">
            <a:avLst/>
          </a:prstGeom>
          <a:noFill/>
          <a:ln>
            <a:noFill/>
          </a:ln>
        </p:spPr>
        <p:txBody>
          <a:bodyPr anchorCtr="0" anchor="t" bIns="91425" lIns="91425" rIns="91425" tIns="91425">
            <a:noAutofit/>
          </a:bodyPr>
          <a:lstStyle/>
          <a:p>
            <a:pPr lvl="0" rtl="0" algn="ctr">
              <a:spcBef>
                <a:spcPts val="0"/>
              </a:spcBef>
              <a:buNone/>
            </a:pPr>
            <a:r>
              <a:rPr lang="en" sz="1600">
                <a:solidFill>
                  <a:srgbClr val="FFFFFF"/>
                </a:solidFill>
                <a:latin typeface="Droid Sans"/>
                <a:ea typeface="Droid Sans"/>
                <a:cs typeface="Droid Sans"/>
                <a:sym typeface="Droid Sans"/>
              </a:rPr>
              <a:t>Actual:</a:t>
            </a:r>
          </a:p>
        </p:txBody>
      </p:sp>
      <p:sp>
        <p:nvSpPr>
          <p:cNvPr id="190" name="Shape 190"/>
          <p:cNvSpPr/>
          <p:nvPr/>
        </p:nvSpPr>
        <p:spPr>
          <a:xfrm>
            <a:off x="3583325" y="4904850"/>
            <a:ext cx="1016400" cy="107100"/>
          </a:xfrm>
          <a:prstGeom prst="rect">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1" name="Shape 191"/>
          <p:cNvSpPr/>
          <p:nvPr/>
        </p:nvSpPr>
        <p:spPr>
          <a:xfrm>
            <a:off x="6159025" y="4904850"/>
            <a:ext cx="1016400" cy="107100"/>
          </a:xfrm>
          <a:prstGeom prst="rect">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2" name="Shape 192"/>
          <p:cNvSpPr/>
          <p:nvPr/>
        </p:nvSpPr>
        <p:spPr>
          <a:xfrm>
            <a:off x="3273000" y="2247825"/>
            <a:ext cx="1016400" cy="107100"/>
          </a:xfrm>
          <a:prstGeom prst="rect">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3" name="Shape 193"/>
          <p:cNvSpPr/>
          <p:nvPr/>
        </p:nvSpPr>
        <p:spPr>
          <a:xfrm>
            <a:off x="4240308" y="2666300"/>
            <a:ext cx="1694100" cy="107100"/>
          </a:xfrm>
          <a:prstGeom prst="rect">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4" name="Shape 194"/>
          <p:cNvSpPr/>
          <p:nvPr/>
        </p:nvSpPr>
        <p:spPr>
          <a:xfrm>
            <a:off x="4960362" y="3298300"/>
            <a:ext cx="1016400" cy="107100"/>
          </a:xfrm>
          <a:prstGeom prst="rect">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5" name="Shape 195"/>
          <p:cNvSpPr/>
          <p:nvPr/>
        </p:nvSpPr>
        <p:spPr>
          <a:xfrm>
            <a:off x="7366475" y="4338450"/>
            <a:ext cx="1425600" cy="107100"/>
          </a:xfrm>
          <a:prstGeom prst="rect">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6" name="Shape 196"/>
          <p:cNvSpPr/>
          <p:nvPr/>
        </p:nvSpPr>
        <p:spPr>
          <a:xfrm>
            <a:off x="5978800" y="3818400"/>
            <a:ext cx="1474200" cy="107100"/>
          </a:xfrm>
          <a:prstGeom prst="rect">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sz="3600"/>
              <a:t>Modeling</a:t>
            </a:r>
          </a:p>
        </p:txBody>
      </p:sp>
      <p:sp>
        <p:nvSpPr>
          <p:cNvPr id="202" name="Shape 20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419100" lvl="0" marL="457200" rtl="0">
              <a:spcBef>
                <a:spcPts val="0"/>
              </a:spcBef>
              <a:buClr>
                <a:srgbClr val="FFFFFF"/>
              </a:buClr>
              <a:buSzPct val="100000"/>
            </a:pPr>
            <a:r>
              <a:rPr lang="en" sz="3000">
                <a:solidFill>
                  <a:srgbClr val="FFFFFF"/>
                </a:solidFill>
              </a:rPr>
              <a:t>Prototype</a:t>
            </a:r>
          </a:p>
          <a:p>
            <a:pPr lvl="0" rtl="0">
              <a:spcBef>
                <a:spcPts val="0"/>
              </a:spcBef>
              <a:buNone/>
            </a:pPr>
            <a:r>
              <a:t/>
            </a:r>
            <a:endParaRPr sz="3000">
              <a:solidFill>
                <a:srgbClr val="FFFFFF"/>
              </a:solidFill>
            </a:endParaRPr>
          </a:p>
          <a:p>
            <a:pPr indent="-419100" lvl="0" marL="457200" rtl="0">
              <a:spcBef>
                <a:spcPts val="0"/>
              </a:spcBef>
              <a:buClr>
                <a:srgbClr val="FFFFFF"/>
              </a:buClr>
              <a:buSzPct val="100000"/>
            </a:pPr>
            <a:r>
              <a:rPr lang="en" sz="3000">
                <a:solidFill>
                  <a:srgbClr val="FFFFFF"/>
                </a:solidFill>
              </a:rPr>
              <a:t>Paper Presentation</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Report Prototype</a:t>
            </a:r>
          </a:p>
        </p:txBody>
      </p:sp>
      <p:sp>
        <p:nvSpPr>
          <p:cNvPr id="208" name="Shape 208"/>
          <p:cNvSpPr txBox="1"/>
          <p:nvPr>
            <p:ph idx="1" type="body"/>
          </p:nvPr>
        </p:nvSpPr>
        <p:spPr>
          <a:xfrm>
            <a:off x="311700" y="1152475"/>
            <a:ext cx="40587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Modeled to take after a traditional bank statement</a:t>
            </a:r>
          </a:p>
          <a:p>
            <a:pPr indent="-228600" lvl="0" marL="457200" rtl="0">
              <a:spcBef>
                <a:spcPts val="0"/>
              </a:spcBef>
              <a:buClr>
                <a:srgbClr val="FFFFFF"/>
              </a:buClr>
            </a:pPr>
            <a:r>
              <a:rPr lang="en">
                <a:solidFill>
                  <a:srgbClr val="FFFFFF"/>
                </a:solidFill>
              </a:rPr>
              <a:t>Easy to read</a:t>
            </a:r>
          </a:p>
          <a:p>
            <a:pPr indent="-228600" lvl="0" marL="457200" rtl="0">
              <a:spcBef>
                <a:spcPts val="0"/>
              </a:spcBef>
              <a:buClr>
                <a:srgbClr val="FFFFFF"/>
              </a:buClr>
            </a:pPr>
            <a:r>
              <a:rPr lang="en">
                <a:solidFill>
                  <a:srgbClr val="FFFFFF"/>
                </a:solidFill>
              </a:rPr>
              <a:t>Only pertinent information</a:t>
            </a:r>
          </a:p>
        </p:txBody>
      </p:sp>
      <p:pic>
        <p:nvPicPr>
          <p:cNvPr descr="Report Prototype.PNG" id="209" name="Shape 209"/>
          <p:cNvPicPr preferRelativeResize="0"/>
          <p:nvPr/>
        </p:nvPicPr>
        <p:blipFill>
          <a:blip r:embed="rId3">
            <a:alphaModFix/>
          </a:blip>
          <a:stretch>
            <a:fillRect/>
          </a:stretch>
        </p:blipFill>
        <p:spPr>
          <a:xfrm>
            <a:off x="4493322" y="0"/>
            <a:ext cx="3948356"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Login Prototype</a:t>
            </a:r>
          </a:p>
        </p:txBody>
      </p:sp>
      <p:sp>
        <p:nvSpPr>
          <p:cNvPr id="215" name="Shape 21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solidFill>
                  <a:srgbClr val="FFFFFF"/>
                </a:solidFill>
              </a:rPr>
              <a:t>Standard Academy</a:t>
            </a:r>
          </a:p>
          <a:p>
            <a:pPr lvl="0">
              <a:spcBef>
                <a:spcPts val="0"/>
              </a:spcBef>
              <a:buNone/>
            </a:pPr>
            <a:r>
              <a:rPr lang="en">
                <a:solidFill>
                  <a:srgbClr val="FFFFFF"/>
                </a:solidFill>
              </a:rPr>
              <a:t>login page</a:t>
            </a:r>
          </a:p>
        </p:txBody>
      </p:sp>
      <p:pic>
        <p:nvPicPr>
          <p:cNvPr descr="Login Prototype.png" id="216" name="Shape 216"/>
          <p:cNvPicPr preferRelativeResize="0"/>
          <p:nvPr/>
        </p:nvPicPr>
        <p:blipFill rotWithShape="1">
          <a:blip r:embed="rId3">
            <a:alphaModFix/>
          </a:blip>
          <a:srcRect b="5311" l="0" r="21123" t="0"/>
          <a:stretch/>
        </p:blipFill>
        <p:spPr>
          <a:xfrm>
            <a:off x="3570000" y="1124012"/>
            <a:ext cx="5143700" cy="3473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ctrTitle"/>
          </p:nvPr>
        </p:nvSpPr>
        <p:spPr>
          <a:xfrm>
            <a:off x="671257" y="990800"/>
            <a:ext cx="7801500" cy="1730100"/>
          </a:xfrm>
          <a:prstGeom prst="rect">
            <a:avLst/>
          </a:prstGeom>
        </p:spPr>
        <p:txBody>
          <a:bodyPr anchorCtr="0" anchor="b" bIns="91425" lIns="91425" rIns="91425" tIns="91425">
            <a:noAutofit/>
          </a:bodyPr>
          <a:lstStyle/>
          <a:p>
            <a:pPr lvl="0" rtl="0">
              <a:spcBef>
                <a:spcPts val="0"/>
              </a:spcBef>
              <a:buNone/>
            </a:pPr>
            <a:r>
              <a:rPr lang="en"/>
              <a:t>Therac-25</a:t>
            </a:r>
          </a:p>
        </p:txBody>
      </p:sp>
      <p:sp>
        <p:nvSpPr>
          <p:cNvPr id="222" name="Shape 222"/>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rtl="0">
              <a:spcBef>
                <a:spcPts val="0"/>
              </a:spcBef>
              <a:buNone/>
            </a:pPr>
            <a:r>
              <a:rPr lang="en" sz="1200">
                <a:solidFill>
                  <a:schemeClr val="dk1"/>
                </a:solidFill>
                <a:latin typeface="Times New Roman"/>
                <a:ea typeface="Times New Roman"/>
                <a:cs typeface="Times New Roman"/>
                <a:sym typeface="Times New Roman"/>
              </a:rPr>
              <a:t>N. Leveson, “Medical Devices: The Therac-25”</a:t>
            </a:r>
          </a:p>
          <a:p>
            <a:pPr lvl="0" rtl="0">
              <a:spcBef>
                <a:spcPts val="0"/>
              </a:spcBef>
              <a:buNone/>
            </a:pPr>
            <a:r>
              <a:rPr lang="en" sz="1200">
                <a:solidFill>
                  <a:schemeClr val="dk1"/>
                </a:solidFill>
                <a:latin typeface="Times New Roman"/>
                <a:ea typeface="Times New Roman"/>
                <a:cs typeface="Times New Roman"/>
                <a:sym typeface="Times New Roman"/>
              </a:rPr>
              <a:t>Appendices 1-4</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The Dangers of Software</a:t>
            </a:r>
          </a:p>
        </p:txBody>
      </p:sp>
      <p:sp>
        <p:nvSpPr>
          <p:cNvPr id="228" name="Shape 228"/>
          <p:cNvSpPr txBox="1"/>
          <p:nvPr>
            <p:ph idx="1" type="body"/>
          </p:nvPr>
        </p:nvSpPr>
        <p:spPr>
          <a:xfrm>
            <a:off x="311700" y="1110900"/>
            <a:ext cx="85206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Always prepare for worst case circumstances</a:t>
            </a:r>
          </a:p>
          <a:p>
            <a:pPr lvl="0" rtl="0">
              <a:spcBef>
                <a:spcPts val="0"/>
              </a:spcBef>
              <a:buNone/>
            </a:pPr>
            <a:r>
              <a:t/>
            </a:r>
            <a:endParaRPr>
              <a:solidFill>
                <a:srgbClr val="FFFFFF"/>
              </a:solidFill>
            </a:endParaRPr>
          </a:p>
          <a:p>
            <a:pPr indent="-228600" lvl="0" marL="457200" rtl="0">
              <a:spcBef>
                <a:spcPts val="0"/>
              </a:spcBef>
              <a:buClr>
                <a:srgbClr val="FFFFFF"/>
              </a:buClr>
            </a:pPr>
            <a:r>
              <a:rPr lang="en">
                <a:solidFill>
                  <a:srgbClr val="FFFFFF"/>
                </a:solidFill>
              </a:rPr>
              <a:t>Do not be single point of failure</a:t>
            </a:r>
          </a:p>
          <a:p>
            <a:pPr lvl="0" rtl="0">
              <a:spcBef>
                <a:spcPts val="0"/>
              </a:spcBef>
              <a:buNone/>
            </a:pPr>
            <a:r>
              <a:t/>
            </a:r>
            <a:endParaRPr>
              <a:solidFill>
                <a:srgbClr val="FFFFFF"/>
              </a:solidFill>
            </a:endParaRPr>
          </a:p>
          <a:p>
            <a:pPr indent="-228600" lvl="0" marL="457200" rtl="0">
              <a:spcBef>
                <a:spcPts val="0"/>
              </a:spcBef>
              <a:buClr>
                <a:srgbClr val="FFFFFF"/>
              </a:buClr>
            </a:pPr>
            <a:r>
              <a:rPr lang="en">
                <a:solidFill>
                  <a:srgbClr val="FFFFFF"/>
                </a:solidFill>
              </a:rPr>
              <a:t>Always keep error reports in logs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Background</a:t>
            </a:r>
          </a:p>
        </p:txBody>
      </p:sp>
      <p:sp>
        <p:nvSpPr>
          <p:cNvPr id="234" name="Shape 234"/>
          <p:cNvSpPr txBox="1"/>
          <p:nvPr>
            <p:ph idx="1" type="body"/>
          </p:nvPr>
        </p:nvSpPr>
        <p:spPr>
          <a:xfrm>
            <a:off x="270125" y="1152475"/>
            <a:ext cx="85206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Radiation machine for tumor removal</a:t>
            </a:r>
          </a:p>
          <a:p>
            <a:pPr lvl="0" rtl="0">
              <a:spcBef>
                <a:spcPts val="0"/>
              </a:spcBef>
              <a:buNone/>
            </a:pPr>
            <a:r>
              <a:t/>
            </a:r>
            <a:endParaRPr>
              <a:solidFill>
                <a:srgbClr val="FFFFFF"/>
              </a:solidFill>
            </a:endParaRPr>
          </a:p>
          <a:p>
            <a:pPr indent="-228600" lvl="0" marL="457200" rtl="0">
              <a:spcBef>
                <a:spcPts val="0"/>
              </a:spcBef>
              <a:buClr>
                <a:srgbClr val="FFFFFF"/>
              </a:buClr>
            </a:pPr>
            <a:r>
              <a:rPr lang="en">
                <a:solidFill>
                  <a:srgbClr val="FFFFFF"/>
                </a:solidFill>
              </a:rPr>
              <a:t>Two previous iterations that used hardware fail-safes </a:t>
            </a:r>
          </a:p>
          <a:p>
            <a:pPr lvl="0" rtl="0">
              <a:spcBef>
                <a:spcPts val="0"/>
              </a:spcBef>
              <a:buNone/>
            </a:pPr>
            <a:r>
              <a:t/>
            </a:r>
            <a:endParaRPr>
              <a:solidFill>
                <a:srgbClr val="FFFFFF"/>
              </a:solidFill>
            </a:endParaRPr>
          </a:p>
          <a:p>
            <a:pPr indent="-228600" lvl="0" marL="457200" rtl="0">
              <a:spcBef>
                <a:spcPts val="0"/>
              </a:spcBef>
              <a:buClr>
                <a:srgbClr val="FFFFFF"/>
              </a:buClr>
            </a:pPr>
            <a:r>
              <a:rPr lang="en">
                <a:solidFill>
                  <a:srgbClr val="FFFFFF"/>
                </a:solidFill>
              </a:rPr>
              <a:t>Therac-25 used only software fail-safes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sz="3600"/>
              <a:t>Project Management</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406400" lvl="0" marL="457200" rtl="0">
              <a:spcBef>
                <a:spcPts val="0"/>
              </a:spcBef>
              <a:buClr>
                <a:srgbClr val="FFFFFF"/>
              </a:buClr>
              <a:buSzPct val="100000"/>
            </a:pPr>
            <a:r>
              <a:rPr lang="en" sz="2800">
                <a:solidFill>
                  <a:srgbClr val="FFFFFF"/>
                </a:solidFill>
              </a:rPr>
              <a:t>Functional Requirement Table</a:t>
            </a:r>
          </a:p>
          <a:p>
            <a:pPr indent="-406400" lvl="0" marL="457200" rtl="0">
              <a:spcBef>
                <a:spcPts val="0"/>
              </a:spcBef>
              <a:buClr>
                <a:srgbClr val="FFFFFF"/>
              </a:buClr>
              <a:buSzPct val="100000"/>
            </a:pPr>
            <a:r>
              <a:rPr lang="en" sz="2800">
                <a:solidFill>
                  <a:srgbClr val="FFFFFF"/>
                </a:solidFill>
              </a:rPr>
              <a:t>Meeting Summary</a:t>
            </a:r>
          </a:p>
          <a:p>
            <a:pPr indent="-406400" lvl="0" marL="457200" rtl="0">
              <a:spcBef>
                <a:spcPts val="0"/>
              </a:spcBef>
              <a:buClr>
                <a:srgbClr val="FFFFFF"/>
              </a:buClr>
              <a:buSzPct val="100000"/>
            </a:pPr>
            <a:r>
              <a:rPr lang="en" sz="2800">
                <a:solidFill>
                  <a:srgbClr val="FFFFFF"/>
                </a:solidFill>
              </a:rPr>
              <a:t>Workload Matrices</a:t>
            </a:r>
          </a:p>
          <a:p>
            <a:pPr indent="-406400" lvl="0" marL="457200">
              <a:spcBef>
                <a:spcPts val="0"/>
              </a:spcBef>
              <a:buClr>
                <a:srgbClr val="FFFFFF"/>
              </a:buClr>
              <a:buSzPct val="100000"/>
            </a:pPr>
            <a:r>
              <a:rPr lang="en" sz="2800">
                <a:solidFill>
                  <a:srgbClr val="FFFFFF"/>
                </a:solidFill>
              </a:rPr>
              <a:t>Gantt Chart</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Background</a:t>
            </a:r>
          </a:p>
        </p:txBody>
      </p:sp>
      <p:sp>
        <p:nvSpPr>
          <p:cNvPr id="240" name="Shape 240"/>
          <p:cNvSpPr txBox="1"/>
          <p:nvPr>
            <p:ph idx="1" type="body"/>
          </p:nvPr>
        </p:nvSpPr>
        <p:spPr>
          <a:xfrm>
            <a:off x="270125" y="1152475"/>
            <a:ext cx="85206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Therac-25 reused much software from previous iterations</a:t>
            </a:r>
          </a:p>
          <a:p>
            <a:pPr lvl="0" rtl="0">
              <a:spcBef>
                <a:spcPts val="0"/>
              </a:spcBef>
              <a:buNone/>
            </a:pPr>
            <a:r>
              <a:t/>
            </a:r>
            <a:endParaRPr>
              <a:solidFill>
                <a:srgbClr val="FFFFFF"/>
              </a:solidFill>
            </a:endParaRPr>
          </a:p>
          <a:p>
            <a:pPr indent="-228600" lvl="0" marL="457200" rtl="0">
              <a:spcBef>
                <a:spcPts val="0"/>
              </a:spcBef>
              <a:buClr>
                <a:srgbClr val="FFFFFF"/>
              </a:buClr>
            </a:pPr>
            <a:r>
              <a:rPr lang="en">
                <a:solidFill>
                  <a:srgbClr val="FFFFFF"/>
                </a:solidFill>
              </a:rPr>
              <a:t>The machine’s software was not analyzed in the Hazard Analysis</a:t>
            </a:r>
          </a:p>
          <a:p>
            <a:pPr lvl="0" rtl="0">
              <a:spcBef>
                <a:spcPts val="0"/>
              </a:spcBef>
              <a:buNone/>
            </a:pPr>
            <a:r>
              <a:t/>
            </a:r>
            <a:endParaRPr>
              <a:solidFill>
                <a:srgbClr val="FFFFFF"/>
              </a:solidFill>
            </a:endParaRPr>
          </a:p>
          <a:p>
            <a:pPr indent="-228600" lvl="0" marL="457200" rtl="0">
              <a:spcBef>
                <a:spcPts val="0"/>
              </a:spcBef>
              <a:buClr>
                <a:srgbClr val="FFFFFF"/>
              </a:buClr>
            </a:pPr>
            <a:r>
              <a:rPr lang="en">
                <a:solidFill>
                  <a:srgbClr val="FFFFFF"/>
                </a:solidFill>
              </a:rPr>
              <a:t>User input was simplified and required no double checking</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x="0" y="0"/>
          <a:ext cx="0" cy="0"/>
          <a:chOff x="0" y="0"/>
          <a:chExt cx="0" cy="0"/>
        </a:xfrm>
      </p:grpSpPr>
      <p:sp>
        <p:nvSpPr>
          <p:cNvPr id="245" name="Shape 24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Worst Case</a:t>
            </a:r>
          </a:p>
        </p:txBody>
      </p:sp>
      <p:sp>
        <p:nvSpPr>
          <p:cNvPr id="246" name="Shape 24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solidFill>
                  <a:srgbClr val="FFFFFF"/>
                </a:solidFill>
              </a:rPr>
              <a:t>When developing mission or health critical software you must always prepare for the worst case. The Therac-25 was numerous times by the manufacturer, but only with cases that the machine expected. Radiation exposure and saturation were not taken into account, and because of this a malfunction occurred. </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Lack of Fail-safes</a:t>
            </a:r>
          </a:p>
        </p:txBody>
      </p:sp>
      <p:sp>
        <p:nvSpPr>
          <p:cNvPr id="252" name="Shape 25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solidFill>
                  <a:srgbClr val="FFFFFF"/>
                </a:solidFill>
              </a:rPr>
              <a:t>In the case of Therac-25, the fail-safes were sparse if present at all. </a:t>
            </a:r>
          </a:p>
          <a:p>
            <a:pPr lvl="0" rtl="0">
              <a:spcBef>
                <a:spcPts val="0"/>
              </a:spcBef>
              <a:buNone/>
            </a:pPr>
            <a:r>
              <a:t/>
            </a:r>
            <a:endParaRPr>
              <a:solidFill>
                <a:srgbClr val="FFFFFF"/>
              </a:solidFill>
            </a:endParaRPr>
          </a:p>
          <a:p>
            <a:pPr lvl="0" rtl="0">
              <a:spcBef>
                <a:spcPts val="0"/>
              </a:spcBef>
              <a:buNone/>
            </a:pPr>
            <a:r>
              <a:rPr lang="en">
                <a:solidFill>
                  <a:srgbClr val="FFFFFF"/>
                </a:solidFill>
              </a:rPr>
              <a:t>For Example: The machine relied solely on the software to move the hardware in the correct position and orientation to administer the therapy. The machine output a very high intensity beam of electrons that was required to be attenuated by hardware. There were no checks in place to verify the “flattener” was in place before delivering the beam of radiation to the patient. </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Error Reports</a:t>
            </a:r>
          </a:p>
        </p:txBody>
      </p:sp>
      <p:sp>
        <p:nvSpPr>
          <p:cNvPr id="258" name="Shape 25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solidFill>
                  <a:srgbClr val="FFFFFF"/>
                </a:solidFill>
              </a:rPr>
              <a:t>After a few people were injured by the Therac-25 an investigation was opened to determine what caused the problem. However, even though there was multiple warnings that there may be a problem with the software, none of the errors were logged. Because there weren’t any errors logged the investigation blamed a faulty switch and more people were injured. </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311700" y="248000"/>
            <a:ext cx="8520600" cy="572700"/>
          </a:xfrm>
          <a:prstGeom prst="rect">
            <a:avLst/>
          </a:prstGeom>
        </p:spPr>
        <p:txBody>
          <a:bodyPr anchorCtr="0" anchor="t" bIns="91425" lIns="91425" rIns="91425" tIns="91425">
            <a:noAutofit/>
          </a:bodyPr>
          <a:lstStyle/>
          <a:p>
            <a:pPr lvl="0" rtl="0" algn="ctr">
              <a:spcBef>
                <a:spcPts val="0"/>
              </a:spcBef>
              <a:buNone/>
            </a:pPr>
            <a:r>
              <a:rPr lang="en"/>
              <a:t>Conclusion</a:t>
            </a:r>
          </a:p>
        </p:txBody>
      </p:sp>
      <p:sp>
        <p:nvSpPr>
          <p:cNvPr id="264" name="Shape 264"/>
          <p:cNvSpPr txBox="1"/>
          <p:nvPr>
            <p:ph idx="1" type="body"/>
          </p:nvPr>
        </p:nvSpPr>
        <p:spPr>
          <a:xfrm>
            <a:off x="311700" y="863550"/>
            <a:ext cx="85206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When designing mission critical software, it is necessary to take into account extreme scenarios. There should be a plan of action for every situation possible.</a:t>
            </a:r>
          </a:p>
          <a:p>
            <a:pPr lvl="0" rtl="0">
              <a:spcBef>
                <a:spcPts val="0"/>
              </a:spcBef>
              <a:buNone/>
            </a:pPr>
            <a:r>
              <a:t/>
            </a:r>
            <a:endParaRPr>
              <a:solidFill>
                <a:srgbClr val="FFFFFF"/>
              </a:solidFill>
            </a:endParaRPr>
          </a:p>
          <a:p>
            <a:pPr indent="-228600" lvl="0" marL="457200" rtl="0">
              <a:spcBef>
                <a:spcPts val="0"/>
              </a:spcBef>
              <a:buClr>
                <a:srgbClr val="FFFFFF"/>
              </a:buClr>
            </a:pPr>
            <a:r>
              <a:rPr lang="en">
                <a:solidFill>
                  <a:srgbClr val="FFFFFF"/>
                </a:solidFill>
              </a:rPr>
              <a:t>Documentation is essential. It should be easy enough for the average user to understand the inevitable malfunction while being thorough enough to adequately describe the problem.</a:t>
            </a:r>
          </a:p>
          <a:p>
            <a:pPr lvl="0" rtl="0">
              <a:spcBef>
                <a:spcPts val="0"/>
              </a:spcBef>
              <a:buNone/>
            </a:pPr>
            <a:r>
              <a:t/>
            </a:r>
            <a:endParaRPr>
              <a:solidFill>
                <a:srgbClr val="FFFFFF"/>
              </a:solidFill>
            </a:endParaRPr>
          </a:p>
          <a:p>
            <a:pPr indent="-228600" lvl="0" marL="457200" rtl="0">
              <a:spcBef>
                <a:spcPts val="0"/>
              </a:spcBef>
              <a:buClr>
                <a:srgbClr val="FFFFFF"/>
              </a:buClr>
            </a:pPr>
            <a:r>
              <a:rPr lang="en">
                <a:solidFill>
                  <a:srgbClr val="FFFFFF"/>
                </a:solidFill>
              </a:rPr>
              <a:t>Never become complacent in your work. Sacrificing safety for ease-of-use should not be tolerated. There should be proper risk-assessment for all aspects of software and hardware interaction.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Functional Requirements</a:t>
            </a:r>
          </a:p>
        </p:txBody>
      </p:sp>
      <p:graphicFrame>
        <p:nvGraphicFramePr>
          <p:cNvPr id="72" name="Shape 72"/>
          <p:cNvGraphicFramePr/>
          <p:nvPr/>
        </p:nvGraphicFramePr>
        <p:xfrm>
          <a:off x="939250" y="1017725"/>
          <a:ext cx="3000000" cy="3000000"/>
        </p:xfrm>
        <a:graphic>
          <a:graphicData uri="http://schemas.openxmlformats.org/drawingml/2006/table">
            <a:tbl>
              <a:tblPr>
                <a:noFill/>
                <a:tableStyleId>{8EA07623-6CD2-4F93-9FEA-E35DA5569A2B}</a:tableStyleId>
              </a:tblPr>
              <a:tblGrid>
                <a:gridCol w="2484375"/>
                <a:gridCol w="4767875"/>
              </a:tblGrid>
              <a:tr h="520800">
                <a:tc>
                  <a:txBody>
                    <a:bodyPr>
                      <a:noAutofit/>
                    </a:bodyPr>
                    <a:lstStyle/>
                    <a:p>
                      <a:pPr lvl="0" algn="ctr">
                        <a:spcBef>
                          <a:spcPts val="0"/>
                        </a:spcBef>
                        <a:buNone/>
                      </a:pPr>
                      <a:r>
                        <a:rPr b="1" lang="en">
                          <a:solidFill>
                            <a:srgbClr val="FFFFFF"/>
                          </a:solidFill>
                          <a:latin typeface="Times New Roman"/>
                          <a:ea typeface="Times New Roman"/>
                          <a:cs typeface="Times New Roman"/>
                          <a:sym typeface="Times New Roman"/>
                        </a:rPr>
                        <a:t>Functional Requirement</a:t>
                      </a:r>
                    </a:p>
                  </a:txBody>
                  <a:tcPr marT="91425" marB="91425" marR="91425" marL="91425"/>
                </a:tc>
                <a:tc>
                  <a:txBody>
                    <a:bodyPr>
                      <a:noAutofit/>
                    </a:bodyPr>
                    <a:lstStyle/>
                    <a:p>
                      <a:pPr lvl="0" algn="ctr">
                        <a:spcBef>
                          <a:spcPts val="0"/>
                        </a:spcBef>
                        <a:buNone/>
                      </a:pPr>
                      <a:r>
                        <a:rPr b="1" lang="en">
                          <a:solidFill>
                            <a:srgbClr val="FFFFFF"/>
                          </a:solidFill>
                        </a:rPr>
                        <a:t>Acceptance Test Plan</a:t>
                      </a:r>
                    </a:p>
                  </a:txBody>
                  <a:tcPr marT="91425" marB="91425" marR="91425" marL="91425"/>
                </a:tc>
              </a:tr>
              <a:tr h="1468100">
                <a:tc>
                  <a:txBody>
                    <a:bodyPr>
                      <a:noAutofit/>
                    </a:bodyPr>
                    <a:lstStyle/>
                    <a:p>
                      <a:pPr indent="-228600" lvl="0" marL="457200" algn="ctr">
                        <a:spcBef>
                          <a:spcPts val="0"/>
                        </a:spcBef>
                        <a:buClr>
                          <a:srgbClr val="FFFFFF"/>
                        </a:buClr>
                        <a:buAutoNum type="arabicPeriod"/>
                      </a:pPr>
                      <a:r>
                        <a:rPr lang="en">
                          <a:solidFill>
                            <a:srgbClr val="FFFFFF"/>
                          </a:solidFill>
                        </a:rPr>
                        <a:t>   Secure Log-In for each user</a:t>
                      </a:r>
                    </a:p>
                  </a:txBody>
                  <a:tcPr marT="91425" marB="91425" marR="91425" marL="91425"/>
                </a:tc>
                <a:tc>
                  <a:txBody>
                    <a:bodyPr>
                      <a:noAutofit/>
                    </a:bodyPr>
                    <a:lstStyle/>
                    <a:p>
                      <a:pPr lvl="0">
                        <a:spcBef>
                          <a:spcPts val="0"/>
                        </a:spcBef>
                        <a:buNone/>
                      </a:pPr>
                      <a:r>
                        <a:rPr lang="en"/>
                        <a:t>1.1       Every user must be able to correctly log in with their credentials. (Normal)</a:t>
                      </a:r>
                    </a:p>
                    <a:p>
                      <a:pPr lvl="0">
                        <a:spcBef>
                          <a:spcPts val="0"/>
                        </a:spcBef>
                        <a:buNone/>
                      </a:pPr>
                      <a:r>
                        <a:rPr lang="en"/>
                        <a:t>1.2       Users only see information pertinent to them when they log in (Normal)</a:t>
                      </a:r>
                    </a:p>
                    <a:p>
                      <a:pPr lvl="0">
                        <a:spcBef>
                          <a:spcPts val="0"/>
                        </a:spcBef>
                        <a:buNone/>
                      </a:pPr>
                      <a:r>
                        <a:rPr lang="en"/>
                        <a:t>1.3       Users cannot log in without proper username or password (Abnormal)</a:t>
                      </a:r>
                    </a:p>
                  </a:txBody>
                  <a:tcPr marT="91425" marB="91425" marR="91425" marL="91425"/>
                </a:tc>
              </a:tr>
              <a:tr h="1966825">
                <a:tc>
                  <a:txBody>
                    <a:bodyPr>
                      <a:noAutofit/>
                    </a:bodyPr>
                    <a:lstStyle/>
                    <a:p>
                      <a:pPr lvl="0" algn="ctr">
                        <a:spcBef>
                          <a:spcPts val="0"/>
                        </a:spcBef>
                        <a:buNone/>
                      </a:pPr>
                      <a:r>
                        <a:rPr lang="en">
                          <a:solidFill>
                            <a:srgbClr val="FFFFFF"/>
                          </a:solidFill>
                        </a:rPr>
                        <a:t>  2.       Data-Updates with Local Changes </a:t>
                      </a:r>
                    </a:p>
                  </a:txBody>
                  <a:tcPr marT="91425" marB="91425" marR="91425" marL="91425"/>
                </a:tc>
                <a:tc>
                  <a:txBody>
                    <a:bodyPr>
                      <a:noAutofit/>
                    </a:bodyPr>
                    <a:lstStyle/>
                    <a:p>
                      <a:pPr lvl="0">
                        <a:spcBef>
                          <a:spcPts val="0"/>
                        </a:spcBef>
                        <a:buNone/>
                      </a:pPr>
                      <a:r>
                        <a:rPr lang="en"/>
                        <a:t>2.1       Proper amount of currently available funds are displayed. (Normal)</a:t>
                      </a:r>
                    </a:p>
                    <a:p>
                      <a:pPr lvl="0">
                        <a:spcBef>
                          <a:spcPts val="0"/>
                        </a:spcBef>
                        <a:buNone/>
                      </a:pPr>
                      <a:r>
                        <a:rPr lang="en"/>
                        <a:t>2.2       When an inquiry is cleared the proper amount of money is reflected in the account. (Normal)</a:t>
                      </a:r>
                    </a:p>
                    <a:p>
                      <a:pPr lvl="0">
                        <a:spcBef>
                          <a:spcPts val="0"/>
                        </a:spcBef>
                        <a:buNone/>
                      </a:pPr>
                      <a:r>
                        <a:rPr lang="en"/>
                        <a:t>2.3       Completed transactions from the fiscal year with job number are displayed. (Normal)</a:t>
                      </a:r>
                    </a:p>
                    <a:p>
                      <a:pPr lvl="0">
                        <a:spcBef>
                          <a:spcPts val="0"/>
                        </a:spcBef>
                        <a:buNone/>
                      </a:pPr>
                      <a:r>
                        <a:rPr lang="en"/>
                        <a:t>2.4       The system would display negative money for a user that has overspent their grants. (Abnormal)</a:t>
                      </a:r>
                    </a:p>
                    <a:p>
                      <a:pPr lvl="0">
                        <a:spcBef>
                          <a:spcPts val="0"/>
                        </a:spcBef>
                        <a:buNone/>
                      </a:pPr>
                      <a:r>
                        <a:rPr lang="en"/>
                        <a:t> </a:t>
                      </a: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Functional Requirements, cont. </a:t>
            </a:r>
          </a:p>
        </p:txBody>
      </p:sp>
      <p:graphicFrame>
        <p:nvGraphicFramePr>
          <p:cNvPr id="78" name="Shape 78"/>
          <p:cNvGraphicFramePr/>
          <p:nvPr/>
        </p:nvGraphicFramePr>
        <p:xfrm>
          <a:off x="952500" y="1075425"/>
          <a:ext cx="3000000" cy="3000000"/>
        </p:xfrm>
        <a:graphic>
          <a:graphicData uri="http://schemas.openxmlformats.org/drawingml/2006/table">
            <a:tbl>
              <a:tblPr>
                <a:noFill/>
                <a:tableStyleId>{8EA07623-6CD2-4F93-9FEA-E35DA5569A2B}</a:tableStyleId>
              </a:tblPr>
              <a:tblGrid>
                <a:gridCol w="2471125"/>
                <a:gridCol w="4767875"/>
              </a:tblGrid>
              <a:tr h="547800">
                <a:tc>
                  <a:txBody>
                    <a:bodyPr>
                      <a:noAutofit/>
                    </a:bodyPr>
                    <a:lstStyle/>
                    <a:p>
                      <a:pPr lvl="0" rtl="0" algn="ctr">
                        <a:spcBef>
                          <a:spcPts val="0"/>
                        </a:spcBef>
                        <a:buNone/>
                      </a:pPr>
                      <a:r>
                        <a:rPr b="1" lang="en">
                          <a:solidFill>
                            <a:srgbClr val="FFFFFF"/>
                          </a:solidFill>
                          <a:latin typeface="Times New Roman"/>
                          <a:ea typeface="Times New Roman"/>
                          <a:cs typeface="Times New Roman"/>
                          <a:sym typeface="Times New Roman"/>
                        </a:rPr>
                        <a:t>Functional Requirement</a:t>
                      </a:r>
                    </a:p>
                  </a:txBody>
                  <a:tcPr marT="91425" marB="91425" marR="91425" marL="91425"/>
                </a:tc>
                <a:tc>
                  <a:txBody>
                    <a:bodyPr>
                      <a:noAutofit/>
                    </a:bodyPr>
                    <a:lstStyle/>
                    <a:p>
                      <a:pPr lvl="0" rtl="0" algn="ctr">
                        <a:spcBef>
                          <a:spcPts val="0"/>
                        </a:spcBef>
                        <a:buNone/>
                      </a:pPr>
                      <a:r>
                        <a:rPr b="1" lang="en">
                          <a:solidFill>
                            <a:srgbClr val="FFFFFF"/>
                          </a:solidFill>
                        </a:rPr>
                        <a:t>Acceptance Test Plan</a:t>
                      </a:r>
                    </a:p>
                  </a:txBody>
                  <a:tcPr marT="91425" marB="91425" marR="91425" marL="91425"/>
                </a:tc>
              </a:tr>
              <a:tr h="1544200">
                <a:tc>
                  <a:txBody>
                    <a:bodyPr>
                      <a:noAutofit/>
                    </a:bodyPr>
                    <a:lstStyle/>
                    <a:p>
                      <a:pPr lvl="0" rtl="0" algn="ctr">
                        <a:spcBef>
                          <a:spcPts val="0"/>
                        </a:spcBef>
                        <a:buNone/>
                      </a:pPr>
                      <a:r>
                        <a:rPr lang="en">
                          <a:solidFill>
                            <a:srgbClr val="FFFFFF"/>
                          </a:solidFill>
                        </a:rPr>
                        <a:t>     3.   Validated data entry for Ms. Schroeder</a:t>
                      </a:r>
                    </a:p>
                  </a:txBody>
                  <a:tcPr marT="91425" marB="91425" marR="91425" marL="91425"/>
                </a:tc>
                <a:tc>
                  <a:txBody>
                    <a:bodyPr>
                      <a:noAutofit/>
                    </a:bodyPr>
                    <a:lstStyle/>
                    <a:p>
                      <a:pPr lvl="0" rtl="0">
                        <a:spcBef>
                          <a:spcPts val="0"/>
                        </a:spcBef>
                        <a:buNone/>
                      </a:pPr>
                      <a:r>
                        <a:rPr lang="en"/>
                        <a:t>3.1       Ms. Schroeder has an easy and efficient to enter faculty expenses into the database. (Normal) </a:t>
                      </a:r>
                    </a:p>
                    <a:p>
                      <a:pPr lvl="0" rtl="0">
                        <a:spcBef>
                          <a:spcPts val="0"/>
                        </a:spcBef>
                        <a:buNone/>
                      </a:pPr>
                      <a:r>
                        <a:rPr lang="en"/>
                        <a:t>3.2       Ms. Schroeder can enter expenses for any faculty account. (Normal)</a:t>
                      </a:r>
                    </a:p>
                    <a:p>
                      <a:pPr lvl="0" rtl="0">
                        <a:spcBef>
                          <a:spcPts val="0"/>
                        </a:spcBef>
                        <a:buNone/>
                      </a:pPr>
                      <a:r>
                        <a:rPr lang="en"/>
                        <a:t>3.3       Ms. Schroeder would be prevented from entering more money than a faculty member had available. (Abnormal)</a:t>
                      </a:r>
                    </a:p>
                  </a:txBody>
                  <a:tcPr marT="91425" marB="91425" marR="91425" marL="91425"/>
                </a:tc>
              </a:tr>
              <a:tr h="1544200">
                <a:tc>
                  <a:txBody>
                    <a:bodyPr>
                      <a:noAutofit/>
                    </a:bodyPr>
                    <a:lstStyle/>
                    <a:p>
                      <a:pPr lvl="0" rtl="0" algn="ctr">
                        <a:spcBef>
                          <a:spcPts val="0"/>
                        </a:spcBef>
                        <a:buNone/>
                      </a:pPr>
                      <a:r>
                        <a:rPr lang="en">
                          <a:solidFill>
                            <a:srgbClr val="FFFFFF"/>
                          </a:solidFill>
                        </a:rPr>
                        <a:t>4. Proper Logout</a:t>
                      </a:r>
                    </a:p>
                  </a:txBody>
                  <a:tcPr marT="91425" marB="91425" marR="91425" marL="91425"/>
                </a:tc>
                <a:tc>
                  <a:txBody>
                    <a:bodyPr>
                      <a:noAutofit/>
                    </a:bodyPr>
                    <a:lstStyle/>
                    <a:p>
                      <a:pPr lvl="0">
                        <a:spcBef>
                          <a:spcPts val="0"/>
                        </a:spcBef>
                        <a:buNone/>
                      </a:pPr>
                      <a:r>
                        <a:rPr lang="en"/>
                        <a:t>4.1      When a user clicks the logout button, their session is ended. (Normal)</a:t>
                      </a:r>
                    </a:p>
                    <a:p>
                      <a:pPr lvl="0">
                        <a:spcBef>
                          <a:spcPts val="0"/>
                        </a:spcBef>
                        <a:buNone/>
                      </a:pPr>
                      <a:r>
                        <a:rPr lang="en"/>
                        <a:t>4.2      The session info is not saved on the client’s browser when logout is selected (Normal)</a:t>
                      </a:r>
                    </a:p>
                    <a:p>
                      <a:pPr lvl="0" rtl="0">
                        <a:spcBef>
                          <a:spcPts val="0"/>
                        </a:spcBef>
                        <a:buNone/>
                      </a:pPr>
                      <a:r>
                        <a:rPr lang="en"/>
                        <a:t>4.3      The session is ended when the browser is closed because of sensitive personal information (Abnormal)</a:t>
                      </a: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Functional Requirements</a:t>
            </a:r>
          </a:p>
        </p:txBody>
      </p:sp>
      <p:graphicFrame>
        <p:nvGraphicFramePr>
          <p:cNvPr id="84" name="Shape 84"/>
          <p:cNvGraphicFramePr/>
          <p:nvPr/>
        </p:nvGraphicFramePr>
        <p:xfrm>
          <a:off x="939250" y="1017725"/>
          <a:ext cx="3000000" cy="3000000"/>
        </p:xfrm>
        <a:graphic>
          <a:graphicData uri="http://schemas.openxmlformats.org/drawingml/2006/table">
            <a:tbl>
              <a:tblPr>
                <a:noFill/>
                <a:tableStyleId>{8EA07623-6CD2-4F93-9FEA-E35DA5569A2B}</a:tableStyleId>
              </a:tblPr>
              <a:tblGrid>
                <a:gridCol w="2484375"/>
                <a:gridCol w="4767875"/>
              </a:tblGrid>
              <a:tr h="374175">
                <a:tc>
                  <a:txBody>
                    <a:bodyPr>
                      <a:noAutofit/>
                    </a:bodyPr>
                    <a:lstStyle/>
                    <a:p>
                      <a:pPr lvl="0" rtl="0" algn="ctr">
                        <a:spcBef>
                          <a:spcPts val="0"/>
                        </a:spcBef>
                        <a:buNone/>
                      </a:pPr>
                      <a:r>
                        <a:rPr b="1" lang="en" sz="1200">
                          <a:solidFill>
                            <a:srgbClr val="FFFFFF"/>
                          </a:solidFill>
                          <a:latin typeface="Times New Roman"/>
                          <a:ea typeface="Times New Roman"/>
                          <a:cs typeface="Times New Roman"/>
                          <a:sym typeface="Times New Roman"/>
                        </a:rPr>
                        <a:t>Functional Requirement</a:t>
                      </a:r>
                    </a:p>
                  </a:txBody>
                  <a:tcPr marT="91425" marB="91425" marR="91425" marL="91425"/>
                </a:tc>
                <a:tc>
                  <a:txBody>
                    <a:bodyPr>
                      <a:noAutofit/>
                    </a:bodyPr>
                    <a:lstStyle/>
                    <a:p>
                      <a:pPr lvl="0" rtl="0" algn="ctr">
                        <a:spcBef>
                          <a:spcPts val="0"/>
                        </a:spcBef>
                        <a:buNone/>
                      </a:pPr>
                      <a:r>
                        <a:rPr b="1" lang="en" sz="1200">
                          <a:solidFill>
                            <a:srgbClr val="FFFFFF"/>
                          </a:solidFill>
                        </a:rPr>
                        <a:t>Acceptance Test Plan</a:t>
                      </a:r>
                    </a:p>
                  </a:txBody>
                  <a:tcPr marT="91425" marB="91425" marR="91425" marL="91425"/>
                </a:tc>
              </a:tr>
              <a:tr h="1054350">
                <a:tc>
                  <a:txBody>
                    <a:bodyPr>
                      <a:noAutofit/>
                    </a:bodyPr>
                    <a:lstStyle/>
                    <a:p>
                      <a:pPr lvl="0" rtl="0" algn="ctr">
                        <a:spcBef>
                          <a:spcPts val="0"/>
                        </a:spcBef>
                        <a:buNone/>
                      </a:pPr>
                      <a:r>
                        <a:rPr lang="en" sz="1200">
                          <a:solidFill>
                            <a:srgbClr val="FFFFFF"/>
                          </a:solidFill>
                        </a:rPr>
                        <a:t>    5. Pull from Fast-Data System</a:t>
                      </a:r>
                    </a:p>
                  </a:txBody>
                  <a:tcPr marT="91425" marB="91425" marR="91425" marL="91425"/>
                </a:tc>
                <a:tc>
                  <a:txBody>
                    <a:bodyPr>
                      <a:noAutofit/>
                    </a:bodyPr>
                    <a:lstStyle/>
                    <a:p>
                      <a:pPr lvl="0">
                        <a:spcBef>
                          <a:spcPts val="0"/>
                        </a:spcBef>
                        <a:buNone/>
                      </a:pPr>
                      <a:r>
                        <a:rPr lang="en" sz="1200"/>
                        <a:t>5.1     Get proper connection to USNA’s finance database (Normal)</a:t>
                      </a:r>
                    </a:p>
                    <a:p>
                      <a:pPr lvl="0">
                        <a:spcBef>
                          <a:spcPts val="0"/>
                        </a:spcBef>
                        <a:buNone/>
                      </a:pPr>
                      <a:r>
                        <a:rPr lang="en" sz="1200"/>
                        <a:t>5.2     A user’s information is searched when their work order number is entered (Normal)</a:t>
                      </a:r>
                    </a:p>
                    <a:p>
                      <a:pPr lvl="0" rtl="0">
                        <a:spcBef>
                          <a:spcPts val="0"/>
                        </a:spcBef>
                        <a:buNone/>
                      </a:pPr>
                      <a:r>
                        <a:rPr lang="en" sz="1200"/>
                        <a:t>5.3     No order will display when the incorrect order number is entered (Abnormal)</a:t>
                      </a:r>
                    </a:p>
                  </a:txBody>
                  <a:tcPr marT="91425" marB="91425" marR="91425" marL="91425"/>
                </a:tc>
              </a:tr>
              <a:tr h="786550">
                <a:tc>
                  <a:txBody>
                    <a:bodyPr>
                      <a:noAutofit/>
                    </a:bodyPr>
                    <a:lstStyle/>
                    <a:p>
                      <a:pPr lvl="0" rtl="0" algn="l">
                        <a:spcBef>
                          <a:spcPts val="0"/>
                        </a:spcBef>
                        <a:buNone/>
                      </a:pPr>
                      <a:r>
                        <a:rPr lang="en" sz="1200">
                          <a:solidFill>
                            <a:srgbClr val="FFFFFF"/>
                          </a:solidFill>
                        </a:rPr>
                        <a:t>    6. Data Transfer</a:t>
                      </a:r>
                    </a:p>
                  </a:txBody>
                  <a:tcPr marT="91425" marB="91425" marR="91425" marL="91425"/>
                </a:tc>
                <a:tc>
                  <a:txBody>
                    <a:bodyPr>
                      <a:noAutofit/>
                    </a:bodyPr>
                    <a:lstStyle/>
                    <a:p>
                      <a:pPr lvl="0">
                        <a:spcBef>
                          <a:spcPts val="0"/>
                        </a:spcBef>
                        <a:buNone/>
                      </a:pPr>
                      <a:r>
                        <a:rPr lang="en" sz="1200"/>
                        <a:t>6.1     Information is transferred between the client and our website. (Normal)</a:t>
                      </a:r>
                    </a:p>
                    <a:p>
                      <a:pPr lvl="0">
                        <a:spcBef>
                          <a:spcPts val="0"/>
                        </a:spcBef>
                        <a:buNone/>
                      </a:pPr>
                      <a:r>
                        <a:rPr lang="en" sz="1200"/>
                        <a:t>6.2     Information that is improperly formatted should not be sent (Abnormal)</a:t>
                      </a:r>
                    </a:p>
                    <a:p>
                      <a:pPr lvl="0" rtl="0">
                        <a:spcBef>
                          <a:spcPts val="0"/>
                        </a:spcBef>
                        <a:buNone/>
                      </a:pPr>
                      <a:r>
                        <a:t/>
                      </a:r>
                      <a:endParaRPr sz="1200"/>
                    </a:p>
                  </a:txBody>
                  <a:tcPr marT="91425" marB="91425" marR="91425" marL="91425"/>
                </a:tc>
              </a:tr>
              <a:tr h="1413125">
                <a:tc>
                  <a:txBody>
                    <a:bodyPr>
                      <a:noAutofit/>
                    </a:bodyPr>
                    <a:lstStyle/>
                    <a:p>
                      <a:pPr lvl="0" rtl="0" algn="l">
                        <a:spcBef>
                          <a:spcPts val="0"/>
                        </a:spcBef>
                        <a:buNone/>
                      </a:pPr>
                      <a:r>
                        <a:rPr lang="en" sz="1200">
                          <a:solidFill>
                            <a:srgbClr val="FFFFFF"/>
                          </a:solidFill>
                        </a:rPr>
                        <a:t>7. Concurrent and Secure Database interaction</a:t>
                      </a:r>
                    </a:p>
                  </a:txBody>
                  <a:tcPr marT="91425" marB="91425" marR="91425" marL="91425"/>
                </a:tc>
                <a:tc>
                  <a:txBody>
                    <a:bodyPr>
                      <a:noAutofit/>
                    </a:bodyPr>
                    <a:lstStyle/>
                    <a:p>
                      <a:pPr lvl="0">
                        <a:spcBef>
                          <a:spcPts val="0"/>
                        </a:spcBef>
                        <a:buNone/>
                      </a:pPr>
                      <a:r>
                        <a:rPr lang="en" sz="1200"/>
                        <a:t>7.1     Data is encrypted if there happens to be an intruder watching data move between endpoints (Abnormal)</a:t>
                      </a:r>
                    </a:p>
                    <a:p>
                      <a:pPr lvl="0" rtl="0">
                        <a:spcBef>
                          <a:spcPts val="0"/>
                        </a:spcBef>
                        <a:buNone/>
                      </a:pPr>
                      <a:r>
                        <a:rPr lang="en" sz="1200"/>
                        <a:t>7.2      Queries are guaranteed to be concurrent using structured Transactions in MySQL (Normal)</a:t>
                      </a: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graphicFrame>
        <p:nvGraphicFramePr>
          <p:cNvPr id="89" name="Shape 89"/>
          <p:cNvGraphicFramePr/>
          <p:nvPr/>
        </p:nvGraphicFramePr>
        <p:xfrm>
          <a:off x="945875" y="290525"/>
          <a:ext cx="3000000" cy="3000000"/>
        </p:xfrm>
        <a:graphic>
          <a:graphicData uri="http://schemas.openxmlformats.org/drawingml/2006/table">
            <a:tbl>
              <a:tblPr>
                <a:noFill/>
                <a:tableStyleId>{8EA07623-6CD2-4F93-9FEA-E35DA5569A2B}</a:tableStyleId>
              </a:tblPr>
              <a:tblGrid>
                <a:gridCol w="2484375"/>
                <a:gridCol w="4767875"/>
              </a:tblGrid>
              <a:tr h="467975">
                <a:tc>
                  <a:txBody>
                    <a:bodyPr>
                      <a:noAutofit/>
                    </a:bodyPr>
                    <a:lstStyle/>
                    <a:p>
                      <a:pPr lvl="0" rtl="0" algn="ctr">
                        <a:spcBef>
                          <a:spcPts val="0"/>
                        </a:spcBef>
                        <a:buNone/>
                      </a:pPr>
                      <a:r>
                        <a:rPr b="1" lang="en">
                          <a:solidFill>
                            <a:srgbClr val="FFFFFF"/>
                          </a:solidFill>
                          <a:latin typeface="Times New Roman"/>
                          <a:ea typeface="Times New Roman"/>
                          <a:cs typeface="Times New Roman"/>
                          <a:sym typeface="Times New Roman"/>
                        </a:rPr>
                        <a:t>Functional Requirement</a:t>
                      </a:r>
                    </a:p>
                  </a:txBody>
                  <a:tcPr marT="91425" marB="91425" marR="91425" marL="91425"/>
                </a:tc>
                <a:tc>
                  <a:txBody>
                    <a:bodyPr>
                      <a:noAutofit/>
                    </a:bodyPr>
                    <a:lstStyle/>
                    <a:p>
                      <a:pPr lvl="0" rtl="0" algn="ctr">
                        <a:spcBef>
                          <a:spcPts val="0"/>
                        </a:spcBef>
                        <a:buNone/>
                      </a:pPr>
                      <a:r>
                        <a:rPr b="1" lang="en">
                          <a:solidFill>
                            <a:srgbClr val="FFFFFF"/>
                          </a:solidFill>
                        </a:rPr>
                        <a:t>Acceptance Test Plan</a:t>
                      </a:r>
                    </a:p>
                  </a:txBody>
                  <a:tcPr marT="91425" marB="91425" marR="91425" marL="91425"/>
                </a:tc>
              </a:tr>
              <a:tr h="1224450">
                <a:tc>
                  <a:txBody>
                    <a:bodyPr>
                      <a:noAutofit/>
                    </a:bodyPr>
                    <a:lstStyle/>
                    <a:p>
                      <a:pPr lvl="0" rtl="0" algn="l">
                        <a:spcBef>
                          <a:spcPts val="0"/>
                        </a:spcBef>
                        <a:buNone/>
                      </a:pPr>
                      <a:r>
                        <a:rPr lang="en">
                          <a:solidFill>
                            <a:srgbClr val="FFFFFF"/>
                          </a:solidFill>
                        </a:rPr>
                        <a:t>    8. Properly navigable web pages</a:t>
                      </a:r>
                    </a:p>
                  </a:txBody>
                  <a:tcPr marT="91425" marB="91425" marR="91425" marL="91425"/>
                </a:tc>
                <a:tc>
                  <a:txBody>
                    <a:bodyPr>
                      <a:noAutofit/>
                    </a:bodyPr>
                    <a:lstStyle/>
                    <a:p>
                      <a:pPr lvl="0">
                        <a:spcBef>
                          <a:spcPts val="0"/>
                        </a:spcBef>
                        <a:buNone/>
                      </a:pPr>
                      <a:r>
                        <a:rPr lang="en"/>
                        <a:t>8.1 - When you click a link to another page on the site you are properly rerouted to that page (normal)</a:t>
                      </a:r>
                    </a:p>
                    <a:p>
                      <a:pPr lvl="0" rtl="0">
                        <a:spcBef>
                          <a:spcPts val="0"/>
                        </a:spcBef>
                        <a:buNone/>
                      </a:pPr>
                      <a:r>
                        <a:rPr lang="en"/>
                        <a:t>8.2 - When a page does not exist an error page is presented (abnormal)</a:t>
                      </a:r>
                    </a:p>
                  </a:txBody>
                  <a:tcPr marT="91425" marB="91425" marR="91425" marL="91425"/>
                </a:tc>
              </a:tr>
              <a:tr h="873900">
                <a:tc>
                  <a:txBody>
                    <a:bodyPr>
                      <a:noAutofit/>
                    </a:bodyPr>
                    <a:lstStyle/>
                    <a:p>
                      <a:pPr lvl="0" rtl="0" algn="l">
                        <a:spcBef>
                          <a:spcPts val="0"/>
                        </a:spcBef>
                        <a:buNone/>
                      </a:pPr>
                      <a:r>
                        <a:rPr lang="en">
                          <a:solidFill>
                            <a:srgbClr val="FFFFFF"/>
                          </a:solidFill>
                        </a:rPr>
                        <a:t>9. Informational and useful log files</a:t>
                      </a:r>
                    </a:p>
                  </a:txBody>
                  <a:tcPr marT="91425" marB="91425" marR="91425" marL="91425"/>
                </a:tc>
                <a:tc>
                  <a:txBody>
                    <a:bodyPr>
                      <a:noAutofit/>
                    </a:bodyPr>
                    <a:lstStyle/>
                    <a:p>
                      <a:pPr lvl="0">
                        <a:spcBef>
                          <a:spcPts val="0"/>
                        </a:spcBef>
                        <a:buNone/>
                      </a:pPr>
                      <a:r>
                        <a:rPr lang="en"/>
                        <a:t>9.1 - Throughout user's interactions with site their actions are securely logged (normal)</a:t>
                      </a:r>
                    </a:p>
                    <a:p>
                      <a:pPr lvl="0" rtl="0">
                        <a:spcBef>
                          <a:spcPts val="0"/>
                        </a:spcBef>
                        <a:buNone/>
                      </a:pPr>
                      <a:r>
                        <a:rPr lang="en"/>
                        <a:t>9.2 When a user continuously resubmits a form identical messages are not generated (abnormal)</a:t>
                      </a:r>
                    </a:p>
                  </a:txBody>
                  <a:tcPr marT="91425" marB="91425" marR="91425" marL="91425"/>
                </a:tc>
              </a:tr>
              <a:tr h="836475">
                <a:tc>
                  <a:txBody>
                    <a:bodyPr>
                      <a:noAutofit/>
                    </a:bodyPr>
                    <a:lstStyle/>
                    <a:p>
                      <a:pPr lvl="0" rtl="0" algn="l">
                        <a:spcBef>
                          <a:spcPts val="0"/>
                        </a:spcBef>
                        <a:buNone/>
                      </a:pPr>
                      <a:r>
                        <a:rPr lang="en">
                          <a:solidFill>
                            <a:srgbClr val="FFFFFF"/>
                          </a:solidFill>
                        </a:rPr>
                        <a:t>10. Only admin can access admin page</a:t>
                      </a:r>
                    </a:p>
                  </a:txBody>
                  <a:tcPr marT="91425" marB="91425" marR="91425" marL="91425"/>
                </a:tc>
                <a:tc>
                  <a:txBody>
                    <a:bodyPr>
                      <a:noAutofit/>
                    </a:bodyPr>
                    <a:lstStyle/>
                    <a:p>
                      <a:pPr lvl="0">
                        <a:spcBef>
                          <a:spcPts val="0"/>
                        </a:spcBef>
                        <a:buNone/>
                      </a:pPr>
                      <a:r>
                        <a:rPr lang="en"/>
                        <a:t>10.1 - When an admin logs in, they have access to admin page (normal)</a:t>
                      </a:r>
                    </a:p>
                    <a:p>
                      <a:pPr lvl="0" rtl="0">
                        <a:spcBef>
                          <a:spcPts val="0"/>
                        </a:spcBef>
                        <a:buNone/>
                      </a:pPr>
                      <a:r>
                        <a:rPr lang="en"/>
                        <a:t>10.2 - Disallow forced entry to admin page from unauthorized user (abnormal)</a:t>
                      </a: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Meeting Summary	- Professor Malek-Madani</a:t>
            </a:r>
          </a:p>
        </p:txBody>
      </p:sp>
      <p:sp>
        <p:nvSpPr>
          <p:cNvPr id="95" name="Shape 95"/>
          <p:cNvSpPr txBox="1"/>
          <p:nvPr>
            <p:ph idx="1" type="body"/>
          </p:nvPr>
        </p:nvSpPr>
        <p:spPr>
          <a:xfrm>
            <a:off x="311700" y="1142825"/>
            <a:ext cx="85206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Two databases </a:t>
            </a:r>
          </a:p>
          <a:p>
            <a:pPr indent="-342900" lvl="1" marL="914400" rtl="0">
              <a:spcBef>
                <a:spcPts val="0"/>
              </a:spcBef>
              <a:buClr>
                <a:srgbClr val="FFFFFF"/>
              </a:buClr>
              <a:buSzPct val="100000"/>
            </a:pPr>
            <a:r>
              <a:rPr lang="en" sz="1800">
                <a:solidFill>
                  <a:srgbClr val="FFFFFF"/>
                </a:solidFill>
              </a:rPr>
              <a:t>Stars-fl - Official database</a:t>
            </a:r>
          </a:p>
          <a:p>
            <a:pPr indent="-342900" lvl="1" marL="914400" rtl="0">
              <a:spcBef>
                <a:spcPts val="0"/>
              </a:spcBef>
              <a:buClr>
                <a:srgbClr val="FFFFFF"/>
              </a:buClr>
              <a:buSzPct val="100000"/>
            </a:pPr>
            <a:r>
              <a:rPr lang="en" sz="1800">
                <a:solidFill>
                  <a:srgbClr val="FFFFFF"/>
                </a:solidFill>
              </a:rPr>
              <a:t>Fast-data - Between Academy and comptroller</a:t>
            </a:r>
          </a:p>
          <a:p>
            <a:pPr indent="-342900" lvl="0" marL="457200" rtl="0">
              <a:spcBef>
                <a:spcPts val="0"/>
              </a:spcBef>
              <a:buClr>
                <a:srgbClr val="FFFFFF"/>
              </a:buClr>
              <a:buSzPct val="100000"/>
            </a:pPr>
            <a:r>
              <a:rPr lang="en">
                <a:solidFill>
                  <a:srgbClr val="FFFFFF"/>
                </a:solidFill>
              </a:rPr>
              <a:t>Software to communicate with these databases</a:t>
            </a:r>
          </a:p>
          <a:p>
            <a:pPr indent="-342900" lvl="0" marL="457200" rtl="0">
              <a:spcBef>
                <a:spcPts val="0"/>
              </a:spcBef>
              <a:buClr>
                <a:srgbClr val="FFFFFF"/>
              </a:buClr>
              <a:buSzPct val="100000"/>
            </a:pPr>
            <a:r>
              <a:rPr lang="en" sz="1800">
                <a:solidFill>
                  <a:srgbClr val="FFFFFF"/>
                </a:solidFill>
              </a:rPr>
              <a:t> Would potentially need access to one </a:t>
            </a:r>
            <a:r>
              <a:rPr lang="en">
                <a:solidFill>
                  <a:srgbClr val="FFFFFF"/>
                </a:solidFill>
              </a:rPr>
              <a:t>or both of these databases</a:t>
            </a:r>
          </a:p>
          <a:p>
            <a:pPr indent="-228600" lvl="0" marL="457200" rtl="0">
              <a:spcBef>
                <a:spcPts val="0"/>
              </a:spcBef>
              <a:buClr>
                <a:srgbClr val="FFFFFF"/>
              </a:buClr>
            </a:pPr>
            <a:r>
              <a:rPr lang="en">
                <a:solidFill>
                  <a:srgbClr val="FFFFFF"/>
                </a:solidFill>
              </a:rPr>
              <a:t>Desired state: Automatic way for faculty to access their statements</a:t>
            </a:r>
          </a:p>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solidFill>
                  <a:srgbClr val="FFFFFF"/>
                </a:solidFill>
              </a:rPr>
              <a:t>Meeting Summary</a:t>
            </a:r>
          </a:p>
        </p:txBody>
      </p:sp>
      <p:sp>
        <p:nvSpPr>
          <p:cNvPr id="101" name="Shape 10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Clr>
                <a:srgbClr val="FFFFFF"/>
              </a:buClr>
              <a:buSzPct val="100000"/>
            </a:pPr>
            <a:r>
              <a:rPr lang="en" sz="2400">
                <a:solidFill>
                  <a:srgbClr val="FFFFFF"/>
                </a:solidFill>
              </a:rPr>
              <a:t>Currently turn-around time of ½ week for faculty requests</a:t>
            </a:r>
          </a:p>
          <a:p>
            <a:pPr indent="-381000" lvl="0" marL="457200" rtl="0">
              <a:spcBef>
                <a:spcPts val="0"/>
              </a:spcBef>
              <a:buClr>
                <a:srgbClr val="FFFFFF"/>
              </a:buClr>
              <a:buSzPct val="100000"/>
            </a:pPr>
            <a:r>
              <a:rPr lang="en" sz="2400">
                <a:solidFill>
                  <a:srgbClr val="FFFFFF"/>
                </a:solidFill>
              </a:rPr>
              <a:t>Would like quicker response to faculty requests for account balance</a:t>
            </a:r>
          </a:p>
          <a:p>
            <a:pPr indent="-381000" lvl="0" marL="457200" rtl="0">
              <a:spcBef>
                <a:spcPts val="0"/>
              </a:spcBef>
              <a:buClr>
                <a:srgbClr val="FFFFFF"/>
              </a:buClr>
              <a:buSzPct val="100000"/>
            </a:pPr>
            <a:r>
              <a:rPr lang="en" sz="2400">
                <a:solidFill>
                  <a:srgbClr val="FFFFFF"/>
                </a:solidFill>
              </a:rPr>
              <a:t>All liaised through Jean Schroeder.</a:t>
            </a:r>
          </a:p>
          <a:p>
            <a:pPr indent="-381000" lvl="0" marL="457200">
              <a:spcBef>
                <a:spcPts val="0"/>
              </a:spcBef>
              <a:buSzPct val="100000"/>
            </a:pPr>
            <a:r>
              <a:rPr lang="en" sz="2400">
                <a:solidFill>
                  <a:srgbClr val="FFFFFF"/>
                </a:solidFill>
              </a:rPr>
              <a:t>All information currently hand entered into excel.</a:t>
            </a:r>
            <a:r>
              <a:rPr lang="en" sz="2400"/>
              <a:t>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Workload Summaries</a:t>
            </a:r>
          </a:p>
        </p:txBody>
      </p:sp>
      <p:pic>
        <p:nvPicPr>
          <p:cNvPr id="107" name="Shape 107"/>
          <p:cNvPicPr preferRelativeResize="0"/>
          <p:nvPr/>
        </p:nvPicPr>
        <p:blipFill>
          <a:blip r:embed="rId3">
            <a:alphaModFix/>
          </a:blip>
          <a:stretch>
            <a:fillRect/>
          </a:stretch>
        </p:blipFill>
        <p:spPr>
          <a:xfrm>
            <a:off x="1996500" y="1518425"/>
            <a:ext cx="4974375" cy="2984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