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Therac-25</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sz="1200">
                <a:solidFill>
                  <a:schemeClr val="dk1"/>
                </a:solidFill>
                <a:latin typeface="Times New Roman"/>
                <a:ea typeface="Times New Roman"/>
                <a:cs typeface="Times New Roman"/>
                <a:sym typeface="Times New Roman"/>
              </a:rPr>
              <a:t>N. Leveson, “Medical Devices: The Therac-25”</a:t>
            </a:r>
          </a:p>
          <a:p>
            <a:pPr lvl="0">
              <a:spcBef>
                <a:spcPts val="0"/>
              </a:spcBef>
              <a:buNone/>
            </a:pPr>
            <a:r>
              <a:rPr lang="en" sz="1200">
                <a:solidFill>
                  <a:schemeClr val="dk1"/>
                </a:solidFill>
                <a:latin typeface="Times New Roman"/>
                <a:ea typeface="Times New Roman"/>
                <a:cs typeface="Times New Roman"/>
                <a:sym typeface="Times New Roman"/>
              </a:rPr>
              <a:t>Appendices 1-4</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Dangers of Software</a:t>
            </a:r>
          </a:p>
        </p:txBody>
      </p:sp>
      <p:sp>
        <p:nvSpPr>
          <p:cNvPr id="61" name="Shape 61"/>
          <p:cNvSpPr txBox="1"/>
          <p:nvPr>
            <p:ph idx="1" type="body"/>
          </p:nvPr>
        </p:nvSpPr>
        <p:spPr>
          <a:xfrm>
            <a:off x="311700" y="1110900"/>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Always prepare for worst case circumstances</a:t>
            </a:r>
          </a:p>
          <a:p>
            <a:pPr lvl="0" rtl="0">
              <a:spcBef>
                <a:spcPts val="0"/>
              </a:spcBef>
              <a:buNone/>
            </a:pPr>
            <a:r>
              <a:t/>
            </a:r>
            <a:endParaRPr/>
          </a:p>
          <a:p>
            <a:pPr indent="-228600" lvl="0" marL="457200" rtl="0">
              <a:spcBef>
                <a:spcPts val="0"/>
              </a:spcBef>
              <a:buChar char="-"/>
            </a:pPr>
            <a:r>
              <a:rPr lang="en"/>
              <a:t>Do not be single point of failure</a:t>
            </a:r>
          </a:p>
          <a:p>
            <a:pPr lvl="0" rtl="0">
              <a:spcBef>
                <a:spcPts val="0"/>
              </a:spcBef>
              <a:buNone/>
            </a:pPr>
            <a:r>
              <a:t/>
            </a:r>
            <a:endParaRPr/>
          </a:p>
          <a:p>
            <a:pPr indent="-228600" lvl="0" marL="457200" rtl="0">
              <a:spcBef>
                <a:spcPts val="0"/>
              </a:spcBef>
              <a:buChar char="-"/>
            </a:pPr>
            <a:r>
              <a:rPr lang="en"/>
              <a:t>Always keep error reports in logs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Background</a:t>
            </a:r>
          </a:p>
        </p:txBody>
      </p:sp>
      <p:sp>
        <p:nvSpPr>
          <p:cNvPr id="67" name="Shape 67"/>
          <p:cNvSpPr txBox="1"/>
          <p:nvPr>
            <p:ph idx="1" type="body"/>
          </p:nvPr>
        </p:nvSpPr>
        <p:spPr>
          <a:xfrm>
            <a:off x="270125"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Radiation machine for tumor removal</a:t>
            </a:r>
          </a:p>
          <a:p>
            <a:pPr lvl="0" rtl="0">
              <a:spcBef>
                <a:spcPts val="0"/>
              </a:spcBef>
              <a:buNone/>
            </a:pPr>
            <a:r>
              <a:t/>
            </a:r>
            <a:endParaRPr/>
          </a:p>
          <a:p>
            <a:pPr indent="-228600" lvl="0" marL="457200" rtl="0">
              <a:spcBef>
                <a:spcPts val="0"/>
              </a:spcBef>
              <a:buChar char="-"/>
            </a:pPr>
            <a:r>
              <a:rPr lang="en"/>
              <a:t>Two previous iterations that used hardware fail-safes </a:t>
            </a:r>
          </a:p>
          <a:p>
            <a:pPr lvl="0" rtl="0">
              <a:spcBef>
                <a:spcPts val="0"/>
              </a:spcBef>
              <a:buNone/>
            </a:pPr>
            <a:r>
              <a:t/>
            </a:r>
            <a:endParaRPr/>
          </a:p>
          <a:p>
            <a:pPr indent="-228600" lvl="0" marL="457200">
              <a:spcBef>
                <a:spcPts val="0"/>
              </a:spcBef>
              <a:buChar char="-"/>
            </a:pPr>
            <a:r>
              <a:rPr lang="en"/>
              <a:t>Therac-25 used only software fail-safes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Background</a:t>
            </a:r>
          </a:p>
        </p:txBody>
      </p:sp>
      <p:sp>
        <p:nvSpPr>
          <p:cNvPr id="73" name="Shape 73"/>
          <p:cNvSpPr txBox="1"/>
          <p:nvPr>
            <p:ph idx="1" type="body"/>
          </p:nvPr>
        </p:nvSpPr>
        <p:spPr>
          <a:xfrm>
            <a:off x="270125"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Therac-25 reused much software from previous iterations</a:t>
            </a:r>
          </a:p>
          <a:p>
            <a:pPr lvl="0" rtl="0">
              <a:spcBef>
                <a:spcPts val="0"/>
              </a:spcBef>
              <a:buNone/>
            </a:pPr>
            <a:r>
              <a:t/>
            </a:r>
            <a:endParaRPr/>
          </a:p>
          <a:p>
            <a:pPr indent="-228600" lvl="0" marL="457200" rtl="0">
              <a:spcBef>
                <a:spcPts val="0"/>
              </a:spcBef>
              <a:buChar char="-"/>
            </a:pPr>
            <a:r>
              <a:rPr lang="en"/>
              <a:t>The machine’s software was not analyzed in the Hazard Analysis</a:t>
            </a:r>
          </a:p>
          <a:p>
            <a:pPr lvl="0" rtl="0">
              <a:spcBef>
                <a:spcPts val="0"/>
              </a:spcBef>
              <a:buNone/>
            </a:pPr>
            <a:r>
              <a:t/>
            </a:r>
            <a:endParaRPr/>
          </a:p>
          <a:p>
            <a:pPr indent="-228600" lvl="0" marL="457200" rtl="0">
              <a:spcBef>
                <a:spcPts val="0"/>
              </a:spcBef>
              <a:buChar char="-"/>
            </a:pPr>
            <a:r>
              <a:rPr lang="en"/>
              <a:t>User input was simplified and required no double checking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Worst Case</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When developing mission or health critical software you must always prepare for the worst case. The Therac-25 was numerous times by the manufacturer, but only with cases that the machine expected. Radiation exposure and saturation were not taken into account, and because of this a malfunction occurred.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Lack of Fail-safes</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In the case of Therac-25, the fail-safes were sparse if present at all. </a:t>
            </a:r>
          </a:p>
          <a:p>
            <a:pPr lvl="0">
              <a:spcBef>
                <a:spcPts val="0"/>
              </a:spcBef>
              <a:buNone/>
            </a:pPr>
            <a:r>
              <a:t/>
            </a:r>
            <a:endParaRPr/>
          </a:p>
          <a:p>
            <a:pPr lvl="0">
              <a:spcBef>
                <a:spcPts val="0"/>
              </a:spcBef>
              <a:buNone/>
            </a:pPr>
            <a:r>
              <a:rPr lang="en"/>
              <a:t>For Example: The machine relied solely on the software to move the hardware in the correct position and orientation to administer the therapy. The machine output a very high intensity beam of electrons that was required to be attenuated by hardware. There were no checks in place to verify the “flattener” was in place before delivering the beam of radiation to the patient.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Error Reports</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After a few people were injured by the Therac-25 an investigation was opened to determine what caused the problem. However, even though there was multiple warnings that there may be a problem with the software, none of the errors were logged. Because there weren’t any errors logged the investigation blamed a faulty switch and more people were injured.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90050"/>
            <a:ext cx="8520600" cy="572700"/>
          </a:xfrm>
          <a:prstGeom prst="rect">
            <a:avLst/>
          </a:prstGeom>
        </p:spPr>
        <p:txBody>
          <a:bodyPr anchorCtr="0" anchor="t" bIns="91425" lIns="91425" rIns="91425" tIns="91425">
            <a:noAutofit/>
          </a:bodyPr>
          <a:lstStyle/>
          <a:p>
            <a:pPr lvl="0">
              <a:spcBef>
                <a:spcPts val="0"/>
              </a:spcBef>
              <a:buNone/>
            </a:pPr>
            <a:r>
              <a:rPr lang="en"/>
              <a:t>Conclusion</a:t>
            </a: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When designing mission critical software, it is necessary to take into account extreme scenarios. There should be a plan of action for every situation possible.</a:t>
            </a:r>
          </a:p>
          <a:p>
            <a:pPr indent="-228600" lvl="0" marL="457200" rtl="0">
              <a:spcBef>
                <a:spcPts val="0"/>
              </a:spcBef>
              <a:buChar char="-"/>
            </a:pPr>
            <a:r>
              <a:rPr lang="en"/>
              <a:t>Documentation is essential. It should be easy enough for the average user to understand the inevitable malfunction while being thorough enough to adequately describe the problem.</a:t>
            </a:r>
          </a:p>
          <a:p>
            <a:pPr indent="-228600" lvl="0" marL="457200" rtl="0">
              <a:spcBef>
                <a:spcPts val="0"/>
              </a:spcBef>
              <a:buChar char="-"/>
            </a:pPr>
            <a:r>
              <a:rPr lang="en"/>
              <a:t>Never become complacent in your work. Sacrificing safety for ease-of-use should not be tolerated. There should be proper risk-assessment for all aspects of software and hardware interaction.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