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0E3E2C3-0432-460D-9CF2-90C1A61BFDA4}">
  <a:tblStyle styleId="{C0E3E2C3-0432-460D-9CF2-90C1A61BFDA4}"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 styleId="{7ECD918C-DC70-4083-9618-E4897B3DFA93}"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grpSp>
        <p:nvGrpSpPr>
          <p:cNvPr id="55" name="Shape 55"/>
          <p:cNvGrpSpPr/>
          <p:nvPr/>
        </p:nvGrpSpPr>
        <p:grpSpPr>
          <a:xfrm>
            <a:off x="4350278" y="2855377"/>
            <a:ext cx="443588" cy="105632"/>
            <a:chOff x="4137525" y="2915950"/>
            <a:chExt cx="869100" cy="207000"/>
          </a:xfrm>
        </p:grpSpPr>
        <p:sp>
          <p:nvSpPr>
            <p:cNvPr id="56" name="Shape 56"/>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59" name="Shape 59"/>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61" name="Shape 6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2" name="Shape 62"/>
        <p:cNvGrpSpPr/>
        <p:nvPr/>
      </p:nvGrpSpPr>
      <p:grpSpPr>
        <a:xfrm>
          <a:off x="0" y="0"/>
          <a:ext cx="0" cy="0"/>
          <a:chOff x="0" y="0"/>
          <a:chExt cx="0" cy="0"/>
        </a:xfrm>
      </p:grpSpPr>
      <p:sp>
        <p:nvSpPr>
          <p:cNvPr id="63" name="Shape 63"/>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4" name="Shape 6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3" name="Shape 7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7" name="Shape 77"/>
        <p:cNvGrpSpPr/>
        <p:nvPr/>
      </p:nvGrpSpPr>
      <p:grpSpPr>
        <a:xfrm>
          <a:off x="0" y="0"/>
          <a:ext cx="0" cy="0"/>
          <a:chOff x="0" y="0"/>
          <a:chExt cx="0" cy="0"/>
        </a:xfrm>
      </p:grpSpPr>
      <p:sp>
        <p:nvSpPr>
          <p:cNvPr id="78" name="Shape 78"/>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9" name="Shape 79"/>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0" name="Shape 8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83" name="Shape 8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4" name="Shape 84"/>
        <p:cNvGrpSpPr/>
        <p:nvPr/>
      </p:nvGrpSpPr>
      <p:grpSpPr>
        <a:xfrm>
          <a:off x="0" y="0"/>
          <a:ext cx="0" cy="0"/>
          <a:chOff x="0" y="0"/>
          <a:chExt cx="0" cy="0"/>
        </a:xfrm>
      </p:grpSpPr>
      <p:sp>
        <p:nvSpPr>
          <p:cNvPr id="85" name="Shape 85"/>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6" name="Shape 86"/>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87" name="Shape 87"/>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8" name="Shape 88"/>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89" name="Shape 89"/>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90" name="Shape 9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93" name="Shape 9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4" name="Shape 94"/>
        <p:cNvGrpSpPr/>
        <p:nvPr/>
      </p:nvGrpSpPr>
      <p:grpSpPr>
        <a:xfrm>
          <a:off x="0" y="0"/>
          <a:ext cx="0" cy="0"/>
          <a:chOff x="0" y="0"/>
          <a:chExt cx="0" cy="0"/>
        </a:xfrm>
      </p:grpSpPr>
      <p:sp>
        <p:nvSpPr>
          <p:cNvPr id="95" name="Shape 95"/>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96" name="Shape 96"/>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7" name="Shape 9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53" name="Shape 53"/>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671257" y="990800"/>
            <a:ext cx="7801500" cy="1730100"/>
          </a:xfrm>
          <a:prstGeom prst="rect">
            <a:avLst/>
          </a:prstGeom>
        </p:spPr>
        <p:txBody>
          <a:bodyPr anchorCtr="0" anchor="b" bIns="91425" lIns="91425" rIns="91425" tIns="91425">
            <a:noAutofit/>
          </a:bodyPr>
          <a:lstStyle/>
          <a:p>
            <a:pPr lvl="0" rtl="0">
              <a:spcBef>
                <a:spcPts val="0"/>
              </a:spcBef>
              <a:buNone/>
            </a:pPr>
            <a:r>
              <a:rPr lang="en"/>
              <a:t>Milestone 2</a:t>
            </a:r>
          </a:p>
        </p:txBody>
      </p:sp>
      <p:sp>
        <p:nvSpPr>
          <p:cNvPr id="105" name="Shape 105"/>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a:solidFill>
                  <a:srgbClr val="FFFFFF"/>
                </a:solidFill>
              </a:rPr>
              <a:t>Team 6</a:t>
            </a:r>
          </a:p>
          <a:p>
            <a:pPr lvl="0" rtl="0">
              <a:spcBef>
                <a:spcPts val="0"/>
              </a:spcBef>
              <a:buNone/>
            </a:pPr>
            <a:r>
              <a:rPr lang="en">
                <a:solidFill>
                  <a:srgbClr val="FFFFFF"/>
                </a:solidFill>
              </a:rPr>
              <a:t>Apps Linking Midshipmen and Officers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Workload Matrices</a:t>
            </a:r>
          </a:p>
        </p:txBody>
      </p:sp>
      <p:sp>
        <p:nvSpPr>
          <p:cNvPr id="164" name="Shape 16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65" name="Shape 165"/>
          <p:cNvPicPr preferRelativeResize="0"/>
          <p:nvPr/>
        </p:nvPicPr>
        <p:blipFill>
          <a:blip r:embed="rId3">
            <a:alphaModFix/>
          </a:blip>
          <a:stretch>
            <a:fillRect/>
          </a:stretch>
        </p:blipFill>
        <p:spPr>
          <a:xfrm>
            <a:off x="2286000" y="1572200"/>
            <a:ext cx="45720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Gantt Chart</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gannt.png" id="172" name="Shape 172"/>
          <p:cNvPicPr preferRelativeResize="0"/>
          <p:nvPr/>
        </p:nvPicPr>
        <p:blipFill>
          <a:blip r:embed="rId3">
            <a:alphaModFix/>
          </a:blip>
          <a:stretch>
            <a:fillRect/>
          </a:stretch>
        </p:blipFill>
        <p:spPr>
          <a:xfrm>
            <a:off x="887697" y="1368300"/>
            <a:ext cx="7065700" cy="3266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Modeling</a:t>
            </a:r>
          </a:p>
        </p:txBody>
      </p:sp>
      <p:sp>
        <p:nvSpPr>
          <p:cNvPr id="178" name="Shape 1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Use Cases</a:t>
            </a:r>
          </a:p>
          <a:p>
            <a:pPr indent="-228600" lvl="0" marL="457200" rtl="0">
              <a:spcBef>
                <a:spcPts val="0"/>
              </a:spcBef>
            </a:pPr>
            <a:r>
              <a:rPr lang="en"/>
              <a:t>Class Modeling</a:t>
            </a:r>
          </a:p>
          <a:p>
            <a:pPr indent="-228600" lvl="0" marL="457200">
              <a:spcBef>
                <a:spcPts val="0"/>
              </a:spcBef>
            </a:pPr>
            <a:r>
              <a:rPr lang="en"/>
              <a:t>Prototyping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 Case Diagram</a:t>
            </a:r>
          </a:p>
        </p:txBody>
      </p:sp>
      <p:sp>
        <p:nvSpPr>
          <p:cNvPr id="184" name="Shape 1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85" name="Shape 185"/>
          <p:cNvPicPr preferRelativeResize="0"/>
          <p:nvPr/>
        </p:nvPicPr>
        <p:blipFill>
          <a:blip r:embed="rId3">
            <a:alphaModFix/>
          </a:blip>
          <a:stretch>
            <a:fillRect/>
          </a:stretch>
        </p:blipFill>
        <p:spPr>
          <a:xfrm>
            <a:off x="1357674" y="1152474"/>
            <a:ext cx="5765901" cy="345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UML Class Diagram Stage 1</a:t>
            </a:r>
          </a:p>
          <a:p>
            <a:pPr lvl="0">
              <a:spcBef>
                <a:spcPts val="0"/>
              </a:spcBef>
              <a:buNone/>
            </a:pPr>
            <a:r>
              <a:t/>
            </a:r>
            <a:endParaRP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Logging updates when admin changes values in the system with the ability to recover previous states.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UML Class Diagram Stage 2</a:t>
            </a:r>
          </a:p>
        </p:txBody>
      </p:sp>
      <p:sp>
        <p:nvSpPr>
          <p:cNvPr id="197" name="Shape 197"/>
          <p:cNvSpPr txBox="1"/>
          <p:nvPr>
            <p:ph idx="1" type="body"/>
          </p:nvPr>
        </p:nvSpPr>
        <p:spPr>
          <a:xfrm>
            <a:off x="311700" y="1119825"/>
            <a:ext cx="8520600" cy="3416400"/>
          </a:xfrm>
          <a:prstGeom prst="rect">
            <a:avLst/>
          </a:prstGeom>
        </p:spPr>
        <p:txBody>
          <a:bodyPr anchorCtr="0" anchor="t" bIns="91425" lIns="91425" rIns="91425" tIns="91425">
            <a:noAutofit/>
          </a:bodyPr>
          <a:lstStyle/>
          <a:p>
            <a:pPr lvl="0">
              <a:spcBef>
                <a:spcPts val="0"/>
              </a:spcBef>
              <a:buNone/>
            </a:pPr>
            <a:r>
              <a:rPr lang="en"/>
              <a:t>The admin of our system needs to have the ability to make changes to different accounts. The administrator will log in to the system and be recognized and given permission to make changes. When changes are made, a log must be kept of the changes in the scenario that an incorrect change is made. When an incorrect change is recognized, the administrator needs to ability to query and examine changes to prevent a user’s information from being permanently deleted. </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UML Class Diagram Stage 3</a:t>
            </a:r>
          </a:p>
          <a:p>
            <a:pPr lvl="0">
              <a:spcBef>
                <a:spcPts val="0"/>
              </a:spcBef>
              <a:buNone/>
            </a:pPr>
            <a:r>
              <a:t/>
            </a:r>
            <a:endParaRPr/>
          </a:p>
        </p:txBody>
      </p:sp>
      <p:sp>
        <p:nvSpPr>
          <p:cNvPr id="203" name="Shape 2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lnSpc>
                <a:spcPct val="100000"/>
              </a:lnSpc>
              <a:spcBef>
                <a:spcPts val="0"/>
              </a:spcBef>
            </a:pPr>
            <a:r>
              <a:rPr lang="en"/>
              <a:t>Admin</a:t>
            </a:r>
          </a:p>
          <a:p>
            <a:pPr indent="-228600" lvl="0" marL="457200" rtl="0">
              <a:lnSpc>
                <a:spcPct val="100000"/>
              </a:lnSpc>
              <a:spcBef>
                <a:spcPts val="0"/>
              </a:spcBef>
            </a:pPr>
            <a:r>
              <a:rPr lang="en"/>
              <a:t>System </a:t>
            </a:r>
          </a:p>
          <a:p>
            <a:pPr indent="-228600" lvl="0" marL="457200" rtl="0">
              <a:lnSpc>
                <a:spcPct val="100000"/>
              </a:lnSpc>
              <a:spcBef>
                <a:spcPts val="0"/>
              </a:spcBef>
            </a:pPr>
            <a:r>
              <a:rPr lang="en"/>
              <a:t>Account</a:t>
            </a:r>
          </a:p>
          <a:p>
            <a:pPr indent="-228600" lvl="0" marL="457200" rtl="0">
              <a:lnSpc>
                <a:spcPct val="100000"/>
              </a:lnSpc>
              <a:spcBef>
                <a:spcPts val="0"/>
              </a:spcBef>
            </a:pPr>
            <a:r>
              <a:rPr lang="en"/>
              <a:t>Permission(Abstract)</a:t>
            </a:r>
          </a:p>
          <a:p>
            <a:pPr indent="-228600" lvl="0" marL="457200" rtl="0">
              <a:lnSpc>
                <a:spcPct val="100000"/>
              </a:lnSpc>
              <a:spcBef>
                <a:spcPts val="0"/>
              </a:spcBef>
            </a:pPr>
            <a:r>
              <a:rPr lang="en"/>
              <a:t>Log</a:t>
            </a:r>
          </a:p>
          <a:p>
            <a:pPr indent="-228600" lvl="0" marL="457200" rtl="0">
              <a:lnSpc>
                <a:spcPct val="100000"/>
              </a:lnSpc>
              <a:spcBef>
                <a:spcPts val="0"/>
              </a:spcBef>
            </a:pPr>
            <a:r>
              <a:rPr lang="en"/>
              <a:t>Scenario(Abstract)</a:t>
            </a:r>
          </a:p>
          <a:p>
            <a:pPr indent="-228600" lvl="0" marL="457200" rtl="0">
              <a:lnSpc>
                <a:spcPct val="100000"/>
              </a:lnSpc>
              <a:spcBef>
                <a:spcPts val="0"/>
              </a:spcBef>
            </a:pPr>
            <a:r>
              <a:rPr lang="en"/>
              <a:t>User(Outside scope)</a:t>
            </a:r>
          </a:p>
          <a:p>
            <a:pPr indent="-228600" lvl="0" marL="457200">
              <a:lnSpc>
                <a:spcPct val="100000"/>
              </a:lnSpc>
              <a:spcBef>
                <a:spcPts val="0"/>
              </a:spcBef>
            </a:pPr>
            <a:r>
              <a:rPr lang="en"/>
              <a:t>Information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UML Class Diagram</a:t>
            </a:r>
          </a:p>
        </p:txBody>
      </p:sp>
      <p:sp>
        <p:nvSpPr>
          <p:cNvPr id="209" name="Shape 2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PNG" id="210" name="Shape 210"/>
          <p:cNvPicPr preferRelativeResize="0"/>
          <p:nvPr/>
        </p:nvPicPr>
        <p:blipFill>
          <a:blip r:embed="rId3">
            <a:alphaModFix/>
          </a:blip>
          <a:stretch>
            <a:fillRect/>
          </a:stretch>
        </p:blipFill>
        <p:spPr>
          <a:xfrm>
            <a:off x="1670971" y="1189325"/>
            <a:ext cx="4472099" cy="3697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Prototype</a:t>
            </a:r>
          </a:p>
        </p:txBody>
      </p:sp>
      <p:sp>
        <p:nvSpPr>
          <p:cNvPr id="216" name="Shape 2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17" name="Shape 217"/>
          <p:cNvPicPr preferRelativeResize="0"/>
          <p:nvPr/>
        </p:nvPicPr>
        <p:blipFill>
          <a:blip r:embed="rId3">
            <a:alphaModFix/>
          </a:blip>
          <a:stretch>
            <a:fillRect/>
          </a:stretch>
        </p:blipFill>
        <p:spPr>
          <a:xfrm>
            <a:off x="1514375" y="1279177"/>
            <a:ext cx="5703400" cy="324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Management</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Concise Project Overview</a:t>
            </a:r>
          </a:p>
          <a:p>
            <a:pPr indent="-228600" lvl="0" marL="457200" rtl="0">
              <a:spcBef>
                <a:spcPts val="0"/>
              </a:spcBef>
            </a:pPr>
            <a:r>
              <a:rPr lang="en"/>
              <a:t>Targeted Functional Requirement</a:t>
            </a:r>
          </a:p>
          <a:p>
            <a:pPr indent="-228600" lvl="0" marL="457200" rtl="0">
              <a:spcBef>
                <a:spcPts val="0"/>
              </a:spcBef>
            </a:pPr>
            <a:r>
              <a:rPr lang="en"/>
              <a:t>Functional Requirements Trace Table</a:t>
            </a:r>
          </a:p>
          <a:p>
            <a:pPr indent="-228600" lvl="0" marL="457200" rtl="0">
              <a:spcBef>
                <a:spcPts val="0"/>
              </a:spcBef>
            </a:pPr>
            <a:r>
              <a:rPr lang="en"/>
              <a:t>Risk Management</a:t>
            </a:r>
          </a:p>
          <a:p>
            <a:pPr indent="-228600" lvl="0" marL="457200" rtl="0">
              <a:spcBef>
                <a:spcPts val="0"/>
              </a:spcBef>
            </a:pPr>
            <a:r>
              <a:rPr lang="en"/>
              <a:t>Meetings</a:t>
            </a:r>
          </a:p>
          <a:p>
            <a:pPr indent="-228600" lvl="0" marL="457200" rtl="0">
              <a:spcBef>
                <a:spcPts val="0"/>
              </a:spcBef>
            </a:pPr>
            <a:r>
              <a:rPr lang="en"/>
              <a:t>Workload Matrices</a:t>
            </a:r>
          </a:p>
          <a:p>
            <a:pPr indent="-228600" lvl="0" marL="457200" rtl="0">
              <a:spcBef>
                <a:spcPts val="0"/>
              </a:spcBef>
            </a:pPr>
            <a:r>
              <a:rPr lang="en"/>
              <a:t>Gantt Chart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Concise Project Overview</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None/>
            </a:pPr>
            <a:r>
              <a:rPr lang="en" sz="1300">
                <a:solidFill>
                  <a:srgbClr val="FFFFFF"/>
                </a:solidFill>
                <a:latin typeface="Arial"/>
                <a:ea typeface="Arial"/>
                <a:cs typeface="Arial"/>
                <a:sym typeface="Arial"/>
              </a:rPr>
              <a:t>The Research Grant Status Tracker (RGST) is aimed to provide a quick, reliable, and easy to use interface that can display queried work order balances to authorized users. The current process of receiving a balance inquiry on a research grant takes unnecessary time for the requester and causes extra work for Ms. Jean Schroeder, USNA’s Grant Specialist, as she must manually process every request. This process is accomplished by a sequence of copy and pastes into an all-encompassing Microsoft Excel spreadsheet by Ms. Schroeder. Using the proposed RGST System, Naval Academy staff will be able to personally query their own work orders’ and research grants’ balance and budget their projects accordingly from their accounts which will access the new database system that we will develop for Ms. Schroeder. Our team will be focused on producing the web-front for secure database access. Project specifications include fast, accurate, and confidential data transfer in an extremely navigable manner. Furthermore, we hope to ease Ms. Schroeder’s method of entering work orders by giving her administrative access to the website to which she may have read and write access to all applicable grant entries.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Targeted Functional Requirement</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124" name="Shape 124"/>
          <p:cNvGraphicFramePr/>
          <p:nvPr/>
        </p:nvGraphicFramePr>
        <p:xfrm>
          <a:off x="609325" y="1634075"/>
          <a:ext cx="3000000" cy="3000000"/>
        </p:xfrm>
        <a:graphic>
          <a:graphicData uri="http://schemas.openxmlformats.org/drawingml/2006/table">
            <a:tbl>
              <a:tblPr>
                <a:noFill/>
                <a:tableStyleId>{C0E3E2C3-0432-460D-9CF2-90C1A61BFDA4}</a:tableStyleId>
              </a:tblPr>
              <a:tblGrid>
                <a:gridCol w="2352675"/>
                <a:gridCol w="3486150"/>
                <a:gridCol w="1476375"/>
              </a:tblGrid>
              <a:tr h="381000">
                <a:tc>
                  <a:txBody>
                    <a:bodyPr>
                      <a:noAutofit/>
                    </a:bodyPr>
                    <a:lstStyle/>
                    <a:p>
                      <a:pPr lvl="0" rtl="0" algn="ctr">
                        <a:spcBef>
                          <a:spcPts val="0"/>
                        </a:spcBef>
                        <a:buNone/>
                      </a:pPr>
                      <a:r>
                        <a:rPr b="1" lang="en">
                          <a:solidFill>
                            <a:srgbClr val="FFFFFF"/>
                          </a:solidFill>
                          <a:latin typeface="Times New Roman"/>
                          <a:ea typeface="Times New Roman"/>
                          <a:cs typeface="Times New Roman"/>
                          <a:sym typeface="Times New Roman"/>
                        </a:rPr>
                        <a:t>Functional Requirement</a:t>
                      </a:r>
                    </a:p>
                    <a:p>
                      <a:pPr lvl="0" rtl="0">
                        <a:spcBef>
                          <a:spcPts val="0"/>
                        </a:spcBef>
                        <a:buNone/>
                      </a:pPr>
                      <a:r>
                        <a:t/>
                      </a:r>
                      <a:endParaRPr sz="1100">
                        <a:solidFill>
                          <a:srgbClr val="FFFFFF"/>
                        </a:solidFill>
                      </a:endParaRPr>
                    </a:p>
                  </a:txBody>
                  <a:tcPr marT="63500" marB="63500" marR="63500" marL="635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tcPr>
                </a:tc>
                <a:tc>
                  <a:txBody>
                    <a:bodyPr>
                      <a:noAutofit/>
                    </a:bodyPr>
                    <a:lstStyle/>
                    <a:p>
                      <a:pPr lvl="0" rtl="0" algn="ctr">
                        <a:spcBef>
                          <a:spcPts val="0"/>
                        </a:spcBef>
                        <a:buNone/>
                      </a:pPr>
                      <a:r>
                        <a:rPr b="1" lang="en">
                          <a:solidFill>
                            <a:srgbClr val="FFFFFF"/>
                          </a:solidFill>
                        </a:rPr>
                        <a:t>Acceptance Test Plan</a:t>
                      </a:r>
                    </a:p>
                  </a:txBody>
                  <a:tcPr marT="63500" marB="63500" marR="63500" marL="635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tcPr>
                </a:tc>
                <a:tc>
                  <a:txBody>
                    <a:bodyPr>
                      <a:noAutofit/>
                    </a:bodyPr>
                    <a:lstStyle/>
                    <a:p>
                      <a:pPr lvl="0" rtl="0" algn="ctr">
                        <a:spcBef>
                          <a:spcPts val="0"/>
                        </a:spcBef>
                        <a:buNone/>
                      </a:pPr>
                      <a:r>
                        <a:rPr b="1" lang="en">
                          <a:solidFill>
                            <a:srgbClr val="FFFFFF"/>
                          </a:solidFill>
                        </a:rPr>
                        <a:t>Build</a:t>
                      </a:r>
                    </a:p>
                  </a:txBody>
                  <a:tcPr marT="63500" marB="63500" marR="63500" marL="635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tcPr>
                </a:tc>
              </a:tr>
              <a:tr h="1765300">
                <a:tc>
                  <a:txBody>
                    <a:bodyPr>
                      <a:noAutofit/>
                    </a:bodyPr>
                    <a:lstStyle/>
                    <a:p>
                      <a:pPr lvl="0" rtl="0">
                        <a:spcBef>
                          <a:spcPts val="0"/>
                        </a:spcBef>
                        <a:buNone/>
                      </a:pPr>
                      <a:r>
                        <a:rPr lang="en" sz="1300">
                          <a:solidFill>
                            <a:srgbClr val="FFFFFF"/>
                          </a:solidFill>
                        </a:rPr>
                        <a:t>Informational and useful log files</a:t>
                      </a:r>
                    </a:p>
                    <a:p>
                      <a:pPr lvl="0" rtl="0">
                        <a:spcBef>
                          <a:spcPts val="0"/>
                        </a:spcBef>
                        <a:buNone/>
                      </a:pPr>
                      <a:r>
                        <a:t/>
                      </a:r>
                      <a:endParaRPr sz="1300">
                        <a:solidFill>
                          <a:srgbClr val="FFFFFF"/>
                        </a:solidFill>
                      </a:endParaRPr>
                    </a:p>
                    <a:p>
                      <a:pPr lvl="0" rtl="0">
                        <a:spcBef>
                          <a:spcPts val="0"/>
                        </a:spcBef>
                        <a:buNone/>
                      </a:pPr>
                      <a:r>
                        <a:t/>
                      </a:r>
                      <a:endParaRPr sz="1300">
                        <a:solidFill>
                          <a:srgbClr val="FFFFFF"/>
                        </a:solidFill>
                      </a:endParaRPr>
                    </a:p>
                    <a:p>
                      <a:pPr lvl="0" rtl="0">
                        <a:spcBef>
                          <a:spcPts val="0"/>
                        </a:spcBef>
                        <a:buNone/>
                      </a:pPr>
                      <a:r>
                        <a:t/>
                      </a:r>
                      <a:endParaRPr sz="1300">
                        <a:solidFill>
                          <a:srgbClr val="FFFFFF"/>
                        </a:solidFill>
                      </a:endParaRPr>
                    </a:p>
                  </a:txBody>
                  <a:tcPr marT="63500" marB="63500" marR="63500" marL="635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tcPr>
                </a:tc>
                <a:tc>
                  <a:txBody>
                    <a:bodyPr>
                      <a:noAutofit/>
                    </a:bodyPr>
                    <a:lstStyle/>
                    <a:p>
                      <a:pPr lvl="0" rtl="0">
                        <a:spcBef>
                          <a:spcPts val="0"/>
                        </a:spcBef>
                        <a:buNone/>
                      </a:pPr>
                      <a:r>
                        <a:rPr lang="en" sz="1300">
                          <a:solidFill>
                            <a:srgbClr val="FFFFFF"/>
                          </a:solidFill>
                        </a:rPr>
                        <a:t>9.1 - Throughout admin’s interactions with site their actions are securely logged (normal)</a:t>
                      </a:r>
                    </a:p>
                    <a:p>
                      <a:pPr lvl="0" rtl="0">
                        <a:spcBef>
                          <a:spcPts val="0"/>
                        </a:spcBef>
                        <a:buNone/>
                      </a:pPr>
                      <a:r>
                        <a:rPr lang="en" sz="1300">
                          <a:solidFill>
                            <a:srgbClr val="FFFFFF"/>
                          </a:solidFill>
                        </a:rPr>
                        <a:t>9.2 - When the admin continuously resubmits a form identical messages are not generated (abnormal)</a:t>
                      </a:r>
                    </a:p>
                  </a:txBody>
                  <a:tcPr marT="63500" marB="63500" marR="63500" marL="635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tcPr>
                </a:tc>
                <a:tc>
                  <a:txBody>
                    <a:bodyPr>
                      <a:noAutofit/>
                    </a:bodyPr>
                    <a:lstStyle/>
                    <a:p>
                      <a:pPr lvl="0" rtl="0" algn="l">
                        <a:spcBef>
                          <a:spcPts val="0"/>
                        </a:spcBef>
                        <a:buNone/>
                      </a:pPr>
                      <a:r>
                        <a:t/>
                      </a:r>
                      <a:endParaRPr sz="1300">
                        <a:solidFill>
                          <a:srgbClr val="FFFFFF"/>
                        </a:solidFill>
                      </a:endParaRPr>
                    </a:p>
                    <a:p>
                      <a:pPr lvl="0" rtl="0" algn="ctr">
                        <a:spcBef>
                          <a:spcPts val="0"/>
                        </a:spcBef>
                        <a:buNone/>
                      </a:pPr>
                      <a:r>
                        <a:rPr lang="en" sz="1300">
                          <a:solidFill>
                            <a:srgbClr val="FFFFFF"/>
                          </a:solidFill>
                        </a:rPr>
                        <a:t>Build 3</a:t>
                      </a:r>
                    </a:p>
                    <a:p>
                      <a:pPr lvl="0" rtl="0" algn="ctr">
                        <a:spcBef>
                          <a:spcPts val="0"/>
                        </a:spcBef>
                        <a:buNone/>
                      </a:pPr>
                      <a:r>
                        <a:t/>
                      </a:r>
                      <a:endParaRPr sz="1300">
                        <a:solidFill>
                          <a:srgbClr val="FFFFFF"/>
                        </a:solidFill>
                      </a:endParaRPr>
                    </a:p>
                    <a:p>
                      <a:pPr lvl="0" rtl="0" algn="ctr">
                        <a:spcBef>
                          <a:spcPts val="0"/>
                        </a:spcBef>
                        <a:buNone/>
                      </a:pPr>
                      <a:r>
                        <a:t/>
                      </a:r>
                      <a:endParaRPr sz="1300">
                        <a:solidFill>
                          <a:srgbClr val="FFFFFF"/>
                        </a:solidFill>
                      </a:endParaRPr>
                    </a:p>
                    <a:p>
                      <a:pPr lvl="0" rtl="0" algn="ctr">
                        <a:spcBef>
                          <a:spcPts val="0"/>
                        </a:spcBef>
                        <a:buNone/>
                      </a:pPr>
                      <a:r>
                        <a:t/>
                      </a:r>
                      <a:endParaRPr sz="1300">
                        <a:solidFill>
                          <a:srgbClr val="FFFFFF"/>
                        </a:solidFill>
                      </a:endParaRPr>
                    </a:p>
                  </a:txBody>
                  <a:tcPr marT="63500" marB="63500" marR="63500" marL="635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 Management</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131" name="Shape 131"/>
          <p:cNvGraphicFramePr/>
          <p:nvPr/>
        </p:nvGraphicFramePr>
        <p:xfrm>
          <a:off x="1115700" y="1532000"/>
          <a:ext cx="3000000" cy="3000000"/>
        </p:xfrm>
        <a:graphic>
          <a:graphicData uri="http://schemas.openxmlformats.org/drawingml/2006/table">
            <a:tbl>
              <a:tblPr>
                <a:noFill/>
                <a:tableStyleId>{7ECD918C-DC70-4083-9618-E4897B3DFA93}</a:tableStyleId>
              </a:tblPr>
              <a:tblGrid>
                <a:gridCol w="1176600"/>
                <a:gridCol w="1790150"/>
                <a:gridCol w="2462500"/>
                <a:gridCol w="1809750"/>
              </a:tblGrid>
              <a:tr h="732500">
                <a:tc>
                  <a:txBody>
                    <a:bodyPr>
                      <a:noAutofit/>
                    </a:bodyPr>
                    <a:lstStyle/>
                    <a:p>
                      <a:pPr lvl="0" rtl="0" algn="ctr">
                        <a:spcBef>
                          <a:spcPts val="0"/>
                        </a:spcBef>
                        <a:buNone/>
                      </a:pPr>
                      <a:r>
                        <a:rPr lang="en">
                          <a:solidFill>
                            <a:srgbClr val="FFFFFF"/>
                          </a:solidFill>
                        </a:rPr>
                        <a:t>Priority</a:t>
                      </a:r>
                    </a:p>
                  </a:txBody>
                  <a:tcPr marT="91425" marB="91425" marR="91425" marL="91425"/>
                </a:tc>
                <a:tc>
                  <a:txBody>
                    <a:bodyPr>
                      <a:noAutofit/>
                    </a:bodyPr>
                    <a:lstStyle/>
                    <a:p>
                      <a:pPr lvl="0" rtl="0" algn="ctr">
                        <a:spcBef>
                          <a:spcPts val="0"/>
                        </a:spcBef>
                        <a:buNone/>
                      </a:pPr>
                      <a:r>
                        <a:rPr lang="en">
                          <a:solidFill>
                            <a:srgbClr val="FFFFFF"/>
                          </a:solidFill>
                        </a:rPr>
                        <a:t>Risk</a:t>
                      </a:r>
                    </a:p>
                  </a:txBody>
                  <a:tcPr marT="91425" marB="91425" marR="91425" marL="91425"/>
                </a:tc>
                <a:tc>
                  <a:txBody>
                    <a:bodyPr>
                      <a:noAutofit/>
                    </a:bodyPr>
                    <a:lstStyle/>
                    <a:p>
                      <a:pPr lvl="0" algn="ctr">
                        <a:spcBef>
                          <a:spcPts val="0"/>
                        </a:spcBef>
                        <a:buNone/>
                      </a:pPr>
                      <a:r>
                        <a:rPr lang="en">
                          <a:solidFill>
                            <a:srgbClr val="FFFFFF"/>
                          </a:solidFill>
                        </a:rPr>
                        <a:t>Risk Management Technique</a:t>
                      </a:r>
                    </a:p>
                  </a:txBody>
                  <a:tcPr marT="91425" marB="91425" marR="91425" marL="91425"/>
                </a:tc>
                <a:tc>
                  <a:txBody>
                    <a:bodyPr>
                      <a:noAutofit/>
                    </a:bodyPr>
                    <a:lstStyle/>
                    <a:p>
                      <a:pPr lvl="0" algn="ctr">
                        <a:spcBef>
                          <a:spcPts val="0"/>
                        </a:spcBef>
                        <a:buNone/>
                      </a:pPr>
                      <a:r>
                        <a:rPr lang="en">
                          <a:solidFill>
                            <a:srgbClr val="FFFFFF"/>
                          </a:solidFill>
                        </a:rPr>
                        <a:t>Status</a:t>
                      </a:r>
                    </a:p>
                  </a:txBody>
                  <a:tcPr marT="91425" marB="91425" marR="91425" marL="91425"/>
                </a:tc>
              </a:tr>
              <a:tr h="1321350">
                <a:tc>
                  <a:txBody>
                    <a:bodyPr>
                      <a:noAutofit/>
                    </a:bodyPr>
                    <a:lstStyle/>
                    <a:p>
                      <a:pPr lvl="0" rtl="0" algn="ctr">
                        <a:spcBef>
                          <a:spcPts val="0"/>
                        </a:spcBef>
                        <a:buNone/>
                      </a:pPr>
                      <a:r>
                        <a:t/>
                      </a:r>
                      <a:endParaRPr sz="1200"/>
                    </a:p>
                    <a:p>
                      <a:pPr lvl="0" rtl="0" algn="ctr">
                        <a:spcBef>
                          <a:spcPts val="0"/>
                        </a:spcBef>
                        <a:buNone/>
                      </a:pPr>
                      <a:r>
                        <a:t/>
                      </a:r>
                      <a:endParaRPr sz="1200"/>
                    </a:p>
                    <a:p>
                      <a:pPr lvl="0" rtl="0" algn="ctr">
                        <a:spcBef>
                          <a:spcPts val="0"/>
                        </a:spcBef>
                        <a:buNone/>
                      </a:pPr>
                      <a:r>
                        <a:rPr lang="en" sz="1200">
                          <a:solidFill>
                            <a:srgbClr val="FFFFFF"/>
                          </a:solidFill>
                        </a:rPr>
                        <a:t>Probability:</a:t>
                      </a:r>
                    </a:p>
                    <a:p>
                      <a:pPr lvl="0" rtl="0" algn="ctr">
                        <a:spcBef>
                          <a:spcPts val="0"/>
                        </a:spcBef>
                        <a:buNone/>
                      </a:pPr>
                      <a:r>
                        <a:rPr lang="en" sz="1200">
                          <a:solidFill>
                            <a:srgbClr val="FFFFFF"/>
                          </a:solidFill>
                        </a:rPr>
                        <a:t>Medium</a:t>
                      </a:r>
                    </a:p>
                    <a:p>
                      <a:pPr lvl="0" rtl="0" algn="ctr">
                        <a:spcBef>
                          <a:spcPts val="0"/>
                        </a:spcBef>
                        <a:buNone/>
                      </a:pPr>
                      <a:r>
                        <a:rPr lang="en" sz="1200">
                          <a:solidFill>
                            <a:srgbClr val="FFFFFF"/>
                          </a:solidFill>
                        </a:rPr>
                        <a:t>Severity:</a:t>
                      </a:r>
                    </a:p>
                    <a:p>
                      <a:pPr lvl="0" rtl="0" algn="ctr">
                        <a:spcBef>
                          <a:spcPts val="0"/>
                        </a:spcBef>
                        <a:buNone/>
                      </a:pPr>
                      <a:r>
                        <a:rPr lang="en" sz="1200">
                          <a:solidFill>
                            <a:srgbClr val="FFFFFF"/>
                          </a:solidFill>
                        </a:rPr>
                        <a:t> High</a:t>
                      </a:r>
                    </a:p>
                    <a:p>
                      <a:pPr lvl="0" rtl="0" algn="ctr">
                        <a:spcBef>
                          <a:spcPts val="0"/>
                        </a:spcBef>
                        <a:buNone/>
                      </a:pPr>
                      <a:r>
                        <a:t/>
                      </a:r>
                      <a:endParaRPr sz="1200"/>
                    </a:p>
                    <a:p>
                      <a:pPr lvl="0" rtl="0" algn="ctr">
                        <a:spcBef>
                          <a:spcPts val="0"/>
                        </a:spcBef>
                        <a:buNone/>
                      </a:pPr>
                      <a:r>
                        <a:t/>
                      </a:r>
                      <a:endParaRPr sz="1200"/>
                    </a:p>
                    <a:p>
                      <a:pPr lvl="0" algn="ctr">
                        <a:spcBef>
                          <a:spcPts val="0"/>
                        </a:spcBef>
                        <a:buNone/>
                      </a:pPr>
                      <a:r>
                        <a:t/>
                      </a:r>
                      <a:endParaRPr>
                        <a:solidFill>
                          <a:srgbClr val="FFFFFF"/>
                        </a:solidFill>
                      </a:endParaRPr>
                    </a:p>
                  </a:txBody>
                  <a:tcPr marT="91425" marB="91425" marR="91425" marL="91425"/>
                </a:tc>
                <a:tc>
                  <a:txBody>
                    <a:bodyPr>
                      <a:noAutofit/>
                    </a:bodyPr>
                    <a:lstStyle/>
                    <a:p>
                      <a:pPr lvl="0" rtl="0" algn="ctr">
                        <a:spcBef>
                          <a:spcPts val="0"/>
                        </a:spcBef>
                        <a:buNone/>
                      </a:pPr>
                      <a:r>
                        <a:t/>
                      </a:r>
                      <a:endParaRPr>
                        <a:solidFill>
                          <a:srgbClr val="FFFFFF"/>
                        </a:solidFill>
                      </a:endParaRPr>
                    </a:p>
                    <a:p>
                      <a:pPr lvl="0" rtl="0" algn="ctr">
                        <a:spcBef>
                          <a:spcPts val="0"/>
                        </a:spcBef>
                        <a:buNone/>
                      </a:pPr>
                      <a:r>
                        <a:t/>
                      </a:r>
                      <a:endParaRPr>
                        <a:solidFill>
                          <a:srgbClr val="FFFFFF"/>
                        </a:solidFill>
                      </a:endParaRPr>
                    </a:p>
                    <a:p>
                      <a:pPr lvl="0" rtl="0" algn="ctr">
                        <a:spcBef>
                          <a:spcPts val="0"/>
                        </a:spcBef>
                        <a:buNone/>
                      </a:pPr>
                      <a:r>
                        <a:rPr lang="en" sz="1200">
                          <a:solidFill>
                            <a:srgbClr val="FFFFFF"/>
                          </a:solidFill>
                        </a:rPr>
                        <a:t>Permanently deleting someones information by mistake</a:t>
                      </a:r>
                    </a:p>
                  </a:txBody>
                  <a:tcPr marT="91425" marB="91425" marR="91425" marL="91425"/>
                </a:tc>
                <a:tc>
                  <a:txBody>
                    <a:bodyPr>
                      <a:noAutofit/>
                    </a:bodyPr>
                    <a:lstStyle/>
                    <a:p>
                      <a:pPr lvl="0" algn="l">
                        <a:spcBef>
                          <a:spcPts val="0"/>
                        </a:spcBef>
                        <a:buNone/>
                      </a:pPr>
                      <a:r>
                        <a:rPr lang="en" sz="1200">
                          <a:solidFill>
                            <a:srgbClr val="FFFFFF"/>
                          </a:solidFill>
                        </a:rPr>
                        <a:t>Create very detailed and dated log files so that if something is ever deleted it would take a simple copy and paste command to restore the data back to the way that it was. </a:t>
                      </a:r>
                    </a:p>
                  </a:txBody>
                  <a:tcPr marT="91425" marB="91425" marR="91425" marL="91425"/>
                </a:tc>
                <a:tc>
                  <a:txBody>
                    <a:bodyPr>
                      <a:noAutofit/>
                    </a:bodyPr>
                    <a:lstStyle/>
                    <a:p>
                      <a:pPr lvl="0" algn="l">
                        <a:spcBef>
                          <a:spcPts val="0"/>
                        </a:spcBef>
                        <a:buNone/>
                      </a:pPr>
                      <a:r>
                        <a:rPr lang="en" sz="1200">
                          <a:solidFill>
                            <a:srgbClr val="FFFFFF"/>
                          </a:solidFill>
                        </a:rPr>
                        <a:t>Preparing structured format for log files. </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Meetings</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Malek-Madani 20SEP16- Approved our binder and proposal.  He recommends that we continue working with Ms. Schroeder, that we set up a meeting with Mr. Haugi in the comptroller's office, and that we eventually meet with ITSD to pursue the possibility that the work we are doing could eventually be moved over to the intranet.</a:t>
            </a:r>
          </a:p>
          <a:p>
            <a:pPr indent="-228600" lvl="0" marL="457200">
              <a:spcBef>
                <a:spcPts val="0"/>
              </a:spcBef>
              <a:buChar char="●"/>
            </a:pPr>
            <a:r>
              <a:rPr lang="en"/>
              <a:t>LCDR Kenney 22SEP16- Approved our binder and proposal. He agreed with our decision to use MySQL and PHP to build our system. He also agrees that the majority of our workload will  be in our initial build of our database, and also in making sure that our site is easy to operate.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Workload Matrices</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44" name="Shape 144"/>
          <p:cNvPicPr preferRelativeResize="0"/>
          <p:nvPr/>
        </p:nvPicPr>
        <p:blipFill>
          <a:blip r:embed="rId3">
            <a:alphaModFix/>
          </a:blip>
          <a:stretch>
            <a:fillRect/>
          </a:stretch>
        </p:blipFill>
        <p:spPr>
          <a:xfrm>
            <a:off x="2044475" y="1539575"/>
            <a:ext cx="4572000"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Workload Matrices</a:t>
            </a:r>
          </a:p>
          <a:p>
            <a:pPr lvl="0">
              <a:spcBef>
                <a:spcPts val="0"/>
              </a:spcBef>
              <a:buNone/>
            </a:pPr>
            <a:r>
              <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51" name="Shape 151"/>
          <p:cNvPicPr preferRelativeResize="0"/>
          <p:nvPr/>
        </p:nvPicPr>
        <p:blipFill>
          <a:blip r:embed="rId3">
            <a:alphaModFix/>
          </a:blip>
          <a:stretch>
            <a:fillRect/>
          </a:stretch>
        </p:blipFill>
        <p:spPr>
          <a:xfrm>
            <a:off x="2135875" y="1533025"/>
            <a:ext cx="45720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Workload Matrices</a:t>
            </a:r>
          </a:p>
          <a:p>
            <a:pPr lvl="0">
              <a:spcBef>
                <a:spcPts val="0"/>
              </a:spcBef>
              <a:buNone/>
            </a:pPr>
            <a:r>
              <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58" name="Shape 158"/>
          <p:cNvPicPr preferRelativeResize="0"/>
          <p:nvPr/>
        </p:nvPicPr>
        <p:blipFill>
          <a:blip r:embed="rId3">
            <a:alphaModFix/>
          </a:blip>
          <a:stretch>
            <a:fillRect/>
          </a:stretch>
        </p:blipFill>
        <p:spPr>
          <a:xfrm>
            <a:off x="2258450" y="1244575"/>
            <a:ext cx="4751949" cy="2851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