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19"/>
  </p:notesMasterIdLst>
  <p:sldIdLst>
    <p:sldId id="346" r:id="rId3"/>
    <p:sldId id="333" r:id="rId4"/>
    <p:sldId id="347" r:id="rId5"/>
    <p:sldId id="351" r:id="rId6"/>
    <p:sldId id="350" r:id="rId7"/>
    <p:sldId id="352" r:id="rId8"/>
    <p:sldId id="353" r:id="rId9"/>
    <p:sldId id="354" r:id="rId10"/>
    <p:sldId id="355" r:id="rId11"/>
    <p:sldId id="345" r:id="rId12"/>
    <p:sldId id="329" r:id="rId13"/>
    <p:sldId id="330" r:id="rId14"/>
    <p:sldId id="323" r:id="rId15"/>
    <p:sldId id="324" r:id="rId16"/>
    <p:sldId id="327" r:id="rId17"/>
    <p:sldId id="33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5" autoAdjust="0"/>
    <p:restoredTop sz="91756" autoAdjust="0"/>
  </p:normalViewPr>
  <p:slideViewPr>
    <p:cSldViewPr>
      <p:cViewPr varScale="1">
        <p:scale>
          <a:sx n="62" d="100"/>
          <a:sy n="62" d="100"/>
        </p:scale>
        <p:origin x="160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AE40D-43AF-4FB1-81D9-E4B6077B1638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AEE2E-6756-4B83-A360-8D4253AA0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8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Article</a:t>
            </a:r>
            <a:r>
              <a:rPr lang="en-US" baseline="0" dirty="0"/>
              <a:t> 89:  Disrespect to superior commissioned officer.  Officer need not be in performance of duty.</a:t>
            </a:r>
          </a:p>
          <a:p>
            <a:r>
              <a:rPr lang="en-US" baseline="0" dirty="0"/>
              <a:t>Article 91:  Disrespect to superior non- commissioned officer, WO, petty officer.  Victim needs to be in performance of duties</a:t>
            </a:r>
          </a:p>
          <a:p>
            <a:r>
              <a:rPr lang="en-US" baseline="0" dirty="0"/>
              <a:t>Defenses:  Abandonment of rank or purely personal conversation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AEE2E-6756-4B83-A360-8D4253AA042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33425" indent="-28257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30300" indent="-2254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582738" indent="-2254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33588" indent="-2254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490788" indent="-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47988" indent="-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05188" indent="-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62388" indent="-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F9BFC55-F5D0-4F80-942E-AAF92DC42A80}" type="slidenum">
              <a:rPr lang="en-US" altLang="en-US" smtClean="0">
                <a:solidFill>
                  <a:srgbClr val="CCECFF"/>
                </a:solidFill>
                <a:latin typeface="Times New Roman" pitchFamily="18" charset="0"/>
              </a:rPr>
              <a:pPr/>
              <a:t>16</a:t>
            </a:fld>
            <a:endParaRPr lang="en-US" altLang="en-US">
              <a:solidFill>
                <a:srgbClr val="CCEC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16D4-C7FB-4297-A710-22B9708ED797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18D0-052D-4350-9D80-56C9CF4FBC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0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8A7610-417F-4253-A4D9-CEC4733A3013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AA83E5-B6DB-4DED-A23C-6F51661F3A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3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8A7610-417F-4253-A4D9-CEC4733A3013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AA83E5-B6DB-4DED-A23C-6F51661F3A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8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8A7610-417F-4253-A4D9-CEC4733A3013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AA83E5-B6DB-4DED-A23C-6F51661F3A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92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8A7610-417F-4253-A4D9-CEC4733A3013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AA83E5-B6DB-4DED-A23C-6F51661F3A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5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16D4-C7FB-4297-A710-22B9708ED797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18D0-052D-4350-9D80-56C9CF4FBC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1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8A7610-417F-4253-A4D9-CEC4733A3013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AA83E5-B6DB-4DED-A23C-6F51661F3A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0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8A7610-417F-4253-A4D9-CEC4733A3013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AA83E5-B6DB-4DED-A23C-6F51661F3A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2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8A7610-417F-4253-A4D9-CEC4733A3013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AA83E5-B6DB-4DED-A23C-6F51661F3A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8A7610-417F-4253-A4D9-CEC4733A3013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AA83E5-B6DB-4DED-A23C-6F51661F3A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7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8A7610-417F-4253-A4D9-CEC4733A3013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AA83E5-B6DB-4DED-A23C-6F51661F3A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8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8A7610-417F-4253-A4D9-CEC4733A3013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AA83E5-B6DB-4DED-A23C-6F51661F3A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5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8A7610-417F-4253-A4D9-CEC4733A3013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AA83E5-B6DB-4DED-A23C-6F51661F3A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6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216D4-C7FB-4297-A710-22B9708ED797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318D0-052D-4350-9D80-56C9CF4FBC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76200" cmpd="thinThick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7" descr="usnalogo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81000"/>
            <a:ext cx="1371600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342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76200" cmpd="thinThick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5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6 (Last Class):</a:t>
            </a:r>
            <a:br>
              <a:rPr lang="en-US" dirty="0"/>
            </a:br>
            <a:r>
              <a:rPr lang="en-US" dirty="0"/>
              <a:t>Military Crimes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FIRAC Assignment Assigned:  </a:t>
            </a:r>
            <a:r>
              <a:rPr lang="en-US" u="sng" dirty="0"/>
              <a:t>US v. Hayes (</a:t>
            </a:r>
            <a:r>
              <a:rPr lang="en-US" u="sng" dirty="0" err="1"/>
              <a:t>pg</a:t>
            </a:r>
            <a:r>
              <a:rPr lang="en-US" u="sng" dirty="0"/>
              <a:t> 83)</a:t>
            </a:r>
          </a:p>
          <a:p>
            <a:r>
              <a:rPr lang="en-US" dirty="0"/>
              <a:t>Review:  Absence offenses and defenses</a:t>
            </a:r>
          </a:p>
          <a:p>
            <a:r>
              <a:rPr lang="en-US" dirty="0"/>
              <a:t>Review:  Disrespect offenses and defenses</a:t>
            </a:r>
          </a:p>
          <a:p>
            <a:r>
              <a:rPr lang="en-US" dirty="0"/>
              <a:t>FIRAC:  </a:t>
            </a:r>
          </a:p>
          <a:p>
            <a:pPr lvl="1"/>
            <a:r>
              <a:rPr lang="en-US" u="sng" dirty="0"/>
              <a:t>U.S. v. Moore</a:t>
            </a:r>
            <a:r>
              <a:rPr lang="en-US" dirty="0"/>
              <a:t>—Lawful Order; definition (Art 92, UCMJ)</a:t>
            </a:r>
            <a:endParaRPr lang="en-US" u="sng" dirty="0"/>
          </a:p>
          <a:p>
            <a:pPr lvl="1"/>
            <a:r>
              <a:rPr lang="en-US" u="sng" dirty="0"/>
              <a:t>US v. </a:t>
            </a:r>
            <a:r>
              <a:rPr lang="en-US" u="sng" dirty="0" err="1"/>
              <a:t>Dumford</a:t>
            </a:r>
            <a:r>
              <a:rPr lang="en-US" dirty="0"/>
              <a:t>—Lawful Order; definition (Art 92, UCMJ)</a:t>
            </a:r>
            <a:endParaRPr lang="en-US" u="sng" dirty="0"/>
          </a:p>
          <a:p>
            <a:r>
              <a:rPr lang="en-US" dirty="0"/>
              <a:t>Orders offenses</a:t>
            </a:r>
          </a:p>
          <a:p>
            <a:pPr lvl="1"/>
            <a:r>
              <a:rPr lang="en-US" dirty="0"/>
              <a:t>Lawful Order—Article 92—(definition)</a:t>
            </a:r>
          </a:p>
        </p:txBody>
      </p:sp>
    </p:spTree>
    <p:extLst>
      <p:ext uri="{BB962C8B-B14F-4D97-AF65-F5344CB8AC3E}">
        <p14:creationId xmlns:p14="http://schemas.microsoft.com/office/powerpoint/2010/main" val="72741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u="sng" dirty="0"/>
          </a:p>
          <a:p>
            <a:r>
              <a:rPr lang="en-US" u="sng" dirty="0"/>
              <a:t>U.S. v. Bryant</a:t>
            </a:r>
            <a:r>
              <a:rPr lang="en-US" dirty="0"/>
              <a:t>—Article 133;</a:t>
            </a:r>
            <a:br>
              <a:rPr lang="en-US" dirty="0"/>
            </a:br>
            <a:r>
              <a:rPr lang="en-US" dirty="0"/>
              <a:t>Conduct Unbecoming an Officer</a:t>
            </a:r>
          </a:p>
          <a:p>
            <a:endParaRPr lang="en-US" u="sng" dirty="0"/>
          </a:p>
          <a:p>
            <a:r>
              <a:rPr lang="en-US" u="sng" dirty="0"/>
              <a:t>U.S. v. Caldwell</a:t>
            </a:r>
            <a:r>
              <a:rPr lang="en-US" dirty="0"/>
              <a:t>—Article 134; General Article</a:t>
            </a:r>
          </a:p>
        </p:txBody>
      </p:sp>
    </p:spTree>
    <p:extLst>
      <p:ext uri="{BB962C8B-B14F-4D97-AF65-F5344CB8AC3E}">
        <p14:creationId xmlns:p14="http://schemas.microsoft.com/office/powerpoint/2010/main" val="185255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92113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latin typeface="Calibri" pitchFamily="34" charset="0"/>
              </a:rPr>
              <a:t>Conduct Unbecoming an Officer </a:t>
            </a:r>
            <a:br>
              <a:rPr lang="en-US" altLang="en-US" sz="3600" b="1" dirty="0">
                <a:latin typeface="Calibri" pitchFamily="34" charset="0"/>
              </a:rPr>
            </a:br>
            <a:r>
              <a:rPr lang="en-US" altLang="en-US" sz="3600" b="1" dirty="0">
                <a:latin typeface="Calibri" pitchFamily="34" charset="0"/>
              </a:rPr>
              <a:t>(and a Gentleman*)</a:t>
            </a:r>
            <a:br>
              <a:rPr lang="en-US" altLang="en-US" sz="3600" b="1" dirty="0">
                <a:latin typeface="Calibri" pitchFamily="34" charset="0"/>
              </a:rPr>
            </a:br>
            <a:r>
              <a:rPr lang="en-US" altLang="en-US" sz="3600" b="1" dirty="0">
                <a:latin typeface="Calibri" pitchFamily="34" charset="0"/>
              </a:rPr>
              <a:t>UCMJ, Article 133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70075"/>
            <a:ext cx="8229600" cy="43021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Calibri" pitchFamily="34" charset="0"/>
              </a:rPr>
              <a:t>Act or behavior that disgraces or dishonors the person as an officer, disgraces the officer’s character, or seriously compromises the person’s standing as an officer…as to </a:t>
            </a:r>
            <a:r>
              <a:rPr lang="en-US" altLang="en-US" sz="2800" b="1" u="sng" dirty="0">
                <a:latin typeface="Calibri" pitchFamily="34" charset="0"/>
              </a:rPr>
              <a:t>bring dishonor or disrepute upon the military profession</a:t>
            </a:r>
            <a:r>
              <a:rPr lang="en-US" altLang="en-US" sz="2800" dirty="0">
                <a:latin typeface="Calibri" pitchFamily="34" charset="0"/>
              </a:rPr>
              <a:t>.”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Calibri" pitchFamily="34" charset="0"/>
              </a:rPr>
              <a:t>Involves both official conduct and private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Calibri" pitchFamily="34" charset="0"/>
              </a:rPr>
              <a:t>Accused may be charged with Article 133 AND other offenses –although normally only punished for one offense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2400" dirty="0">
              <a:latin typeface="Calibri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latin typeface="Calibri" pitchFamily="34" charset="0"/>
              </a:rPr>
              <a:t>*Applies to male and female commissioned officers, midshipmen and cadets</a:t>
            </a:r>
          </a:p>
        </p:txBody>
      </p:sp>
    </p:spTree>
    <p:extLst>
      <p:ext uri="{BB962C8B-B14F-4D97-AF65-F5344CB8AC3E}">
        <p14:creationId xmlns:p14="http://schemas.microsoft.com/office/powerpoint/2010/main" val="245448885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20675"/>
            <a:ext cx="8686800" cy="1143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latin typeface="Calibri" pitchFamily="34" charset="0"/>
              </a:rPr>
              <a:t>Conduct Unbecoming an Officer UCMJ</a:t>
            </a:r>
            <a:br>
              <a:rPr lang="en-US" altLang="en-US" sz="3600" b="1" dirty="0">
                <a:latin typeface="Calibri" pitchFamily="34" charset="0"/>
              </a:rPr>
            </a:br>
            <a:r>
              <a:rPr lang="en-US" altLang="en-US" sz="3600" b="1" dirty="0">
                <a:latin typeface="Calibri" pitchFamily="34" charset="0"/>
              </a:rPr>
              <a:t>Article 133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46237"/>
            <a:ext cx="86868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alibri" pitchFamily="34" charset="0"/>
              </a:rPr>
              <a:t>Example: </a:t>
            </a:r>
            <a:r>
              <a:rPr lang="en-US" altLang="en-US" sz="2800" u="sng" dirty="0">
                <a:latin typeface="Calibri" pitchFamily="34" charset="0"/>
              </a:rPr>
              <a:t>U.S. v. Bryant</a:t>
            </a:r>
            <a:endParaRPr lang="en-US" altLang="en-US" sz="2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alibri" pitchFamily="34" charset="0"/>
              </a:rPr>
              <a:t>Knowingly making a false official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alibri" pitchFamily="34" charset="0"/>
              </a:rPr>
              <a:t>Dishonorable failure to pay a debt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alibri" pitchFamily="34" charset="0"/>
              </a:rPr>
              <a:t>Cheating on an exam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alibri" pitchFamily="34" charset="0"/>
              </a:rPr>
              <a:t>Opening and reading a letter of another without authority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alibri" pitchFamily="34" charset="0"/>
              </a:rPr>
              <a:t>Using insulting or defamatory language to another officer in that officer’s presence or about that officer to other military persons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62527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latin typeface="Calibri" pitchFamily="34" charset="0"/>
              </a:rPr>
              <a:t>General Article</a:t>
            </a:r>
            <a:br>
              <a:rPr lang="en-US" altLang="en-US" sz="3600" b="1" dirty="0">
                <a:latin typeface="Calibri" pitchFamily="34" charset="0"/>
              </a:rPr>
            </a:br>
            <a:r>
              <a:rPr lang="en-US" altLang="en-US" sz="3600" b="1" dirty="0">
                <a:latin typeface="Calibri" pitchFamily="34" charset="0"/>
              </a:rPr>
              <a:t>UCMJ, Article 134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00200"/>
            <a:ext cx="8229600" cy="4302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Three Flavors…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Calibri" panose="020F0502020204030204" pitchFamily="34" charset="0"/>
              </a:rPr>
              <a:t>Though not specifically mentioned in this chapter,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400" dirty="0">
              <a:latin typeface="Calibri" panose="020F0502020204030204" pitchFamily="34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(clause 1) </a:t>
            </a:r>
            <a:r>
              <a:rPr lang="en-US" sz="2000" dirty="0">
                <a:latin typeface="Calibri" panose="020F0502020204030204" pitchFamily="34" charset="0"/>
              </a:rPr>
              <a:t>all disorders and neglects to the prejudice of good order and discipline in the armed forces,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(clause 2)</a:t>
            </a:r>
            <a:r>
              <a:rPr lang="en-US" sz="2000" dirty="0">
                <a:latin typeface="Calibri" panose="020F0502020204030204" pitchFamily="34" charset="0"/>
              </a:rPr>
              <a:t> all conduct of a nature to bring discredit upon the armed forces, and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(clause 3) </a:t>
            </a:r>
            <a:r>
              <a:rPr lang="en-US" sz="2000" dirty="0">
                <a:latin typeface="Calibri" panose="020F0502020204030204" pitchFamily="34" charset="0"/>
              </a:rPr>
              <a:t>crimes and offenses not capital,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endParaRPr lang="en-US" sz="1200" dirty="0">
              <a:latin typeface="Calibri" panose="020F0502020204030204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latin typeface="Calibri" panose="020F0502020204030204" pitchFamily="34" charset="0"/>
              </a:rPr>
              <a:t>of which persons subject to this chapter may be guilty, shall be taken cognizance of by a general, special, or summary court-martial, according to the nature and degree of the offense, and shall be punished at the discretion of that court.</a:t>
            </a:r>
          </a:p>
          <a:p>
            <a:pPr marL="5715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800" dirty="0">
              <a:latin typeface="Calibri" panose="020F0502020204030204" pitchFamily="34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800" i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06439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>
                <a:latin typeface="Calibri" pitchFamily="34" charset="0"/>
              </a:rPr>
              <a:t>General Article</a:t>
            </a:r>
            <a:br>
              <a:rPr lang="en-US" altLang="en-US" sz="3600" b="1">
                <a:latin typeface="Calibri" pitchFamily="34" charset="0"/>
              </a:rPr>
            </a:br>
            <a:r>
              <a:rPr lang="en-US" altLang="en-US" sz="3600" b="1">
                <a:latin typeface="Calibri" pitchFamily="34" charset="0"/>
              </a:rPr>
              <a:t>UCMJ, Article 134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02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dirty="0">
                <a:latin typeface="Calibri" pitchFamily="34" charset="0"/>
              </a:rPr>
              <a:t>That the accused did or failed to do certain acts; and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endParaRPr lang="en-US" altLang="en-US" sz="2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dirty="0">
                <a:latin typeface="Calibri" pitchFamily="34" charset="0"/>
              </a:rPr>
              <a:t>That, under the circumstances, the accused’s conduct was to the prejudice of good order and discipline or was of a nature to bring discredit upon the armed forces.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endParaRPr lang="en-US" altLang="en-US" sz="2800" dirty="0">
              <a:latin typeface="Calibri" pitchFamily="34" charset="0"/>
            </a:endParaRPr>
          </a:p>
          <a:p>
            <a:pPr marL="0" lvl="1" indent="0" algn="ctr">
              <a:lnSpc>
                <a:spcPct val="90000"/>
              </a:lnSpc>
              <a:buNone/>
            </a:pPr>
            <a:r>
              <a:rPr lang="en-US" altLang="en-US" sz="4400" dirty="0">
                <a:latin typeface="Calibri" panose="020F0502020204030204" pitchFamily="34" charset="0"/>
              </a:rPr>
              <a:t>FIRAC—</a:t>
            </a:r>
            <a:r>
              <a:rPr lang="en-US" altLang="en-US" sz="4400" u="sng" dirty="0">
                <a:latin typeface="Calibri" panose="020F0502020204030204" pitchFamily="34" charset="0"/>
              </a:rPr>
              <a:t>U.S. v. Caldwell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i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15957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74638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>
                <a:latin typeface="Calibri" pitchFamily="34" charset="0"/>
              </a:rPr>
              <a:t>General Article</a:t>
            </a:r>
            <a:br>
              <a:rPr lang="en-US" altLang="en-US" sz="3600">
                <a:latin typeface="Calibri" pitchFamily="34" charset="0"/>
              </a:rPr>
            </a:br>
            <a:r>
              <a:rPr lang="en-US" altLang="en-US" sz="3600">
                <a:latin typeface="Calibri" pitchFamily="34" charset="0"/>
              </a:rPr>
              <a:t>UCMJ, Article 134 – Other Examples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524000"/>
            <a:ext cx="8229600" cy="4302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Calibri" pitchFamily="34" charset="0"/>
              </a:rPr>
              <a:t>Abusing an animal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Calibri" pitchFamily="34" charset="0"/>
              </a:rPr>
              <a:t>Adultery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Calibri" pitchFamily="34" charset="0"/>
              </a:rPr>
              <a:t>Child endangerment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Calibri" pitchFamily="34" charset="0"/>
              </a:rPr>
              <a:t>Drinking liquor with a prisoner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Calibri" pitchFamily="34" charset="0"/>
              </a:rPr>
              <a:t>Gambling with a subordinate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Calibri" pitchFamily="34" charset="0"/>
              </a:rPr>
              <a:t>Fraternization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Calibri" pitchFamily="34" charset="0"/>
              </a:rPr>
              <a:t>Jumping from a vessel into the water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Calibri" pitchFamily="34" charset="0"/>
              </a:rPr>
              <a:t>Breaking restriction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Calibri" pitchFamily="34" charset="0"/>
              </a:rPr>
              <a:t>Offense by sentinel or lookout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Calibri" pitchFamily="34" charset="0"/>
              </a:rPr>
              <a:t>Communicating a threat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Calibri" pitchFamily="34" charset="0"/>
              </a:rPr>
              <a:t>Wearing unauthorized badge, device, ribbon,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Calibri" pitchFamily="34" charset="0"/>
              </a:rPr>
              <a:t>Malingering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Calibri" pitchFamily="34" charset="0"/>
              </a:rPr>
              <a:t>Pandering and prostitution</a:t>
            </a:r>
            <a:endParaRPr lang="en-US" altLang="en-US" sz="2000" i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3827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latin typeface="Calibri" pitchFamily="34" charset="0"/>
              </a:rPr>
              <a:t>Next Class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219200"/>
            <a:ext cx="8458200" cy="411480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eaLnBrk="1" hangingPunct="1">
              <a:lnSpc>
                <a:spcPct val="95000"/>
              </a:lnSpc>
              <a:spcBef>
                <a:spcPct val="5000"/>
              </a:spcBef>
              <a:buFontTx/>
              <a:buNone/>
              <a:defRPr/>
            </a:pPr>
            <a:endParaRPr 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sz="2400" dirty="0">
                <a:latin typeface="Calibri" panose="020F0502020204030204" pitchFamily="34" charset="0"/>
              </a:rPr>
              <a:t>The Fourth Amendment is difficult, but it is also fascinating.</a:t>
            </a:r>
          </a:p>
          <a:p>
            <a:pPr eaLnBrk="1" hangingPunct="1">
              <a:lnSpc>
                <a:spcPct val="95000"/>
              </a:lnSpc>
              <a:spcBef>
                <a:spcPct val="5000"/>
              </a:spcBef>
              <a:defRPr/>
            </a:pPr>
            <a:endParaRPr 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sz="2400" dirty="0">
                <a:latin typeface="Calibri" panose="020F0502020204030204" pitchFamily="34" charset="0"/>
              </a:rPr>
              <a:t>Everybody is on call.</a:t>
            </a:r>
          </a:p>
          <a:p>
            <a:pPr eaLnBrk="1" hangingPunct="1">
              <a:lnSpc>
                <a:spcPct val="95000"/>
              </a:lnSpc>
              <a:spcBef>
                <a:spcPct val="5000"/>
              </a:spcBef>
              <a:defRPr/>
            </a:pPr>
            <a:endParaRPr 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sz="2400" dirty="0">
                <a:latin typeface="Calibri" panose="020F0502020204030204" pitchFamily="34" charset="0"/>
              </a:rPr>
              <a:t>Read pp. 104 – 128 in your course packet.</a:t>
            </a:r>
            <a:endParaRPr lang="en-US" sz="2000" dirty="0">
              <a:latin typeface="Calibri" panose="020F0502020204030204" pitchFamily="34" charset="0"/>
            </a:endParaRPr>
          </a:p>
          <a:p>
            <a:pPr lvl="1" eaLnBrk="1" hangingPunct="1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sz="1600" dirty="0">
                <a:latin typeface="Calibri" panose="020F0502020204030204" pitchFamily="34" charset="0"/>
              </a:rPr>
              <a:t>Find the concise rule from </a:t>
            </a:r>
            <a:r>
              <a:rPr lang="en-US" sz="1600" i="1" dirty="0">
                <a:latin typeface="Calibri" panose="020F0502020204030204" pitchFamily="34" charset="0"/>
              </a:rPr>
              <a:t>Thatcher</a:t>
            </a:r>
            <a:r>
              <a:rPr lang="en-US" sz="1600" dirty="0">
                <a:latin typeface="Calibri" panose="020F0502020204030204" pitchFamily="34" charset="0"/>
              </a:rPr>
              <a:t>, </a:t>
            </a:r>
            <a:r>
              <a:rPr lang="en-US" sz="1600" i="1" dirty="0">
                <a:latin typeface="Calibri" panose="020F0502020204030204" pitchFamily="34" charset="0"/>
              </a:rPr>
              <a:t>Sullivan</a:t>
            </a:r>
            <a:r>
              <a:rPr lang="en-US" sz="1600" dirty="0">
                <a:latin typeface="Calibri" panose="020F0502020204030204" pitchFamily="34" charset="0"/>
              </a:rPr>
              <a:t>, and </a:t>
            </a:r>
            <a:r>
              <a:rPr lang="en-US" sz="1600" i="1" dirty="0">
                <a:latin typeface="Calibri" panose="020F0502020204030204" pitchFamily="34" charset="0"/>
              </a:rPr>
              <a:t>Lawson</a:t>
            </a:r>
          </a:p>
          <a:p>
            <a:pPr marL="457200" lvl="1" indent="0" eaLnBrk="1" hangingPunct="1">
              <a:lnSpc>
                <a:spcPct val="95000"/>
              </a:lnSpc>
              <a:spcBef>
                <a:spcPct val="5000"/>
              </a:spcBef>
              <a:buFontTx/>
              <a:buNone/>
              <a:defRPr/>
            </a:pPr>
            <a:endParaRPr lang="en-US" sz="16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sz="2400" dirty="0">
                <a:latin typeface="Calibri" panose="020F0502020204030204" pitchFamily="34" charset="0"/>
              </a:rPr>
              <a:t>Be prepared to discuss the Questions for Discussion (They are on Blackboard).</a:t>
            </a:r>
          </a:p>
          <a:p>
            <a:pPr lvl="1" eaLnBrk="1" hangingPunct="1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sz="2000" dirty="0">
                <a:latin typeface="Calibri" panose="020F0502020204030204" pitchFamily="34" charset="0"/>
              </a:rPr>
              <a:t>Keep in mind: the Questions for Discussion also contain helpful hints and will make your reading easier.</a:t>
            </a:r>
          </a:p>
          <a:p>
            <a:pPr marL="166688" indent="-166688" eaLnBrk="1" hangingPunct="1">
              <a:lnSpc>
                <a:spcPct val="95000"/>
              </a:lnSpc>
              <a:spcBef>
                <a:spcPct val="5000"/>
              </a:spcBef>
              <a:buFontTx/>
              <a:buNone/>
              <a:defRPr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5000"/>
              </a:spcBef>
              <a:buFontTx/>
              <a:buNone/>
              <a:defRPr/>
            </a:pPr>
            <a:endParaRPr lang="en-US" dirty="0">
              <a:latin typeface="Calibri" panose="020F0502020204030204" pitchFamily="34" charset="0"/>
            </a:endParaRPr>
          </a:p>
          <a:p>
            <a:pPr marL="0" indent="0" algn="ctr" eaLnBrk="1" hangingPunct="1">
              <a:lnSpc>
                <a:spcPct val="95000"/>
              </a:lnSpc>
              <a:spcBef>
                <a:spcPct val="5000"/>
              </a:spcBef>
              <a:buFontTx/>
              <a:buNone/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3316" name="Rectangle 8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76200" cmpd="thinThick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69606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sz="3600" dirty="0"/>
              <a:t>Class 7:  Military Crimes (TODAY) 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30763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Review—Article 92, UCMJ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Review—Articles 88, 89, 90, 91, UCMJ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FIRAC:  </a:t>
            </a:r>
            <a:r>
              <a:rPr lang="en-US" u="sng" dirty="0"/>
              <a:t>U.S. v. Caldwell </a:t>
            </a:r>
            <a:r>
              <a:rPr lang="en-US" dirty="0"/>
              <a:t>and </a:t>
            </a:r>
            <a:r>
              <a:rPr lang="en-US" u="sng" dirty="0"/>
              <a:t>U.S. v. Bryant</a:t>
            </a:r>
          </a:p>
          <a:p>
            <a:pPr lvl="1"/>
            <a:r>
              <a:rPr lang="en-US" sz="2400" dirty="0"/>
              <a:t>General Article—Article 134—</a:t>
            </a:r>
            <a:r>
              <a:rPr lang="en-US" sz="2400" u="sng" dirty="0"/>
              <a:t>Caldwell</a:t>
            </a:r>
          </a:p>
          <a:p>
            <a:pPr lvl="1"/>
            <a:r>
              <a:rPr lang="en-US" sz="2400" dirty="0"/>
              <a:t>Conduct unbecoming—Article 133—</a:t>
            </a:r>
            <a:r>
              <a:rPr lang="en-US" sz="2400" u="sng" dirty="0"/>
              <a:t>Bryant</a:t>
            </a:r>
            <a:r>
              <a:rPr lang="en-US" sz="2400" dirty="0"/>
              <a:t> </a:t>
            </a:r>
          </a:p>
          <a:p>
            <a:endParaRPr lang="en-US" sz="2800" dirty="0"/>
          </a:p>
          <a:p>
            <a:r>
              <a:rPr lang="en-US" sz="2800" u="sng" dirty="0"/>
              <a:t>U.S. v. Hayes</a:t>
            </a:r>
            <a:r>
              <a:rPr lang="en-US" sz="2800" dirty="0"/>
              <a:t> FIRAC DUE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4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8 (Next Class) Search and Seizure; 4A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Article 92(3):  Dereliction of Duty—</a:t>
            </a: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 v. Hayes</a:t>
            </a:r>
          </a:p>
          <a:p>
            <a:pPr lv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800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Amendment U.S. Constitution</a:t>
            </a:r>
          </a:p>
          <a:p>
            <a:pPr lv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FIRAC:</a:t>
            </a:r>
          </a:p>
          <a:p>
            <a:pPr lvl="1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U.S. v. Thatcher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—Quest for evidence</a:t>
            </a:r>
          </a:p>
          <a:p>
            <a:pPr lvl="1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U.S. v. Sullivan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—Government Actor</a:t>
            </a:r>
          </a:p>
          <a:p>
            <a:pPr lvl="1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U.S. v. Larson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—Reasonable Expectation of Privacy (REP) </a:t>
            </a:r>
          </a:p>
          <a:p>
            <a:pPr lvl="0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Inspections vs. Searches</a:t>
            </a:r>
          </a:p>
          <a:p>
            <a:pPr lvl="0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Searches under 4A of U.S. Constitution</a:t>
            </a:r>
          </a:p>
          <a:p>
            <a:pPr lv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Reasonable Expectation of Privacy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 Valid Military Order</a:t>
            </a:r>
            <a:br>
              <a:rPr lang="en-US" dirty="0"/>
            </a:br>
            <a:r>
              <a:rPr lang="en-US" dirty="0"/>
              <a:t>Art 92, UCMJ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525963"/>
          </a:xfrm>
        </p:spPr>
        <p:txBody>
          <a:bodyPr/>
          <a:lstStyle/>
          <a:p>
            <a:r>
              <a:rPr lang="en-US" dirty="0"/>
              <a:t>What makes an order a valid military order?</a:t>
            </a:r>
          </a:p>
          <a:p>
            <a:r>
              <a:rPr lang="en-US" u="sng" dirty="0"/>
              <a:t>U.S. v. Moore </a:t>
            </a:r>
            <a:r>
              <a:rPr lang="en-US" dirty="0"/>
              <a:t>and </a:t>
            </a:r>
            <a:r>
              <a:rPr lang="en-US" u="sng" dirty="0"/>
              <a:t>U.S. v. </a:t>
            </a:r>
            <a:r>
              <a:rPr lang="en-US" u="sng" dirty="0" err="1"/>
              <a:t>Dumford</a:t>
            </a:r>
            <a:endParaRPr lang="en-US" u="sng" dirty="0"/>
          </a:p>
          <a:p>
            <a:pPr lvl="1"/>
            <a:r>
              <a:rPr lang="en-US" dirty="0">
                <a:latin typeface="Calibri" panose="020F0502020204030204" pitchFamily="34" charset="0"/>
              </a:rPr>
              <a:t>“A superior’s order is presumed lawful and is disobeyed at the subordinate’s peril.”  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For the order to in fact be lawful:</a:t>
            </a:r>
          </a:p>
          <a:p>
            <a:pPr lvl="2"/>
            <a:r>
              <a:rPr lang="en-US" dirty="0">
                <a:latin typeface="Calibri" panose="020F0502020204030204" pitchFamily="34" charset="0"/>
              </a:rPr>
              <a:t>It must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have “a valid military purpose” </a:t>
            </a:r>
          </a:p>
          <a:p>
            <a:pPr lvl="2"/>
            <a:r>
              <a:rPr lang="en-US" dirty="0">
                <a:latin typeface="Calibri" panose="020F0502020204030204" pitchFamily="34" charset="0"/>
              </a:rPr>
              <a:t>It must be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“clear, specific, [and] narrowly drawn” </a:t>
            </a:r>
            <a:r>
              <a:rPr lang="en-US" dirty="0">
                <a:latin typeface="Calibri" panose="020F0502020204030204" pitchFamily="34" charset="0"/>
              </a:rPr>
              <a:t>to serve that purpose.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Art 92(2):  MUST PROVE KNOWLEDGE OF ORDER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r>
              <a:rPr lang="en-US" dirty="0"/>
              <a:t>Lawful General Order—Article 92(1)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 92(1) Violation of A lawful General Order:</a:t>
            </a:r>
            <a:br>
              <a:rPr lang="en-US" dirty="0"/>
            </a:br>
            <a:r>
              <a:rPr lang="en-US" dirty="0"/>
              <a:t>3 Elements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(a) That there was in effect a certain lawful general order or regulation;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(b) That the accused had a duty to obey it; and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(c) That the accused violated or failed to obey the order or regulation.</a:t>
            </a:r>
          </a:p>
          <a:p>
            <a:pPr marL="571500" indent="-514350"/>
            <a:r>
              <a:rPr lang="en-US" dirty="0">
                <a:solidFill>
                  <a:srgbClr val="FF0000"/>
                </a:solidFill>
              </a:rPr>
              <a:t>DO NOT HAVE TO PROVE KNOWLEDGE </a:t>
            </a:r>
          </a:p>
          <a:p>
            <a:pPr marL="571500" indent="-514350"/>
            <a:r>
              <a:rPr lang="en-US" dirty="0"/>
              <a:t>Only have to prove order was published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9248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Review:  Crimes Against Authority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839200" cy="5059363"/>
          </a:xfrm>
        </p:spPr>
        <p:txBody>
          <a:bodyPr/>
          <a:lstStyle/>
          <a:p>
            <a:pPr marL="609600" indent="-609600" eaLnBrk="1" hangingPunct="1"/>
            <a:r>
              <a:rPr lang="en-US" sz="3000" dirty="0"/>
              <a:t>Article 88, UCMJ:  Contempt towards officials</a:t>
            </a:r>
          </a:p>
          <a:p>
            <a:pPr marL="609600" indent="-609600"/>
            <a:r>
              <a:rPr lang="en-US" sz="3000" dirty="0"/>
              <a:t>Article 89, UCMJ:  Disrespect of a superior commissioned officer</a:t>
            </a:r>
          </a:p>
          <a:p>
            <a:pPr marL="609600" indent="-609600"/>
            <a:r>
              <a:rPr lang="en-US" sz="3000" dirty="0"/>
              <a:t>Article 90(2), UCMJ:  Willfully disobeying superior commissioned officer </a:t>
            </a:r>
          </a:p>
          <a:p>
            <a:pPr marL="609600" indent="-609600"/>
            <a:r>
              <a:rPr lang="en-US" sz="3000" dirty="0"/>
              <a:t>Article 91(3), UCMJ: Insubordinate conduct towards WO/NCO/Petty Officer</a:t>
            </a:r>
          </a:p>
        </p:txBody>
      </p:sp>
    </p:spTree>
    <p:extLst>
      <p:ext uri="{BB962C8B-B14F-4D97-AF65-F5344CB8AC3E}">
        <p14:creationId xmlns:p14="http://schemas.microsoft.com/office/powerpoint/2010/main" val="350861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 88, UCMJ</a:t>
            </a:r>
            <a:br>
              <a:rPr lang="en-US" dirty="0"/>
            </a:br>
            <a:r>
              <a:rPr lang="en-US" dirty="0"/>
              <a:t>Contempt Towards Officials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u="sng" dirty="0"/>
              <a:t>4 Elements, possibly 5</a:t>
            </a:r>
            <a:r>
              <a:rPr lang="en-US" sz="2400" dirty="0"/>
              <a:t>: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Accused was a </a:t>
            </a:r>
            <a:r>
              <a:rPr lang="en-US" sz="2400" b="1" dirty="0">
                <a:solidFill>
                  <a:srgbClr val="C00000"/>
                </a:solidFill>
              </a:rPr>
              <a:t>commissioned officer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Accused used certain </a:t>
            </a:r>
            <a:r>
              <a:rPr lang="en-US" sz="2400" b="1" dirty="0">
                <a:solidFill>
                  <a:srgbClr val="C00000"/>
                </a:solidFill>
              </a:rPr>
              <a:t>words against an official or legislature </a:t>
            </a:r>
            <a:r>
              <a:rPr lang="en-US" sz="2400" dirty="0"/>
              <a:t>named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By an act of the accused the </a:t>
            </a:r>
            <a:r>
              <a:rPr lang="en-US" sz="2400" b="1" dirty="0">
                <a:solidFill>
                  <a:srgbClr val="C00000"/>
                </a:solidFill>
              </a:rPr>
              <a:t>words came to knowledge of a person other than accused</a:t>
            </a:r>
            <a:r>
              <a:rPr lang="en-US" sz="2400" dirty="0"/>
              <a:t> (someone else heard about the language)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The words used were </a:t>
            </a:r>
            <a:r>
              <a:rPr lang="en-US" sz="2400" b="1" dirty="0">
                <a:solidFill>
                  <a:srgbClr val="C00000"/>
                </a:solidFill>
              </a:rPr>
              <a:t>contemptuous</a:t>
            </a:r>
            <a:r>
              <a:rPr lang="en-US" sz="2400" dirty="0"/>
              <a:t> 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Accused was present in the State, Territory, or Commonwealth (if the Accused used words against Governor or Legislature)</a:t>
            </a:r>
          </a:p>
          <a:p>
            <a:pPr marL="346075" indent="-346075"/>
            <a:r>
              <a:rPr lang="en-US" sz="2600" dirty="0"/>
              <a:t>Criticism OK in the course of a political discussion if not personally contemptuous; Truth is not a defense</a:t>
            </a:r>
          </a:p>
          <a:p>
            <a:pPr marL="609600" indent="-609600"/>
            <a:endParaRPr lang="en-US" sz="3000" dirty="0"/>
          </a:p>
          <a:p>
            <a:pPr marL="609600" indent="-609600"/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609600" indent="-609600"/>
            <a:endParaRPr lang="en-US" sz="3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Disrespect (Articles 89, 90, 91)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3738" lvl="1" indent="-346075"/>
            <a:r>
              <a:rPr lang="en-US" sz="2600" dirty="0"/>
              <a:t>Article 89—Disrespect of a superior commissioned officer:  Accused has</a:t>
            </a:r>
            <a:r>
              <a:rPr lang="en-US" sz="2600" b="1" dirty="0">
                <a:solidFill>
                  <a:srgbClr val="FF0000"/>
                </a:solidFill>
              </a:rPr>
              <a:t> KNOWLEDGE </a:t>
            </a:r>
            <a:r>
              <a:rPr lang="en-US" sz="2600" dirty="0"/>
              <a:t>of superiors position; officer is in COC/service; </a:t>
            </a:r>
            <a:r>
              <a:rPr lang="en-US" sz="2600" dirty="0">
                <a:solidFill>
                  <a:srgbClr val="FF0000"/>
                </a:solidFill>
              </a:rPr>
              <a:t>no execution </a:t>
            </a:r>
            <a:r>
              <a:rPr lang="en-US" sz="2600" dirty="0"/>
              <a:t>of </a:t>
            </a:r>
            <a:r>
              <a:rPr lang="en-US" sz="2600" dirty="0">
                <a:solidFill>
                  <a:srgbClr val="FF0000"/>
                </a:solidFill>
              </a:rPr>
              <a:t>officers duties required.</a:t>
            </a:r>
            <a:endParaRPr lang="en-US" sz="2600" b="1" dirty="0">
              <a:solidFill>
                <a:srgbClr val="FF0000"/>
              </a:solidFill>
            </a:endParaRPr>
          </a:p>
          <a:p>
            <a:pPr marL="693738" lvl="1" indent="-346075"/>
            <a:r>
              <a:rPr lang="en-US" sz="2600" dirty="0"/>
              <a:t>Article 90(2)—Willfully disobeying superior commissioned officer: Lawful order+ officer superior + w/accused knowledge of superior rank status + willfully disobey</a:t>
            </a:r>
          </a:p>
          <a:p>
            <a:pPr marL="693738" lvl="1" indent="-346075"/>
            <a:r>
              <a:rPr lang="en-US" sz="2600" dirty="0"/>
              <a:t>Article 91(3)—Insubordinate conduct towards WO/NCO/Petty Officer:  Victim needs to be </a:t>
            </a:r>
            <a:r>
              <a:rPr lang="en-US" sz="2600" dirty="0">
                <a:solidFill>
                  <a:srgbClr val="FF0000"/>
                </a:solidFill>
              </a:rPr>
              <a:t>execution</a:t>
            </a:r>
            <a:r>
              <a:rPr lang="en-US" sz="2600" dirty="0"/>
              <a:t> of </a:t>
            </a:r>
            <a:r>
              <a:rPr lang="en-US" sz="2600" dirty="0">
                <a:solidFill>
                  <a:srgbClr val="FF0000"/>
                </a:solidFill>
              </a:rPr>
              <a:t>official duties</a:t>
            </a:r>
            <a:r>
              <a:rPr lang="en-US" sz="2600" dirty="0"/>
              <a:t> + </a:t>
            </a:r>
            <a:r>
              <a:rPr lang="en-US" sz="2600" dirty="0">
                <a:solidFill>
                  <a:srgbClr val="FF0000"/>
                </a:solidFill>
              </a:rPr>
              <a:t>within earshot or eyesight</a:t>
            </a:r>
            <a:r>
              <a:rPr lang="en-US" sz="26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to Disrespect Offenses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Defenses to disrespect?</a:t>
            </a:r>
          </a:p>
          <a:p>
            <a:pPr lvl="1"/>
            <a:r>
              <a:rPr lang="en-US" dirty="0"/>
              <a:t>Abandonment of Rank</a:t>
            </a:r>
          </a:p>
          <a:p>
            <a:pPr lvl="1"/>
            <a:r>
              <a:rPr lang="en-US" dirty="0"/>
              <a:t>Purely personal conversation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L40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NL400 Template</Template>
  <TotalTime>1936</TotalTime>
  <Words>1000</Words>
  <Application>Microsoft Office PowerPoint</Application>
  <PresentationFormat>On-screen Show (4:3)</PresentationFormat>
  <Paragraphs>132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</vt:lpstr>
      <vt:lpstr>Times New Roman</vt:lpstr>
      <vt:lpstr>NL400 Template</vt:lpstr>
      <vt:lpstr>Custom Design</vt:lpstr>
      <vt:lpstr>Class 6 (Last Class): Military Crimes (2 of 3)</vt:lpstr>
      <vt:lpstr>Class 7:  Military Crimes (TODAY)  (3 of 3)</vt:lpstr>
      <vt:lpstr>Class 8 (Next Class) Search and Seizure; 4A</vt:lpstr>
      <vt:lpstr>Review:  Valid Military Order Art 92, UCMJ</vt:lpstr>
      <vt:lpstr>Lawful General Order—Article 92(1)</vt:lpstr>
      <vt:lpstr>Review:  Crimes Against Authority</vt:lpstr>
      <vt:lpstr>Art 88, UCMJ Contempt Towards Officials</vt:lpstr>
      <vt:lpstr>Disrespect (Articles 89, 90, 91) </vt:lpstr>
      <vt:lpstr>Defenses to Disrespect Offenses</vt:lpstr>
      <vt:lpstr>FIRAC</vt:lpstr>
      <vt:lpstr>Conduct Unbecoming an Officer  (and a Gentleman*) UCMJ, Article 133</vt:lpstr>
      <vt:lpstr>Conduct Unbecoming an Officer UCMJ Article 133</vt:lpstr>
      <vt:lpstr>General Article UCMJ, Article 134</vt:lpstr>
      <vt:lpstr>General Article UCMJ, Article 134</vt:lpstr>
      <vt:lpstr>General Article UCMJ, Article 134 – Other Examples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Hypothetical</dc:title>
  <dc:creator>LT Zachary Prager</dc:creator>
  <cp:lastModifiedBy>Jaclyn Urso</cp:lastModifiedBy>
  <cp:revision>142</cp:revision>
  <dcterms:created xsi:type="dcterms:W3CDTF">2012-09-05T11:12:57Z</dcterms:created>
  <dcterms:modified xsi:type="dcterms:W3CDTF">2016-09-14T22:29:05Z</dcterms:modified>
</cp:coreProperties>
</file>