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6"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96F66-1334-4A2C-B26E-D2FE037059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34FDA01-04D2-446C-90A9-9FD54A935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0EE713B-4209-40DD-8C06-32BE7FF31554}"/>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D5EA7171-EB40-434D-AB2D-8ABBB244323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15E95A9-B073-46B2-97F8-CB4AB900BBB0}"/>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147881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0CB99-EE40-4E7D-AD57-0357E818AA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7F140DF-8C85-44A0-8275-DB5DF7A22D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A0EFEC5-CB85-402A-9AAA-55B329CCA8B8}"/>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3B3AB28A-B094-4A15-947D-52F7055624D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83974DC-7ECC-4130-93E3-3D5FA0BB0349}"/>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154443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B4ADF70-B70D-4402-AAA6-D08AD636FBD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C5BC1FD-A8F9-4781-89E0-E4507EE8918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B1AB346-CD6A-4701-8F01-6BBFDF4D5D92}"/>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61FB9DDE-8FAF-46E8-AAC8-EF68F2ED034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DA5F166-AA9C-4D0D-BF2D-460EAF3DAE5A}"/>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157960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F9905-5B05-408C-B212-92C12C6E6EE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5A7EAE7-2EA3-4DC4-A892-0287DFCC0E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D0AF0B9-96E2-4338-A6FD-2AB61E352DDC}"/>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04F7E0E7-3752-4F41-8C76-E039C311C49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B009FD-C4BB-456B-B466-871C9D08BD93}"/>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250697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FF6C2-FEFD-4268-9087-CAD881CBC9F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33BA4E3-196E-4B8F-BE77-DF5DA0823C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71284D-41DC-42D4-8D7D-0D26BFD7FDA3}"/>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CF4CD68D-4B03-44CE-93CE-333050A51DA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20C7F25-076B-4BF6-9B2B-1D28BD39726B}"/>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5524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1E81D-D567-4688-BE30-C2091F40F20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090BE91-9B6F-4624-ABA8-E44B78E471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DF30A07-1C33-4BA5-A5FF-29B1E2D2598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9CF3F90-321B-4A43-9B1B-ED20C4B339E5}"/>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6" name="Marcador de pie de página 5">
            <a:extLst>
              <a:ext uri="{FF2B5EF4-FFF2-40B4-BE49-F238E27FC236}">
                <a16:creationId xmlns:a16="http://schemas.microsoft.com/office/drawing/2014/main" id="{B53B4216-BA14-42D8-BF26-A9DDEDD3AF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0869E5A-3620-4225-9C19-4FA5EC93DA37}"/>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90654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231C7-67F5-4F87-AA94-D167BA5035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600C54F-0639-4146-85CA-334BB30DA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B3D7DA-A2D3-44FD-897B-6B2BBA708DD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3C1F741-8F4A-475D-80B4-6DAD9FE11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9C577F1-4045-42AD-A529-B02B2B22A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217F3C1-F930-4359-B5FA-FC7C49003E26}"/>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8" name="Marcador de pie de página 7">
            <a:extLst>
              <a:ext uri="{FF2B5EF4-FFF2-40B4-BE49-F238E27FC236}">
                <a16:creationId xmlns:a16="http://schemas.microsoft.com/office/drawing/2014/main" id="{19650DE4-1B9D-4789-BC08-A1E61BC3D6B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2B88984-ACD7-49FD-9683-19F3A0BF948F}"/>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333312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25CE1-F976-4A83-9636-DE26751BF75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4104DA6-0A75-4521-B83E-C99E9070FF75}"/>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4" name="Marcador de pie de página 3">
            <a:extLst>
              <a:ext uri="{FF2B5EF4-FFF2-40B4-BE49-F238E27FC236}">
                <a16:creationId xmlns:a16="http://schemas.microsoft.com/office/drawing/2014/main" id="{6AD3660A-EACD-484F-B7F9-AA097DB9DAC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A64F75E-832C-49CA-A6A1-DE400FFD7184}"/>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268078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DD589D-3417-4DCE-9A79-2EB626E00ECF}"/>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3" name="Marcador de pie de página 2">
            <a:extLst>
              <a:ext uri="{FF2B5EF4-FFF2-40B4-BE49-F238E27FC236}">
                <a16:creationId xmlns:a16="http://schemas.microsoft.com/office/drawing/2014/main" id="{DBF871D5-528B-4D9F-9AF2-7AF003DB6A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C83BDD9-D900-456D-91F3-C08D6C14EE6F}"/>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209882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94E09-0D46-4A7E-9746-8985930B5D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9A22392-F788-4AC8-B06E-99F1A2792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2C2256D-8061-46DA-AB4B-63A262A86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77F349-716F-4CB6-BAFC-95713C26F732}"/>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6" name="Marcador de pie de página 5">
            <a:extLst>
              <a:ext uri="{FF2B5EF4-FFF2-40B4-BE49-F238E27FC236}">
                <a16:creationId xmlns:a16="http://schemas.microsoft.com/office/drawing/2014/main" id="{1334812F-EB24-41D8-B763-F999059B91F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0CDF53-AC59-49C5-BA2E-D230EE289412}"/>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411845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CD0DE-DCD5-4AF5-B513-1623E81E38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20D2947-8A18-4C25-9FB3-93212EEFB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5CD9AA-28A1-42AB-A8D9-42C4F7004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4B1AD5-34BE-46D2-8894-796513110300}"/>
              </a:ext>
            </a:extLst>
          </p:cNvPr>
          <p:cNvSpPr>
            <a:spLocks noGrp="1"/>
          </p:cNvSpPr>
          <p:nvPr>
            <p:ph type="dt" sz="half" idx="10"/>
          </p:nvPr>
        </p:nvSpPr>
        <p:spPr/>
        <p:txBody>
          <a:bodyPr/>
          <a:lstStyle/>
          <a:p>
            <a:fld id="{3F1F11D9-9BA8-40A6-B9A2-D06B82078D27}" type="datetimeFigureOut">
              <a:rPr lang="es-CO" smtClean="0"/>
              <a:t>12/02/2021</a:t>
            </a:fld>
            <a:endParaRPr lang="es-CO"/>
          </a:p>
        </p:txBody>
      </p:sp>
      <p:sp>
        <p:nvSpPr>
          <p:cNvPr id="6" name="Marcador de pie de página 5">
            <a:extLst>
              <a:ext uri="{FF2B5EF4-FFF2-40B4-BE49-F238E27FC236}">
                <a16:creationId xmlns:a16="http://schemas.microsoft.com/office/drawing/2014/main" id="{3577C3BE-160F-42FB-B30B-114D13C46B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CE2713-5F41-4F23-86EE-3AC209EBF9B0}"/>
              </a:ext>
            </a:extLst>
          </p:cNvPr>
          <p:cNvSpPr>
            <a:spLocks noGrp="1"/>
          </p:cNvSpPr>
          <p:nvPr>
            <p:ph type="sldNum" sz="quarter" idx="12"/>
          </p:nvPr>
        </p:nvSpPr>
        <p:spPr/>
        <p:txBody>
          <a:bodyPr/>
          <a:lstStyle/>
          <a:p>
            <a:fld id="{B7FF5BCA-9712-424D-BBEA-5D4A49E7FCAD}" type="slidenum">
              <a:rPr lang="es-CO" smtClean="0"/>
              <a:t>‹Nº›</a:t>
            </a:fld>
            <a:endParaRPr lang="es-CO"/>
          </a:p>
        </p:txBody>
      </p:sp>
    </p:spTree>
    <p:extLst>
      <p:ext uri="{BB962C8B-B14F-4D97-AF65-F5344CB8AC3E}">
        <p14:creationId xmlns:p14="http://schemas.microsoft.com/office/powerpoint/2010/main" val="132409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3DFA5C8-14DE-4874-9786-01DECE29B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A931494-B452-4574-9A1D-A53873D66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51231C-DFB3-453A-883D-5B2AE5AF1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11D9-9BA8-40A6-B9A2-D06B82078D27}" type="datetimeFigureOut">
              <a:rPr lang="es-CO" smtClean="0"/>
              <a:t>12/02/2021</a:t>
            </a:fld>
            <a:endParaRPr lang="es-CO"/>
          </a:p>
        </p:txBody>
      </p:sp>
      <p:sp>
        <p:nvSpPr>
          <p:cNvPr id="5" name="Marcador de pie de página 4">
            <a:extLst>
              <a:ext uri="{FF2B5EF4-FFF2-40B4-BE49-F238E27FC236}">
                <a16:creationId xmlns:a16="http://schemas.microsoft.com/office/drawing/2014/main" id="{3B613E1B-C1EA-4548-B77D-9F7A1429B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6E82620-0A49-4C75-9551-F53DDE798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F5BCA-9712-424D-BBEA-5D4A49E7FCAD}" type="slidenum">
              <a:rPr lang="es-CO" smtClean="0"/>
              <a:t>‹Nº›</a:t>
            </a:fld>
            <a:endParaRPr lang="es-CO"/>
          </a:p>
        </p:txBody>
      </p:sp>
    </p:spTree>
    <p:extLst>
      <p:ext uri="{BB962C8B-B14F-4D97-AF65-F5344CB8AC3E}">
        <p14:creationId xmlns:p14="http://schemas.microsoft.com/office/powerpoint/2010/main" val="368886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Proyecto de grado</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213658"/>
            <a:ext cx="10515600" cy="5179436"/>
          </a:xfrm>
        </p:spPr>
        <p:txBody>
          <a:bodyPr>
            <a:normAutofit/>
          </a:bodyPr>
          <a:lstStyle/>
          <a:p>
            <a:pPr marL="0" indent="0">
              <a:buNone/>
            </a:pPr>
            <a:r>
              <a:rPr lang="es-ES" sz="2000" b="1" i="1" dirty="0"/>
              <a:t>Objetivos del proyecto de grado:</a:t>
            </a:r>
          </a:p>
          <a:p>
            <a:pPr marL="0" indent="0" algn="ctr">
              <a:buNone/>
            </a:pPr>
            <a:endParaRPr lang="es-ES" sz="2000" dirty="0"/>
          </a:p>
          <a:p>
            <a:r>
              <a:rPr lang="es-ES" sz="2000" dirty="0"/>
              <a:t>abordar la identificación, planteamiento y la solución de un problema, aplicando criterios y métodos propios de la Ingeniería.</a:t>
            </a:r>
          </a:p>
          <a:p>
            <a:endParaRPr lang="es-ES" sz="2000" dirty="0"/>
          </a:p>
          <a:p>
            <a:endParaRPr lang="es-ES" sz="2000" dirty="0"/>
          </a:p>
          <a:p>
            <a:r>
              <a:rPr lang="es-ES" sz="2000" dirty="0"/>
              <a:t>Contribuir al desarrollo de los programas de Investigación que adelanta o en que participe la Facultad de Ingeniería.</a:t>
            </a:r>
          </a:p>
          <a:p>
            <a:endParaRPr lang="es-ES" sz="2000" dirty="0"/>
          </a:p>
          <a:p>
            <a:endParaRPr lang="es-ES" sz="2000" dirty="0"/>
          </a:p>
          <a:p>
            <a:r>
              <a:rPr lang="es-ES" sz="2000" dirty="0"/>
              <a:t>Brindar al estudiante la oportunidad de manifestar, de manera especial, su capacidad investigativa, su creatividad y disciplina de trabajo, mediante la aplicación integral de conocimientos y métodos adquiridos en el tratamiento de un problema específico.</a:t>
            </a:r>
          </a:p>
          <a:p>
            <a:endParaRPr lang="es-CO" dirty="0"/>
          </a:p>
        </p:txBody>
      </p:sp>
      <p:pic>
        <p:nvPicPr>
          <p:cNvPr id="4" name="Imagen 3" descr="Imagen de la pantalla de un celular con texto e imagen&#10;&#10;Descripción generada automáticamente con confianza baja">
            <a:extLst>
              <a:ext uri="{FF2B5EF4-FFF2-40B4-BE49-F238E27FC236}">
                <a16:creationId xmlns:a16="http://schemas.microsoft.com/office/drawing/2014/main" id="{AA301EE0-42CD-4A03-8512-1A2E3EC47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318499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Proyecto de grado</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030778"/>
            <a:ext cx="10515600" cy="5669280"/>
          </a:xfrm>
        </p:spPr>
        <p:txBody>
          <a:bodyPr>
            <a:normAutofit fontScale="70000" lnSpcReduction="20000"/>
          </a:bodyPr>
          <a:lstStyle/>
          <a:p>
            <a:pPr marL="0" indent="0">
              <a:buNone/>
            </a:pPr>
            <a:r>
              <a:rPr lang="es-ES" sz="2000" b="1" i="1" dirty="0"/>
              <a:t>Requisitos Modalidad. Proyecto de grado:</a:t>
            </a:r>
          </a:p>
          <a:p>
            <a:pPr marL="0" indent="0">
              <a:buNone/>
            </a:pPr>
            <a:endParaRPr lang="es-ES" sz="2000" b="1" i="1" dirty="0"/>
          </a:p>
          <a:p>
            <a:r>
              <a:rPr lang="es-ES" sz="2000" dirty="0"/>
              <a:t>Tener aprobados al menos el 50% de los créditos académicos de su plan de estudios.</a:t>
            </a:r>
          </a:p>
          <a:p>
            <a:endParaRPr lang="es-ES" sz="2000" dirty="0"/>
          </a:p>
          <a:p>
            <a:r>
              <a:rPr lang="es-ES" sz="2000" dirty="0"/>
              <a:t>Presentar Propuesta de Proyecto de Grado: Es la presentación escrita y ordenada, por parte del(los) estudiante(s); de los elementos y procedimientos necesarios para la solución de un problema específico. Para tal efecto, la propuesta deberá incluir los aspectos contemplados en el presente Acuerdo.</a:t>
            </a:r>
          </a:p>
          <a:p>
            <a:endParaRPr lang="es-ES" sz="2000" dirty="0"/>
          </a:p>
          <a:p>
            <a:r>
              <a:rPr lang="es-ES" sz="2000" dirty="0"/>
              <a:t>Para esta modalidad se deberá presentar una propuesta avalada por el director del proyecto, la cual contendrá los siguientes aspectos:</a:t>
            </a:r>
          </a:p>
          <a:p>
            <a:endParaRPr lang="es-ES" sz="2000" dirty="0"/>
          </a:p>
          <a:p>
            <a:pPr marL="914400" lvl="1" indent="-457200">
              <a:buFont typeface="+mj-lt"/>
              <a:buAutoNum type="alphaLcParenR"/>
            </a:pPr>
            <a:r>
              <a:rPr lang="es-ES" sz="2100" dirty="0"/>
              <a:t>Proponente(s).</a:t>
            </a:r>
          </a:p>
          <a:p>
            <a:pPr marL="914400" lvl="1" indent="-457200">
              <a:buFont typeface="+mj-lt"/>
              <a:buAutoNum type="alphaLcParenR"/>
            </a:pPr>
            <a:r>
              <a:rPr lang="es-ES" sz="2100" dirty="0"/>
              <a:t>Director del proyecto </a:t>
            </a:r>
          </a:p>
          <a:p>
            <a:pPr marL="914400" lvl="1" indent="-457200">
              <a:buFont typeface="+mj-lt"/>
              <a:buAutoNum type="alphaLcParenR"/>
            </a:pPr>
            <a:r>
              <a:rPr lang="es-ES" sz="2100" dirty="0"/>
              <a:t>Título.</a:t>
            </a:r>
          </a:p>
          <a:p>
            <a:pPr marL="914400" lvl="1" indent="-457200">
              <a:buFont typeface="+mj-lt"/>
              <a:buAutoNum type="alphaLcParenR"/>
            </a:pPr>
            <a:r>
              <a:rPr lang="es-ES" sz="2100" dirty="0"/>
              <a:t>Área o línea de Investigación.</a:t>
            </a:r>
          </a:p>
          <a:p>
            <a:pPr marL="914400" lvl="1" indent="-457200">
              <a:buFont typeface="+mj-lt"/>
              <a:buAutoNum type="alphaLcParenR"/>
            </a:pPr>
            <a:r>
              <a:rPr lang="es-ES" sz="2100" dirty="0"/>
              <a:t>Antecedentes y Justificación</a:t>
            </a:r>
          </a:p>
          <a:p>
            <a:pPr marL="914400" lvl="1" indent="-457200">
              <a:buFont typeface="+mj-lt"/>
              <a:buAutoNum type="alphaLcParenR"/>
            </a:pPr>
            <a:r>
              <a:rPr lang="es-ES" sz="2100" dirty="0"/>
              <a:t>Formulación del problema.</a:t>
            </a:r>
          </a:p>
          <a:p>
            <a:pPr marL="914400" lvl="1" indent="-457200">
              <a:buFont typeface="+mj-lt"/>
              <a:buAutoNum type="alphaLcParenR"/>
            </a:pPr>
            <a:r>
              <a:rPr lang="es-ES" sz="2100" dirty="0"/>
              <a:t>Objetivos generales y específicos.</a:t>
            </a:r>
          </a:p>
          <a:p>
            <a:pPr marL="914400" lvl="1" indent="-457200">
              <a:buFont typeface="+mj-lt"/>
              <a:buAutoNum type="alphaLcParenR"/>
            </a:pPr>
            <a:r>
              <a:rPr lang="es-ES" sz="2100" dirty="0"/>
              <a:t>Alcances y limitaciones.</a:t>
            </a:r>
          </a:p>
          <a:p>
            <a:pPr marL="914400" lvl="1" indent="-457200">
              <a:buFont typeface="+mj-lt"/>
              <a:buAutoNum type="alphaLcParenR"/>
            </a:pPr>
            <a:r>
              <a:rPr lang="es-ES" sz="2100" dirty="0"/>
              <a:t>Metodología.</a:t>
            </a:r>
          </a:p>
          <a:p>
            <a:pPr marL="914400" lvl="1" indent="-457200">
              <a:buFont typeface="+mj-lt"/>
              <a:buAutoNum type="alphaLcParenR"/>
            </a:pPr>
            <a:r>
              <a:rPr lang="es-ES" sz="2100" dirty="0"/>
              <a:t>Cronograma.</a:t>
            </a:r>
          </a:p>
          <a:p>
            <a:pPr marL="914400" lvl="1" indent="-457200">
              <a:buFont typeface="+mj-lt"/>
              <a:buAutoNum type="alphaLcParenR"/>
            </a:pPr>
            <a:r>
              <a:rPr lang="es-ES" sz="2100" dirty="0"/>
              <a:t>Recursos, costos y fuentes de financiación.</a:t>
            </a:r>
          </a:p>
          <a:p>
            <a:pPr marL="914400" lvl="1" indent="-457200">
              <a:buFont typeface="+mj-lt"/>
              <a:buAutoNum type="alphaLcParenR"/>
            </a:pPr>
            <a:r>
              <a:rPr lang="es-ES" sz="2100" dirty="0"/>
              <a:t>Bibliografía. </a:t>
            </a:r>
            <a:endParaRPr lang="es-CO" sz="2100" dirty="0"/>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418517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Proyecto de grado</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841269"/>
            <a:ext cx="10515600" cy="3175462"/>
          </a:xfrm>
        </p:spPr>
        <p:txBody>
          <a:bodyPr>
            <a:normAutofit/>
          </a:bodyPr>
          <a:lstStyle/>
          <a:p>
            <a:pPr marL="0" indent="0">
              <a:buNone/>
            </a:pPr>
            <a:r>
              <a:rPr lang="es-ES" sz="2000" b="1" i="1" dirty="0"/>
              <a:t>Requisitos Modalidad. Proyecto de grado:</a:t>
            </a:r>
          </a:p>
          <a:p>
            <a:pPr marL="0" indent="0">
              <a:buNone/>
            </a:pPr>
            <a:endParaRPr lang="es-ES" sz="2000" b="1" i="1" dirty="0"/>
          </a:p>
          <a:p>
            <a:r>
              <a:rPr lang="es-ES" sz="2000" dirty="0"/>
              <a:t>La propuesta debe ser presentada con el aval del docente del curso de seminario modalidad de grado y el director del proyecto, o si se posee nota de aprobación del curso de seminario modalidad de grado solo se necesitará el aval del director del proyecto.</a:t>
            </a:r>
          </a:p>
          <a:p>
            <a:endParaRPr lang="es-ES" sz="2000" dirty="0"/>
          </a:p>
          <a:p>
            <a:r>
              <a:rPr lang="es-ES" sz="2000" dirty="0"/>
              <a:t>La propuesta deberá ser evaluada y aprobada según los procedimientos e instrumentos definidos por el Consejo del Programa. </a:t>
            </a:r>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21601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Pasantía Supervisada</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164244"/>
            <a:ext cx="10515600" cy="5328629"/>
          </a:xfrm>
        </p:spPr>
        <p:txBody>
          <a:bodyPr>
            <a:normAutofit/>
          </a:bodyPr>
          <a:lstStyle/>
          <a:p>
            <a:pPr marL="0" indent="0">
              <a:buNone/>
            </a:pPr>
            <a:r>
              <a:rPr lang="es-ES" sz="2000" b="1" i="1" dirty="0"/>
              <a:t>Requisitos Modalidad. Pasantía Supervisada:</a:t>
            </a:r>
          </a:p>
          <a:p>
            <a:pPr marL="0" indent="0">
              <a:buNone/>
            </a:pPr>
            <a:endParaRPr lang="es-ES" sz="2000" b="1" i="1" dirty="0"/>
          </a:p>
          <a:p>
            <a:pPr marL="457200" indent="-457200">
              <a:buFont typeface="+mj-lt"/>
              <a:buAutoNum type="alphaLcParenR"/>
            </a:pPr>
            <a:r>
              <a:rPr lang="es-ES" sz="1600" dirty="0"/>
              <a:t>El estudiante que decida optar por esta modalidad de grado debe haber cumplido con el 90% de las asignaturas o de los créditos del plan de estudios. </a:t>
            </a:r>
          </a:p>
          <a:p>
            <a:pPr marL="457200" indent="-457200">
              <a:buFont typeface="+mj-lt"/>
              <a:buAutoNum type="alphaLcParenR"/>
            </a:pPr>
            <a:endParaRPr lang="es-ES" sz="1600" dirty="0"/>
          </a:p>
          <a:p>
            <a:pPr marL="457200" indent="-457200">
              <a:buFont typeface="+mj-lt"/>
              <a:buAutoNum type="alphaLcParenR"/>
            </a:pPr>
            <a:r>
              <a:rPr lang="es-ES" sz="1600" dirty="0"/>
              <a:t>Tener aprobado el curso de seminario modalidad de grado o su homologación por otro curso que contribuya a preparar al estudiante para enfrentar la pasantía, según defina el Consejo del Programa.  </a:t>
            </a:r>
          </a:p>
          <a:p>
            <a:pPr marL="457200" indent="-457200">
              <a:buFont typeface="+mj-lt"/>
              <a:buAutoNum type="alphaLcParenR"/>
            </a:pPr>
            <a:endParaRPr lang="es-ES" sz="1600" dirty="0"/>
          </a:p>
          <a:p>
            <a:pPr marL="457200" indent="-457200">
              <a:buFont typeface="+mj-lt"/>
              <a:buAutoNum type="alphaLcParenR"/>
            </a:pPr>
            <a:r>
              <a:rPr lang="es-ES" sz="1600" dirty="0"/>
              <a:t>La organización elegida para la pasantía debe estar comprometida con la investigación y reconocida a nivel municipal, departamental, nacional o internacional. </a:t>
            </a:r>
          </a:p>
          <a:p>
            <a:pPr marL="457200" indent="-457200">
              <a:buFont typeface="+mj-lt"/>
              <a:buAutoNum type="alphaLcParenR"/>
            </a:pPr>
            <a:endParaRPr lang="es-ES" sz="1600" dirty="0"/>
          </a:p>
          <a:p>
            <a:pPr marL="457200" indent="-457200">
              <a:buFont typeface="+mj-lt"/>
              <a:buAutoNum type="alphaLcParenR"/>
            </a:pPr>
            <a:r>
              <a:rPr lang="es-ES" sz="1600" dirty="0"/>
              <a:t>La organización pública o privada elegida debe tener por lo menos cinco años de funcionamiento, o tener convenios vigentes con la Universidad Surcolombiana. </a:t>
            </a:r>
          </a:p>
          <a:p>
            <a:pPr marL="457200" indent="-457200">
              <a:buFont typeface="+mj-lt"/>
              <a:buAutoNum type="alphaLcParenR"/>
            </a:pPr>
            <a:endParaRPr lang="es-ES" sz="1600" dirty="0"/>
          </a:p>
          <a:p>
            <a:pPr marL="457200" indent="-457200">
              <a:buFont typeface="+mj-lt"/>
              <a:buAutoNum type="alphaLcParenR"/>
            </a:pPr>
            <a:r>
              <a:rPr lang="es-ES" sz="1600" dirty="0"/>
              <a:t>Realizar todos los procedimientos establecidos por la Universidad para avalar la pasantía como apta, para optar al título de ingeniero en el Programa específico. </a:t>
            </a:r>
          </a:p>
          <a:p>
            <a:endParaRPr lang="es-ES" sz="2000" dirty="0"/>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114579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Pasantía Supervisada</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454958"/>
            <a:ext cx="10515600" cy="3948083"/>
          </a:xfrm>
        </p:spPr>
        <p:txBody>
          <a:bodyPr>
            <a:normAutofit/>
          </a:bodyPr>
          <a:lstStyle/>
          <a:p>
            <a:pPr marL="0" indent="0">
              <a:buNone/>
            </a:pPr>
            <a:r>
              <a:rPr lang="es-ES" sz="2000" b="1" i="1" dirty="0"/>
              <a:t>Requisitos Modalidad. Pasantía Supervisada :</a:t>
            </a:r>
          </a:p>
          <a:p>
            <a:pPr marL="0" indent="0">
              <a:buNone/>
            </a:pPr>
            <a:endParaRPr lang="es-ES" sz="2000" b="1" i="1" dirty="0"/>
          </a:p>
          <a:p>
            <a:r>
              <a:rPr lang="es-ES" sz="1600" dirty="0"/>
              <a:t>Para la inscripción y aprobación de la propuesta de pasantía supervisada por parte del Consejo del Programa, se requiere la presentación de una propuesta detallada de las actividades que el estudiante se propone realizar, en el cual se deben determinar los siguientes aspectos:</a:t>
            </a:r>
          </a:p>
          <a:p>
            <a:endParaRPr lang="es-ES" sz="1600" dirty="0"/>
          </a:p>
          <a:p>
            <a:pPr marL="800100" lvl="1" indent="-342900">
              <a:buFont typeface="+mj-lt"/>
              <a:buAutoNum type="alphaLcParenR"/>
            </a:pPr>
            <a:r>
              <a:rPr lang="es-ES" sz="1400" dirty="0"/>
              <a:t>Actividades que realizará.</a:t>
            </a:r>
          </a:p>
          <a:p>
            <a:pPr marL="800100" lvl="1" indent="-342900">
              <a:buFont typeface="+mj-lt"/>
              <a:buAutoNum type="alphaLcParenR"/>
            </a:pPr>
            <a:r>
              <a:rPr lang="es-ES" sz="1400" dirty="0"/>
              <a:t>Problema a resolver o proyectos y trabajos en que participará</a:t>
            </a:r>
          </a:p>
          <a:p>
            <a:pPr marL="800100" lvl="1" indent="-342900">
              <a:buFont typeface="+mj-lt"/>
              <a:buAutoNum type="alphaLcParenR"/>
            </a:pPr>
            <a:r>
              <a:rPr lang="es-ES" sz="1400" dirty="0"/>
              <a:t>Objetivos</a:t>
            </a:r>
          </a:p>
          <a:p>
            <a:pPr marL="800100" lvl="1" indent="-342900">
              <a:buFont typeface="+mj-lt"/>
              <a:buAutoNum type="alphaLcParenR"/>
            </a:pPr>
            <a:r>
              <a:rPr lang="es-ES" sz="1400" dirty="0"/>
              <a:t>Alcance</a:t>
            </a:r>
          </a:p>
          <a:p>
            <a:pPr marL="800100" lvl="1" indent="-342900">
              <a:buFont typeface="+mj-lt"/>
              <a:buAutoNum type="alphaLcParenR"/>
            </a:pPr>
            <a:r>
              <a:rPr lang="es-ES" sz="1400" dirty="0"/>
              <a:t>Resultados esperados</a:t>
            </a:r>
          </a:p>
          <a:p>
            <a:pPr marL="800100" lvl="1" indent="-342900">
              <a:buFont typeface="+mj-lt"/>
              <a:buAutoNum type="alphaLcParenR"/>
            </a:pPr>
            <a:r>
              <a:rPr lang="es-ES" sz="1400" dirty="0"/>
              <a:t>Aporte específico e individual</a:t>
            </a:r>
          </a:p>
          <a:p>
            <a:pPr marL="800100" lvl="1" indent="-342900">
              <a:buFont typeface="+mj-lt"/>
              <a:buAutoNum type="alphaLcParenR"/>
            </a:pPr>
            <a:r>
              <a:rPr lang="es-ES" sz="1400" dirty="0"/>
              <a:t>Metodología y Cronograma de actividades a realizar </a:t>
            </a:r>
          </a:p>
          <a:p>
            <a:pPr marL="0" indent="0">
              <a:buNone/>
            </a:pPr>
            <a:endParaRPr lang="es-ES" sz="2000" b="1" i="1" dirty="0"/>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233843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Pasantía Supervisada</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841269"/>
            <a:ext cx="10515600" cy="3175462"/>
          </a:xfrm>
        </p:spPr>
        <p:txBody>
          <a:bodyPr>
            <a:normAutofit/>
          </a:bodyPr>
          <a:lstStyle/>
          <a:p>
            <a:pPr marL="0" indent="0">
              <a:buNone/>
            </a:pPr>
            <a:r>
              <a:rPr lang="es-ES" sz="2000" b="1" i="1" dirty="0"/>
              <a:t>Requisitos Modalidad. Pasantía Supervisada :</a:t>
            </a:r>
          </a:p>
          <a:p>
            <a:pPr marL="0" indent="0">
              <a:buNone/>
            </a:pPr>
            <a:endParaRPr lang="es-ES" sz="2000" b="1" i="1" dirty="0"/>
          </a:p>
          <a:p>
            <a:r>
              <a:rPr lang="es-ES" sz="2000" dirty="0"/>
              <a:t>La propuesta debe ser presentada con el aval del docente del curso de seminario modalidad de grado y el director del proyecto, o si se posee nota de aprobación del curso de seminario modalidad de grado solo se necesitará el aval del director del proyecto.</a:t>
            </a:r>
          </a:p>
          <a:p>
            <a:endParaRPr lang="es-ES" sz="2000" dirty="0"/>
          </a:p>
          <a:p>
            <a:r>
              <a:rPr lang="es-ES" sz="2000" dirty="0"/>
              <a:t>La propuesta deberá ser evaluada y aprobada según los procedimientos e instrumentos definidos por el Consejo del Programa. </a:t>
            </a:r>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214267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Pasantía Supervisada</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841269"/>
            <a:ext cx="10515600" cy="3175462"/>
          </a:xfrm>
        </p:spPr>
        <p:txBody>
          <a:bodyPr>
            <a:normAutofit lnSpcReduction="10000"/>
          </a:bodyPr>
          <a:lstStyle/>
          <a:p>
            <a:pPr marL="0" indent="0">
              <a:buNone/>
            </a:pPr>
            <a:r>
              <a:rPr lang="es-ES" sz="2000" b="1" i="1" dirty="0"/>
              <a:t>Control Modalidad. Pasantía Supervisada :</a:t>
            </a:r>
          </a:p>
          <a:p>
            <a:pPr marL="0" indent="0">
              <a:buNone/>
            </a:pPr>
            <a:endParaRPr lang="es-ES" sz="2000" b="1" i="1" dirty="0"/>
          </a:p>
          <a:p>
            <a:pPr marL="0" indent="0">
              <a:buNone/>
            </a:pPr>
            <a:endParaRPr lang="es-ES" sz="2000" b="1" i="1" dirty="0"/>
          </a:p>
          <a:p>
            <a:pPr marL="0" indent="0">
              <a:buNone/>
            </a:pPr>
            <a:r>
              <a:rPr lang="es-ES" sz="1800" dirty="0"/>
              <a:t>El control de la pasantía lo hará el director de la misma, designado por el Consejo del Programa.</a:t>
            </a:r>
          </a:p>
          <a:p>
            <a:pPr marL="0" indent="0">
              <a:buNone/>
            </a:pPr>
            <a:endParaRPr lang="es-ES" sz="1800" dirty="0"/>
          </a:p>
          <a:p>
            <a:pPr marL="0" indent="0">
              <a:buNone/>
            </a:pPr>
            <a:r>
              <a:rPr lang="es-ES" sz="1800" dirty="0"/>
              <a:t>El estudiante presentará dos </a:t>
            </a:r>
            <a:r>
              <a:rPr lang="es-ES" sz="1800" u="sng" dirty="0"/>
              <a:t>(2) informes parciales</a:t>
            </a:r>
            <a:r>
              <a:rPr lang="es-ES" sz="1800" dirty="0"/>
              <a:t>, entregados en las </a:t>
            </a:r>
            <a:r>
              <a:rPr lang="es-ES" sz="1800" u="sng" dirty="0"/>
              <a:t>semanas 7 y 14 </a:t>
            </a:r>
            <a:r>
              <a:rPr lang="es-ES" sz="1800" dirty="0"/>
              <a:t>de la pasantía respectiva y </a:t>
            </a:r>
            <a:r>
              <a:rPr lang="es-ES" sz="1800" u="sng" dirty="0"/>
              <a:t>un (1) informe final</a:t>
            </a:r>
            <a:r>
              <a:rPr lang="es-ES" sz="1800" dirty="0"/>
              <a:t>. </a:t>
            </a:r>
          </a:p>
          <a:p>
            <a:pPr marL="0" indent="0">
              <a:buNone/>
            </a:pPr>
            <a:endParaRPr lang="es-ES" sz="1800" dirty="0"/>
          </a:p>
          <a:p>
            <a:pPr marL="0" indent="0">
              <a:buNone/>
            </a:pPr>
            <a:r>
              <a:rPr lang="es-ES" sz="1800" dirty="0"/>
              <a:t>Estos informes deberán estar avalados por el funcionario respectivo de la empresa. </a:t>
            </a:r>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246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C4D54-91AC-4771-BE30-FCAA1F6F4680}"/>
              </a:ext>
            </a:extLst>
          </p:cNvPr>
          <p:cNvSpPr>
            <a:spLocks noGrp="1"/>
          </p:cNvSpPr>
          <p:nvPr>
            <p:ph type="title"/>
          </p:nvPr>
        </p:nvSpPr>
        <p:spPr>
          <a:xfrm>
            <a:off x="838200" y="365126"/>
            <a:ext cx="10515600" cy="540962"/>
          </a:xfrm>
        </p:spPr>
        <p:txBody>
          <a:bodyPr>
            <a:normAutofit/>
          </a:bodyPr>
          <a:lstStyle/>
          <a:p>
            <a:pPr algn="ctr"/>
            <a:r>
              <a:rPr lang="es-ES" sz="2000" b="1" i="1" dirty="0"/>
              <a:t>Modalidad. Semillero de investigación</a:t>
            </a:r>
            <a:endParaRPr lang="es-CO" sz="2000" b="1" i="1" dirty="0"/>
          </a:p>
        </p:txBody>
      </p:sp>
      <p:sp>
        <p:nvSpPr>
          <p:cNvPr id="3" name="Marcador de contenido 2">
            <a:extLst>
              <a:ext uri="{FF2B5EF4-FFF2-40B4-BE49-F238E27FC236}">
                <a16:creationId xmlns:a16="http://schemas.microsoft.com/office/drawing/2014/main" id="{843D9E4A-0E3C-46A4-9D80-88AE355AB5B8}"/>
              </a:ext>
            </a:extLst>
          </p:cNvPr>
          <p:cNvSpPr>
            <a:spLocks noGrp="1"/>
          </p:cNvSpPr>
          <p:nvPr>
            <p:ph idx="1"/>
          </p:nvPr>
        </p:nvSpPr>
        <p:spPr>
          <a:xfrm>
            <a:off x="838200" y="1313412"/>
            <a:ext cx="10515600" cy="5179462"/>
          </a:xfrm>
        </p:spPr>
        <p:txBody>
          <a:bodyPr>
            <a:normAutofit/>
          </a:bodyPr>
          <a:lstStyle/>
          <a:p>
            <a:pPr marL="0" indent="0">
              <a:buNone/>
            </a:pPr>
            <a:r>
              <a:rPr lang="es-ES" sz="1700" dirty="0"/>
              <a:t>Requisitos Modalidad. Semillero de investigación :</a:t>
            </a:r>
          </a:p>
          <a:p>
            <a:pPr marL="0" indent="0">
              <a:buNone/>
            </a:pPr>
            <a:endParaRPr lang="es-ES" sz="1700" dirty="0"/>
          </a:p>
          <a:p>
            <a:pPr marL="0" indent="0">
              <a:buNone/>
            </a:pPr>
            <a:r>
              <a:rPr lang="es-ES" sz="1700" dirty="0"/>
              <a:t>Haber aprobado la asignatura de seminario modalidad de grado, y/o cursos en investigación que homologuen el curso de seminario modalidad de grado, aprobados por el Consejo del Programa.</a:t>
            </a:r>
          </a:p>
          <a:p>
            <a:pPr marL="0" indent="0">
              <a:buNone/>
            </a:pPr>
            <a:endParaRPr lang="es-ES" sz="1700" dirty="0"/>
          </a:p>
          <a:p>
            <a:pPr marL="0" indent="0">
              <a:buNone/>
            </a:pPr>
            <a:r>
              <a:rPr lang="es-ES" sz="1700" dirty="0"/>
              <a:t>Pertenecer a un semillero activo de la Universidad Surcolombiana</a:t>
            </a:r>
          </a:p>
          <a:p>
            <a:pPr marL="0" indent="0">
              <a:buNone/>
            </a:pPr>
            <a:endParaRPr lang="es-ES" sz="1700" dirty="0"/>
          </a:p>
          <a:p>
            <a:pPr marL="0" indent="0">
              <a:buNone/>
            </a:pPr>
            <a:r>
              <a:rPr lang="es-ES" sz="1700" dirty="0"/>
              <a:t>Tener un proyecto financiado, ejecutado al interior del semillero, en alguna de las modalidades según convocatoria de proyectos de semillero de investigación definidas en la Universidad Surcolombiana, al interior de un grupo de investigación de la Facultad o en cooperación con otros grupos de investigación en donde participe al menos un grupo de investigación de la Facultad</a:t>
            </a:r>
          </a:p>
          <a:p>
            <a:pPr marL="0" indent="0">
              <a:buNone/>
            </a:pPr>
            <a:endParaRPr lang="es-ES" sz="1700" dirty="0"/>
          </a:p>
          <a:p>
            <a:pPr marL="0" indent="0">
              <a:buNone/>
            </a:pPr>
            <a:r>
              <a:rPr lang="es-ES" sz="1700" dirty="0"/>
              <a:t>Tener como producto del trabajo del semillero, al menos un artículo publicado en revista y ponencia en evento, con máximo 3 autores, avalado por el tutor del semillero.</a:t>
            </a:r>
          </a:p>
          <a:p>
            <a:pPr marL="0" indent="0">
              <a:buNone/>
            </a:pPr>
            <a:endParaRPr lang="es-ES" sz="1700" dirty="0"/>
          </a:p>
          <a:p>
            <a:pPr marL="0" indent="0">
              <a:buNone/>
            </a:pPr>
            <a:r>
              <a:rPr lang="es-ES" sz="1700" dirty="0"/>
              <a:t>Realizar la sustentación publica en la Facultad del producto del semillero.</a:t>
            </a:r>
          </a:p>
          <a:p>
            <a:pPr marL="0" indent="0">
              <a:buNone/>
            </a:pPr>
            <a:endParaRPr lang="es-ES" sz="2000" b="1" i="1" dirty="0"/>
          </a:p>
          <a:p>
            <a:pPr marL="0" indent="0">
              <a:buNone/>
            </a:pPr>
            <a:endParaRPr lang="es-ES" sz="2000" b="1" i="1" dirty="0"/>
          </a:p>
          <a:p>
            <a:pPr marL="0" indent="0">
              <a:buNone/>
            </a:pPr>
            <a:endParaRPr lang="es-ES" sz="2000" b="1" i="1" dirty="0"/>
          </a:p>
        </p:txBody>
      </p:sp>
      <p:pic>
        <p:nvPicPr>
          <p:cNvPr id="5" name="Imagen 4" descr="Imagen de la pantalla de un celular con texto e imagen&#10;&#10;Descripción generada automáticamente con confianza baja">
            <a:extLst>
              <a:ext uri="{FF2B5EF4-FFF2-40B4-BE49-F238E27FC236}">
                <a16:creationId xmlns:a16="http://schemas.microsoft.com/office/drawing/2014/main" id="{FE947A70-F547-45EC-A9CB-2EF3D149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93" y="106969"/>
            <a:ext cx="3257550" cy="1057275"/>
          </a:xfrm>
          <a:prstGeom prst="rect">
            <a:avLst/>
          </a:prstGeom>
        </p:spPr>
      </p:pic>
    </p:spTree>
    <p:extLst>
      <p:ext uri="{BB962C8B-B14F-4D97-AF65-F5344CB8AC3E}">
        <p14:creationId xmlns:p14="http://schemas.microsoft.com/office/powerpoint/2010/main" val="1187212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857</Words>
  <Application>Microsoft Office PowerPoint</Application>
  <PresentationFormat>Panorámica</PresentationFormat>
  <Paragraphs>89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Modalidad. Proyecto de grado</vt:lpstr>
      <vt:lpstr>Modalidad. Proyecto de grado</vt:lpstr>
      <vt:lpstr>Modalidad. Proyecto de grado</vt:lpstr>
      <vt:lpstr>Modalidad. Pasantía Supervisada</vt:lpstr>
      <vt:lpstr>Modalidad. Pasantía Supervisada</vt:lpstr>
      <vt:lpstr>Modalidad. Pasantía Supervisada</vt:lpstr>
      <vt:lpstr>Modalidad. Pasantía Supervisada</vt:lpstr>
      <vt:lpstr>Modalidad. Semillero de investigación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Modalidad. Proyecto de grado</dc:title>
  <dc:creator>Felipe Ibanez Alfonso</dc:creator>
  <cp:lastModifiedBy>Felipe Ibanez Alfonso</cp:lastModifiedBy>
  <cp:revision>5</cp:revision>
  <dcterms:created xsi:type="dcterms:W3CDTF">2021-02-11T17:40:26Z</dcterms:created>
  <dcterms:modified xsi:type="dcterms:W3CDTF">2021-02-12T13:55:23Z</dcterms:modified>
</cp:coreProperties>
</file>