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2" r:id="rId6"/>
    <p:sldId id="265" r:id="rId7"/>
    <p:sldId id="266" r:id="rId8"/>
    <p:sldId id="259" r:id="rId9"/>
    <p:sldId id="261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FDA6-780D-4775-897B-B362BC87866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08AC2-0A35-4A50-8585-A31A1BC9C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CC6D-87BB-4DE2-B7D5-70705665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A4C0-D553-48C6-9C65-06F1383B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DF67-455A-4C57-8B8E-843040D2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6DB1-883D-44E8-9ADA-D738158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8CA4-F41A-460B-8D3B-2B7A2A76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180-3121-4927-BAF4-02EACCD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3F97C-D378-425A-8EB1-750DCC53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98EA-7028-46FF-A822-4DBA3ACB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819F-9505-41F2-BDFB-173CE109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6010-FAD5-41DC-A608-54BE2A9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10F40-BB0D-407F-80F4-BBAB453AA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3FC4-7BAA-43FC-AA1A-22C07847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ADDA-A89B-488E-884A-5EC7309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4F3B-3795-4FC3-A157-DF4A29B2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19EC-9D17-4512-A97B-74F5FEB1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8D8F-88C6-4B32-AD13-894B1A88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8EDF-78D0-4822-B2AA-8C81236E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3378-E15C-43B3-AC20-0C9D466F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6DA3-1800-4EC2-B6AD-98465DF6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023A-4953-4D1A-97A7-8DF32A59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356-3A15-47E8-8D02-9BFDEC71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D03F5-504E-44F3-A35C-B56E7A6F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CC14-C30A-49F3-9531-0413DD88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10A5-5334-47F6-BC57-BA63160B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2E4C-E89F-486A-A223-6088559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5253-FBBE-4993-A39C-CD9B959E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1B5B-5F40-467B-9353-C9CF767D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8EFA-CF85-42A9-B1D7-119CE5AC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004A-5837-4C22-9344-5B18A31B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B0BE-BCC8-465A-B5B0-17D85311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42107-B635-48B3-BFB1-A3717F41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F9A-D63A-4790-8019-AF990365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13C8-EC85-42EA-A0C5-CFCC51D7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0F65E-0429-4FBE-9F7F-BD124836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439B2-34E3-4BBC-A7DB-AB47E176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2B76-883E-4C15-AF90-BF0E2367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616D8-FE33-4909-A073-5FC76DD6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C568C-5FF6-446B-A2B3-6440E801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FBDD3-9064-4D64-ABF0-C2DB24FC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C37-09BA-42FD-B009-7636FE2A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D182D-F59F-4939-90B7-BF624F69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772C6-8D2B-4110-ACCE-22F06703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CF2E3-CCF2-46E0-A56F-CFF2E7B2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1E5A2-41A2-40B1-9E34-0B647E0C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5A7B0-FB12-45D2-8712-E1D1537E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6E909-D8AF-40AD-A2D4-C7E64FB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0E39-B030-48B1-AC8C-543A664E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1B95-5F31-4EBA-B97A-52280252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B60E3-7F6F-46CD-B470-CB3A0110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BB48-FBC1-465A-8E96-4798C428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04E9-8794-41E4-86FA-FD252285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7C149-DD99-40B6-B49F-F82F2A9B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EDC8-E0B7-4C32-A459-53C9E78A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AAB42-7A84-42E6-885A-C59864AE5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9F80-0C58-4FC6-895E-13169823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0F099-13D2-498C-9BAB-8ECB4303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A8D2-F171-4F12-88C8-C528C25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A932-DB40-4D66-9EF6-9A76E7E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3C37A-93E7-43B9-82EA-7DBD7C95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29F8-7C7E-4C74-A65C-AF98719A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E43-2325-4BC6-8ACE-0A3390E51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52EF-159E-4537-8607-FCA705D988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3798-DB05-438A-9C1C-0DB33AC2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93E4-A909-4E48-A2CF-546BA7FE7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67E0-8903-4D94-AB48-6E89D1D9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358-B379-4B3F-B062-C808BC2B0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Web Scraping and Topic Modeling with Data Science Job Postings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3C476-2154-44FA-9F22-81C30414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02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Ben Weckerle, Johnny Cagno, Devan Miller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61288" y="2136339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LDA Parameters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4B3344-9A05-428B-B409-067898A0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4478616"/>
            <a:ext cx="459369" cy="4616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B08D62-0FF9-4CB1-87A8-B371964EF0AC}"/>
              </a:ext>
            </a:extLst>
          </p:cNvPr>
          <p:cNvSpPr txBox="1"/>
          <p:nvPr/>
        </p:nvSpPr>
        <p:spPr>
          <a:xfrm>
            <a:off x="1561288" y="2671599"/>
            <a:ext cx="7559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# of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Alpha – controls how unique the topics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Beta – controls the number of words within the topics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1008C-52D5-4B48-A8AD-F6B4F6B9075D}"/>
              </a:ext>
            </a:extLst>
          </p:cNvPr>
          <p:cNvSpPr txBox="1"/>
          <p:nvPr/>
        </p:nvSpPr>
        <p:spPr>
          <a:xfrm>
            <a:off x="1561288" y="4478616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  <a:latin typeface="Source sans pro"/>
              </a:rPr>
              <a:t>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9464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80651" y="2000181"/>
            <a:ext cx="464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Use topics to narrow job searches in Indeed, LinkedIn,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7A46C-6294-493D-987C-92713570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3200510"/>
            <a:ext cx="459369" cy="461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97AB3-4311-4E4E-8018-FB9FD708D3CF}"/>
              </a:ext>
            </a:extLst>
          </p:cNvPr>
          <p:cNvSpPr txBox="1"/>
          <p:nvPr/>
        </p:nvSpPr>
        <p:spPr>
          <a:xfrm>
            <a:off x="1580650" y="3200510"/>
            <a:ext cx="464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Search company names and key words from topics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997F06-AF8C-4B04-B99D-B39890E6C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30" y="1727767"/>
            <a:ext cx="4501114" cy="4346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8A133A-7FEA-4195-8B75-A6281B0D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9" y="4387555"/>
            <a:ext cx="459369" cy="4616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CFDB1A-D2F5-48E1-A5EE-B91F08654CD3}"/>
              </a:ext>
            </a:extLst>
          </p:cNvPr>
          <p:cNvSpPr txBox="1"/>
          <p:nvPr/>
        </p:nvSpPr>
        <p:spPr>
          <a:xfrm>
            <a:off x="1580648" y="4249056"/>
            <a:ext cx="464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Gives a high level understanding of healthcare analytics job market in Boston, MA</a:t>
            </a:r>
          </a:p>
        </p:txBody>
      </p:sp>
    </p:spTree>
    <p:extLst>
      <p:ext uri="{BB962C8B-B14F-4D97-AF65-F5344CB8AC3E}">
        <p14:creationId xmlns:p14="http://schemas.microsoft.com/office/powerpoint/2010/main" val="13818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pic>
        <p:nvPicPr>
          <p:cNvPr id="3" name="Picture 2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A858CA8-B132-4860-8EA0-D5448FBBE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0" y="1735455"/>
            <a:ext cx="3714750" cy="1962150"/>
          </a:xfrm>
          <a:prstGeom prst="rect">
            <a:avLst/>
          </a:prstGeom>
        </p:spPr>
      </p:pic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22FDA067-593E-4412-9CAF-BA1A2025F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16" y="1735455"/>
            <a:ext cx="3714750" cy="1962150"/>
          </a:xfrm>
          <a:prstGeom prst="rect">
            <a:avLst/>
          </a:prstGeom>
        </p:spPr>
      </p:pic>
      <p:pic>
        <p:nvPicPr>
          <p:cNvPr id="8" name="Picture 7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7373FEB3-D3DD-4DBA-9CED-FF34E8463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66" y="3714393"/>
            <a:ext cx="3714750" cy="196215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8123B5-B7E1-498B-A19E-446319837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16" y="3697605"/>
            <a:ext cx="3714750" cy="1962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C9372-F198-4F61-BEC4-B4528CFFC2BC}"/>
              </a:ext>
            </a:extLst>
          </p:cNvPr>
          <p:cNvSpPr txBox="1"/>
          <p:nvPr/>
        </p:nvSpPr>
        <p:spPr>
          <a:xfrm>
            <a:off x="2941320" y="136612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Topic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12831-5434-4AE7-B316-BFA9C94D5890}"/>
              </a:ext>
            </a:extLst>
          </p:cNvPr>
          <p:cNvSpPr txBox="1"/>
          <p:nvPr/>
        </p:nvSpPr>
        <p:spPr>
          <a:xfrm>
            <a:off x="6410491" y="140475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Topic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1CD877-21E4-4D93-BE92-1AA64EC7AA9F}"/>
              </a:ext>
            </a:extLst>
          </p:cNvPr>
          <p:cNvSpPr txBox="1"/>
          <p:nvPr/>
        </p:nvSpPr>
        <p:spPr>
          <a:xfrm>
            <a:off x="2695741" y="54750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Topic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4FFB1-0CAD-48B2-903F-821084014B4A}"/>
              </a:ext>
            </a:extLst>
          </p:cNvPr>
          <p:cNvSpPr txBox="1"/>
          <p:nvPr/>
        </p:nvSpPr>
        <p:spPr>
          <a:xfrm>
            <a:off x="7030596" y="54364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243614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1CD877-21E4-4D93-BE92-1AA64EC7AA9F}"/>
              </a:ext>
            </a:extLst>
          </p:cNvPr>
          <p:cNvSpPr txBox="1"/>
          <p:nvPr/>
        </p:nvSpPr>
        <p:spPr>
          <a:xfrm>
            <a:off x="3536460" y="2921168"/>
            <a:ext cx="5119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96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BD1-D8DC-44C8-B342-37FA67AC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This is Devan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7572BE-03FC-459A-BB86-AB37C83639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931"/>
            <a:ext cx="5181600" cy="30634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B42D-092B-4464-BD3E-A6C141D7A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Graduate in May…time to begin looking for a job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Interested in data analyst positions in healthcare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Curious about what types of healthcare jobs are available in Boston, MA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Would like to know if her skillset is in demand in Boston, MA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91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Problem Definition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61288" y="2138680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Job searching – where to begin?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A7B55-5ACC-4C76-93BC-89FCA8FEFD6D}"/>
              </a:ext>
            </a:extLst>
          </p:cNvPr>
          <p:cNvSpPr txBox="1"/>
          <p:nvPr/>
        </p:nvSpPr>
        <p:spPr>
          <a:xfrm>
            <a:off x="2098040" y="2640358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LinkedIn, Indeed, Glassdoor,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etc.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240B91-6CB7-4E05-B86F-1B12C24BB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3562130"/>
            <a:ext cx="459369" cy="461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199CC2-6C46-467C-A2C2-900731A1A858}"/>
              </a:ext>
            </a:extLst>
          </p:cNvPr>
          <p:cNvSpPr txBox="1"/>
          <p:nvPr/>
        </p:nvSpPr>
        <p:spPr>
          <a:xfrm>
            <a:off x="1561288" y="3562130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Challenges with these websites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E49A6-1F3F-4052-B0C5-4D2123FB8DD2}"/>
              </a:ext>
            </a:extLst>
          </p:cNvPr>
          <p:cNvSpPr txBox="1"/>
          <p:nvPr/>
        </p:nvSpPr>
        <p:spPr>
          <a:xfrm>
            <a:off x="2098040" y="4069960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Difficult and time consuming to scan and get a sense of the job market in certain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141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240B91-6CB7-4E05-B86F-1B12C24BB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4250286"/>
            <a:ext cx="459369" cy="461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199CC2-6C46-467C-A2C2-900731A1A858}"/>
              </a:ext>
            </a:extLst>
          </p:cNvPr>
          <p:cNvSpPr txBox="1"/>
          <p:nvPr/>
        </p:nvSpPr>
        <p:spPr>
          <a:xfrm>
            <a:off x="1561288" y="4250287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Perform topic modeling to identify categories of positions open in certain areas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E49A6-1F3F-4052-B0C5-4D2123FB8DD2}"/>
              </a:ext>
            </a:extLst>
          </p:cNvPr>
          <p:cNvSpPr txBox="1"/>
          <p:nvPr/>
        </p:nvSpPr>
        <p:spPr>
          <a:xfrm>
            <a:off x="1561288" y="5081284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Gives a broad view of geographical job markets that could be useful in the early stages of job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B69F4-16CE-4572-B38A-0D1072FAE6EA}"/>
              </a:ext>
            </a:extLst>
          </p:cNvPr>
          <p:cNvSpPr txBox="1"/>
          <p:nvPr/>
        </p:nvSpPr>
        <p:spPr>
          <a:xfrm>
            <a:off x="1561288" y="2138680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Use technology to crawl and scrape Indeed to gather Job posting data that is: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81F39-BA4D-432D-BA62-F7EB2CEBB194}"/>
              </a:ext>
            </a:extLst>
          </p:cNvPr>
          <p:cNvSpPr txBox="1"/>
          <p:nvPr/>
        </p:nvSpPr>
        <p:spPr>
          <a:xfrm>
            <a:off x="1561288" y="3011987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Specific to a job title, type or skill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Specific to a country, state or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9827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Web Scraping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61288" y="2136339"/>
            <a:ext cx="3397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Scraped the body of each individual job posting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4B3344-9A05-428B-B409-067898A0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3" y="4791096"/>
            <a:ext cx="459369" cy="4616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422F7D-4A78-4C74-91B5-10F7668F72E5}"/>
              </a:ext>
            </a:extLst>
          </p:cNvPr>
          <p:cNvSpPr txBox="1"/>
          <p:nvPr/>
        </p:nvSpPr>
        <p:spPr>
          <a:xfrm>
            <a:off x="1561288" y="4791096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  <a:latin typeface="Source sans pro"/>
              </a:rPr>
              <a:t>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353AF15-8D38-4BA0-A98E-E36A2AD8E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67" y="2136339"/>
            <a:ext cx="6148070" cy="3082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163FB-F875-4CA4-95F7-CFAB13789341}"/>
              </a:ext>
            </a:extLst>
          </p:cNvPr>
          <p:cNvSpPr txBox="1"/>
          <p:nvPr/>
        </p:nvSpPr>
        <p:spPr>
          <a:xfrm>
            <a:off x="1789656" y="3240722"/>
            <a:ext cx="244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mydivs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soup_obj.find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("div", {"class":"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jobsearch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JobComponent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-description"})</a:t>
            </a:r>
          </a:p>
        </p:txBody>
      </p:sp>
    </p:spTree>
    <p:extLst>
      <p:ext uri="{BB962C8B-B14F-4D97-AF65-F5344CB8AC3E}">
        <p14:creationId xmlns:p14="http://schemas.microsoft.com/office/powerpoint/2010/main" val="36993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9CFC8-E9F1-451C-9F03-F8136E97D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5" y="819659"/>
            <a:ext cx="10729769" cy="57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pic>
        <p:nvPicPr>
          <p:cNvPr id="3" name="Picture 2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9A371E-3B2F-47BD-81BC-72A41980F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08" y="1021551"/>
            <a:ext cx="9115584" cy="4814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B9DE12-B936-461A-946B-36CB99EEB135}"/>
              </a:ext>
            </a:extLst>
          </p:cNvPr>
          <p:cNvSpPr txBox="1"/>
          <p:nvPr/>
        </p:nvSpPr>
        <p:spPr>
          <a:xfrm>
            <a:off x="2545282" y="5836449"/>
            <a:ext cx="710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Search Terms: “Data Analytics” “Healthcare” “SQL”</a:t>
            </a:r>
          </a:p>
        </p:txBody>
      </p:sp>
    </p:spTree>
    <p:extLst>
      <p:ext uri="{BB962C8B-B14F-4D97-AF65-F5344CB8AC3E}">
        <p14:creationId xmlns:p14="http://schemas.microsoft.com/office/powerpoint/2010/main" val="364822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Topic Modeling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1993689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61288" y="1964087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Used on a large number of text documents or files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240B91-6CB7-4E05-B86F-1B12C24BB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2846737"/>
            <a:ext cx="459369" cy="461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AD2A7-3305-4857-A068-78658C77CCE6}"/>
              </a:ext>
            </a:extLst>
          </p:cNvPr>
          <p:cNvSpPr txBox="1"/>
          <p:nvPr/>
        </p:nvSpPr>
        <p:spPr>
          <a:xfrm>
            <a:off x="1561288" y="2662072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Compares the content of these documents and forms groups of words that frequently occur together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D01BD7-3321-4FAF-9A6E-BA84932A9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3801591"/>
            <a:ext cx="459369" cy="461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667C0-134C-451E-9294-FCFE70490029}"/>
              </a:ext>
            </a:extLst>
          </p:cNvPr>
          <p:cNvSpPr txBox="1"/>
          <p:nvPr/>
        </p:nvSpPr>
        <p:spPr>
          <a:xfrm>
            <a:off x="1561288" y="3616926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Allows user to extract broad meaning (in the form of topics) from word groups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4B3344-9A05-428B-B409-067898A0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4573833"/>
            <a:ext cx="459369" cy="46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30CF3A-CE78-4DF8-9554-4DFF3F9349F0}"/>
              </a:ext>
            </a:extLst>
          </p:cNvPr>
          <p:cNvSpPr txBox="1"/>
          <p:nvPr/>
        </p:nvSpPr>
        <p:spPr>
          <a:xfrm>
            <a:off x="1561288" y="4571780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Approaches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08D62-0FF9-4CB1-87A8-B371964EF0AC}"/>
              </a:ext>
            </a:extLst>
          </p:cNvPr>
          <p:cNvSpPr txBox="1"/>
          <p:nvPr/>
        </p:nvSpPr>
        <p:spPr>
          <a:xfrm>
            <a:off x="1561288" y="5157302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Latent Dirichlet Allocation (LDA) – Main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Non-zero Matrix Factorization (NFM) – For output comparison</a:t>
            </a:r>
          </a:p>
        </p:txBody>
      </p:sp>
    </p:spTree>
    <p:extLst>
      <p:ext uri="{BB962C8B-B14F-4D97-AF65-F5344CB8AC3E}">
        <p14:creationId xmlns:p14="http://schemas.microsoft.com/office/powerpoint/2010/main" val="202933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B7553-2F00-4192-9BDC-00EB199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0826"/>
            <a:ext cx="3972560" cy="74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EFF5-5B2C-4087-908B-C24DA7638ADB}"/>
              </a:ext>
            </a:extLst>
          </p:cNvPr>
          <p:cNvSpPr txBox="1"/>
          <p:nvPr/>
        </p:nvSpPr>
        <p:spPr>
          <a:xfrm>
            <a:off x="873551" y="896770"/>
            <a:ext cx="522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LDA &amp; NMF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EFBAB-B946-4A4C-8D11-A92FD539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1" y="2138680"/>
            <a:ext cx="459369" cy="4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B220E-2DDB-463A-B1A9-1534E9EB8405}"/>
              </a:ext>
            </a:extLst>
          </p:cNvPr>
          <p:cNvSpPr txBox="1"/>
          <p:nvPr/>
        </p:nvSpPr>
        <p:spPr>
          <a:xfrm>
            <a:off x="1561288" y="2132528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LDA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4B3344-9A05-428B-B409-067898A0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4899401"/>
            <a:ext cx="459369" cy="46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30CF3A-CE78-4DF8-9554-4DFF3F9349F0}"/>
              </a:ext>
            </a:extLst>
          </p:cNvPr>
          <p:cNvSpPr txBox="1"/>
          <p:nvPr/>
        </p:nvSpPr>
        <p:spPr>
          <a:xfrm>
            <a:off x="1561288" y="4899402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NMF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08D62-0FF9-4CB1-87A8-B371964EF0AC}"/>
              </a:ext>
            </a:extLst>
          </p:cNvPr>
          <p:cNvSpPr txBox="1"/>
          <p:nvPr/>
        </p:nvSpPr>
        <p:spPr>
          <a:xfrm>
            <a:off x="1561288" y="2782668"/>
            <a:ext cx="5339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Builds a topic per document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Builds a words per topic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Based on Dirichlet Distributions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Probability distribution sampling over a probability simplex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22F7D-4A78-4C74-91B5-10F7668F72E5}"/>
              </a:ext>
            </a:extLst>
          </p:cNvPr>
          <p:cNvSpPr txBox="1"/>
          <p:nvPr/>
        </p:nvSpPr>
        <p:spPr>
          <a:xfrm>
            <a:off x="1561288" y="5545731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/>
              </a:rPr>
              <a:t>Used as a comparison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1947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376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 Theme</vt:lpstr>
      <vt:lpstr>Web Scraping and Topic Modeling with Data Science Job Postings</vt:lpstr>
      <vt:lpstr>This is Devan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Topic Modeling with Data Science Job Postings</dc:title>
  <dc:creator>Devan Miller</dc:creator>
  <cp:lastModifiedBy>Benjamin Weckerle</cp:lastModifiedBy>
  <cp:revision>24</cp:revision>
  <dcterms:created xsi:type="dcterms:W3CDTF">2018-10-29T20:02:43Z</dcterms:created>
  <dcterms:modified xsi:type="dcterms:W3CDTF">2018-10-31T15:52:21Z</dcterms:modified>
</cp:coreProperties>
</file>