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55" r:id="rId2"/>
    <p:sldId id="393" r:id="rId3"/>
    <p:sldId id="399" r:id="rId4"/>
    <p:sldId id="397" r:id="rId5"/>
    <p:sldId id="398" r:id="rId6"/>
    <p:sldId id="425" r:id="rId7"/>
    <p:sldId id="427" r:id="rId8"/>
    <p:sldId id="428" r:id="rId9"/>
    <p:sldId id="429" r:id="rId10"/>
    <p:sldId id="408" r:id="rId11"/>
    <p:sldId id="409" r:id="rId12"/>
    <p:sldId id="410" r:id="rId13"/>
    <p:sldId id="411" r:id="rId14"/>
    <p:sldId id="412" r:id="rId15"/>
    <p:sldId id="413" r:id="rId16"/>
    <p:sldId id="414" r:id="rId17"/>
    <p:sldId id="415" r:id="rId18"/>
    <p:sldId id="416" r:id="rId19"/>
    <p:sldId id="419" r:id="rId20"/>
    <p:sldId id="417" r:id="rId21"/>
    <p:sldId id="418" r:id="rId22"/>
    <p:sldId id="430" r:id="rId23"/>
    <p:sldId id="421" r:id="rId24"/>
    <p:sldId id="422" r:id="rId25"/>
    <p:sldId id="423" r:id="rId26"/>
    <p:sldId id="424" r:id="rId27"/>
    <p:sldId id="39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ao" initials="ZC" lastIdx="5" clrIdx="0">
    <p:extLst>
      <p:ext uri="{19B8F6BF-5375-455C-9EA6-DF929625EA0E}">
        <p15:presenceInfo xmlns:p15="http://schemas.microsoft.com/office/powerpoint/2012/main" userId="7533c66967dba86d" providerId="Windows Live"/>
      </p:ext>
    </p:extLst>
  </p:cmAuthor>
  <p:cmAuthor id="2" name="peng wenliang" initials="pw" lastIdx="8" clrIdx="1">
    <p:extLst>
      <p:ext uri="{19B8F6BF-5375-455C-9EA6-DF929625EA0E}">
        <p15:presenceInfo xmlns:p15="http://schemas.microsoft.com/office/powerpoint/2012/main" userId="47e1dd027f836f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5094" autoAdjust="0"/>
  </p:normalViewPr>
  <p:slideViewPr>
    <p:cSldViewPr snapToGrid="0">
      <p:cViewPr varScale="1">
        <p:scale>
          <a:sx n="72" d="100"/>
          <a:sy n="72" d="100"/>
        </p:scale>
        <p:origin x="4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6BC87-EEB4-4914-B130-912D6198F79E}"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D9A16-89D5-4AAB-829E-3571306659AF}" type="slidenum">
              <a:rPr lang="zh-CN" altLang="en-US" smtClean="0"/>
              <a:t>‹#›</a:t>
            </a:fld>
            <a:endParaRPr lang="zh-CN" altLang="en-US"/>
          </a:p>
        </p:txBody>
      </p:sp>
    </p:spTree>
    <p:extLst>
      <p:ext uri="{BB962C8B-B14F-4D97-AF65-F5344CB8AC3E}">
        <p14:creationId xmlns:p14="http://schemas.microsoft.com/office/powerpoint/2010/main" val="205564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Although we got the topics using LSA, we did not find a suitable method to match the topics with the ticket’s samples, so we tried to use K-means for clustering.</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12</a:t>
            </a:fld>
            <a:endParaRPr lang="zh-CN" altLang="en-US"/>
          </a:p>
        </p:txBody>
      </p:sp>
    </p:spTree>
    <p:extLst>
      <p:ext uri="{BB962C8B-B14F-4D97-AF65-F5344CB8AC3E}">
        <p14:creationId xmlns:p14="http://schemas.microsoft.com/office/powerpoint/2010/main" val="1131707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Arial" panose="020B0604020202020204" pitchFamily="34" charset="0"/>
                <a:ea typeface="Arial" panose="020B0604020202020204" pitchFamily="34" charset="0"/>
              </a:rPr>
              <a:t>The elbow curve is similar to a human elbow, and the value of k corresponding to the "elbow joint" part is the most appropriate k, but sometimes the "elbow joint" of the elbow curve is not obvious, so we can use the silhouette score to analyze, The </a:t>
            </a:r>
            <a:r>
              <a:rPr lang="en-US" altLang="zh-CN" sz="1800" dirty="0" err="1">
                <a:effectLst/>
                <a:latin typeface="Arial" panose="020B0604020202020204" pitchFamily="34" charset="0"/>
                <a:ea typeface="Arial" panose="020B0604020202020204" pitchFamily="34" charset="0"/>
              </a:rPr>
              <a:t>the</a:t>
            </a:r>
            <a:r>
              <a:rPr lang="en-US" altLang="zh-CN" sz="1800" dirty="0">
                <a:effectLst/>
                <a:latin typeface="Arial" panose="020B0604020202020204" pitchFamily="34" charset="0"/>
                <a:ea typeface="Arial" panose="020B0604020202020204" pitchFamily="34" charset="0"/>
              </a:rPr>
              <a:t> silhouette score is a criterion for judging whether the clustering is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Silhouette score can be calculated with (p-q) / max(</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p,q</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where p is the average distance to the point in the closest cluster to which the data point does not belong, q is the average intra-cluster distance to all points in its own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Bef>
                <a:spcPts val="250"/>
              </a:spcBef>
              <a:spcAft>
                <a:spcPts val="780"/>
              </a:spcAft>
              <a:buFont typeface="Symbol" panose="05050102010706020507" pitchFamily="18" charset="2"/>
              <a:buChar cha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The value of the silhouette score range is between -1 to 1.</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Bef>
                <a:spcPts val="250"/>
              </a:spcBef>
              <a:spcAft>
                <a:spcPts val="250"/>
              </a:spcAft>
              <a:buFont typeface="Symbol" panose="05050102010706020507" pitchFamily="18" charset="2"/>
              <a:buChar cha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 score close to 1 indicates that the data point is very similar to other data points in the cluster.</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Bef>
                <a:spcPts val="780"/>
              </a:spcBef>
              <a:spcAft>
                <a:spcPts val="250"/>
              </a:spcAft>
              <a:buFont typeface="Symbol" panose="05050102010706020507" pitchFamily="18" charset="2"/>
              <a:buChar cha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 score close to -1 indicates that the data point is not similar to the data points in its cluster.</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13</a:t>
            </a:fld>
            <a:endParaRPr lang="zh-CN" altLang="en-US"/>
          </a:p>
        </p:txBody>
      </p:sp>
    </p:spTree>
    <p:extLst>
      <p:ext uri="{BB962C8B-B14F-4D97-AF65-F5344CB8AC3E}">
        <p14:creationId xmlns:p14="http://schemas.microsoft.com/office/powerpoint/2010/main" val="3567061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We choose the number of clusters to be 4, 6, and 7 to visualize the data.</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14</a:t>
            </a:fld>
            <a:endParaRPr lang="zh-CN" altLang="en-US"/>
          </a:p>
        </p:txBody>
      </p:sp>
    </p:spTree>
    <p:extLst>
      <p:ext uri="{BB962C8B-B14F-4D97-AF65-F5344CB8AC3E}">
        <p14:creationId xmlns:p14="http://schemas.microsoft.com/office/powerpoint/2010/main" val="115073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As we mentioned before, the feature vector X we got after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TfidfVectorizer</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processing is high-dimensional, and we need to visualize the cluster distance space obtained after K-means clustering on the 2D plane.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UMAP is a brand-new dimensionality reduction technology, especially suitable for the visualization of high-dimensional data sets. Its goal is to find a representation of high-dimensional points in a low-dimensional space (usually a 2D plane). In terms of visual quality, compared with t-SNE, UMAP retains a more global structure and has superior operating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Similar to the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svd_model.components</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_ we referred to before,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kmeans.cluster_centers</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_ is also a vector with a scale of N*D (number of clusters, number of words), and the elements in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i</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j) represent the weight of word j on cluster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i</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The higher the weight of word j, the more representative it is on cluster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i</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and we use this to select the most representative keywords of clusters.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15</a:t>
            </a:fld>
            <a:endParaRPr lang="zh-CN" altLang="en-US"/>
          </a:p>
        </p:txBody>
      </p:sp>
    </p:spTree>
    <p:extLst>
      <p:ext uri="{BB962C8B-B14F-4D97-AF65-F5344CB8AC3E}">
        <p14:creationId xmlns:p14="http://schemas.microsoft.com/office/powerpoint/2010/main" val="2108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16</a:t>
            </a:fld>
            <a:endParaRPr lang="zh-CN" altLang="en-US"/>
          </a:p>
        </p:txBody>
      </p:sp>
    </p:spTree>
    <p:extLst>
      <p:ext uri="{BB962C8B-B14F-4D97-AF65-F5344CB8AC3E}">
        <p14:creationId xmlns:p14="http://schemas.microsoft.com/office/powerpoint/2010/main" val="327335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When we click on one of the tickets' samples with the mouse, we can get some information about this ticket's sample, such as information type, time, ID, etc. The most important is the text information, as shown in the figure, we have selected a sample from each cluster as a display. By looking at the keywords in the cluster corresponding to the sample we can see that the textual information of the sample corresponds roughly to the keywords of the cluster to which the sample belongs.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Arial" panose="020B0604020202020204" pitchFamily="34" charset="0"/>
                <a:ea typeface="Arial" panose="020B0604020202020204" pitchFamily="34" charset="0"/>
              </a:rPr>
              <a:t>In addition, we found that English Cluster3 contains a lot of sensitive information. Almost all of the names of people, schools, and contact details are not treated for sensitive words. Therefore, the sensitive word processing in the ticket support system can be paid more attention to the data in this cluster.</a:t>
            </a:r>
            <a:r>
              <a:rPr lang="en-US" altLang="zh-CN" sz="1800" dirty="0">
                <a:solidFill>
                  <a:srgbClr val="FF0000"/>
                </a:solidFill>
                <a:effectLst/>
                <a:latin typeface="Arial" panose="020B0604020202020204" pitchFamily="34" charset="0"/>
                <a:ea typeface="Arial" panose="020B0604020202020204" pitchFamily="34" charset="0"/>
              </a:rPr>
              <a:t> </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17</a:t>
            </a:fld>
            <a:endParaRPr lang="zh-CN" altLang="en-US"/>
          </a:p>
        </p:txBody>
      </p:sp>
    </p:spTree>
    <p:extLst>
      <p:ext uri="{BB962C8B-B14F-4D97-AF65-F5344CB8AC3E}">
        <p14:creationId xmlns:p14="http://schemas.microsoft.com/office/powerpoint/2010/main" val="280835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18</a:t>
            </a:fld>
            <a:endParaRPr lang="zh-CN" altLang="en-US"/>
          </a:p>
        </p:txBody>
      </p:sp>
    </p:spTree>
    <p:extLst>
      <p:ext uri="{BB962C8B-B14F-4D97-AF65-F5344CB8AC3E}">
        <p14:creationId xmlns:p14="http://schemas.microsoft.com/office/powerpoint/2010/main" val="2798888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Through the truncated SVD process, we downscaled the high-dimensional text data to the most important 7 dimensions/feature space and printed out the first 6 keywords of the 7 topics, the results are shown in the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kern="100" dirty="0">
                <a:effectLst/>
                <a:latin typeface="Arial" panose="020B0604020202020204" pitchFamily="34" charset="0"/>
                <a:ea typeface="Arial" panose="020B0604020202020204" pitchFamily="34" charset="0"/>
                <a:cs typeface="Arial" panose="020B0604020202020204" pitchFamily="34" charset="0"/>
              </a:rPr>
              <a:t>We can see that our users ask more questions about password reset, key development, </a:t>
            </a:r>
            <a:r>
              <a:rPr lang="en-GB" altLang="zh-CN" sz="1800" kern="100" dirty="0" err="1">
                <a:effectLst/>
                <a:latin typeface="Arial" panose="020B0604020202020204" pitchFamily="34" charset="0"/>
                <a:ea typeface="Arial" panose="020B0604020202020204" pitchFamily="34" charset="0"/>
                <a:cs typeface="Arial" panose="020B0604020202020204" pitchFamily="34" charset="0"/>
              </a:rPr>
              <a:t>gbi</a:t>
            </a:r>
            <a:r>
              <a:rPr lang="en-GB" altLang="zh-CN" sz="1800" kern="100" dirty="0">
                <a:effectLst/>
                <a:latin typeface="Arial" panose="020B0604020202020204" pitchFamily="34" charset="0"/>
                <a:ea typeface="Arial" panose="020B0604020202020204" pitchFamily="34" charset="0"/>
                <a:cs typeface="Arial" panose="020B0604020202020204" pitchFamily="34" charset="0"/>
              </a:rPr>
              <a:t> upgrade in both English and German. By comparing the keywords in the English and German topics, we found that the German topics had more meaningless words such as bitten, </a:t>
            </a:r>
            <a:r>
              <a:rPr lang="en-GB" altLang="zh-CN" sz="1800" kern="100" dirty="0" err="1">
                <a:effectLst/>
                <a:latin typeface="Arial" panose="020B0604020202020204" pitchFamily="34" charset="0"/>
                <a:ea typeface="Arial" panose="020B0604020202020204" pitchFamily="34" charset="0"/>
                <a:cs typeface="Arial" panose="020B0604020202020204" pitchFamily="34" charset="0"/>
              </a:rPr>
              <a:t>grüsse</a:t>
            </a:r>
            <a:r>
              <a:rPr lang="en-GB" altLang="zh-CN" sz="1800" kern="100" dirty="0">
                <a:effectLst/>
                <a:latin typeface="Arial" panose="020B0604020202020204" pitchFamily="34" charset="0"/>
                <a:ea typeface="Arial" panose="020B0604020202020204" pitchFamily="34" charset="0"/>
                <a:cs typeface="Arial" panose="020B0604020202020204" pitchFamily="34" charset="0"/>
              </a:rPr>
              <a:t>, etc. The English topics are more meaningful. These topics give us a general idea of the common questions asked by the users. We can also improve the FAQs by including more frequently asked questions in the FAQs based on these topics. For users, this will improve the efficiency of solving common problems. For the company, these topics are a summary of the user's problems and can be used as a part of the overview of the data.</a:t>
            </a: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Although we got the topics using LSA, we did not find a suitable method to match the topics with the ticket’s samples, so we tried to use K-means for clustering.</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19</a:t>
            </a:fld>
            <a:endParaRPr lang="zh-CN" altLang="en-US"/>
          </a:p>
        </p:txBody>
      </p:sp>
    </p:spTree>
    <p:extLst>
      <p:ext uri="{BB962C8B-B14F-4D97-AF65-F5344CB8AC3E}">
        <p14:creationId xmlns:p14="http://schemas.microsoft.com/office/powerpoint/2010/main" val="602898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kern="100" dirty="0">
                <a:effectLst/>
                <a:latin typeface="Arial" panose="020B0604020202020204" pitchFamily="34" charset="0"/>
                <a:ea typeface="Arial" panose="020B0604020202020204" pitchFamily="34" charset="0"/>
                <a:cs typeface="Arial" panose="020B0604020202020204" pitchFamily="34" charset="0"/>
              </a:rPr>
              <a:t>Through the K-means clustering method, based on the principle of the minimum sum of Euclidean distance, we clustered the </a:t>
            </a:r>
            <a:r>
              <a:rPr lang="en-GB" altLang="zh-CN" sz="1800" kern="100" dirty="0" err="1">
                <a:effectLst/>
                <a:latin typeface="Arial" panose="020B0604020202020204" pitchFamily="34" charset="0"/>
                <a:ea typeface="Arial" panose="020B0604020202020204" pitchFamily="34" charset="0"/>
                <a:cs typeface="Arial" panose="020B0604020202020204" pitchFamily="34" charset="0"/>
              </a:rPr>
              <a:t>preprocessed</a:t>
            </a:r>
            <a:r>
              <a:rPr lang="en-GB" altLang="zh-CN" sz="1800" kern="100" dirty="0">
                <a:effectLst/>
                <a:latin typeface="Arial" panose="020B0604020202020204" pitchFamily="34" charset="0"/>
                <a:ea typeface="Arial" panose="020B0604020202020204" pitchFamily="34" charset="0"/>
                <a:cs typeface="Arial" panose="020B0604020202020204" pitchFamily="34" charset="0"/>
              </a:rPr>
              <a:t> text data into 7 clusters. As shown in the figure, it is the first 6 keywords of the 7 clusters of English data and German data.</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kern="100" dirty="0">
                <a:effectLst/>
                <a:latin typeface="Arial" panose="020B0604020202020204" pitchFamily="34" charset="0"/>
                <a:ea typeface="Arial" panose="020B0604020202020204" pitchFamily="34" charset="0"/>
                <a:cs typeface="Arial" panose="020B0604020202020204" pitchFamily="34" charset="0"/>
              </a:rPr>
              <a:t>Through the comparison of keywords in English and German clusters, similarly, we find that German clusters have more meaningless words, and the clustering of the English model is more meaningful. Therefore, for English data, we have obtained the significance of 7 clusters in practical applications through analysis: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20</a:t>
            </a:fld>
            <a:endParaRPr lang="zh-CN" altLang="en-US"/>
          </a:p>
        </p:txBody>
      </p:sp>
    </p:spTree>
    <p:extLst>
      <p:ext uri="{BB962C8B-B14F-4D97-AF65-F5344CB8AC3E}">
        <p14:creationId xmlns:p14="http://schemas.microsoft.com/office/powerpoint/2010/main" val="8675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kern="100" dirty="0">
                <a:effectLst/>
                <a:latin typeface="Arial" panose="020B0604020202020204" pitchFamily="34" charset="0"/>
                <a:ea typeface="Arial" panose="020B0604020202020204" pitchFamily="34" charset="0"/>
                <a:cs typeface="Arial" panose="020B0604020202020204" pitchFamily="34" charset="0"/>
              </a:rPr>
              <a:t>As can be seen from the table above, the clusters obtained by the K-means algorithm are meaningful for users’ problems classification. For example, for the cluster of Password/Account reset, the keywords given by the K-means algorithm include master as well as lock, which can give some information about the reason why a ticket belongs to the cluster of Password/Account reset.</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21</a:t>
            </a:fld>
            <a:endParaRPr lang="zh-CN" altLang="en-US"/>
          </a:p>
        </p:txBody>
      </p:sp>
    </p:spTree>
    <p:extLst>
      <p:ext uri="{BB962C8B-B14F-4D97-AF65-F5344CB8AC3E}">
        <p14:creationId xmlns:p14="http://schemas.microsoft.com/office/powerpoint/2010/main" val="59445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a:t>
            </a:fld>
            <a:endParaRPr lang="zh-CN" altLang="en-US"/>
          </a:p>
        </p:txBody>
      </p:sp>
    </p:spTree>
    <p:extLst>
      <p:ext uri="{BB962C8B-B14F-4D97-AF65-F5344CB8AC3E}">
        <p14:creationId xmlns:p14="http://schemas.microsoft.com/office/powerpoint/2010/main" val="1415903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22</a:t>
            </a:fld>
            <a:endParaRPr lang="zh-CN" altLang="en-US"/>
          </a:p>
        </p:txBody>
      </p:sp>
    </p:spTree>
    <p:extLst>
      <p:ext uri="{BB962C8B-B14F-4D97-AF65-F5344CB8AC3E}">
        <p14:creationId xmlns:p14="http://schemas.microsoft.com/office/powerpoint/2010/main" val="14826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23</a:t>
            </a:fld>
            <a:endParaRPr lang="zh-CN" altLang="en-US"/>
          </a:p>
        </p:txBody>
      </p:sp>
    </p:spTree>
    <p:extLst>
      <p:ext uri="{BB962C8B-B14F-4D97-AF65-F5344CB8AC3E}">
        <p14:creationId xmlns:p14="http://schemas.microsoft.com/office/powerpoint/2010/main" val="19126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24</a:t>
            </a:fld>
            <a:endParaRPr lang="zh-CN" altLang="en-US"/>
          </a:p>
        </p:txBody>
      </p:sp>
    </p:spTree>
    <p:extLst>
      <p:ext uri="{BB962C8B-B14F-4D97-AF65-F5344CB8AC3E}">
        <p14:creationId xmlns:p14="http://schemas.microsoft.com/office/powerpoint/2010/main" val="3252085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25</a:t>
            </a:fld>
            <a:endParaRPr lang="zh-CN" altLang="en-US"/>
          </a:p>
        </p:txBody>
      </p:sp>
    </p:spTree>
    <p:extLst>
      <p:ext uri="{BB962C8B-B14F-4D97-AF65-F5344CB8AC3E}">
        <p14:creationId xmlns:p14="http://schemas.microsoft.com/office/powerpoint/2010/main" val="355902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26</a:t>
            </a:fld>
            <a:endParaRPr lang="zh-CN" altLang="en-US"/>
          </a:p>
        </p:txBody>
      </p:sp>
    </p:spTree>
    <p:extLst>
      <p:ext uri="{BB962C8B-B14F-4D97-AF65-F5344CB8AC3E}">
        <p14:creationId xmlns:p14="http://schemas.microsoft.com/office/powerpoint/2010/main" val="317617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a:buChar char="•"/>
            </a:pPr>
            <a:r>
              <a:rPr lang="zh-CN" dirty="0"/>
              <a:t>How to make a preliminary classification after a user sends a message for the first time?</a:t>
            </a:r>
            <a:endParaRPr lang="en-US" altLang="zh-CN" dirty="0"/>
          </a:p>
          <a:p>
            <a:pPr marL="171450" indent="-171450">
              <a:buFont typeface="Arial"/>
              <a:buChar char="•"/>
            </a:pPr>
            <a:r>
              <a:rPr lang="zh-CN" dirty="0"/>
              <a:t>How to automatically reply emails/make FAQs based on customer questions?</a:t>
            </a:r>
          </a:p>
          <a:p>
            <a:pPr marL="0" indent="0">
              <a:buFont typeface="Arial"/>
              <a:buNone/>
            </a:pPr>
            <a:endParaRPr lang="zh-CN" altLang="en-US" dirty="0">
              <a:latin typeface="等线"/>
              <a:ea typeface="等线"/>
              <a:cs typeface="Calibri"/>
            </a:endParaRPr>
          </a:p>
          <a:p>
            <a:endParaRPr lang="en-US" altLang="zh-CN" dirty="0">
              <a:latin typeface="Calibri"/>
              <a:cs typeface="Calibri"/>
            </a:endParaRPr>
          </a:p>
        </p:txBody>
      </p:sp>
      <p:sp>
        <p:nvSpPr>
          <p:cNvPr id="4" name="灯片编号占位符 3"/>
          <p:cNvSpPr>
            <a:spLocks noGrp="1"/>
          </p:cNvSpPr>
          <p:nvPr>
            <p:ph type="sldNum" sz="quarter" idx="5"/>
          </p:nvPr>
        </p:nvSpPr>
        <p:spPr/>
        <p:txBody>
          <a:bodyPr/>
          <a:lstStyle/>
          <a:p>
            <a:fld id="{7A0D9A16-89D5-4AAB-829E-3571306659AF}" type="slidenum">
              <a:rPr lang="zh-CN" altLang="en-US" smtClean="0"/>
              <a:t>3</a:t>
            </a:fld>
            <a:endParaRPr lang="zh-CN" altLang="en-US"/>
          </a:p>
        </p:txBody>
      </p:sp>
    </p:spTree>
    <p:extLst>
      <p:ext uri="{BB962C8B-B14F-4D97-AF65-F5344CB8AC3E}">
        <p14:creationId xmlns:p14="http://schemas.microsoft.com/office/powerpoint/2010/main" val="25967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6</a:t>
            </a:fld>
            <a:endParaRPr lang="zh-CN" altLang="en-US"/>
          </a:p>
        </p:txBody>
      </p:sp>
    </p:spTree>
    <p:extLst>
      <p:ext uri="{BB962C8B-B14F-4D97-AF65-F5344CB8AC3E}">
        <p14:creationId xmlns:p14="http://schemas.microsoft.com/office/powerpoint/2010/main" val="170816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7</a:t>
            </a:fld>
            <a:endParaRPr lang="zh-CN" altLang="en-US"/>
          </a:p>
        </p:txBody>
      </p:sp>
    </p:spTree>
    <p:extLst>
      <p:ext uri="{BB962C8B-B14F-4D97-AF65-F5344CB8AC3E}">
        <p14:creationId xmlns:p14="http://schemas.microsoft.com/office/powerpoint/2010/main" val="383744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8</a:t>
            </a:fld>
            <a:endParaRPr lang="zh-CN" altLang="en-US"/>
          </a:p>
        </p:txBody>
      </p:sp>
    </p:spTree>
    <p:extLst>
      <p:ext uri="{BB962C8B-B14F-4D97-AF65-F5344CB8AC3E}">
        <p14:creationId xmlns:p14="http://schemas.microsoft.com/office/powerpoint/2010/main" val="55685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9</a:t>
            </a:fld>
            <a:endParaRPr lang="zh-CN" altLang="en-US"/>
          </a:p>
        </p:txBody>
      </p:sp>
    </p:spTree>
    <p:extLst>
      <p:ext uri="{BB962C8B-B14F-4D97-AF65-F5344CB8AC3E}">
        <p14:creationId xmlns:p14="http://schemas.microsoft.com/office/powerpoint/2010/main" val="48970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After preprocessing, we got a vector X, which stores the text information of all tickets. We now want to apply a clustering algorithm to this vector X to study the topic focusing on the text information of all ticket’s samples.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dirty="0"/>
          </a:p>
          <a:p>
            <a:r>
              <a:rPr lang="en-US" altLang="zh-CN" sz="1800" dirty="0">
                <a:effectLst/>
                <a:latin typeface="Arial" panose="020B0604020202020204" pitchFamily="34" charset="0"/>
                <a:ea typeface="Arial" panose="020B0604020202020204" pitchFamily="34" charset="0"/>
              </a:rPr>
              <a:t>We first tried the method of latent semantic analysis (LSA). Through topic analysis by LSA, we can get the key topic in the corpus, which means the importance of each word in the topic, and the tendency of each ticket sample on each topic. And based on them, keywords and representative texts corresponding to the theme can be obtained.</a:t>
            </a:r>
          </a:p>
          <a:p>
            <a:endParaRPr lang="en-US" altLang="zh-CN" sz="1800" dirty="0">
              <a:effectLst/>
              <a:latin typeface="Arial" panose="020B0604020202020204" pitchFamily="34" charset="0"/>
            </a:endParaRPr>
          </a:p>
          <a:p>
            <a:r>
              <a:rPr lang="en-US" altLang="zh-CN" sz="1800" dirty="0">
                <a:effectLst/>
                <a:latin typeface="Arial" panose="020B0604020202020204" pitchFamily="34" charset="0"/>
                <a:ea typeface="Arial" panose="020B0604020202020204" pitchFamily="34" charset="0"/>
              </a:rPr>
              <a:t>LSA is actually just a truncated singular value decomposition of a (very high-rank and sparse) document-term matrix, only retaining the largest singular value of </a:t>
            </a:r>
            <a:r>
              <a:rPr lang="en-US" altLang="zh-CN" sz="1800" dirty="0" err="1">
                <a:effectLst/>
                <a:latin typeface="Arial" panose="020B0604020202020204" pitchFamily="34" charset="0"/>
                <a:ea typeface="Arial" panose="020B0604020202020204" pitchFamily="34" charset="0"/>
              </a:rPr>
              <a:t>n_components</a:t>
            </a:r>
            <a:r>
              <a:rPr lang="en-US" altLang="zh-CN" sz="1800" dirty="0">
                <a:effectLst/>
                <a:latin typeface="Arial" panose="020B0604020202020204" pitchFamily="34" charset="0"/>
                <a:ea typeface="Arial" panose="020B0604020202020204" pitchFamily="34" charset="0"/>
              </a:rPr>
              <a:t>.</a:t>
            </a:r>
          </a:p>
          <a:p>
            <a:endParaRPr lang="en-US" altLang="zh-CN" sz="18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Arial" panose="020B0604020202020204" pitchFamily="34" charset="0"/>
                <a:ea typeface="Arial" panose="020B0604020202020204" pitchFamily="34" charset="0"/>
                <a:cs typeface="Arial" panose="020B0604020202020204" pitchFamily="34" charset="0"/>
              </a:rPr>
              <a:t>Using Truncated SVD, transform the original feature vector X with a scale of N*D (number of ticket’s samples, number of words) into a new feature vector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X_topics</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with a scale of N*T (number of ticket’s samples, number of topics):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a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10</a:t>
            </a:fld>
            <a:endParaRPr lang="zh-CN" altLang="en-US"/>
          </a:p>
        </p:txBody>
      </p:sp>
    </p:spTree>
    <p:extLst>
      <p:ext uri="{BB962C8B-B14F-4D97-AF65-F5344CB8AC3E}">
        <p14:creationId xmlns:p14="http://schemas.microsoft.com/office/powerpoint/2010/main" val="87189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Svd_model.components</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_ is a vector with a scale of N*D (number of topics, number of words), and the elements in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i</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j) represent the weight of word j on topic </a:t>
            </a:r>
            <a:r>
              <a:rPr lang="en-US" altLang="zh-CN" sz="1800" kern="100" dirty="0" err="1">
                <a:effectLst/>
                <a:latin typeface="Arial" panose="020B0604020202020204" pitchFamily="34" charset="0"/>
                <a:ea typeface="Arial" panose="020B0604020202020204" pitchFamily="34" charset="0"/>
                <a:cs typeface="Arial" panose="020B0604020202020204" pitchFamily="34" charset="0"/>
              </a:rPr>
              <a:t>i</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 The higher the weight of word j, it can be considered more representative on the topic I, and we use this to select the most representative the keywords of the topics.</a:t>
            </a:r>
            <a:endParaRPr lang="zh-CN" altLang="zh-CN" sz="1800" kern="100" dirty="0">
              <a:effectLst/>
              <a:latin typeface="Arial" panose="020B0604020202020204" pitchFamily="34" charset="0"/>
              <a:ea typeface="Arial" panose="020B0604020202020204" pitchFamily="34" charset="0"/>
              <a:cs typeface="Arial" panose="020B0604020202020204" pitchFamily="34" charset="0"/>
            </a:endParaRPr>
          </a:p>
          <a:p>
            <a:endParaRPr lang="en-US" altLang="zh-CN" sz="1800"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A0D9A16-89D5-4AAB-829E-3571306659AF}" type="slidenum">
              <a:rPr lang="zh-CN" altLang="en-US" smtClean="0"/>
              <a:t>11</a:t>
            </a:fld>
            <a:endParaRPr lang="zh-CN" altLang="en-US"/>
          </a:p>
        </p:txBody>
      </p:sp>
    </p:spTree>
    <p:extLst>
      <p:ext uri="{BB962C8B-B14F-4D97-AF65-F5344CB8AC3E}">
        <p14:creationId xmlns:p14="http://schemas.microsoft.com/office/powerpoint/2010/main" val="6992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4" y="1296001"/>
            <a:ext cx="11345332" cy="511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4267"/>
              </a:lnSpc>
              <a:defRPr lang="de-DE" sz="3333"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425451" y="1978720"/>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867"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de-DE" sz="2667"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71207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2133601"/>
            <a:ext cx="11345332" cy="4127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425454" y="1296001"/>
            <a:ext cx="11345332" cy="51090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965265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414883" y="6473314"/>
            <a:ext cx="10439384" cy="384687"/>
          </a:xfrm>
          <a:prstGeom prst="rect">
            <a:avLst/>
          </a:prstGeom>
        </p:spPr>
        <p:txBody>
          <a:bodyPr vert="horz" lIns="0" tIns="45720" rIns="0" bIns="45720" rtlCol="0" anchor="ctr"/>
          <a:lstStyle>
            <a:lvl1pPr algn="l">
              <a:defRPr sz="1467">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467">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10958400" y="432000"/>
            <a:ext cx="806365" cy="424688"/>
          </a:xfrm>
          <a:prstGeom prst="rect">
            <a:avLst/>
          </a:prstGeom>
        </p:spPr>
      </p:pic>
    </p:spTree>
    <p:extLst>
      <p:ext uri="{BB962C8B-B14F-4D97-AF65-F5344CB8AC3E}">
        <p14:creationId xmlns:p14="http://schemas.microsoft.com/office/powerpoint/2010/main" val="4093678515"/>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7029546" y="2441542"/>
            <a:ext cx="4496747" cy="3924824"/>
          </a:xfrm>
          <a:prstGeom prst="rect">
            <a:avLst/>
          </a:prstGeom>
        </p:spPr>
      </p:pic>
      <p:sp>
        <p:nvSpPr>
          <p:cNvPr id="5" name="Titel 4"/>
          <p:cNvSpPr>
            <a:spLocks noGrp="1"/>
          </p:cNvSpPr>
          <p:nvPr>
            <p:ph type="title"/>
          </p:nvPr>
        </p:nvSpPr>
        <p:spPr>
          <a:xfrm>
            <a:off x="381011" y="1210690"/>
            <a:ext cx="11345332" cy="511175"/>
          </a:xfrm>
        </p:spPr>
        <p:txBody>
          <a:bodyPr/>
          <a:lstStyle/>
          <a:p>
            <a:r>
              <a:rPr lang="en-US" sz="3600" b="1"/>
              <a:t>Improvement of a Ticketing System</a:t>
            </a:r>
            <a:endParaRPr lang="de-DE" sz="3600" b="1"/>
          </a:p>
        </p:txBody>
      </p:sp>
      <p:sp>
        <p:nvSpPr>
          <p:cNvPr id="3" name="Inhaltsplatzhalter 2"/>
          <p:cNvSpPr>
            <a:spLocks noGrp="1"/>
          </p:cNvSpPr>
          <p:nvPr>
            <p:ph idx="10"/>
          </p:nvPr>
        </p:nvSpPr>
        <p:spPr>
          <a:xfrm>
            <a:off x="381011" y="2917234"/>
            <a:ext cx="2767542" cy="2169073"/>
          </a:xfrm>
        </p:spPr>
        <p:txBody>
          <a:bodyPr/>
          <a:lstStyle/>
          <a:p>
            <a:r>
              <a:rPr lang="de-DE" sz="2000" b="1"/>
              <a:t>Team Member:</a:t>
            </a:r>
          </a:p>
          <a:p>
            <a:r>
              <a:rPr lang="de-DE" sz="1800"/>
              <a:t>Y</a:t>
            </a:r>
            <a:r>
              <a:rPr lang="en-US" altLang="zh-CN" sz="1800" err="1"/>
              <a:t>ujun</a:t>
            </a:r>
            <a:r>
              <a:rPr lang="en-US" altLang="zh-CN" sz="1800"/>
              <a:t> Liu</a:t>
            </a:r>
          </a:p>
          <a:p>
            <a:r>
              <a:rPr lang="de-DE" sz="1800"/>
              <a:t>W</a:t>
            </a:r>
            <a:r>
              <a:rPr lang="en-US" altLang="zh-CN" sz="1800" err="1"/>
              <a:t>enliang</a:t>
            </a:r>
            <a:r>
              <a:rPr lang="en-US" altLang="zh-CN" sz="1800"/>
              <a:t> Peng</a:t>
            </a:r>
          </a:p>
          <a:p>
            <a:r>
              <a:rPr lang="en-US" sz="1800"/>
              <a:t>Chao Zhang</a:t>
            </a:r>
            <a:endParaRPr lang="de-DE" sz="1800"/>
          </a:p>
          <a:p>
            <a:r>
              <a:rPr lang="de-DE" sz="1800"/>
              <a:t>Y</a:t>
            </a:r>
            <a:r>
              <a:rPr lang="en-US" altLang="zh-CN" sz="1800"/>
              <a:t>uanhao Zhong</a:t>
            </a:r>
            <a:endParaRPr lang="de-DE" sz="1800"/>
          </a:p>
          <a:p>
            <a:endParaRPr lang="de-DE"/>
          </a:p>
        </p:txBody>
      </p:sp>
      <p:sp>
        <p:nvSpPr>
          <p:cNvPr id="7" name="Inhaltsplatzhalter 2">
            <a:extLst>
              <a:ext uri="{FF2B5EF4-FFF2-40B4-BE49-F238E27FC236}">
                <a16:creationId xmlns:a16="http://schemas.microsoft.com/office/drawing/2014/main" id="{92D6B6AF-80AC-4A46-973F-9B24659AB830}"/>
              </a:ext>
            </a:extLst>
          </p:cNvPr>
          <p:cNvSpPr txBox="1">
            <a:spLocks/>
          </p:cNvSpPr>
          <p:nvPr/>
        </p:nvSpPr>
        <p:spPr>
          <a:xfrm>
            <a:off x="381011" y="5552572"/>
            <a:ext cx="7205995" cy="9232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50000"/>
              </a:lnSpc>
              <a:spcBef>
                <a:spcPct val="0"/>
              </a:spcBef>
              <a:spcAft>
                <a:spcPct val="0"/>
              </a:spcAft>
              <a:defRPr lang="de-DE" sz="1867" kern="1200" baseline="0" noProof="0" dirty="0" smtClean="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lang="de-DE" sz="2133" kern="1200" noProof="0" dirty="0" smtClean="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800" dirty="0"/>
              <a:t>Master-</a:t>
            </a:r>
            <a:r>
              <a:rPr lang="en-US" sz="1800" dirty="0" err="1"/>
              <a:t>Praktikum</a:t>
            </a:r>
            <a:r>
              <a:rPr lang="en-US" sz="1800" dirty="0"/>
              <a:t> - Machine Learning </a:t>
            </a:r>
            <a:r>
              <a:rPr lang="en-US" sz="1800" dirty="0" err="1"/>
              <a:t>für</a:t>
            </a:r>
            <a:r>
              <a:rPr lang="en-US" sz="1800" dirty="0"/>
              <a:t> </a:t>
            </a:r>
            <a:r>
              <a:rPr lang="en-US" sz="1800" dirty="0" err="1"/>
              <a:t>Wirtschaftsinformatiker</a:t>
            </a:r>
            <a:endParaRPr lang="en-US" sz="1800" dirty="0"/>
          </a:p>
          <a:p>
            <a:r>
              <a:rPr lang="en-US" sz="1800" dirty="0"/>
              <a:t>13. J</a:t>
            </a:r>
            <a:r>
              <a:rPr lang="en-US" altLang="zh-CN" sz="1800" dirty="0"/>
              <a:t>uly 2021</a:t>
            </a:r>
            <a:endParaRPr lang="en-US" sz="1800" dirty="0"/>
          </a:p>
        </p:txBody>
      </p:sp>
      <p:sp>
        <p:nvSpPr>
          <p:cNvPr id="8" name="Inhaltsplatzhalter 2">
            <a:extLst>
              <a:ext uri="{FF2B5EF4-FFF2-40B4-BE49-F238E27FC236}">
                <a16:creationId xmlns:a16="http://schemas.microsoft.com/office/drawing/2014/main" id="{59106B9F-0E2A-4EB1-8A0A-3400D6164AC8}"/>
              </a:ext>
            </a:extLst>
          </p:cNvPr>
          <p:cNvSpPr txBox="1">
            <a:spLocks/>
          </p:cNvSpPr>
          <p:nvPr/>
        </p:nvSpPr>
        <p:spPr>
          <a:xfrm>
            <a:off x="3778684" y="2917233"/>
            <a:ext cx="2767542" cy="21690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50000"/>
              </a:lnSpc>
              <a:spcBef>
                <a:spcPct val="0"/>
              </a:spcBef>
              <a:spcAft>
                <a:spcPct val="0"/>
              </a:spcAft>
              <a:defRPr lang="de-DE" sz="1867" kern="1200" baseline="0" noProof="0" dirty="0" smtClean="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lang="de-DE" sz="2133" kern="1200" noProof="0" dirty="0" smtClean="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a:t>Mentor:</a:t>
            </a:r>
          </a:p>
          <a:p>
            <a:r>
              <a:rPr lang="en-US" sz="1800"/>
              <a:t>Simon Fuchs</a:t>
            </a:r>
          </a:p>
          <a:p>
            <a:r>
              <a:rPr lang="en-US" altLang="zh-CN" sz="1800"/>
              <a:t>Omar </a:t>
            </a:r>
            <a:r>
              <a:rPr lang="en-US" altLang="zh-CN" sz="1800" err="1"/>
              <a:t>Shouman</a:t>
            </a:r>
            <a:endParaRPr lang="en-US" altLang="zh-CN" sz="1800"/>
          </a:p>
          <a:p>
            <a:endParaRPr lang="en-US" sz="1800"/>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674762"/>
            <a:ext cx="11345332" cy="5053553"/>
          </a:xfrm>
        </p:spPr>
        <p:txBody>
          <a:bodyPr/>
          <a:lstStyle/>
          <a:p>
            <a:endParaRPr lang="de-DE" sz="2000" dirty="0"/>
          </a:p>
          <a:p>
            <a:pPr marL="342900" indent="-342900">
              <a:buFont typeface="Wingdings" panose="05000000000000000000" pitchFamily="2" charset="2"/>
              <a:buChar char="Ø"/>
            </a:pPr>
            <a:r>
              <a:rPr lang="de-DE" sz="2000" b="1" dirty="0"/>
              <a:t>Latent </a:t>
            </a:r>
            <a:r>
              <a:rPr lang="de-DE" sz="2000" b="1" dirty="0" err="1"/>
              <a:t>Semantic</a:t>
            </a:r>
            <a:r>
              <a:rPr lang="de-DE" sz="2000" b="1" dirty="0"/>
              <a:t> Analysis (LSA)</a:t>
            </a:r>
          </a:p>
          <a:p>
            <a:pPr lvl="2">
              <a:buFont typeface="Arial" panose="020B0604020202020204" pitchFamily="34" charset="0"/>
              <a:buChar char="•"/>
            </a:pPr>
            <a:r>
              <a:rPr lang="en-GB" altLang="zh-CN" sz="1800" dirty="0">
                <a:cs typeface="Times New Roman" panose="02020603050405020304" pitchFamily="18" charset="0"/>
              </a:rPr>
              <a:t>Get the key topic</a:t>
            </a:r>
          </a:p>
          <a:p>
            <a:pPr lvl="2">
              <a:buFont typeface="Arial" panose="020B0604020202020204" pitchFamily="34" charset="0"/>
              <a:buChar char="•"/>
            </a:pPr>
            <a:r>
              <a:rPr lang="en-US" altLang="zh-CN" sz="1800" dirty="0">
                <a:cs typeface="Times New Roman" panose="02020603050405020304" pitchFamily="18" charset="0"/>
              </a:rPr>
              <a:t>Truncated Singular Decomposition </a:t>
            </a:r>
            <a:r>
              <a:rPr lang="en-US" altLang="zh-CN" sz="1800" dirty="0">
                <a:cs typeface="Times New Roman" panose="02020603050405020304" pitchFamily="18" charset="0"/>
                <a:sym typeface="Wingdings" panose="05000000000000000000" pitchFamily="2" charset="2"/>
              </a:rPr>
              <a:t> retain the largest singular value </a:t>
            </a:r>
            <a:endParaRPr lang="de-DE" sz="1800" b="1" dirty="0"/>
          </a:p>
          <a:p>
            <a:endParaRPr lang="de-DE" sz="2000" b="1" dirty="0"/>
          </a:p>
          <a:p>
            <a:pPr marL="342900" indent="-342900">
              <a:buFont typeface="Wingdings" panose="05000000000000000000" pitchFamily="2" charset="2"/>
              <a:buChar char="Ø"/>
            </a:pPr>
            <a:r>
              <a:rPr lang="en-US" sz="2000" b="1" dirty="0"/>
              <a:t>Process of LSA</a:t>
            </a:r>
          </a:p>
          <a:p>
            <a:pPr lvl="2">
              <a:buFont typeface="Arial" panose="020B0604020202020204" pitchFamily="34" charset="0"/>
              <a:buChar char="•"/>
            </a:pPr>
            <a:r>
              <a:rPr lang="en-US" altLang="zh-CN" sz="1800" dirty="0">
                <a:cs typeface="Times New Roman" panose="02020603050405020304" pitchFamily="18" charset="0"/>
              </a:rPr>
              <a:t>Original feature vector X:    </a:t>
            </a:r>
            <a:r>
              <a:rPr lang="en-US" altLang="zh-CN" sz="1800" b="1" dirty="0">
                <a:cs typeface="Times New Roman" panose="02020603050405020304" pitchFamily="18" charset="0"/>
              </a:rPr>
              <a:t>N x D </a:t>
            </a:r>
            <a:r>
              <a:rPr lang="en-US" altLang="zh-CN" sz="1800" dirty="0">
                <a:cs typeface="Times New Roman" panose="02020603050405020304" pitchFamily="18" charset="0"/>
              </a:rPr>
              <a:t>(number of ticket’s samples, number of words) </a:t>
            </a:r>
          </a:p>
          <a:p>
            <a:pPr lvl="2">
              <a:buFont typeface="Arial" panose="020B0604020202020204" pitchFamily="34" charset="0"/>
              <a:buChar char="•"/>
            </a:pPr>
            <a:r>
              <a:rPr lang="en-US" altLang="zh-CN" sz="1800" dirty="0">
                <a:cs typeface="Times New Roman" panose="02020603050405020304" pitchFamily="18" charset="0"/>
              </a:rPr>
              <a:t>New feature vector </a:t>
            </a:r>
            <a:r>
              <a:rPr lang="en-US" altLang="zh-CN" sz="1800" dirty="0" err="1">
                <a:cs typeface="Times New Roman" panose="02020603050405020304" pitchFamily="18" charset="0"/>
              </a:rPr>
              <a:t>X_topics</a:t>
            </a:r>
            <a:r>
              <a:rPr lang="en-US" altLang="zh-CN" sz="1800" dirty="0">
                <a:cs typeface="Times New Roman" panose="02020603050405020304" pitchFamily="18" charset="0"/>
              </a:rPr>
              <a:t>:    </a:t>
            </a:r>
            <a:r>
              <a:rPr lang="en-US" altLang="zh-CN" sz="1800" b="1" dirty="0">
                <a:effectLst/>
                <a:latin typeface="Arial" panose="020B0604020202020204" pitchFamily="34" charset="0"/>
                <a:ea typeface="Arial" panose="020B0604020202020204" pitchFamily="34" charset="0"/>
              </a:rPr>
              <a:t>N</a:t>
            </a:r>
            <a:r>
              <a:rPr lang="en-US" altLang="zh-CN" sz="1800" b="1" dirty="0">
                <a:latin typeface="Arial" panose="020B0604020202020204" pitchFamily="34" charset="0"/>
                <a:ea typeface="Arial" panose="020B0604020202020204" pitchFamily="34" charset="0"/>
              </a:rPr>
              <a:t> x </a:t>
            </a:r>
            <a:r>
              <a:rPr lang="en-US" altLang="zh-CN" sz="1800" b="1" dirty="0">
                <a:effectLst/>
                <a:latin typeface="Arial" panose="020B0604020202020204" pitchFamily="34" charset="0"/>
                <a:ea typeface="Arial" panose="020B0604020202020204" pitchFamily="34" charset="0"/>
              </a:rPr>
              <a:t>T </a:t>
            </a:r>
            <a:r>
              <a:rPr lang="en-US" altLang="zh-CN" sz="1800" dirty="0">
                <a:effectLst/>
                <a:latin typeface="Arial" panose="020B0604020202020204" pitchFamily="34" charset="0"/>
                <a:ea typeface="Arial" panose="020B0604020202020204" pitchFamily="34" charset="0"/>
              </a:rPr>
              <a:t>(number of ticket’s samples, number of topics)</a:t>
            </a:r>
            <a:endParaRPr lang="en-US" altLang="zh-CN" sz="1800" dirty="0">
              <a:cs typeface="Times New Roman" panose="02020603050405020304" pitchFamily="18" charset="0"/>
            </a:endParaRPr>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Truncated SVD</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6" name="图片 5">
            <a:extLst>
              <a:ext uri="{FF2B5EF4-FFF2-40B4-BE49-F238E27FC236}">
                <a16:creationId xmlns:a16="http://schemas.microsoft.com/office/drawing/2014/main" id="{FA30BE30-9F92-42D8-9532-463CD6E633B8}"/>
              </a:ext>
            </a:extLst>
          </p:cNvPr>
          <p:cNvPicPr>
            <a:picLocks noChangeAspect="1"/>
          </p:cNvPicPr>
          <p:nvPr/>
        </p:nvPicPr>
        <p:blipFill>
          <a:blip r:embed="rId3"/>
          <a:stretch>
            <a:fillRect/>
          </a:stretch>
        </p:blipFill>
        <p:spPr>
          <a:xfrm>
            <a:off x="718335" y="3880075"/>
            <a:ext cx="7715250" cy="1971675"/>
          </a:xfrm>
          <a:prstGeom prst="rect">
            <a:avLst/>
          </a:prstGeom>
        </p:spPr>
      </p:pic>
    </p:spTree>
    <p:extLst>
      <p:ext uri="{BB962C8B-B14F-4D97-AF65-F5344CB8AC3E}">
        <p14:creationId xmlns:p14="http://schemas.microsoft.com/office/powerpoint/2010/main" val="273515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781640"/>
            <a:ext cx="11345332" cy="5053553"/>
          </a:xfrm>
        </p:spPr>
        <p:txBody>
          <a:bodyPr/>
          <a:lstStyle/>
          <a:p>
            <a:endParaRPr lang="de-DE" sz="2000" dirty="0"/>
          </a:p>
          <a:p>
            <a:pPr marL="342900" indent="-342900" algn="just">
              <a:lnSpc>
                <a:spcPct val="157000"/>
              </a:lnSpc>
              <a:spcBef>
                <a:spcPts val="600"/>
              </a:spcBef>
              <a:spcAft>
                <a:spcPts val="600"/>
              </a:spcAft>
              <a:buFont typeface="Wingdings" panose="05000000000000000000" pitchFamily="2" charset="2"/>
              <a:buChar char="Ø"/>
            </a:pPr>
            <a:r>
              <a:rPr lang="en-US" altLang="zh-CN" sz="2000" b="1" kern="100" dirty="0">
                <a:effectLst/>
                <a:latin typeface="Arial" panose="020B0604020202020204" pitchFamily="34" charset="0"/>
                <a:ea typeface="等线 Light" panose="02010600030101010101" pitchFamily="2" charset="-122"/>
                <a:cs typeface="Times New Roman" panose="02020603050405020304" pitchFamily="18" charset="0"/>
              </a:rPr>
              <a:t>Goal: get the topics using LSA</a:t>
            </a:r>
            <a:endParaRPr lang="zh-CN" altLang="zh-CN" sz="2000" b="1" kern="100" dirty="0">
              <a:effectLst/>
              <a:latin typeface="Arial" panose="020B0604020202020204" pitchFamily="34" charset="0"/>
              <a:ea typeface="等线 Light" panose="02010600030101010101" pitchFamily="2" charset="-122"/>
              <a:cs typeface="Times New Roman" panose="02020603050405020304" pitchFamily="18" charset="0"/>
            </a:endParaRPr>
          </a:p>
          <a:p>
            <a:r>
              <a:rPr lang="en-US" altLang="zh-CN" sz="1800" dirty="0">
                <a:cs typeface="Times New Roman" panose="02020603050405020304" pitchFamily="18" charset="0"/>
              </a:rPr>
              <a:t>      </a:t>
            </a:r>
            <a:r>
              <a:rPr lang="en-US" altLang="zh-CN" sz="1800" dirty="0" err="1">
                <a:cs typeface="Times New Roman" panose="02020603050405020304" pitchFamily="18" charset="0"/>
              </a:rPr>
              <a:t>svd_model_En.components</a:t>
            </a:r>
            <a:r>
              <a:rPr lang="en-US" altLang="zh-CN" sz="1800" dirty="0">
                <a:cs typeface="Times New Roman" panose="02020603050405020304" pitchFamily="18" charset="0"/>
              </a:rPr>
              <a:t>_: (</a:t>
            </a:r>
            <a:r>
              <a:rPr lang="en-US" altLang="zh-CN" sz="1800" dirty="0" err="1">
                <a:cs typeface="Times New Roman" panose="02020603050405020304" pitchFamily="18" charset="0"/>
              </a:rPr>
              <a:t>i</a:t>
            </a:r>
            <a:r>
              <a:rPr lang="en-US" altLang="zh-CN" sz="1800">
                <a:cs typeface="Times New Roman" panose="02020603050405020304" pitchFamily="18" charset="0"/>
              </a:rPr>
              <a:t>, j) = </a:t>
            </a:r>
            <a:r>
              <a:rPr lang="en-US" altLang="zh-CN" sz="1800">
                <a:effectLst/>
                <a:latin typeface="Arial" panose="020B0604020202020204" pitchFamily="34" charset="0"/>
                <a:ea typeface="Arial" panose="020B0604020202020204" pitchFamily="34" charset="0"/>
              </a:rPr>
              <a:t>(</a:t>
            </a:r>
            <a:r>
              <a:rPr lang="en-US" altLang="zh-CN" sz="1800" dirty="0">
                <a:effectLst/>
                <a:latin typeface="Arial" panose="020B0604020202020204" pitchFamily="34" charset="0"/>
                <a:ea typeface="Arial" panose="020B0604020202020204" pitchFamily="34" charset="0"/>
              </a:rPr>
              <a:t>number of topics, number of words)</a:t>
            </a:r>
            <a:endParaRPr lang="en-US" altLang="zh-CN" sz="1800" dirty="0">
              <a:cs typeface="Times New Roman" panose="02020603050405020304" pitchFamily="18" charset="0"/>
            </a:endParaRPr>
          </a:p>
          <a:p>
            <a:endParaRPr lang="de-DE" sz="2000" b="1" dirty="0"/>
          </a:p>
          <a:p>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Truncated SVD</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9" name="图片 8">
            <a:extLst>
              <a:ext uri="{FF2B5EF4-FFF2-40B4-BE49-F238E27FC236}">
                <a16:creationId xmlns:a16="http://schemas.microsoft.com/office/drawing/2014/main" id="{B747FC7F-1991-4CA4-A496-65DB0F12C4E0}"/>
              </a:ext>
            </a:extLst>
          </p:cNvPr>
          <p:cNvPicPr>
            <a:picLocks noChangeAspect="1"/>
          </p:cNvPicPr>
          <p:nvPr/>
        </p:nvPicPr>
        <p:blipFill>
          <a:blip r:embed="rId3"/>
          <a:stretch>
            <a:fillRect/>
          </a:stretch>
        </p:blipFill>
        <p:spPr>
          <a:xfrm>
            <a:off x="705675" y="2455411"/>
            <a:ext cx="9857800" cy="3072561"/>
          </a:xfrm>
          <a:prstGeom prst="rect">
            <a:avLst/>
          </a:prstGeom>
        </p:spPr>
      </p:pic>
    </p:spTree>
    <p:extLst>
      <p:ext uri="{BB962C8B-B14F-4D97-AF65-F5344CB8AC3E}">
        <p14:creationId xmlns:p14="http://schemas.microsoft.com/office/powerpoint/2010/main" val="151788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2603"/>
            <a:ext cx="11345332" cy="5053553"/>
          </a:xfrm>
        </p:spPr>
        <p:txBody>
          <a:bodyPr/>
          <a:lstStyle/>
          <a:p>
            <a:pPr marL="342900" indent="-342900" algn="just">
              <a:lnSpc>
                <a:spcPct val="157000"/>
              </a:lnSpc>
              <a:spcBef>
                <a:spcPts val="600"/>
              </a:spcBef>
              <a:spcAft>
                <a:spcPts val="600"/>
              </a:spcAft>
              <a:buFont typeface="Wingdings" panose="05000000000000000000" pitchFamily="2" charset="2"/>
              <a:buChar char="Ø"/>
            </a:pPr>
            <a:r>
              <a:rPr lang="en-US" altLang="zh-CN" sz="1800" b="1" kern="100" dirty="0">
                <a:effectLst/>
                <a:latin typeface="Arial" panose="020B0604020202020204" pitchFamily="34" charset="0"/>
                <a:ea typeface="等线 Light" panose="02010600030101010101" pitchFamily="2" charset="-122"/>
                <a:cs typeface="Times New Roman" panose="02020603050405020304" pitchFamily="18" charset="0"/>
              </a:rPr>
              <a:t>Goal: get the topics using LSA</a:t>
            </a:r>
            <a:endParaRPr lang="zh-CN" altLang="zh-CN" sz="1800" b="1" kern="100" dirty="0">
              <a:effectLst/>
              <a:latin typeface="Arial" panose="020B0604020202020204" pitchFamily="34" charset="0"/>
              <a:ea typeface="等线 Light"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GB" altLang="zh-CN" sz="2000" dirty="0">
              <a:cs typeface="Times New Roman" panose="02020603050405020304" pitchFamily="18" charset="0"/>
            </a:endParaRPr>
          </a:p>
          <a:p>
            <a:endParaRPr lang="de-DE" sz="2000" b="1" dirty="0"/>
          </a:p>
          <a:p>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Truncated SVD</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graphicFrame>
        <p:nvGraphicFramePr>
          <p:cNvPr id="5" name="表格 4">
            <a:extLst>
              <a:ext uri="{FF2B5EF4-FFF2-40B4-BE49-F238E27FC236}">
                <a16:creationId xmlns:a16="http://schemas.microsoft.com/office/drawing/2014/main" id="{085706C7-5D64-4BA9-8C11-0CFDAE505540}"/>
              </a:ext>
            </a:extLst>
          </p:cNvPr>
          <p:cNvGraphicFramePr>
            <a:graphicFrameLocks noGrp="1"/>
          </p:cNvGraphicFramePr>
          <p:nvPr>
            <p:extLst>
              <p:ext uri="{D42A27DB-BD31-4B8C-83A1-F6EECF244321}">
                <p14:modId xmlns:p14="http://schemas.microsoft.com/office/powerpoint/2010/main" val="1378194231"/>
              </p:ext>
            </p:extLst>
          </p:nvPr>
        </p:nvGraphicFramePr>
        <p:xfrm>
          <a:off x="1015701" y="1589103"/>
          <a:ext cx="9838567" cy="4216294"/>
        </p:xfrm>
        <a:graphic>
          <a:graphicData uri="http://schemas.openxmlformats.org/drawingml/2006/table">
            <a:tbl>
              <a:tblPr firstRow="1" firstCol="1" bandRow="1">
                <a:tableStyleId>{2D5ABB26-0587-4C30-8999-92F81FD0307C}</a:tableStyleId>
              </a:tblPr>
              <a:tblGrid>
                <a:gridCol w="1214403">
                  <a:extLst>
                    <a:ext uri="{9D8B030D-6E8A-4147-A177-3AD203B41FA5}">
                      <a16:colId xmlns:a16="http://schemas.microsoft.com/office/drawing/2014/main" val="789728151"/>
                    </a:ext>
                  </a:extLst>
                </a:gridCol>
                <a:gridCol w="4572990">
                  <a:extLst>
                    <a:ext uri="{9D8B030D-6E8A-4147-A177-3AD203B41FA5}">
                      <a16:colId xmlns:a16="http://schemas.microsoft.com/office/drawing/2014/main" val="1328381034"/>
                    </a:ext>
                  </a:extLst>
                </a:gridCol>
                <a:gridCol w="4051174">
                  <a:extLst>
                    <a:ext uri="{9D8B030D-6E8A-4147-A177-3AD203B41FA5}">
                      <a16:colId xmlns:a16="http://schemas.microsoft.com/office/drawing/2014/main" val="363441886"/>
                    </a:ext>
                  </a:extLst>
                </a:gridCol>
              </a:tblGrid>
              <a:tr h="468477">
                <a:tc>
                  <a:txBody>
                    <a:bodyPr/>
                    <a:lstStyle/>
                    <a:p>
                      <a:pPr algn="ctr">
                        <a:spcBef>
                          <a:spcPts val="600"/>
                        </a:spcBef>
                        <a:spcAft>
                          <a:spcPts val="600"/>
                        </a:spcAft>
                      </a:pPr>
                      <a:r>
                        <a:rPr lang="en-US" sz="1400" b="1" kern="100" dirty="0">
                          <a:effectLst/>
                        </a:rPr>
                        <a:t>NO. of topic</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(English)</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(German)</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44120"/>
                  </a:ext>
                </a:extLst>
              </a:tr>
              <a:tr h="468477">
                <a:tc>
                  <a:txBody>
                    <a:bodyPr/>
                    <a:lstStyle/>
                    <a:p>
                      <a:pPr algn="ctr">
                        <a:spcBef>
                          <a:spcPts val="600"/>
                        </a:spcBef>
                        <a:spcAft>
                          <a:spcPts val="600"/>
                        </a:spcAft>
                      </a:pPr>
                      <a:r>
                        <a:rPr lang="en-US" sz="1400" kern="100" dirty="0">
                          <a:effectLst/>
                        </a:rPr>
                        <a:t>1</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client | reset | gbi | user | </a:t>
                      </a:r>
                      <a:r>
                        <a:rPr lang="en-US" sz="1400" kern="100" dirty="0" err="1">
                          <a:effectLst/>
                        </a:rPr>
                        <a:t>hana</a:t>
                      </a:r>
                      <a:r>
                        <a:rPr lang="en-US" sz="1400" kern="100" dirty="0">
                          <a:effectLst/>
                        </a:rPr>
                        <a:t> | password</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mandanten</a:t>
                      </a:r>
                      <a:r>
                        <a:rPr lang="de-DE" sz="1400" kern="100" dirty="0">
                          <a:effectLst/>
                        </a:rPr>
                        <a:t> | </a:t>
                      </a:r>
                      <a:r>
                        <a:rPr lang="de-DE" sz="1400" kern="100" dirty="0" err="1">
                          <a:effectLst/>
                        </a:rPr>
                        <a:t>user</a:t>
                      </a:r>
                      <a:r>
                        <a:rPr lang="de-DE" sz="1400" kern="100" dirty="0">
                          <a:effectLst/>
                        </a:rPr>
                        <a:t> | zurücksetzen | </a:t>
                      </a:r>
                      <a:r>
                        <a:rPr lang="de-DE" sz="1400" kern="100" dirty="0" err="1">
                          <a:effectLst/>
                        </a:rPr>
                        <a:t>gbi</a:t>
                      </a:r>
                      <a:r>
                        <a:rPr lang="de-DE" sz="1400" kern="100" dirty="0">
                          <a:effectLst/>
                        </a:rPr>
                        <a:t> | </a:t>
                      </a:r>
                      <a:r>
                        <a:rPr lang="de-DE" sz="1400" kern="100" dirty="0" err="1">
                          <a:effectLst/>
                        </a:rPr>
                        <a:t>mandant</a:t>
                      </a:r>
                      <a:r>
                        <a:rPr lang="de-DE" sz="1400" kern="100" dirty="0">
                          <a:effectLst/>
                        </a:rPr>
                        <a:t> | </a:t>
                      </a:r>
                      <a:r>
                        <a:rPr lang="de-DE" sz="1400" kern="100" dirty="0" err="1">
                          <a:effectLst/>
                        </a:rPr>
                        <a:t>team</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146591"/>
                  </a:ext>
                </a:extLst>
              </a:tr>
              <a:tr h="468477">
                <a:tc>
                  <a:txBody>
                    <a:bodyPr/>
                    <a:lstStyle/>
                    <a:p>
                      <a:pPr algn="ctr">
                        <a:spcBef>
                          <a:spcPts val="600"/>
                        </a:spcBef>
                        <a:spcAft>
                          <a:spcPts val="600"/>
                        </a:spcAft>
                      </a:pPr>
                      <a:r>
                        <a:rPr lang="en-US" sz="1400" kern="100">
                          <a:effectLst/>
                        </a:rPr>
                        <a:t>2</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client | date | contract | team | gbi | provision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a:effectLst/>
                        </a:rPr>
                        <a:t>zurücksetzen | </a:t>
                      </a:r>
                      <a:r>
                        <a:rPr lang="de-DE" sz="1400" kern="100" dirty="0" err="1">
                          <a:effectLst/>
                        </a:rPr>
                        <a:t>mandanten</a:t>
                      </a:r>
                      <a:r>
                        <a:rPr lang="de-DE" sz="1400" kern="100" dirty="0">
                          <a:effectLst/>
                        </a:rPr>
                        <a:t> | </a:t>
                      </a:r>
                      <a:r>
                        <a:rPr lang="de-DE" sz="1400" kern="100" dirty="0" err="1">
                          <a:effectLst/>
                        </a:rPr>
                        <a:t>mandant</a:t>
                      </a:r>
                      <a:r>
                        <a:rPr lang="de-DE" sz="1400" kern="100" dirty="0">
                          <a:effectLst/>
                        </a:rPr>
                        <a:t> | i20 | hiermit | bitten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370914"/>
                  </a:ext>
                </a:extLst>
              </a:tr>
              <a:tr h="468477">
                <a:tc>
                  <a:txBody>
                    <a:bodyPr/>
                    <a:lstStyle/>
                    <a:p>
                      <a:pPr algn="ctr">
                        <a:spcBef>
                          <a:spcPts val="600"/>
                        </a:spcBef>
                        <a:spcAft>
                          <a:spcPts val="600"/>
                        </a:spcAft>
                      </a:pPr>
                      <a:r>
                        <a:rPr lang="en-US" sz="1400" kern="100">
                          <a:effectLst/>
                        </a:rPr>
                        <a:t>3</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latinLnBrk="1">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effectLst/>
                        </a:rPr>
                        <a:t>reset | </a:t>
                      </a:r>
                      <a:r>
                        <a:rPr lang="en-US" sz="1400" kern="100">
                          <a:effectLst/>
                        </a:rPr>
                        <a:t>master</a:t>
                      </a:r>
                      <a:r>
                        <a:rPr lang="en-US" sz="1400" kern="0">
                          <a:effectLst/>
                        </a:rPr>
                        <a:t> | </a:t>
                      </a:r>
                      <a:r>
                        <a:rPr lang="en-US" sz="1400" kern="100">
                          <a:effectLst/>
                        </a:rPr>
                        <a:t>password</a:t>
                      </a:r>
                      <a:r>
                        <a:rPr lang="en-US" sz="1400" kern="0">
                          <a:effectLst/>
                        </a:rPr>
                        <a:t> | client | account | many</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niklas</a:t>
                      </a:r>
                      <a:r>
                        <a:rPr lang="de-DE" sz="1400" kern="100" dirty="0">
                          <a:effectLst/>
                        </a:rPr>
                        <a:t> | grüsse | gut | können | genannt | </a:t>
                      </a:r>
                      <a:r>
                        <a:rPr lang="de-DE" sz="1400" kern="100" dirty="0" err="1">
                          <a:effectLst/>
                        </a:rPr>
                        <a:t>bestätigung</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99177"/>
                  </a:ext>
                </a:extLst>
              </a:tr>
              <a:tr h="468477">
                <a:tc>
                  <a:txBody>
                    <a:bodyPr/>
                    <a:lstStyle/>
                    <a:p>
                      <a:pPr algn="ctr">
                        <a:spcBef>
                          <a:spcPts val="600"/>
                        </a:spcBef>
                        <a:spcAft>
                          <a:spcPts val="600"/>
                        </a:spcAft>
                      </a:pPr>
                      <a:r>
                        <a:rPr lang="en-US" sz="1400" kern="100">
                          <a:effectLst/>
                        </a:rPr>
                        <a:t>4</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key | generate | user | i78 | </a:t>
                      </a:r>
                      <a:r>
                        <a:rPr lang="en-US" sz="1400" kern="100" dirty="0" err="1">
                          <a:effectLst/>
                        </a:rPr>
                        <a:t>mandant</a:t>
                      </a:r>
                      <a:r>
                        <a:rPr lang="en-US" sz="1400" kern="100" dirty="0">
                          <a:effectLst/>
                        </a:rPr>
                        <a:t> | developer</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user</a:t>
                      </a:r>
                      <a:r>
                        <a:rPr lang="de-DE" sz="1400" kern="100" dirty="0">
                          <a:effectLst/>
                        </a:rPr>
                        <a:t> | </a:t>
                      </a:r>
                      <a:r>
                        <a:rPr lang="de-DE" sz="1400" kern="100" dirty="0" err="1">
                          <a:effectLst/>
                        </a:rPr>
                        <a:t>niklas</a:t>
                      </a:r>
                      <a:r>
                        <a:rPr lang="de-DE" sz="1400" kern="100" dirty="0">
                          <a:effectLst/>
                        </a:rPr>
                        <a:t> | </a:t>
                      </a:r>
                      <a:r>
                        <a:rPr lang="de-DE" sz="1400" kern="100" dirty="0" err="1">
                          <a:effectLst/>
                        </a:rPr>
                        <a:t>grüsse</a:t>
                      </a:r>
                      <a:r>
                        <a:rPr lang="de-DE" sz="1400" kern="100" dirty="0">
                          <a:effectLst/>
                        </a:rPr>
                        <a:t> | </a:t>
                      </a:r>
                      <a:r>
                        <a:rPr lang="de-DE" sz="1400" kern="100" dirty="0" err="1">
                          <a:effectLst/>
                        </a:rPr>
                        <a:t>passwort</a:t>
                      </a:r>
                      <a:r>
                        <a:rPr lang="de-DE" sz="1400" kern="100" dirty="0">
                          <a:effectLst/>
                        </a:rPr>
                        <a:t> | gut | können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298917"/>
                  </a:ext>
                </a:extLst>
              </a:tr>
              <a:tr h="702716">
                <a:tc>
                  <a:txBody>
                    <a:bodyPr/>
                    <a:lstStyle/>
                    <a:p>
                      <a:pPr algn="ctr">
                        <a:spcBef>
                          <a:spcPts val="600"/>
                        </a:spcBef>
                        <a:spcAft>
                          <a:spcPts val="600"/>
                        </a:spcAft>
                      </a:pPr>
                      <a:r>
                        <a:rPr lang="en-US" sz="1400" kern="100" dirty="0">
                          <a:effectLst/>
                        </a:rPr>
                        <a:t>5</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password | master | account | </a:t>
                      </a:r>
                      <a:r>
                        <a:rPr lang="en-US" sz="1400" kern="100" dirty="0" err="1">
                          <a:effectLst/>
                        </a:rPr>
                        <a:t>hana</a:t>
                      </a:r>
                      <a:r>
                        <a:rPr lang="en-US" sz="1400" kern="100" dirty="0">
                          <a:effectLst/>
                        </a:rPr>
                        <a:t> | user | date</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mandantenrücksetzung</a:t>
                      </a:r>
                      <a:r>
                        <a:rPr lang="de-DE" sz="1400" kern="100" dirty="0">
                          <a:effectLst/>
                        </a:rPr>
                        <a:t> | </a:t>
                      </a:r>
                      <a:r>
                        <a:rPr lang="de-DE" sz="1400" kern="100" dirty="0" err="1">
                          <a:effectLst/>
                        </a:rPr>
                        <a:t>schulung</a:t>
                      </a:r>
                      <a:r>
                        <a:rPr lang="de-DE" sz="1400" kern="100" dirty="0">
                          <a:effectLst/>
                        </a:rPr>
                        <a:t> | sperren | </a:t>
                      </a:r>
                      <a:r>
                        <a:rPr lang="de-DE" sz="1400" kern="100" dirty="0" err="1">
                          <a:effectLst/>
                        </a:rPr>
                        <a:t>mandant</a:t>
                      </a:r>
                      <a:r>
                        <a:rPr lang="de-DE" sz="1400" kern="100" dirty="0">
                          <a:effectLst/>
                        </a:rPr>
                        <a:t> | i45 | i16</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322311"/>
                  </a:ext>
                </a:extLst>
              </a:tr>
              <a:tr h="702716">
                <a:tc>
                  <a:txBody>
                    <a:bodyPr/>
                    <a:lstStyle/>
                    <a:p>
                      <a:pPr algn="ctr">
                        <a:spcBef>
                          <a:spcPts val="600"/>
                        </a:spcBef>
                        <a:spcAft>
                          <a:spcPts val="600"/>
                        </a:spcAft>
                      </a:pPr>
                      <a:r>
                        <a:rPr lang="en-US" sz="1400" kern="100">
                          <a:effectLst/>
                        </a:rPr>
                        <a:t>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gbi | version | upgrade | case | study | master</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mandantenrücksetzung</a:t>
                      </a:r>
                      <a:r>
                        <a:rPr lang="de-DE" sz="1400" kern="100" dirty="0">
                          <a:effectLst/>
                        </a:rPr>
                        <a:t> | </a:t>
                      </a:r>
                      <a:r>
                        <a:rPr lang="de-DE" sz="1400" kern="100" dirty="0" err="1">
                          <a:effectLst/>
                        </a:rPr>
                        <a:t>schulung</a:t>
                      </a:r>
                      <a:r>
                        <a:rPr lang="de-DE" sz="1400" kern="100" dirty="0">
                          <a:effectLst/>
                        </a:rPr>
                        <a:t> | gbi | </a:t>
                      </a:r>
                      <a:r>
                        <a:rPr lang="de-DE" sz="1400" kern="100" dirty="0" err="1">
                          <a:effectLst/>
                        </a:rPr>
                        <a:t>user</a:t>
                      </a:r>
                      <a:r>
                        <a:rPr lang="de-DE" sz="1400" kern="100" dirty="0">
                          <a:effectLst/>
                        </a:rPr>
                        <a:t> | sperren | i16</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755181"/>
                  </a:ext>
                </a:extLst>
              </a:tr>
              <a:tr h="468477">
                <a:tc>
                  <a:txBody>
                    <a:bodyPr/>
                    <a:lstStyle/>
                    <a:p>
                      <a:pPr algn="ctr">
                        <a:spcBef>
                          <a:spcPts val="600"/>
                        </a:spcBef>
                        <a:spcAft>
                          <a:spcPts val="600"/>
                        </a:spcAft>
                      </a:pPr>
                      <a:r>
                        <a:rPr lang="en-US" sz="1400" kern="100" dirty="0">
                          <a:effectLst/>
                        </a:rPr>
                        <a:t>7</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err="1">
                          <a:effectLst/>
                        </a:rPr>
                        <a:t>saprouter</a:t>
                      </a:r>
                      <a:r>
                        <a:rPr lang="en-US" sz="1400" kern="100" dirty="0">
                          <a:effectLst/>
                        </a:rPr>
                        <a:t> | connection | server | client | router | message</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gbi</a:t>
                      </a:r>
                      <a:r>
                        <a:rPr lang="de-DE" sz="1400" kern="100" dirty="0">
                          <a:effectLst/>
                        </a:rPr>
                        <a:t> | </a:t>
                      </a:r>
                      <a:r>
                        <a:rPr lang="de-DE" sz="1400" kern="100" dirty="0" err="1">
                          <a:effectLst/>
                        </a:rPr>
                        <a:t>hana</a:t>
                      </a:r>
                      <a:r>
                        <a:rPr lang="de-DE" sz="1400" kern="100" dirty="0">
                          <a:effectLst/>
                        </a:rPr>
                        <a:t> | </a:t>
                      </a:r>
                      <a:r>
                        <a:rPr lang="de-DE" sz="1400" kern="100" dirty="0" err="1">
                          <a:effectLst/>
                        </a:rPr>
                        <a:t>vg</a:t>
                      </a:r>
                      <a:r>
                        <a:rPr lang="de-DE" sz="1400" kern="100" dirty="0">
                          <a:effectLst/>
                        </a:rPr>
                        <a:t> | zurücksetzen | i81 | können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673345"/>
                  </a:ext>
                </a:extLst>
              </a:tr>
            </a:tbl>
          </a:graphicData>
        </a:graphic>
      </p:graphicFrame>
      <p:sp>
        <p:nvSpPr>
          <p:cNvPr id="6" name="文本框 5">
            <a:extLst>
              <a:ext uri="{FF2B5EF4-FFF2-40B4-BE49-F238E27FC236}">
                <a16:creationId xmlns:a16="http://schemas.microsoft.com/office/drawing/2014/main" id="{CFB96794-3741-40C2-9A5C-33A854599617}"/>
              </a:ext>
            </a:extLst>
          </p:cNvPr>
          <p:cNvSpPr txBox="1"/>
          <p:nvPr/>
        </p:nvSpPr>
        <p:spPr>
          <a:xfrm>
            <a:off x="3940628" y="6000297"/>
            <a:ext cx="4310743" cy="289438"/>
          </a:xfrm>
          <a:prstGeom prst="rect">
            <a:avLst/>
          </a:prstGeom>
          <a:noFill/>
        </p:spPr>
        <p:txBody>
          <a:bodyPr wrap="square" lIns="0" tIns="0" rIns="0" bIns="0" rtlCol="0">
            <a:spAutoFit/>
          </a:bodyPr>
          <a:lstStyle/>
          <a:p>
            <a:pPr algn="ctr">
              <a:lnSpc>
                <a:spcPct val="114000"/>
              </a:lnSpc>
            </a:pPr>
            <a:r>
              <a:rPr lang="en-US" altLang="zh-CN" dirty="0">
                <a:latin typeface="+mn-lt"/>
              </a:rPr>
              <a:t>Table: </a:t>
            </a:r>
            <a:r>
              <a:rPr lang="en-GB" altLang="zh-CN" sz="1800" dirty="0">
                <a:effectLst/>
                <a:latin typeface="Arial" panose="020B0604020202020204" pitchFamily="34" charset="0"/>
                <a:ea typeface="Arial" panose="020B0604020202020204" pitchFamily="34" charset="0"/>
              </a:rPr>
              <a:t>Keywords of the topics</a:t>
            </a:r>
            <a:endParaRPr lang="zh-CN" altLang="en-US" sz="1600" dirty="0" err="1">
              <a:latin typeface="+mn-lt"/>
            </a:endParaRPr>
          </a:p>
        </p:txBody>
      </p:sp>
    </p:spTree>
    <p:extLst>
      <p:ext uri="{BB962C8B-B14F-4D97-AF65-F5344CB8AC3E}">
        <p14:creationId xmlns:p14="http://schemas.microsoft.com/office/powerpoint/2010/main" val="180261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p:cNvSpPr>
                <a:spLocks noGrp="1"/>
              </p:cNvSpPr>
              <p:nvPr>
                <p:ph idx="1"/>
              </p:nvPr>
            </p:nvSpPr>
            <p:spPr>
              <a:xfrm>
                <a:off x="425454" y="902223"/>
                <a:ext cx="11345332" cy="5053553"/>
              </a:xfrm>
            </p:spPr>
            <p:txBody>
              <a:bodyPr/>
              <a:lstStyle/>
              <a:p>
                <a:endParaRPr lang="de-DE" sz="2000" dirty="0"/>
              </a:p>
              <a:p>
                <a:pPr marL="342900" indent="-342900">
                  <a:buFont typeface="Wingdings" panose="05000000000000000000" pitchFamily="2" charset="2"/>
                  <a:buChar char="Ø"/>
                </a:pPr>
                <a:r>
                  <a:rPr lang="de-DE" sz="2000" b="1" dirty="0"/>
                  <a:t>Task 1: </a:t>
                </a:r>
                <a:r>
                  <a:rPr lang="en-US" altLang="zh-CN" sz="2000" dirty="0">
                    <a:effectLst/>
                    <a:latin typeface="Arial" panose="020B0604020202020204" pitchFamily="34" charset="0"/>
                    <a:ea typeface="Arial" panose="020B0604020202020204" pitchFamily="34" charset="0"/>
                  </a:rPr>
                  <a:t>find the best number of clusters</a:t>
                </a:r>
                <a:endParaRPr lang="de-DE" sz="2000" b="1" dirty="0"/>
              </a:p>
              <a:p>
                <a:pPr lvl="2">
                  <a:buFont typeface="Wingdings" panose="05000000000000000000" pitchFamily="2" charset="2"/>
                  <a:buChar char="n"/>
                </a:pPr>
                <a:r>
                  <a:rPr lang="en-US" altLang="zh-CN" sz="2000" dirty="0">
                    <a:effectLst/>
                    <a:latin typeface="Arial" panose="020B0604020202020204" pitchFamily="34" charset="0"/>
                    <a:ea typeface="Arial" panose="020B0604020202020204" pitchFamily="34" charset="0"/>
                  </a:rPr>
                  <a:t>Elbow method</a:t>
                </a:r>
              </a:p>
              <a:p>
                <a:pPr lvl="2">
                  <a:buFont typeface="Arial" panose="020B0604020202020204" pitchFamily="34" charset="0"/>
                  <a:buChar char="•"/>
                </a:pPr>
                <a:r>
                  <a:rPr lang="en-US" altLang="zh-CN" sz="2000" dirty="0">
                    <a:latin typeface="Arial" panose="020B0604020202020204" pitchFamily="34" charset="0"/>
                    <a:cs typeface="Times New Roman" panose="02020603050405020304" pitchFamily="18" charset="0"/>
                  </a:rPr>
                  <a:t>S</a:t>
                </a:r>
                <a:r>
                  <a:rPr lang="en-US" altLang="zh-CN" sz="2000" dirty="0">
                    <a:effectLst/>
                    <a:latin typeface="Arial" panose="020B0604020202020204" pitchFamily="34" charset="0"/>
                    <a:ea typeface="Arial" panose="020B0604020202020204" pitchFamily="34" charset="0"/>
                  </a:rPr>
                  <a:t>imilar to a human elbow</a:t>
                </a:r>
                <a:endParaRPr lang="en-GB" altLang="zh-CN" sz="2000" dirty="0">
                  <a:cs typeface="Times New Roman" panose="02020603050405020304" pitchFamily="18" charset="0"/>
                </a:endParaRPr>
              </a:p>
              <a:p>
                <a:pPr lvl="2">
                  <a:buFont typeface="Arial" panose="020B0604020202020204" pitchFamily="34" charset="0"/>
                  <a:buChar char="•"/>
                </a:pPr>
                <a:r>
                  <a:rPr lang="en-US" altLang="zh-CN" sz="2000" dirty="0">
                    <a:cs typeface="Times New Roman" panose="02020603050405020304" pitchFamily="18" charset="0"/>
                  </a:rPr>
                  <a:t>The "elbow joint" </a:t>
                </a:r>
                <a:r>
                  <a:rPr lang="en-US" altLang="zh-CN" sz="2000" dirty="0">
                    <a:cs typeface="Times New Roman" panose="02020603050405020304" pitchFamily="18" charset="0"/>
                    <a:sym typeface="Wingdings" panose="05000000000000000000" pitchFamily="2" charset="2"/>
                  </a:rPr>
                  <a:t> </a:t>
                </a:r>
                <a:r>
                  <a:rPr lang="en-US" altLang="zh-CN" sz="2000" dirty="0">
                    <a:effectLst/>
                    <a:latin typeface="Arial" panose="020B0604020202020204" pitchFamily="34" charset="0"/>
                    <a:ea typeface="Arial" panose="020B0604020202020204" pitchFamily="34" charset="0"/>
                  </a:rPr>
                  <a:t>the most appropriate k</a:t>
                </a:r>
                <a:endParaRPr lang="en-US" altLang="zh-CN" sz="2400" dirty="0">
                  <a:effectLst/>
                  <a:latin typeface="Arial" panose="020B0604020202020204" pitchFamily="34" charset="0"/>
                  <a:ea typeface="Arial" panose="020B0604020202020204" pitchFamily="34" charset="0"/>
                </a:endParaRPr>
              </a:p>
              <a:p>
                <a:pPr marL="234945" lvl="2" indent="0">
                  <a:buNone/>
                </a:pPr>
                <a:endParaRPr lang="en-US" altLang="zh-CN" sz="1800" dirty="0">
                  <a:effectLst/>
                  <a:latin typeface="Arial" panose="020B0604020202020204" pitchFamily="34" charset="0"/>
                  <a:ea typeface="Arial" panose="020B0604020202020204" pitchFamily="34" charset="0"/>
                </a:endParaRPr>
              </a:p>
              <a:p>
                <a:pPr lvl="2">
                  <a:buFont typeface="Wingdings" panose="05000000000000000000" pitchFamily="2" charset="2"/>
                  <a:buChar char="n"/>
                </a:pPr>
                <a:endParaRPr lang="en-US" altLang="zh-CN" sz="1800" dirty="0">
                  <a:latin typeface="Arial" panose="020B0604020202020204" pitchFamily="34" charset="0"/>
                  <a:ea typeface="Arial" panose="020B0604020202020204" pitchFamily="34" charset="0"/>
                </a:endParaRPr>
              </a:p>
              <a:p>
                <a:pPr marL="234945" lvl="2" indent="0">
                  <a:buNone/>
                </a:pPr>
                <a:endParaRPr lang="en-US" altLang="zh-CN" sz="1800" dirty="0">
                  <a:effectLst/>
                  <a:latin typeface="Arial" panose="020B0604020202020204" pitchFamily="34" charset="0"/>
                  <a:ea typeface="Arial" panose="020B0604020202020204" pitchFamily="34" charset="0"/>
                </a:endParaRPr>
              </a:p>
              <a:p>
                <a:pPr marL="234945" lvl="2" indent="0">
                  <a:buNone/>
                </a:pPr>
                <a:endParaRPr lang="en-US" altLang="zh-CN" sz="1800" dirty="0">
                  <a:effectLst/>
                  <a:latin typeface="Arial" panose="020B0604020202020204" pitchFamily="34" charset="0"/>
                  <a:ea typeface="Arial" panose="020B0604020202020204" pitchFamily="34" charset="0"/>
                </a:endParaRPr>
              </a:p>
              <a:p>
                <a:pPr lvl="2">
                  <a:buFont typeface="Wingdings" panose="05000000000000000000" pitchFamily="2" charset="2"/>
                  <a:buChar char="n"/>
                </a:pPr>
                <a:r>
                  <a:rPr lang="en-US" altLang="zh-CN" sz="2000" dirty="0">
                    <a:effectLst/>
                    <a:latin typeface="Arial" panose="020B0604020202020204" pitchFamily="34" charset="0"/>
                    <a:ea typeface="Arial" panose="020B0604020202020204" pitchFamily="34" charset="0"/>
                  </a:rPr>
                  <a:t>Silhouette Analysis</a:t>
                </a:r>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14:m>
                  <m:oMath xmlns:m="http://schemas.openxmlformats.org/officeDocument/2006/math">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𝑠𝑖h𝑜𝑢𝑒𝑡𝑡𝑒</m:t>
                    </m:r>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𝑠𝑐𝑜𝑟𝑒</m:t>
                    </m:r>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f>
                      <m:f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𝑝</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𝑞</m:t>
                        </m:r>
                      </m:num>
                      <m:den>
                        <m:r>
                          <m:rPr>
                            <m:sty m:val="p"/>
                          </m:rPr>
                          <a:rPr lang="en-US" altLang="zh-CN" sz="1800"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max</m:t>
                        </m:r>
                        <m:r>
                          <a:rPr lang="en-US" altLang="zh-CN" sz="1800"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𝑝</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𝑞</m:t>
                        </m:r>
                        <m:r>
                          <a:rPr lang="en-US" altLang="zh-CN" sz="1800" i="1" kern="100">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den>
                    </m:f>
                  </m:oMath>
                </a14:m>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   </a:t>
                </a:r>
              </a:p>
              <a:p>
                <a:pPr lvl="2">
                  <a:buFont typeface="Arial" panose="020B0604020202020204" pitchFamily="34" charset="0"/>
                  <a:buChar char="•"/>
                </a:pPr>
                <a:r>
                  <a:rPr lang="en-US" altLang="zh-CN" sz="1800"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sz="1800" dirty="0">
                    <a:latin typeface="Arial" panose="020B0604020202020204" pitchFamily="34" charset="0"/>
                    <a:cs typeface="Times New Roman" panose="02020603050405020304" pitchFamily="18" charset="0"/>
                  </a:rPr>
                  <a:t>: </a:t>
                </a:r>
                <a:r>
                  <a:rPr lang="en-US" altLang="zh-CN" sz="1800" kern="100" dirty="0">
                    <a:effectLst/>
                    <a:ea typeface="Arial" panose="020B0604020202020204" pitchFamily="34" charset="0"/>
                    <a:cs typeface="Arial" panose="020B0604020202020204" pitchFamily="34" charset="0"/>
                  </a:rPr>
                  <a:t>average </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distance to the point in the closest cluster to which the data point does not belong</a:t>
                </a:r>
              </a:p>
              <a:p>
                <a:pPr lvl="2">
                  <a:buFont typeface="Arial" panose="020B0604020202020204" pitchFamily="34" charset="0"/>
                  <a:buChar char="•"/>
                </a:pPr>
                <a:r>
                  <a:rPr lang="en-US" altLang="zh-CN" sz="1800" kern="100" dirty="0">
                    <a:latin typeface="Cambria Math" panose="02040503050406030204" pitchFamily="18" charset="0"/>
                    <a:ea typeface="Cambria Math" panose="02040503050406030204" pitchFamily="18" charset="0"/>
                    <a:cs typeface="Arial" panose="020B0604020202020204" pitchFamily="34" charset="0"/>
                  </a:rPr>
                  <a:t>q</a:t>
                </a:r>
                <a:r>
                  <a:rPr lang="en-US" altLang="zh-CN" sz="1800" kern="100" dirty="0">
                    <a:latin typeface="Arial" panose="020B0604020202020204" pitchFamily="34" charset="0"/>
                    <a:ea typeface="等线" panose="02010600030101010101" pitchFamily="2" charset="-122"/>
                    <a:cs typeface="Arial" panose="020B0604020202020204" pitchFamily="34" charset="0"/>
                  </a:rPr>
                  <a:t>:  </a:t>
                </a:r>
                <a:r>
                  <a:rPr lang="en-US" altLang="zh-CN" sz="1800" kern="100" dirty="0">
                    <a:effectLst/>
                    <a:latin typeface="Arial" panose="020B0604020202020204" pitchFamily="34" charset="0"/>
                    <a:ea typeface="Arial" panose="020B0604020202020204" pitchFamily="34" charset="0"/>
                    <a:cs typeface="Arial" panose="020B0604020202020204" pitchFamily="34" charset="0"/>
                  </a:rPr>
                  <a:t>average intra-cluster distance to all points in its own cluster</a:t>
                </a:r>
              </a:p>
              <a:p>
                <a:pPr lvl="2">
                  <a:buFont typeface="Arial" panose="020B0604020202020204" pitchFamily="34" charset="0"/>
                  <a:buChar char="•"/>
                </a:pPr>
                <a14:m>
                  <m:oMath xmlns:m="http://schemas.openxmlformats.org/officeDocument/2006/math">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𝑠𝑖h𝑜𝑢𝑒𝑡𝑡𝑒</m:t>
                    </m:r>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altLang="zh-CN" sz="1800" i="1" kern="100"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𝑠𝑐𝑜𝑟𝑒</m:t>
                    </m:r>
                  </m:oMath>
                </a14:m>
                <a:r>
                  <a:rPr lang="en-US" altLang="zh-CN" sz="1800" kern="100" dirty="0">
                    <a:effectLst/>
                    <a:latin typeface="Cambria Math" panose="02040503050406030204" pitchFamily="18" charset="0"/>
                    <a:ea typeface="Cambria Math" panose="02040503050406030204" pitchFamily="18" charset="0"/>
                    <a:cs typeface="Arial" panose="020B0604020202020204" pitchFamily="34" charset="0"/>
                  </a:rPr>
                  <a:t>:   [-1, 1]</a:t>
                </a:r>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mc:Choice>
        <mc:Fallback xmlns="">
          <p:sp>
            <p:nvSpPr>
              <p:cNvPr id="2" name="Inhaltsplatzhalter 1"/>
              <p:cNvSpPr>
                <a:spLocks noGrp="1" noRot="1" noChangeAspect="1" noMove="1" noResize="1" noEditPoints="1" noAdjustHandles="1" noChangeArrowheads="1" noChangeShapeType="1" noTextEdit="1"/>
              </p:cNvSpPr>
              <p:nvPr>
                <p:ph idx="1"/>
              </p:nvPr>
            </p:nvSpPr>
            <p:spPr>
              <a:xfrm>
                <a:off x="425454" y="902223"/>
                <a:ext cx="11345332" cy="5053553"/>
              </a:xfrm>
              <a:blipFill>
                <a:blip r:embed="rId3"/>
                <a:stretch>
                  <a:fillRect l="-1290" b="-3498"/>
                </a:stretch>
              </a:blipFill>
            </p:spPr>
            <p:txBody>
              <a:bodyPr/>
              <a:lstStyle/>
              <a:p>
                <a:r>
                  <a:rPr lang="zh-CN" altLang="en-US">
                    <a:noFill/>
                  </a:rPr>
                  <a:t> </a:t>
                </a:r>
              </a:p>
            </p:txBody>
          </p:sp>
        </mc:Fallback>
      </mc:AlternateContent>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5" name="图片 4">
            <a:extLst>
              <a:ext uri="{FF2B5EF4-FFF2-40B4-BE49-F238E27FC236}">
                <a16:creationId xmlns:a16="http://schemas.microsoft.com/office/drawing/2014/main" id="{5C35E909-A662-451F-8741-0D3AD0E06958}"/>
              </a:ext>
            </a:extLst>
          </p:cNvPr>
          <p:cNvPicPr>
            <a:picLocks noChangeAspect="1"/>
          </p:cNvPicPr>
          <p:nvPr/>
        </p:nvPicPr>
        <p:blipFill rotWithShape="1">
          <a:blip r:embed="rId4"/>
          <a:srcRect b="2983"/>
          <a:stretch/>
        </p:blipFill>
        <p:spPr>
          <a:xfrm>
            <a:off x="6823820" y="1152778"/>
            <a:ext cx="2841520" cy="2548987"/>
          </a:xfrm>
          <a:prstGeom prst="rect">
            <a:avLst/>
          </a:prstGeom>
        </p:spPr>
      </p:pic>
      <p:sp>
        <p:nvSpPr>
          <p:cNvPr id="8" name="文本框 7">
            <a:extLst>
              <a:ext uri="{FF2B5EF4-FFF2-40B4-BE49-F238E27FC236}">
                <a16:creationId xmlns:a16="http://schemas.microsoft.com/office/drawing/2014/main" id="{50CA9E0A-0ADC-4677-BF1C-79C5F2AE6C9C}"/>
              </a:ext>
            </a:extLst>
          </p:cNvPr>
          <p:cNvSpPr txBox="1"/>
          <p:nvPr/>
        </p:nvSpPr>
        <p:spPr>
          <a:xfrm>
            <a:off x="6671255" y="3821634"/>
            <a:ext cx="4723979" cy="169983"/>
          </a:xfrm>
          <a:prstGeom prst="rect">
            <a:avLst/>
          </a:prstGeom>
          <a:noFill/>
        </p:spPr>
        <p:txBody>
          <a:bodyPr wrap="square" lIns="0" tIns="0" rIns="0" bIns="0" rtlCol="0">
            <a:spAutoFit/>
          </a:bodyPr>
          <a:lstStyle/>
          <a:p>
            <a:pPr>
              <a:lnSpc>
                <a:spcPct val="114000"/>
              </a:lnSpc>
            </a:pPr>
            <a:r>
              <a:rPr lang="en-US" altLang="zh-CN" sz="1050" dirty="0">
                <a:latin typeface="+mn-lt"/>
              </a:rPr>
              <a:t>Source</a:t>
            </a:r>
            <a:r>
              <a:rPr lang="zh-CN" altLang="en-US" sz="1050" dirty="0">
                <a:latin typeface="+mn-lt"/>
              </a:rPr>
              <a:t>：</a:t>
            </a:r>
            <a:r>
              <a:rPr lang="en-GB" altLang="zh-CN" sz="1050" dirty="0">
                <a:latin typeface="+mn-lt"/>
              </a:rPr>
              <a:t>https://www.programmersought.com/article/11473205350/</a:t>
            </a:r>
            <a:endParaRPr lang="zh-CN" altLang="en-US" sz="1050" dirty="0">
              <a:latin typeface="+mn-lt"/>
            </a:endParaRPr>
          </a:p>
        </p:txBody>
      </p:sp>
    </p:spTree>
    <p:extLst>
      <p:ext uri="{BB962C8B-B14F-4D97-AF65-F5344CB8AC3E}">
        <p14:creationId xmlns:p14="http://schemas.microsoft.com/office/powerpoint/2010/main" val="373948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812965"/>
            <a:ext cx="11345332" cy="5053553"/>
          </a:xfrm>
        </p:spPr>
        <p:txBody>
          <a:bodyPr/>
          <a:lstStyle/>
          <a:p>
            <a:endParaRPr lang="de-DE" sz="2000" dirty="0"/>
          </a:p>
          <a:p>
            <a:pPr marL="342900" indent="-342900">
              <a:buFont typeface="Wingdings" panose="05000000000000000000" pitchFamily="2" charset="2"/>
              <a:buChar char="Ø"/>
            </a:pPr>
            <a:r>
              <a:rPr lang="en-US" sz="2000" b="1" dirty="0">
                <a:latin typeface="+mj-lt"/>
              </a:rPr>
              <a:t>R</a:t>
            </a:r>
            <a:r>
              <a:rPr lang="en-US" altLang="zh-CN" sz="2000" b="1" dirty="0">
                <a:effectLst/>
                <a:latin typeface="+mj-lt"/>
                <a:ea typeface="Arial" panose="020B0604020202020204" pitchFamily="34" charset="0"/>
              </a:rPr>
              <a:t>esult of using the elbow method and silhouette analysis</a:t>
            </a:r>
            <a:endParaRPr lang="de-DE" sz="2000" b="1" dirty="0">
              <a:latin typeface="+mj-lt"/>
            </a:endParaRPr>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9" name="图片 8">
            <a:extLst>
              <a:ext uri="{FF2B5EF4-FFF2-40B4-BE49-F238E27FC236}">
                <a16:creationId xmlns:a16="http://schemas.microsoft.com/office/drawing/2014/main" id="{4F43F9A4-BE70-4F71-BC5C-87781AFAEB40}"/>
              </a:ext>
            </a:extLst>
          </p:cNvPr>
          <p:cNvPicPr/>
          <p:nvPr/>
        </p:nvPicPr>
        <p:blipFill>
          <a:blip r:embed="rId3"/>
          <a:stretch>
            <a:fillRect/>
          </a:stretch>
        </p:blipFill>
        <p:spPr>
          <a:xfrm>
            <a:off x="3122921" y="1889071"/>
            <a:ext cx="4239780" cy="4172010"/>
          </a:xfrm>
          <a:prstGeom prst="rect">
            <a:avLst/>
          </a:prstGeom>
        </p:spPr>
      </p:pic>
      <p:sp>
        <p:nvSpPr>
          <p:cNvPr id="6" name="文本框 5">
            <a:extLst>
              <a:ext uri="{FF2B5EF4-FFF2-40B4-BE49-F238E27FC236}">
                <a16:creationId xmlns:a16="http://schemas.microsoft.com/office/drawing/2014/main" id="{BD78A4F8-53F5-4539-A9DA-76ECAA0C6634}"/>
              </a:ext>
            </a:extLst>
          </p:cNvPr>
          <p:cNvSpPr txBox="1"/>
          <p:nvPr/>
        </p:nvSpPr>
        <p:spPr>
          <a:xfrm>
            <a:off x="2717910" y="6057385"/>
            <a:ext cx="7683335" cy="225062"/>
          </a:xfrm>
          <a:prstGeom prst="rect">
            <a:avLst/>
          </a:prstGeom>
          <a:noFill/>
        </p:spPr>
        <p:txBody>
          <a:bodyPr wrap="square" lIns="0" tIns="0" rIns="0" bIns="0" rtlCol="0">
            <a:spAutoFit/>
          </a:bodyPr>
          <a:lstStyle/>
          <a:p>
            <a:pPr>
              <a:lnSpc>
                <a:spcPct val="114000"/>
              </a:lnSpc>
            </a:pPr>
            <a:r>
              <a:rPr lang="en-US" altLang="zh-CN" sz="1400" dirty="0">
                <a:effectLst/>
                <a:latin typeface="Arial" panose="020B0604020202020204" pitchFamily="34" charset="0"/>
                <a:ea typeface="Arial" panose="020B0604020202020204" pitchFamily="34" charset="0"/>
              </a:rPr>
              <a:t>Figure: Results of elbow method and silhouette analysis (English)</a:t>
            </a:r>
            <a:endParaRPr lang="zh-CN" altLang="en-US" sz="1400" dirty="0" err="1">
              <a:latin typeface="+mn-lt"/>
            </a:endParaRPr>
          </a:p>
        </p:txBody>
      </p:sp>
    </p:spTree>
    <p:extLst>
      <p:ext uri="{BB962C8B-B14F-4D97-AF65-F5344CB8AC3E}">
        <p14:creationId xmlns:p14="http://schemas.microsoft.com/office/powerpoint/2010/main" val="232698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837210"/>
            <a:ext cx="11345332" cy="5053553"/>
          </a:xfrm>
        </p:spPr>
        <p:txBody>
          <a:bodyPr/>
          <a:lstStyle/>
          <a:p>
            <a:endParaRPr lang="de-DE" sz="2000" dirty="0"/>
          </a:p>
          <a:p>
            <a:pPr marL="342900" indent="-342900">
              <a:buFont typeface="Wingdings" panose="05000000000000000000" pitchFamily="2" charset="2"/>
              <a:buChar char="Ø"/>
            </a:pPr>
            <a:r>
              <a:rPr lang="de-DE" sz="2000" b="1" dirty="0"/>
              <a:t>Task 2: </a:t>
            </a:r>
            <a:r>
              <a:rPr lang="en-US" sz="2000" dirty="0">
                <a:latin typeface="Arial" panose="020B0604020202020204" pitchFamily="34" charset="0"/>
              </a:rPr>
              <a:t>v</a:t>
            </a:r>
            <a:r>
              <a:rPr lang="en-US" altLang="zh-CN" sz="2000" dirty="0">
                <a:effectLst/>
                <a:latin typeface="Arial" panose="020B0604020202020204" pitchFamily="34" charset="0"/>
                <a:ea typeface="Arial" panose="020B0604020202020204" pitchFamily="34" charset="0"/>
              </a:rPr>
              <a:t>isualization on the 2D plane</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Uniform Manifold Approximation and Projection (UMAP)</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 t-SNE</a:t>
            </a:r>
            <a:endParaRPr lang="de-DE" sz="2000" dirty="0"/>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9" name="图片 8">
            <a:extLst>
              <a:ext uri="{FF2B5EF4-FFF2-40B4-BE49-F238E27FC236}">
                <a16:creationId xmlns:a16="http://schemas.microsoft.com/office/drawing/2014/main" id="{DC97E821-E9CE-4AAB-B566-D965957F852A}"/>
              </a:ext>
            </a:extLst>
          </p:cNvPr>
          <p:cNvPicPr/>
          <p:nvPr/>
        </p:nvPicPr>
        <p:blipFill>
          <a:blip r:embed="rId3">
            <a:extLst>
              <a:ext uri="{28A0092B-C50C-407E-A947-70E740481C1C}">
                <a14:useLocalDpi xmlns:a14="http://schemas.microsoft.com/office/drawing/2010/main" val="0"/>
              </a:ext>
            </a:extLst>
          </a:blip>
          <a:stretch>
            <a:fillRect/>
          </a:stretch>
        </p:blipFill>
        <p:spPr>
          <a:xfrm>
            <a:off x="671954" y="2470068"/>
            <a:ext cx="9552701" cy="3277590"/>
          </a:xfrm>
          <a:prstGeom prst="rect">
            <a:avLst/>
          </a:prstGeom>
        </p:spPr>
      </p:pic>
    </p:spTree>
    <p:extLst>
      <p:ext uri="{BB962C8B-B14F-4D97-AF65-F5344CB8AC3E}">
        <p14:creationId xmlns:p14="http://schemas.microsoft.com/office/powerpoint/2010/main" val="61921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700644"/>
            <a:ext cx="11345332" cy="5489053"/>
          </a:xfrm>
        </p:spPr>
        <p:txBody>
          <a:bodyPr/>
          <a:lstStyle/>
          <a:p>
            <a:endParaRPr lang="de-DE" sz="2000" dirty="0"/>
          </a:p>
          <a:p>
            <a:pPr marL="342900" indent="-342900">
              <a:buFont typeface="Wingdings" panose="05000000000000000000" pitchFamily="2" charset="2"/>
              <a:buChar char="Ø"/>
            </a:pPr>
            <a:r>
              <a:rPr lang="de-DE" sz="2000" b="1" dirty="0"/>
              <a:t>Task 2: </a:t>
            </a:r>
            <a:r>
              <a:rPr lang="en-US" sz="2000" dirty="0">
                <a:latin typeface="Arial" panose="020B0604020202020204" pitchFamily="34" charset="0"/>
              </a:rPr>
              <a:t>v</a:t>
            </a:r>
            <a:r>
              <a:rPr lang="en-US" altLang="zh-CN" sz="2000" dirty="0">
                <a:effectLst/>
                <a:latin typeface="Arial" panose="020B0604020202020204" pitchFamily="34" charset="0"/>
                <a:ea typeface="Arial" panose="020B0604020202020204" pitchFamily="34" charset="0"/>
              </a:rPr>
              <a:t>isualization on the 2D plane</a:t>
            </a:r>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8" name="图片 7">
            <a:extLst>
              <a:ext uri="{FF2B5EF4-FFF2-40B4-BE49-F238E27FC236}">
                <a16:creationId xmlns:a16="http://schemas.microsoft.com/office/drawing/2014/main" id="{77CF80BC-DAC9-4BCF-BE96-18B540263656}"/>
              </a:ext>
            </a:extLst>
          </p:cNvPr>
          <p:cNvPicPr/>
          <p:nvPr/>
        </p:nvPicPr>
        <p:blipFill>
          <a:blip r:embed="rId3"/>
          <a:stretch>
            <a:fillRect/>
          </a:stretch>
        </p:blipFill>
        <p:spPr>
          <a:xfrm>
            <a:off x="655476" y="1441354"/>
            <a:ext cx="4569667" cy="4997338"/>
          </a:xfrm>
          <a:prstGeom prst="rect">
            <a:avLst/>
          </a:prstGeom>
        </p:spPr>
      </p:pic>
      <p:pic>
        <p:nvPicPr>
          <p:cNvPr id="10" name="图片 9">
            <a:extLst>
              <a:ext uri="{FF2B5EF4-FFF2-40B4-BE49-F238E27FC236}">
                <a16:creationId xmlns:a16="http://schemas.microsoft.com/office/drawing/2014/main" id="{A6B5DB11-9B87-4BD1-A185-08711712886E}"/>
              </a:ext>
            </a:extLst>
          </p:cNvPr>
          <p:cNvPicPr/>
          <p:nvPr/>
        </p:nvPicPr>
        <p:blipFill>
          <a:blip r:embed="rId4"/>
          <a:stretch>
            <a:fillRect/>
          </a:stretch>
        </p:blipFill>
        <p:spPr>
          <a:xfrm>
            <a:off x="5634574" y="1441353"/>
            <a:ext cx="4569667" cy="4997337"/>
          </a:xfrm>
          <a:prstGeom prst="rect">
            <a:avLst/>
          </a:prstGeom>
        </p:spPr>
      </p:pic>
    </p:spTree>
    <p:extLst>
      <p:ext uri="{BB962C8B-B14F-4D97-AF65-F5344CB8AC3E}">
        <p14:creationId xmlns:p14="http://schemas.microsoft.com/office/powerpoint/2010/main" val="33991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564079"/>
            <a:ext cx="11345332" cy="5053553"/>
          </a:xfrm>
        </p:spPr>
        <p:txBody>
          <a:bodyPr/>
          <a:lstStyle/>
          <a:p>
            <a:endParaRPr lang="de-DE" sz="2000" dirty="0"/>
          </a:p>
          <a:p>
            <a:pPr marL="342900" indent="-342900">
              <a:buFont typeface="Wingdings" panose="05000000000000000000" pitchFamily="2" charset="2"/>
              <a:buChar char="Ø"/>
            </a:pPr>
            <a:r>
              <a:rPr lang="de-DE" sz="2000" b="1" dirty="0"/>
              <a:t>Task 2: </a:t>
            </a:r>
            <a:r>
              <a:rPr lang="en-US" sz="2000" dirty="0">
                <a:latin typeface="Arial" panose="020B0604020202020204" pitchFamily="34" charset="0"/>
              </a:rPr>
              <a:t>v</a:t>
            </a:r>
            <a:r>
              <a:rPr lang="en-US" altLang="zh-CN" sz="2000" dirty="0">
                <a:effectLst/>
                <a:latin typeface="Arial" panose="020B0604020202020204" pitchFamily="34" charset="0"/>
                <a:ea typeface="Arial" panose="020B0604020202020204" pitchFamily="34" charset="0"/>
              </a:rPr>
              <a:t>isualization on the 2D plane (English)</a:t>
            </a:r>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9" name="图片 8">
            <a:extLst>
              <a:ext uri="{FF2B5EF4-FFF2-40B4-BE49-F238E27FC236}">
                <a16:creationId xmlns:a16="http://schemas.microsoft.com/office/drawing/2014/main" id="{D9158075-1D86-44A9-8CFA-CD359765B01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91" y="1278122"/>
            <a:ext cx="8465954" cy="5288933"/>
          </a:xfrm>
          <a:prstGeom prst="rect">
            <a:avLst/>
          </a:prstGeom>
          <a:noFill/>
          <a:ln>
            <a:noFill/>
          </a:ln>
        </p:spPr>
      </p:pic>
      <p:pic>
        <p:nvPicPr>
          <p:cNvPr id="12" name="图片 11">
            <a:extLst>
              <a:ext uri="{FF2B5EF4-FFF2-40B4-BE49-F238E27FC236}">
                <a16:creationId xmlns:a16="http://schemas.microsoft.com/office/drawing/2014/main" id="{086E08C2-74B1-49A0-AFD9-EB080D6327A6}"/>
              </a:ext>
            </a:extLst>
          </p:cNvPr>
          <p:cNvPicPr>
            <a:picLocks noChangeAspect="1"/>
          </p:cNvPicPr>
          <p:nvPr/>
        </p:nvPicPr>
        <p:blipFill>
          <a:blip r:embed="rId4"/>
          <a:stretch>
            <a:fillRect/>
          </a:stretch>
        </p:blipFill>
        <p:spPr>
          <a:xfrm>
            <a:off x="6589035" y="1278122"/>
            <a:ext cx="3229438" cy="1524455"/>
          </a:xfrm>
          <a:prstGeom prst="rect">
            <a:avLst/>
          </a:prstGeom>
        </p:spPr>
      </p:pic>
    </p:spTree>
    <p:extLst>
      <p:ext uri="{BB962C8B-B14F-4D97-AF65-F5344CB8AC3E}">
        <p14:creationId xmlns:p14="http://schemas.microsoft.com/office/powerpoint/2010/main" val="110769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564079"/>
            <a:ext cx="11345332" cy="5053553"/>
          </a:xfrm>
        </p:spPr>
        <p:txBody>
          <a:bodyPr/>
          <a:lstStyle/>
          <a:p>
            <a:endParaRPr lang="de-DE" sz="2000" dirty="0"/>
          </a:p>
          <a:p>
            <a:pPr marL="342900" indent="-342900">
              <a:buFont typeface="Wingdings" panose="05000000000000000000" pitchFamily="2" charset="2"/>
              <a:buChar char="Ø"/>
            </a:pPr>
            <a:r>
              <a:rPr lang="de-DE" sz="2000" b="1" dirty="0"/>
              <a:t>Task 2: </a:t>
            </a:r>
            <a:r>
              <a:rPr lang="en-US" sz="2000" dirty="0">
                <a:latin typeface="Arial" panose="020B0604020202020204" pitchFamily="34" charset="0"/>
              </a:rPr>
              <a:t>v</a:t>
            </a:r>
            <a:r>
              <a:rPr lang="en-US" altLang="zh-CN" sz="2000" dirty="0">
                <a:effectLst/>
                <a:latin typeface="Arial" panose="020B0604020202020204" pitchFamily="34" charset="0"/>
                <a:ea typeface="Arial" panose="020B0604020202020204" pitchFamily="34" charset="0"/>
              </a:rPr>
              <a:t>isualization on the 2D plane (German)</a:t>
            </a:r>
          </a:p>
          <a:p>
            <a:pPr marL="234945" lvl="2" indent="0">
              <a:buNone/>
            </a:pPr>
            <a:endParaRPr lang="en-US"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marL="234945" lvl="2" indent="0">
              <a:buNone/>
            </a:pP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a:p>
        </p:txBody>
      </p:sp>
      <p:sp>
        <p:nvSpPr>
          <p:cNvPr id="7" name="Fußzeilenplatzhalter 4"/>
          <p:cNvSpPr>
            <a:spLocks noGrp="1"/>
          </p:cNvSpPr>
          <p:nvPr>
            <p:ph type="ftr" sz="quarter" idx="12"/>
          </p:nvPr>
        </p:nvSpPr>
        <p:spPr/>
        <p:txBody>
          <a:bodyPr/>
          <a:lstStyle/>
          <a:p>
            <a:r>
              <a:rPr lang="en-US" altLang="zh-CN" dirty="0"/>
              <a:t>Yujun Liu </a:t>
            </a:r>
            <a:r>
              <a:rPr lang="zh-CN" altLang="en-US" dirty="0"/>
              <a:t>＆ </a:t>
            </a:r>
            <a:r>
              <a:rPr lang="en-US" altLang="zh-CN" dirty="0"/>
              <a:t>Wenliang Peng </a:t>
            </a:r>
            <a:r>
              <a:rPr lang="zh-CN" altLang="en-US" dirty="0"/>
              <a:t>＆ </a:t>
            </a:r>
            <a:r>
              <a:rPr lang="en-US" altLang="zh-CN" dirty="0"/>
              <a:t>Chao Zhang </a:t>
            </a:r>
            <a:r>
              <a:rPr lang="zh-CN" altLang="en-US" dirty="0"/>
              <a:t>＆</a:t>
            </a:r>
            <a:r>
              <a:rPr lang="en-US" altLang="zh-CN" dirty="0"/>
              <a:t> </a:t>
            </a:r>
            <a:r>
              <a:rPr lang="en-US" altLang="zh-CN" dirty="0" err="1"/>
              <a:t>Yuanhao</a:t>
            </a:r>
            <a:r>
              <a:rPr lang="en-US" altLang="zh-CN" dirty="0"/>
              <a:t> Zhong </a:t>
            </a:r>
            <a:r>
              <a:rPr lang="de-DE" dirty="0"/>
              <a:t>| </a:t>
            </a:r>
            <a:r>
              <a:rPr lang="en-US" dirty="0"/>
              <a:t>Improvement of a Ticketing System</a:t>
            </a:r>
          </a:p>
        </p:txBody>
      </p:sp>
      <p:pic>
        <p:nvPicPr>
          <p:cNvPr id="8" name="图片 7">
            <a:extLst>
              <a:ext uri="{FF2B5EF4-FFF2-40B4-BE49-F238E27FC236}">
                <a16:creationId xmlns:a16="http://schemas.microsoft.com/office/drawing/2014/main" id="{94A31948-9C00-4AFE-AF2A-7A551E35D3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470" y="1273024"/>
            <a:ext cx="9507683" cy="5200289"/>
          </a:xfrm>
          <a:prstGeom prst="rect">
            <a:avLst/>
          </a:prstGeom>
          <a:noFill/>
          <a:ln>
            <a:noFill/>
          </a:ln>
        </p:spPr>
      </p:pic>
      <p:pic>
        <p:nvPicPr>
          <p:cNvPr id="6" name="图片 5">
            <a:extLst>
              <a:ext uri="{FF2B5EF4-FFF2-40B4-BE49-F238E27FC236}">
                <a16:creationId xmlns:a16="http://schemas.microsoft.com/office/drawing/2014/main" id="{03A4550B-2EC1-4189-986A-7F5CFE3EF9C2}"/>
              </a:ext>
            </a:extLst>
          </p:cNvPr>
          <p:cNvPicPr>
            <a:picLocks noChangeAspect="1"/>
          </p:cNvPicPr>
          <p:nvPr/>
        </p:nvPicPr>
        <p:blipFill>
          <a:blip r:embed="rId4"/>
          <a:stretch>
            <a:fillRect/>
          </a:stretch>
        </p:blipFill>
        <p:spPr>
          <a:xfrm>
            <a:off x="131437" y="4041999"/>
            <a:ext cx="3160926" cy="1171270"/>
          </a:xfrm>
          <a:prstGeom prst="rect">
            <a:avLst/>
          </a:prstGeom>
        </p:spPr>
      </p:pic>
    </p:spTree>
    <p:extLst>
      <p:ext uri="{BB962C8B-B14F-4D97-AF65-F5344CB8AC3E}">
        <p14:creationId xmlns:p14="http://schemas.microsoft.com/office/powerpoint/2010/main" val="357386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2603"/>
            <a:ext cx="11345332" cy="5053553"/>
          </a:xfrm>
        </p:spPr>
        <p:txBody>
          <a:bodyPr/>
          <a:lstStyle/>
          <a:p>
            <a:pPr marL="342900" indent="-342900" algn="just">
              <a:lnSpc>
                <a:spcPct val="157000"/>
              </a:lnSpc>
              <a:spcBef>
                <a:spcPts val="600"/>
              </a:spcBef>
              <a:spcAft>
                <a:spcPts val="600"/>
              </a:spcAft>
              <a:buFont typeface="Wingdings" panose="05000000000000000000" pitchFamily="2" charset="2"/>
              <a:buChar char="Ø"/>
            </a:pPr>
            <a:r>
              <a:rPr lang="en-US" altLang="zh-CN" sz="1800" b="1" kern="100" dirty="0">
                <a:effectLst/>
                <a:latin typeface="Arial" panose="020B0604020202020204" pitchFamily="34" charset="0"/>
                <a:ea typeface="等线 Light" panose="02010600030101010101" pitchFamily="2" charset="-122"/>
                <a:cs typeface="Times New Roman" panose="02020603050405020304" pitchFamily="18" charset="0"/>
              </a:rPr>
              <a:t>Meaning of Topics after Truncated SVD</a:t>
            </a:r>
            <a:endParaRPr lang="zh-CN" altLang="zh-CN" sz="1800" b="1" kern="100" dirty="0">
              <a:effectLst/>
              <a:latin typeface="Arial" panose="020B0604020202020204" pitchFamily="34" charset="0"/>
              <a:ea typeface="等线 Light"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GB" altLang="zh-CN" sz="2000" dirty="0">
              <a:cs typeface="Times New Roman" panose="02020603050405020304" pitchFamily="18" charset="0"/>
            </a:endParaRPr>
          </a:p>
          <a:p>
            <a:endParaRPr lang="de-DE" sz="2000" b="1" dirty="0"/>
          </a:p>
          <a:p>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Truncated SVD</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graphicFrame>
        <p:nvGraphicFramePr>
          <p:cNvPr id="5" name="表格 4">
            <a:extLst>
              <a:ext uri="{FF2B5EF4-FFF2-40B4-BE49-F238E27FC236}">
                <a16:creationId xmlns:a16="http://schemas.microsoft.com/office/drawing/2014/main" id="{085706C7-5D64-4BA9-8C11-0CFDAE505540}"/>
              </a:ext>
            </a:extLst>
          </p:cNvPr>
          <p:cNvGraphicFramePr>
            <a:graphicFrameLocks noGrp="1"/>
          </p:cNvGraphicFramePr>
          <p:nvPr>
            <p:extLst>
              <p:ext uri="{D42A27DB-BD31-4B8C-83A1-F6EECF244321}">
                <p14:modId xmlns:p14="http://schemas.microsoft.com/office/powerpoint/2010/main" val="3954149908"/>
              </p:ext>
            </p:extLst>
          </p:nvPr>
        </p:nvGraphicFramePr>
        <p:xfrm>
          <a:off x="824962" y="1554632"/>
          <a:ext cx="9576283" cy="4262086"/>
        </p:xfrm>
        <a:graphic>
          <a:graphicData uri="http://schemas.openxmlformats.org/drawingml/2006/table">
            <a:tbl>
              <a:tblPr firstRow="1" firstCol="1" bandRow="1">
                <a:tableStyleId>{2D5ABB26-0587-4C30-8999-92F81FD0307C}</a:tableStyleId>
              </a:tblPr>
              <a:tblGrid>
                <a:gridCol w="1399949">
                  <a:extLst>
                    <a:ext uri="{9D8B030D-6E8A-4147-A177-3AD203B41FA5}">
                      <a16:colId xmlns:a16="http://schemas.microsoft.com/office/drawing/2014/main" val="789728151"/>
                    </a:ext>
                  </a:extLst>
                </a:gridCol>
                <a:gridCol w="4216893">
                  <a:extLst>
                    <a:ext uri="{9D8B030D-6E8A-4147-A177-3AD203B41FA5}">
                      <a16:colId xmlns:a16="http://schemas.microsoft.com/office/drawing/2014/main" val="1328381034"/>
                    </a:ext>
                  </a:extLst>
                </a:gridCol>
                <a:gridCol w="3959441">
                  <a:extLst>
                    <a:ext uri="{9D8B030D-6E8A-4147-A177-3AD203B41FA5}">
                      <a16:colId xmlns:a16="http://schemas.microsoft.com/office/drawing/2014/main" val="363441886"/>
                    </a:ext>
                  </a:extLst>
                </a:gridCol>
              </a:tblGrid>
              <a:tr h="473565">
                <a:tc>
                  <a:txBody>
                    <a:bodyPr/>
                    <a:lstStyle/>
                    <a:p>
                      <a:pPr algn="ctr">
                        <a:spcBef>
                          <a:spcPts val="600"/>
                        </a:spcBef>
                        <a:spcAft>
                          <a:spcPts val="600"/>
                        </a:spcAft>
                      </a:pPr>
                      <a:r>
                        <a:rPr lang="en-US" sz="1400" b="1" kern="100" dirty="0">
                          <a:effectLst/>
                        </a:rPr>
                        <a:t>NO. of topic</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(English)</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(German)</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44120"/>
                  </a:ext>
                </a:extLst>
              </a:tr>
              <a:tr h="473565">
                <a:tc>
                  <a:txBody>
                    <a:bodyPr/>
                    <a:lstStyle/>
                    <a:p>
                      <a:pPr algn="ctr">
                        <a:spcBef>
                          <a:spcPts val="600"/>
                        </a:spcBef>
                        <a:spcAft>
                          <a:spcPts val="600"/>
                        </a:spcAft>
                      </a:pPr>
                      <a:r>
                        <a:rPr lang="en-US" sz="1400" kern="100">
                          <a:effectLst/>
                        </a:rPr>
                        <a:t>1</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client | reset | gbi | user | </a:t>
                      </a:r>
                      <a:r>
                        <a:rPr lang="en-US" sz="1400" kern="100" dirty="0" err="1">
                          <a:effectLst/>
                        </a:rPr>
                        <a:t>hana</a:t>
                      </a:r>
                      <a:r>
                        <a:rPr lang="en-US" sz="1400" kern="100" dirty="0">
                          <a:effectLst/>
                        </a:rPr>
                        <a:t> | password</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mandanten</a:t>
                      </a:r>
                      <a:r>
                        <a:rPr lang="de-DE" sz="1400" kern="100" dirty="0">
                          <a:effectLst/>
                        </a:rPr>
                        <a:t> | </a:t>
                      </a:r>
                      <a:r>
                        <a:rPr lang="de-DE" sz="1400" kern="100" dirty="0" err="1">
                          <a:effectLst/>
                        </a:rPr>
                        <a:t>user</a:t>
                      </a:r>
                      <a:r>
                        <a:rPr lang="de-DE" sz="1400" kern="100" dirty="0">
                          <a:effectLst/>
                        </a:rPr>
                        <a:t> | zurücksetzen | </a:t>
                      </a:r>
                      <a:r>
                        <a:rPr lang="de-DE" sz="1400" kern="100" dirty="0" err="1">
                          <a:effectLst/>
                        </a:rPr>
                        <a:t>gbi</a:t>
                      </a:r>
                      <a:r>
                        <a:rPr lang="de-DE" sz="1400" kern="100" dirty="0">
                          <a:effectLst/>
                        </a:rPr>
                        <a:t> | </a:t>
                      </a:r>
                      <a:r>
                        <a:rPr lang="de-DE" sz="1400" kern="100" dirty="0" err="1">
                          <a:effectLst/>
                        </a:rPr>
                        <a:t>mandant</a:t>
                      </a:r>
                      <a:r>
                        <a:rPr lang="de-DE" sz="1400" kern="100" dirty="0">
                          <a:effectLst/>
                        </a:rPr>
                        <a:t> | </a:t>
                      </a:r>
                      <a:r>
                        <a:rPr lang="de-DE" sz="1400" kern="100" dirty="0" err="1">
                          <a:effectLst/>
                        </a:rPr>
                        <a:t>team</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146591"/>
                  </a:ext>
                </a:extLst>
              </a:tr>
              <a:tr h="473565">
                <a:tc>
                  <a:txBody>
                    <a:bodyPr/>
                    <a:lstStyle/>
                    <a:p>
                      <a:pPr algn="ctr">
                        <a:spcBef>
                          <a:spcPts val="600"/>
                        </a:spcBef>
                        <a:spcAft>
                          <a:spcPts val="600"/>
                        </a:spcAft>
                      </a:pPr>
                      <a:r>
                        <a:rPr lang="en-US" sz="1400" kern="100">
                          <a:effectLst/>
                        </a:rPr>
                        <a:t>2</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client | date | contract | team | gbi | provision</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a:effectLst/>
                        </a:rPr>
                        <a:t>zurücksetzen | mandanten | mandant | i20 | hiermit | bitten</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370914"/>
                  </a:ext>
                </a:extLst>
              </a:tr>
              <a:tr h="473565">
                <a:tc>
                  <a:txBody>
                    <a:bodyPr/>
                    <a:lstStyle/>
                    <a:p>
                      <a:pPr algn="ctr">
                        <a:spcBef>
                          <a:spcPts val="600"/>
                        </a:spcBef>
                        <a:spcAft>
                          <a:spcPts val="600"/>
                        </a:spcAft>
                      </a:pPr>
                      <a:r>
                        <a:rPr lang="en-US" sz="1400" kern="100">
                          <a:effectLst/>
                        </a:rPr>
                        <a:t>3</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latinLnBrk="1">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effectLst/>
                        </a:rPr>
                        <a:t>reset | </a:t>
                      </a:r>
                      <a:r>
                        <a:rPr lang="en-US" sz="1400" kern="100">
                          <a:effectLst/>
                        </a:rPr>
                        <a:t>master</a:t>
                      </a:r>
                      <a:r>
                        <a:rPr lang="en-US" sz="1400" kern="0">
                          <a:effectLst/>
                        </a:rPr>
                        <a:t> | </a:t>
                      </a:r>
                      <a:r>
                        <a:rPr lang="en-US" sz="1400" kern="100">
                          <a:effectLst/>
                        </a:rPr>
                        <a:t>password</a:t>
                      </a:r>
                      <a:r>
                        <a:rPr lang="en-US" sz="1400" kern="0">
                          <a:effectLst/>
                        </a:rPr>
                        <a:t> | client | account | many</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niklas</a:t>
                      </a:r>
                      <a:r>
                        <a:rPr lang="de-DE" sz="1400" kern="100" dirty="0">
                          <a:effectLst/>
                        </a:rPr>
                        <a:t> | grüsse | gut | können | genannt | </a:t>
                      </a:r>
                      <a:r>
                        <a:rPr lang="de-DE" sz="1400" kern="100" dirty="0" err="1">
                          <a:effectLst/>
                        </a:rPr>
                        <a:t>bestätigung</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99177"/>
                  </a:ext>
                </a:extLst>
              </a:tr>
              <a:tr h="473565">
                <a:tc>
                  <a:txBody>
                    <a:bodyPr/>
                    <a:lstStyle/>
                    <a:p>
                      <a:pPr algn="ctr">
                        <a:spcBef>
                          <a:spcPts val="600"/>
                        </a:spcBef>
                        <a:spcAft>
                          <a:spcPts val="600"/>
                        </a:spcAft>
                      </a:pPr>
                      <a:r>
                        <a:rPr lang="en-US" sz="1400" kern="100">
                          <a:effectLst/>
                        </a:rPr>
                        <a:t>4</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key | generate | user | i78 | mandant | developer</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user</a:t>
                      </a:r>
                      <a:r>
                        <a:rPr lang="de-DE" sz="1400" kern="100" dirty="0">
                          <a:effectLst/>
                        </a:rPr>
                        <a:t> | </a:t>
                      </a:r>
                      <a:r>
                        <a:rPr lang="de-DE" sz="1400" kern="100" dirty="0" err="1">
                          <a:effectLst/>
                        </a:rPr>
                        <a:t>niklas</a:t>
                      </a:r>
                      <a:r>
                        <a:rPr lang="de-DE" sz="1400" kern="100" dirty="0">
                          <a:effectLst/>
                        </a:rPr>
                        <a:t> | </a:t>
                      </a:r>
                      <a:r>
                        <a:rPr lang="de-DE" sz="1400" kern="100" dirty="0" err="1">
                          <a:effectLst/>
                        </a:rPr>
                        <a:t>grüsse</a:t>
                      </a:r>
                      <a:r>
                        <a:rPr lang="de-DE" sz="1400" kern="100" dirty="0">
                          <a:effectLst/>
                        </a:rPr>
                        <a:t> | </a:t>
                      </a:r>
                      <a:r>
                        <a:rPr lang="de-DE" sz="1400" kern="100" dirty="0" err="1">
                          <a:effectLst/>
                        </a:rPr>
                        <a:t>passwort</a:t>
                      </a:r>
                      <a:r>
                        <a:rPr lang="de-DE" sz="1400" kern="100" dirty="0">
                          <a:effectLst/>
                        </a:rPr>
                        <a:t> | gut | können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298917"/>
                  </a:ext>
                </a:extLst>
              </a:tr>
              <a:tr h="710348">
                <a:tc>
                  <a:txBody>
                    <a:bodyPr/>
                    <a:lstStyle/>
                    <a:p>
                      <a:pPr algn="ctr">
                        <a:spcBef>
                          <a:spcPts val="600"/>
                        </a:spcBef>
                        <a:spcAft>
                          <a:spcPts val="600"/>
                        </a:spcAft>
                      </a:pPr>
                      <a:r>
                        <a:rPr lang="en-US" sz="1400" kern="100">
                          <a:effectLst/>
                        </a:rPr>
                        <a:t>5</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password | master | account | </a:t>
                      </a:r>
                      <a:r>
                        <a:rPr lang="en-US" sz="1400" kern="100" dirty="0" err="1">
                          <a:effectLst/>
                        </a:rPr>
                        <a:t>hana</a:t>
                      </a:r>
                      <a:r>
                        <a:rPr lang="en-US" sz="1400" kern="100" dirty="0">
                          <a:effectLst/>
                        </a:rPr>
                        <a:t> | user | date</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a:effectLst/>
                        </a:rPr>
                        <a:t>mandantenrücksetzung | schulung | sperren | mandant | i45 | i16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322311"/>
                  </a:ext>
                </a:extLst>
              </a:tr>
              <a:tr h="710348">
                <a:tc>
                  <a:txBody>
                    <a:bodyPr/>
                    <a:lstStyle/>
                    <a:p>
                      <a:pPr algn="ctr">
                        <a:spcBef>
                          <a:spcPts val="600"/>
                        </a:spcBef>
                        <a:spcAft>
                          <a:spcPts val="600"/>
                        </a:spcAft>
                      </a:pPr>
                      <a:r>
                        <a:rPr lang="en-US" sz="1400" kern="100">
                          <a:effectLst/>
                        </a:rPr>
                        <a:t>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gbi | version | upgrade | case | study | master</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a:effectLst/>
                        </a:rPr>
                        <a:t>mandantenrücksetzung | schulung | gbi | user | sperren | i16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3755181"/>
                  </a:ext>
                </a:extLst>
              </a:tr>
              <a:tr h="473565">
                <a:tc>
                  <a:txBody>
                    <a:bodyPr/>
                    <a:lstStyle/>
                    <a:p>
                      <a:pPr algn="ctr">
                        <a:spcBef>
                          <a:spcPts val="600"/>
                        </a:spcBef>
                        <a:spcAft>
                          <a:spcPts val="600"/>
                        </a:spcAft>
                      </a:pPr>
                      <a:r>
                        <a:rPr lang="en-US" sz="1400" kern="100" dirty="0">
                          <a:effectLst/>
                        </a:rPr>
                        <a:t>7</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err="1">
                          <a:effectLst/>
                        </a:rPr>
                        <a:t>saprouter</a:t>
                      </a:r>
                      <a:r>
                        <a:rPr lang="en-US" sz="1400" kern="100" dirty="0">
                          <a:effectLst/>
                        </a:rPr>
                        <a:t> | connection | server | client | router | message</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gbi</a:t>
                      </a:r>
                      <a:r>
                        <a:rPr lang="de-DE" sz="1400" kern="100" dirty="0">
                          <a:effectLst/>
                        </a:rPr>
                        <a:t> | </a:t>
                      </a:r>
                      <a:r>
                        <a:rPr lang="de-DE" sz="1400" kern="100" dirty="0" err="1">
                          <a:effectLst/>
                        </a:rPr>
                        <a:t>hana</a:t>
                      </a:r>
                      <a:r>
                        <a:rPr lang="de-DE" sz="1400" kern="100" dirty="0">
                          <a:effectLst/>
                        </a:rPr>
                        <a:t> | </a:t>
                      </a:r>
                      <a:r>
                        <a:rPr lang="de-DE" sz="1400" kern="100" dirty="0" err="1">
                          <a:effectLst/>
                        </a:rPr>
                        <a:t>vg</a:t>
                      </a:r>
                      <a:r>
                        <a:rPr lang="de-DE" sz="1400" kern="100" dirty="0">
                          <a:effectLst/>
                        </a:rPr>
                        <a:t> | zurücksetzen | i81 | können</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673345"/>
                  </a:ext>
                </a:extLst>
              </a:tr>
            </a:tbl>
          </a:graphicData>
        </a:graphic>
      </p:graphicFrame>
      <p:sp>
        <p:nvSpPr>
          <p:cNvPr id="6" name="文本框 5">
            <a:extLst>
              <a:ext uri="{FF2B5EF4-FFF2-40B4-BE49-F238E27FC236}">
                <a16:creationId xmlns:a16="http://schemas.microsoft.com/office/drawing/2014/main" id="{CFB96794-3741-40C2-9A5C-33A854599617}"/>
              </a:ext>
            </a:extLst>
          </p:cNvPr>
          <p:cNvSpPr txBox="1"/>
          <p:nvPr/>
        </p:nvSpPr>
        <p:spPr>
          <a:xfrm>
            <a:off x="3940628" y="6039157"/>
            <a:ext cx="4310743" cy="289438"/>
          </a:xfrm>
          <a:prstGeom prst="rect">
            <a:avLst/>
          </a:prstGeom>
          <a:noFill/>
        </p:spPr>
        <p:txBody>
          <a:bodyPr wrap="square" lIns="0" tIns="0" rIns="0" bIns="0" rtlCol="0">
            <a:spAutoFit/>
          </a:bodyPr>
          <a:lstStyle/>
          <a:p>
            <a:pPr algn="ctr">
              <a:lnSpc>
                <a:spcPct val="114000"/>
              </a:lnSpc>
            </a:pPr>
            <a:r>
              <a:rPr lang="en-US" altLang="zh-CN" dirty="0">
                <a:latin typeface="+mn-lt"/>
              </a:rPr>
              <a:t>Table: </a:t>
            </a:r>
            <a:r>
              <a:rPr lang="en-GB" altLang="zh-CN" sz="1800" dirty="0">
                <a:effectLst/>
                <a:latin typeface="Arial" panose="020B0604020202020204" pitchFamily="34" charset="0"/>
                <a:ea typeface="Arial" panose="020B0604020202020204" pitchFamily="34" charset="0"/>
              </a:rPr>
              <a:t>Keywords of the topics</a:t>
            </a:r>
            <a:endParaRPr lang="zh-CN" altLang="en-US" sz="1600" dirty="0" err="1">
              <a:latin typeface="+mn-lt"/>
            </a:endParaRPr>
          </a:p>
        </p:txBody>
      </p:sp>
    </p:spTree>
    <p:extLst>
      <p:ext uri="{BB962C8B-B14F-4D97-AF65-F5344CB8AC3E}">
        <p14:creationId xmlns:p14="http://schemas.microsoft.com/office/powerpoint/2010/main" val="230598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31785" y="1385139"/>
            <a:ext cx="11345332" cy="5053553"/>
          </a:xfrm>
        </p:spPr>
        <p:txBody>
          <a:bodyPr/>
          <a:lstStyle/>
          <a:p>
            <a:pPr marL="342900" indent="-342900">
              <a:spcBef>
                <a:spcPts val="600"/>
              </a:spcBef>
              <a:spcAft>
                <a:spcPts val="600"/>
              </a:spcAft>
              <a:buFont typeface="Wingdings" panose="05000000000000000000" pitchFamily="2" charset="2"/>
              <a:buChar char="Ø"/>
            </a:pPr>
            <a:r>
              <a:rPr lang="en-US" sz="2000" b="1" dirty="0"/>
              <a:t>Background ＆ Problem </a:t>
            </a:r>
          </a:p>
          <a:p>
            <a:pPr marL="342900" indent="-342900">
              <a:spcBef>
                <a:spcPts val="600"/>
              </a:spcBef>
              <a:spcAft>
                <a:spcPts val="600"/>
              </a:spcAft>
              <a:buFont typeface="Wingdings" panose="05000000000000000000" pitchFamily="2" charset="2"/>
              <a:buChar char="Ø"/>
            </a:pPr>
            <a:r>
              <a:rPr lang="en-US" sz="2000" b="1" dirty="0"/>
              <a:t>T</a:t>
            </a:r>
            <a:r>
              <a:rPr lang="en-US" altLang="zh-CN" sz="2000" b="1" dirty="0"/>
              <a:t>ask Allocation </a:t>
            </a:r>
            <a:r>
              <a:rPr lang="zh-CN" altLang="en-US" sz="2000" b="1" dirty="0"/>
              <a:t>＆ </a:t>
            </a:r>
            <a:r>
              <a:rPr lang="en-US" altLang="zh-CN" sz="2000" b="1" dirty="0"/>
              <a:t>Time Schedule</a:t>
            </a:r>
            <a:endParaRPr lang="en-GB" altLang="zh-CN" sz="2000" dirty="0">
              <a:effectLst/>
              <a:cs typeface="Times New Roman" panose="02020603050405020304" pitchFamily="18" charset="0"/>
            </a:endParaRPr>
          </a:p>
          <a:p>
            <a:pPr marL="342900" indent="-342900">
              <a:spcBef>
                <a:spcPts val="600"/>
              </a:spcBef>
              <a:spcAft>
                <a:spcPts val="600"/>
              </a:spcAft>
              <a:buFont typeface="Wingdings" panose="05000000000000000000" pitchFamily="2" charset="2"/>
              <a:buChar char="Ø"/>
            </a:pPr>
            <a:r>
              <a:rPr lang="en-US" altLang="zh-CN" sz="2000" b="1" dirty="0"/>
              <a:t>Modelling Task</a:t>
            </a:r>
            <a:endParaRPr lang="en-GB" altLang="zh-CN" sz="2000" dirty="0">
              <a:effectLst/>
              <a:cs typeface="Times New Roman" panose="02020603050405020304" pitchFamily="18" charset="0"/>
            </a:endParaRPr>
          </a:p>
          <a:p>
            <a:pPr lvl="2">
              <a:buFont typeface="Arial" panose="020B0604020202020204" pitchFamily="34" charset="0"/>
              <a:buChar char="•"/>
            </a:pPr>
            <a:r>
              <a:rPr lang="en-GB" altLang="zh-CN" sz="2000" dirty="0">
                <a:effectLst/>
                <a:cs typeface="Times New Roman" panose="02020603050405020304" pitchFamily="18" charset="0"/>
              </a:rPr>
              <a:t>D</a:t>
            </a:r>
            <a:r>
              <a:rPr lang="en-US" altLang="zh-CN" sz="2000" dirty="0" err="1">
                <a:effectLst/>
                <a:cs typeface="Times New Roman" panose="02020603050405020304" pitchFamily="18" charset="0"/>
              </a:rPr>
              <a:t>ata</a:t>
            </a:r>
            <a:r>
              <a:rPr lang="en-US" altLang="zh-CN" sz="2000" dirty="0">
                <a:effectLst/>
                <a:cs typeface="Times New Roman" panose="02020603050405020304" pitchFamily="18" charset="0"/>
              </a:rPr>
              <a:t> Extraction</a:t>
            </a:r>
            <a:endParaRPr lang="en-GB" altLang="zh-CN" sz="2000" dirty="0">
              <a:effectLst/>
              <a:cs typeface="Times New Roman" panose="02020603050405020304" pitchFamily="18" charset="0"/>
            </a:endParaRPr>
          </a:p>
          <a:p>
            <a:pPr lvl="2">
              <a:buFont typeface="Arial" panose="020B0604020202020204" pitchFamily="34" charset="0"/>
              <a:buChar char="•"/>
            </a:pPr>
            <a:r>
              <a:rPr lang="en-GB" altLang="zh-CN" sz="2000" dirty="0">
                <a:effectLst/>
                <a:cs typeface="Times New Roman" panose="02020603050405020304" pitchFamily="18" charset="0"/>
              </a:rPr>
              <a:t>Multi-language Processing</a:t>
            </a:r>
          </a:p>
          <a:p>
            <a:pPr lvl="2">
              <a:buFont typeface="Arial" panose="020B0604020202020204" pitchFamily="34" charset="0"/>
              <a:buChar char="•"/>
            </a:pPr>
            <a:r>
              <a:rPr lang="en-GB" altLang="zh-CN" sz="2000" dirty="0" err="1">
                <a:effectLst/>
                <a:cs typeface="Times New Roman" panose="02020603050405020304" pitchFamily="18" charset="0"/>
              </a:rPr>
              <a:t>Preprocessing</a:t>
            </a:r>
            <a:endParaRPr lang="en-US" sz="2000" dirty="0">
              <a:cs typeface="Times New Roman" panose="02020603050405020304" pitchFamily="18" charset="0"/>
            </a:endParaRPr>
          </a:p>
          <a:p>
            <a:pPr lvl="2">
              <a:buFont typeface="Arial" panose="020B0604020202020204" pitchFamily="34" charset="0"/>
              <a:buChar char="•"/>
            </a:pPr>
            <a:r>
              <a:rPr lang="en-US" sz="2000" dirty="0">
                <a:cs typeface="Times New Roman" panose="02020603050405020304" pitchFamily="18" charset="0"/>
              </a:rPr>
              <a:t>ML Model</a:t>
            </a:r>
          </a:p>
          <a:p>
            <a:pPr lvl="2">
              <a:buFont typeface="Arial" panose="020B0604020202020204" pitchFamily="34" charset="0"/>
              <a:buChar char="•"/>
            </a:pPr>
            <a:r>
              <a:rPr lang="en-US" sz="2000" dirty="0">
                <a:cs typeface="Times New Roman" panose="02020603050405020304" pitchFamily="18" charset="0"/>
              </a:rPr>
              <a:t>Post-analysis</a:t>
            </a:r>
          </a:p>
          <a:p>
            <a:pPr marL="342900" lvl="1" indent="-342900">
              <a:spcBef>
                <a:spcPts val="600"/>
              </a:spcBef>
              <a:spcAft>
                <a:spcPts val="600"/>
              </a:spcAft>
              <a:buFont typeface="Wingdings" panose="05000000000000000000" pitchFamily="2" charset="2"/>
              <a:buChar char="Ø"/>
            </a:pPr>
            <a:r>
              <a:rPr lang="en-GB" sz="2000" b="1" dirty="0"/>
              <a:t>Evaluation</a:t>
            </a:r>
          </a:p>
          <a:p>
            <a:pPr marL="342900" lvl="1" indent="-342900">
              <a:spcBef>
                <a:spcPts val="600"/>
              </a:spcBef>
              <a:spcAft>
                <a:spcPts val="600"/>
              </a:spcAft>
              <a:buFont typeface="Wingdings" panose="05000000000000000000" pitchFamily="2" charset="2"/>
              <a:buChar char="Ø"/>
            </a:pPr>
            <a:r>
              <a:rPr lang="en-GB" sz="2000" b="1" dirty="0"/>
              <a:t>Possible Future Work</a:t>
            </a:r>
          </a:p>
        </p:txBody>
      </p:sp>
      <p:sp>
        <p:nvSpPr>
          <p:cNvPr id="3" name="Titel 2"/>
          <p:cNvSpPr>
            <a:spLocks noGrp="1"/>
          </p:cNvSpPr>
          <p:nvPr>
            <p:ph type="title"/>
          </p:nvPr>
        </p:nvSpPr>
        <p:spPr>
          <a:xfrm>
            <a:off x="425454" y="419308"/>
            <a:ext cx="11345332" cy="510909"/>
          </a:xfrm>
        </p:spPr>
        <p:txBody>
          <a:bodyPr/>
          <a:lstStyle/>
          <a:p>
            <a:r>
              <a:rPr lang="de-DE" b="1" dirty="0"/>
              <a:t>O</a:t>
            </a:r>
            <a:r>
              <a:rPr lang="en-US" altLang="zh-CN" b="1" dirty="0" err="1"/>
              <a:t>utline</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Tree>
    <p:extLst>
      <p:ext uri="{BB962C8B-B14F-4D97-AF65-F5344CB8AC3E}">
        <p14:creationId xmlns:p14="http://schemas.microsoft.com/office/powerpoint/2010/main" val="144709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2603"/>
            <a:ext cx="11345332" cy="5053553"/>
          </a:xfrm>
        </p:spPr>
        <p:txBody>
          <a:bodyPr/>
          <a:lstStyle/>
          <a:p>
            <a:pPr marL="342900" indent="-342900" algn="just">
              <a:lnSpc>
                <a:spcPct val="157000"/>
              </a:lnSpc>
              <a:spcBef>
                <a:spcPts val="600"/>
              </a:spcBef>
              <a:spcAft>
                <a:spcPts val="600"/>
              </a:spcAft>
              <a:buFont typeface="Wingdings" panose="05000000000000000000" pitchFamily="2" charset="2"/>
              <a:buChar char="Ø"/>
            </a:pPr>
            <a:r>
              <a:rPr lang="en-US" altLang="zh-CN" sz="1800" b="1" kern="100" dirty="0">
                <a:effectLst/>
                <a:latin typeface="Arial" panose="020B0604020202020204" pitchFamily="34" charset="0"/>
                <a:ea typeface="等线 Light" panose="02010600030101010101" pitchFamily="2" charset="-122"/>
                <a:cs typeface="Times New Roman" panose="02020603050405020304" pitchFamily="18" charset="0"/>
              </a:rPr>
              <a:t>Meaning of Clusters after K-means Clustering</a:t>
            </a:r>
            <a:endParaRPr lang="zh-CN" altLang="zh-CN" sz="1800" b="1" kern="100" dirty="0">
              <a:effectLst/>
              <a:latin typeface="Arial" panose="020B0604020202020204" pitchFamily="34" charset="0"/>
              <a:ea typeface="等线 Light"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GB" altLang="zh-CN" sz="2000" dirty="0">
              <a:cs typeface="Times New Roman" panose="02020603050405020304" pitchFamily="18" charset="0"/>
            </a:endParaRPr>
          </a:p>
          <a:p>
            <a:endParaRPr lang="de-DE" sz="2000" b="1" dirty="0"/>
          </a:p>
          <a:p>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a:t>
            </a:r>
            <a:r>
              <a:rPr lang="en-US" altLang="zh-CN" b="1" dirty="0"/>
              <a:t>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
        <p:nvSpPr>
          <p:cNvPr id="6" name="文本框 5">
            <a:extLst>
              <a:ext uri="{FF2B5EF4-FFF2-40B4-BE49-F238E27FC236}">
                <a16:creationId xmlns:a16="http://schemas.microsoft.com/office/drawing/2014/main" id="{CFB96794-3741-40C2-9A5C-33A854599617}"/>
              </a:ext>
            </a:extLst>
          </p:cNvPr>
          <p:cNvSpPr txBox="1"/>
          <p:nvPr/>
        </p:nvSpPr>
        <p:spPr>
          <a:xfrm>
            <a:off x="3940628" y="6000297"/>
            <a:ext cx="4310743" cy="289438"/>
          </a:xfrm>
          <a:prstGeom prst="rect">
            <a:avLst/>
          </a:prstGeom>
          <a:noFill/>
        </p:spPr>
        <p:txBody>
          <a:bodyPr wrap="square" lIns="0" tIns="0" rIns="0" bIns="0" rtlCol="0">
            <a:spAutoFit/>
          </a:bodyPr>
          <a:lstStyle/>
          <a:p>
            <a:pPr algn="ctr">
              <a:lnSpc>
                <a:spcPct val="114000"/>
              </a:lnSpc>
            </a:pPr>
            <a:r>
              <a:rPr lang="en-US" altLang="zh-CN" dirty="0">
                <a:latin typeface="+mn-lt"/>
              </a:rPr>
              <a:t>Table: </a:t>
            </a:r>
            <a:r>
              <a:rPr lang="en-GB" altLang="zh-CN" sz="1800" dirty="0">
                <a:effectLst/>
                <a:latin typeface="Arial" panose="020B0604020202020204" pitchFamily="34" charset="0"/>
                <a:ea typeface="Arial" panose="020B0604020202020204" pitchFamily="34" charset="0"/>
              </a:rPr>
              <a:t>Keywords of the </a:t>
            </a:r>
            <a:r>
              <a:rPr lang="en-GB" altLang="zh-CN" dirty="0">
                <a:latin typeface="Arial" panose="020B0604020202020204" pitchFamily="34" charset="0"/>
                <a:ea typeface="Arial" panose="020B0604020202020204" pitchFamily="34" charset="0"/>
              </a:rPr>
              <a:t>cluster</a:t>
            </a:r>
            <a:r>
              <a:rPr lang="en-GB" altLang="zh-CN" sz="1800" dirty="0">
                <a:effectLst/>
                <a:latin typeface="Arial" panose="020B0604020202020204" pitchFamily="34" charset="0"/>
                <a:ea typeface="Arial" panose="020B0604020202020204" pitchFamily="34" charset="0"/>
              </a:rPr>
              <a:t>s</a:t>
            </a:r>
            <a:endParaRPr lang="zh-CN" altLang="en-US" sz="1600" dirty="0" err="1">
              <a:latin typeface="+mn-lt"/>
            </a:endParaRPr>
          </a:p>
        </p:txBody>
      </p:sp>
      <p:graphicFrame>
        <p:nvGraphicFramePr>
          <p:cNvPr id="8" name="表格 7">
            <a:extLst>
              <a:ext uri="{FF2B5EF4-FFF2-40B4-BE49-F238E27FC236}">
                <a16:creationId xmlns:a16="http://schemas.microsoft.com/office/drawing/2014/main" id="{9C08B86E-F784-4E49-A5E9-EB9F948BFF20}"/>
              </a:ext>
            </a:extLst>
          </p:cNvPr>
          <p:cNvGraphicFramePr>
            <a:graphicFrameLocks noGrp="1"/>
          </p:cNvGraphicFramePr>
          <p:nvPr>
            <p:extLst>
              <p:ext uri="{D42A27DB-BD31-4B8C-83A1-F6EECF244321}">
                <p14:modId xmlns:p14="http://schemas.microsoft.com/office/powerpoint/2010/main" val="3829847783"/>
              </p:ext>
            </p:extLst>
          </p:nvPr>
        </p:nvGraphicFramePr>
        <p:xfrm>
          <a:off x="780537" y="1524933"/>
          <a:ext cx="9819402" cy="4202942"/>
        </p:xfrm>
        <a:graphic>
          <a:graphicData uri="http://schemas.openxmlformats.org/drawingml/2006/table">
            <a:tbl>
              <a:tblPr firstRow="1" firstCol="1" bandRow="1">
                <a:tableStyleId>{2D5ABB26-0587-4C30-8999-92F81FD0307C}</a:tableStyleId>
              </a:tblPr>
              <a:tblGrid>
                <a:gridCol w="1625312">
                  <a:extLst>
                    <a:ext uri="{9D8B030D-6E8A-4147-A177-3AD203B41FA5}">
                      <a16:colId xmlns:a16="http://schemas.microsoft.com/office/drawing/2014/main" val="2563923673"/>
                    </a:ext>
                  </a:extLst>
                </a:gridCol>
                <a:gridCol w="4150807">
                  <a:extLst>
                    <a:ext uri="{9D8B030D-6E8A-4147-A177-3AD203B41FA5}">
                      <a16:colId xmlns:a16="http://schemas.microsoft.com/office/drawing/2014/main" val="2927117235"/>
                    </a:ext>
                  </a:extLst>
                </a:gridCol>
                <a:gridCol w="4043283">
                  <a:extLst>
                    <a:ext uri="{9D8B030D-6E8A-4147-A177-3AD203B41FA5}">
                      <a16:colId xmlns:a16="http://schemas.microsoft.com/office/drawing/2014/main" val="932653314"/>
                    </a:ext>
                  </a:extLst>
                </a:gridCol>
              </a:tblGrid>
              <a:tr h="519640">
                <a:tc>
                  <a:txBody>
                    <a:bodyPr/>
                    <a:lstStyle/>
                    <a:p>
                      <a:pPr algn="ctr">
                        <a:spcBef>
                          <a:spcPts val="600"/>
                        </a:spcBef>
                        <a:spcAft>
                          <a:spcPts val="600"/>
                        </a:spcAft>
                      </a:pPr>
                      <a:r>
                        <a:rPr lang="en-US" sz="1400" b="1" kern="100" dirty="0">
                          <a:effectLst/>
                        </a:rPr>
                        <a:t>NO. of </a:t>
                      </a:r>
                      <a:r>
                        <a:rPr lang="en-GB" sz="1400" b="1" kern="100" dirty="0">
                          <a:effectLst/>
                        </a:rPr>
                        <a:t>clusters</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(English)</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b="1" kern="100" dirty="0">
                          <a:effectLst/>
                        </a:rPr>
                        <a:t>Keywords (German)</a:t>
                      </a:r>
                      <a:endParaRPr lang="zh-CN" sz="1400" b="1"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1920842"/>
                  </a:ext>
                </a:extLst>
              </a:tr>
              <a:tr h="565462">
                <a:tc>
                  <a:txBody>
                    <a:bodyPr/>
                    <a:lstStyle/>
                    <a:p>
                      <a:pPr algn="ctr">
                        <a:spcBef>
                          <a:spcPts val="600"/>
                        </a:spcBef>
                        <a:spcAft>
                          <a:spcPts val="600"/>
                        </a:spcAft>
                      </a:pPr>
                      <a:r>
                        <a:rPr lang="en-US" sz="1400" kern="100" dirty="0">
                          <a:effectLst/>
                        </a:rPr>
                        <a:t>1</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key | generate | user | i78 | developer | </a:t>
                      </a:r>
                      <a:r>
                        <a:rPr lang="en-US" sz="1400" kern="100" dirty="0" err="1">
                          <a:effectLst/>
                        </a:rPr>
                        <a:t>mandant</a:t>
                      </a:r>
                      <a:r>
                        <a:rPr lang="en-US"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a:effectLst/>
                        </a:rPr>
                        <a:t>mandantenrücksetzung | schulung | sperren | vertragsende | i45 | i16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8052213"/>
                  </a:ext>
                </a:extLst>
              </a:tr>
              <a:tr h="519640">
                <a:tc>
                  <a:txBody>
                    <a:bodyPr/>
                    <a:lstStyle/>
                    <a:p>
                      <a:pPr algn="ctr">
                        <a:spcBef>
                          <a:spcPts val="600"/>
                        </a:spcBef>
                        <a:spcAft>
                          <a:spcPts val="600"/>
                        </a:spcAft>
                      </a:pPr>
                      <a:r>
                        <a:rPr lang="en-US" sz="1400" kern="100">
                          <a:effectLst/>
                        </a:rPr>
                        <a:t>2</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err="1">
                          <a:effectLst/>
                        </a:rPr>
                        <a:t>gbi</a:t>
                      </a:r>
                      <a:r>
                        <a:rPr lang="en-US" sz="1400" kern="100" dirty="0">
                          <a:effectLst/>
                        </a:rPr>
                        <a:t> | version | upgrade | client | access | update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gui | domain | adresse | zugreifen | remote | folgend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415383"/>
                  </a:ext>
                </a:extLst>
              </a:tr>
              <a:tr h="519640">
                <a:tc>
                  <a:txBody>
                    <a:bodyPr/>
                    <a:lstStyle/>
                    <a:p>
                      <a:pPr algn="ctr">
                        <a:spcBef>
                          <a:spcPts val="600"/>
                        </a:spcBef>
                        <a:spcAft>
                          <a:spcPts val="600"/>
                        </a:spcAft>
                      </a:pPr>
                      <a:r>
                        <a:rPr lang="en-US" sz="1400" kern="100">
                          <a:effectLst/>
                        </a:rPr>
                        <a:t>3</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latinLnBrk="1">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00" dirty="0">
                          <a:effectLst/>
                        </a:rPr>
                        <a:t>password | master | reset | user | account | lock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a:effectLst/>
                        </a:rPr>
                        <a:t>hana | team | vg | können | fehlermeldung | gut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462953"/>
                  </a:ext>
                </a:extLst>
              </a:tr>
              <a:tr h="519640">
                <a:tc>
                  <a:txBody>
                    <a:bodyPr/>
                    <a:lstStyle/>
                    <a:p>
                      <a:pPr algn="ctr">
                        <a:spcBef>
                          <a:spcPts val="600"/>
                        </a:spcBef>
                        <a:spcAft>
                          <a:spcPts val="600"/>
                        </a:spcAft>
                      </a:pPr>
                      <a:r>
                        <a:rPr lang="en-US" sz="1400" kern="100">
                          <a:effectLst/>
                        </a:rPr>
                        <a:t>4</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student | case | create | study | user | account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mandanten</a:t>
                      </a:r>
                      <a:r>
                        <a:rPr lang="de-DE" sz="1400" kern="100" dirty="0">
                          <a:effectLst/>
                        </a:rPr>
                        <a:t> | gbi | zurück | </a:t>
                      </a:r>
                      <a:r>
                        <a:rPr lang="de-DE" sz="1400" kern="100" dirty="0" err="1">
                          <a:effectLst/>
                        </a:rPr>
                        <a:t>rücksetzung</a:t>
                      </a:r>
                      <a:r>
                        <a:rPr lang="de-DE" sz="1400" kern="100" dirty="0">
                          <a:effectLst/>
                        </a:rPr>
                        <a:t> | setzen | </a:t>
                      </a:r>
                      <a:r>
                        <a:rPr lang="de-DE" sz="1400" kern="100" dirty="0" err="1">
                          <a:effectLst/>
                        </a:rPr>
                        <a:t>mandant</a:t>
                      </a:r>
                      <a:r>
                        <a:rPr lang="de-DE"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721371"/>
                  </a:ext>
                </a:extLst>
              </a:tr>
              <a:tr h="519640">
                <a:tc>
                  <a:txBody>
                    <a:bodyPr/>
                    <a:lstStyle/>
                    <a:p>
                      <a:pPr algn="ctr">
                        <a:spcBef>
                          <a:spcPts val="600"/>
                        </a:spcBef>
                        <a:spcAft>
                          <a:spcPts val="600"/>
                        </a:spcAft>
                      </a:pPr>
                      <a:r>
                        <a:rPr lang="en-US" sz="1400" kern="100">
                          <a:effectLst/>
                        </a:rPr>
                        <a:t>5</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client | date | contract | team | university | provision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niklas</a:t>
                      </a:r>
                      <a:r>
                        <a:rPr lang="de-DE" sz="1400" kern="100" dirty="0">
                          <a:effectLst/>
                        </a:rPr>
                        <a:t> | grüsse | gut | können | </a:t>
                      </a:r>
                      <a:r>
                        <a:rPr lang="de-DE" sz="1400" kern="100" dirty="0" err="1">
                          <a:effectLst/>
                        </a:rPr>
                        <a:t>bestätigung</a:t>
                      </a:r>
                      <a:r>
                        <a:rPr lang="de-DE" sz="1400" kern="100" dirty="0">
                          <a:effectLst/>
                        </a:rPr>
                        <a:t> | </a:t>
                      </a:r>
                      <a:r>
                        <a:rPr lang="de-DE" sz="1400" kern="100" dirty="0" err="1">
                          <a:effectLst/>
                        </a:rPr>
                        <a:t>bestellung</a:t>
                      </a:r>
                      <a:r>
                        <a:rPr lang="de-DE"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55448"/>
                  </a:ext>
                </a:extLst>
              </a:tr>
              <a:tr h="519640">
                <a:tc>
                  <a:txBody>
                    <a:bodyPr/>
                    <a:lstStyle/>
                    <a:p>
                      <a:pPr algn="ctr">
                        <a:spcBef>
                          <a:spcPts val="600"/>
                        </a:spcBef>
                        <a:spcAft>
                          <a:spcPts val="600"/>
                        </a:spcAft>
                      </a:pPr>
                      <a:r>
                        <a:rPr lang="en-US" sz="1400" kern="100">
                          <a:effectLst/>
                        </a:rPr>
                        <a:t>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reset | client | refresh | many | erpsim | i45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a:effectLst/>
                        </a:rPr>
                        <a:t>zurücksetzen | </a:t>
                      </a:r>
                      <a:r>
                        <a:rPr lang="de-DE" sz="1400" kern="100" dirty="0" err="1">
                          <a:effectLst/>
                        </a:rPr>
                        <a:t>mandanten</a:t>
                      </a:r>
                      <a:r>
                        <a:rPr lang="de-DE" sz="1400" kern="100" dirty="0">
                          <a:effectLst/>
                        </a:rPr>
                        <a:t> | </a:t>
                      </a:r>
                      <a:r>
                        <a:rPr lang="de-DE" sz="1400" kern="100" dirty="0" err="1">
                          <a:effectLst/>
                        </a:rPr>
                        <a:t>mandant</a:t>
                      </a:r>
                      <a:r>
                        <a:rPr lang="de-DE" sz="1400" kern="100" dirty="0">
                          <a:effectLst/>
                        </a:rPr>
                        <a:t> | bitten | i20 | </a:t>
                      </a:r>
                      <a:r>
                        <a:rPr lang="de-DE" sz="1400" kern="100" dirty="0" err="1">
                          <a:effectLst/>
                        </a:rPr>
                        <a:t>passwort</a:t>
                      </a:r>
                      <a:r>
                        <a:rPr lang="de-DE"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266810"/>
                  </a:ext>
                </a:extLst>
              </a:tr>
              <a:tr h="519640">
                <a:tc>
                  <a:txBody>
                    <a:bodyPr/>
                    <a:lstStyle/>
                    <a:p>
                      <a:pPr algn="ctr">
                        <a:spcBef>
                          <a:spcPts val="600"/>
                        </a:spcBef>
                        <a:spcAft>
                          <a:spcPts val="600"/>
                        </a:spcAft>
                      </a:pPr>
                      <a:r>
                        <a:rPr lang="en-US" sz="1400" kern="100">
                          <a:effectLst/>
                        </a:rPr>
                        <a:t>7</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access | hana | client | domain | university | team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de-DE" sz="1400" kern="100" dirty="0" err="1">
                          <a:effectLst/>
                        </a:rPr>
                        <a:t>user</a:t>
                      </a:r>
                      <a:r>
                        <a:rPr lang="de-DE" sz="1400" kern="100" dirty="0">
                          <a:effectLst/>
                        </a:rPr>
                        <a:t> | </a:t>
                      </a:r>
                      <a:r>
                        <a:rPr lang="de-DE" sz="1400" kern="100" dirty="0" err="1">
                          <a:effectLst/>
                        </a:rPr>
                        <a:t>master</a:t>
                      </a:r>
                      <a:r>
                        <a:rPr lang="de-DE" sz="1400" kern="100" dirty="0">
                          <a:effectLst/>
                        </a:rPr>
                        <a:t> | </a:t>
                      </a:r>
                      <a:r>
                        <a:rPr lang="de-DE" sz="1400" kern="100" dirty="0" err="1">
                          <a:effectLst/>
                        </a:rPr>
                        <a:t>passwort</a:t>
                      </a:r>
                      <a:r>
                        <a:rPr lang="de-DE" sz="1400" kern="100" dirty="0">
                          <a:effectLst/>
                        </a:rPr>
                        <a:t> | anlegen | </a:t>
                      </a:r>
                      <a:r>
                        <a:rPr lang="de-DE" sz="1400" kern="100" dirty="0" err="1">
                          <a:effectLst/>
                        </a:rPr>
                        <a:t>team</a:t>
                      </a:r>
                      <a:r>
                        <a:rPr lang="de-DE" sz="1400" kern="100" dirty="0">
                          <a:effectLst/>
                        </a:rPr>
                        <a:t> | </a:t>
                      </a:r>
                      <a:r>
                        <a:rPr lang="de-DE" sz="1400" kern="100" dirty="0" err="1">
                          <a:effectLst/>
                        </a:rPr>
                        <a:t>entwicklerschlüssel</a:t>
                      </a:r>
                      <a:r>
                        <a:rPr lang="de-DE"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137251"/>
                  </a:ext>
                </a:extLst>
              </a:tr>
            </a:tbl>
          </a:graphicData>
        </a:graphic>
      </p:graphicFrame>
    </p:spTree>
    <p:extLst>
      <p:ext uri="{BB962C8B-B14F-4D97-AF65-F5344CB8AC3E}">
        <p14:creationId xmlns:p14="http://schemas.microsoft.com/office/powerpoint/2010/main" val="210922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2603"/>
            <a:ext cx="11345332" cy="5053553"/>
          </a:xfrm>
        </p:spPr>
        <p:txBody>
          <a:bodyPr/>
          <a:lstStyle/>
          <a:p>
            <a:pPr marL="342900" indent="-342900" algn="just">
              <a:lnSpc>
                <a:spcPct val="157000"/>
              </a:lnSpc>
              <a:spcBef>
                <a:spcPts val="600"/>
              </a:spcBef>
              <a:spcAft>
                <a:spcPts val="600"/>
              </a:spcAft>
              <a:buFont typeface="Wingdings" panose="05000000000000000000" pitchFamily="2" charset="2"/>
              <a:buChar char="Ø"/>
            </a:pPr>
            <a:r>
              <a:rPr lang="en-US" altLang="zh-CN" sz="1800" b="1" kern="100" dirty="0">
                <a:effectLst/>
                <a:latin typeface="Arial" panose="020B0604020202020204" pitchFamily="34" charset="0"/>
                <a:ea typeface="等线 Light" panose="02010600030101010101" pitchFamily="2" charset="-122"/>
                <a:cs typeface="Times New Roman" panose="02020603050405020304" pitchFamily="18" charset="0"/>
              </a:rPr>
              <a:t>Meaning of Clusters after K-means Clustering</a:t>
            </a:r>
            <a:endParaRPr lang="zh-CN" altLang="zh-CN" sz="1800" b="1" kern="100" dirty="0">
              <a:effectLst/>
              <a:latin typeface="Arial" panose="020B0604020202020204" pitchFamily="34" charset="0"/>
              <a:ea typeface="等线 Light"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GB" altLang="zh-CN" sz="2000" dirty="0">
              <a:cs typeface="Times New Roman" panose="02020603050405020304" pitchFamily="18" charset="0"/>
            </a:endParaRPr>
          </a:p>
          <a:p>
            <a:endParaRPr lang="de-DE" sz="2000" b="1" dirty="0"/>
          </a:p>
          <a:p>
            <a:endParaRPr lang="de-DE" sz="2000" b="1" dirty="0"/>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Machine Learning Model – </a:t>
            </a:r>
            <a:r>
              <a:rPr lang="en-US" altLang="zh-CN" b="1" dirty="0"/>
              <a:t>K-means Clustering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
        <p:nvSpPr>
          <p:cNvPr id="6" name="文本框 5">
            <a:extLst>
              <a:ext uri="{FF2B5EF4-FFF2-40B4-BE49-F238E27FC236}">
                <a16:creationId xmlns:a16="http://schemas.microsoft.com/office/drawing/2014/main" id="{CFB96794-3741-40C2-9A5C-33A854599617}"/>
              </a:ext>
            </a:extLst>
          </p:cNvPr>
          <p:cNvSpPr txBox="1"/>
          <p:nvPr/>
        </p:nvSpPr>
        <p:spPr>
          <a:xfrm>
            <a:off x="3180608" y="6058453"/>
            <a:ext cx="5830784" cy="289438"/>
          </a:xfrm>
          <a:prstGeom prst="rect">
            <a:avLst/>
          </a:prstGeom>
          <a:noFill/>
        </p:spPr>
        <p:txBody>
          <a:bodyPr wrap="square" lIns="0" tIns="0" rIns="0" bIns="0" rtlCol="0">
            <a:spAutoFit/>
          </a:bodyPr>
          <a:lstStyle/>
          <a:p>
            <a:pPr algn="ctr">
              <a:lnSpc>
                <a:spcPct val="114000"/>
              </a:lnSpc>
            </a:pPr>
            <a:r>
              <a:rPr lang="en-US" altLang="zh-CN" dirty="0">
                <a:latin typeface="+mn-lt"/>
              </a:rPr>
              <a:t>Table: </a:t>
            </a:r>
            <a:r>
              <a:rPr lang="en-GB" altLang="zh-CN" sz="1800" dirty="0">
                <a:effectLst/>
                <a:latin typeface="Arial" panose="020B0604020202020204" pitchFamily="34" charset="0"/>
                <a:ea typeface="Arial" panose="020B0604020202020204" pitchFamily="34" charset="0"/>
              </a:rPr>
              <a:t>Keywords and meaning of the English clusters </a:t>
            </a:r>
            <a:endParaRPr lang="zh-CN" altLang="en-US" sz="1600" dirty="0" err="1">
              <a:latin typeface="+mn-lt"/>
            </a:endParaRPr>
          </a:p>
        </p:txBody>
      </p:sp>
      <p:graphicFrame>
        <p:nvGraphicFramePr>
          <p:cNvPr id="5" name="表格 4">
            <a:extLst>
              <a:ext uri="{FF2B5EF4-FFF2-40B4-BE49-F238E27FC236}">
                <a16:creationId xmlns:a16="http://schemas.microsoft.com/office/drawing/2014/main" id="{DDD0347A-10E2-4FE5-AC15-10A10F0F7184}"/>
              </a:ext>
            </a:extLst>
          </p:cNvPr>
          <p:cNvGraphicFramePr>
            <a:graphicFrameLocks noGrp="1"/>
          </p:cNvGraphicFramePr>
          <p:nvPr>
            <p:extLst>
              <p:ext uri="{D42A27DB-BD31-4B8C-83A1-F6EECF244321}">
                <p14:modId xmlns:p14="http://schemas.microsoft.com/office/powerpoint/2010/main" val="3684430987"/>
              </p:ext>
            </p:extLst>
          </p:nvPr>
        </p:nvGraphicFramePr>
        <p:xfrm>
          <a:off x="819397" y="1531917"/>
          <a:ext cx="9540844" cy="4448816"/>
        </p:xfrm>
        <a:graphic>
          <a:graphicData uri="http://schemas.openxmlformats.org/drawingml/2006/table">
            <a:tbl>
              <a:tblPr firstRow="1" firstCol="1" bandRow="1">
                <a:tableStyleId>{2D5ABB26-0587-4C30-8999-92F81FD0307C}</a:tableStyleId>
              </a:tblPr>
              <a:tblGrid>
                <a:gridCol w="1505141">
                  <a:extLst>
                    <a:ext uri="{9D8B030D-6E8A-4147-A177-3AD203B41FA5}">
                      <a16:colId xmlns:a16="http://schemas.microsoft.com/office/drawing/2014/main" val="3251950204"/>
                    </a:ext>
                  </a:extLst>
                </a:gridCol>
                <a:gridCol w="4236060">
                  <a:extLst>
                    <a:ext uri="{9D8B030D-6E8A-4147-A177-3AD203B41FA5}">
                      <a16:colId xmlns:a16="http://schemas.microsoft.com/office/drawing/2014/main" val="1191330674"/>
                    </a:ext>
                  </a:extLst>
                </a:gridCol>
                <a:gridCol w="3799643">
                  <a:extLst>
                    <a:ext uri="{9D8B030D-6E8A-4147-A177-3AD203B41FA5}">
                      <a16:colId xmlns:a16="http://schemas.microsoft.com/office/drawing/2014/main" val="1964775709"/>
                    </a:ext>
                  </a:extLst>
                </a:gridCol>
              </a:tblGrid>
              <a:tr h="556102">
                <a:tc>
                  <a:txBody>
                    <a:bodyPr/>
                    <a:lstStyle/>
                    <a:p>
                      <a:pPr algn="ctr">
                        <a:spcBef>
                          <a:spcPts val="600"/>
                        </a:spcBef>
                        <a:spcAft>
                          <a:spcPts val="600"/>
                        </a:spcAft>
                      </a:pPr>
                      <a:r>
                        <a:rPr lang="en-US" sz="1400" kern="100">
                          <a:effectLst/>
                        </a:rPr>
                        <a:t>NO. of </a:t>
                      </a:r>
                      <a:r>
                        <a:rPr lang="en-GB" sz="1400" kern="100">
                          <a:effectLst/>
                        </a:rPr>
                        <a:t>clusters</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kern="100">
                          <a:effectLst/>
                        </a:rPr>
                        <a:t>Keywords (English)</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kern="100">
                          <a:effectLst/>
                        </a:rPr>
                        <a:t>Meaning</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838823"/>
                  </a:ext>
                </a:extLst>
              </a:tr>
              <a:tr h="556102">
                <a:tc>
                  <a:txBody>
                    <a:bodyPr/>
                    <a:lstStyle/>
                    <a:p>
                      <a:pPr algn="ctr">
                        <a:spcBef>
                          <a:spcPts val="600"/>
                        </a:spcBef>
                        <a:spcAft>
                          <a:spcPts val="600"/>
                        </a:spcAft>
                      </a:pPr>
                      <a:r>
                        <a:rPr lang="en-US" sz="1400" kern="100">
                          <a:effectLst/>
                        </a:rPr>
                        <a:t>1</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key | generate | user | i78 | developer | </a:t>
                      </a:r>
                      <a:r>
                        <a:rPr lang="en-US" sz="1400" kern="100" dirty="0" err="1">
                          <a:effectLst/>
                        </a:rPr>
                        <a:t>mandant</a:t>
                      </a:r>
                      <a:r>
                        <a:rPr lang="en-US" sz="1400" kern="100" dirty="0">
                          <a:effectLst/>
                        </a:rPr>
                        <a: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de-DE" sz="1400" kern="100" dirty="0">
                          <a:effectLst/>
                        </a:rPr>
                        <a:t>Key </a:t>
                      </a:r>
                      <a:r>
                        <a:rPr lang="de-DE" sz="1400" kern="100" dirty="0" err="1">
                          <a:effectLst/>
                        </a:rPr>
                        <a:t>generation</a:t>
                      </a:r>
                      <a:r>
                        <a:rPr lang="de-DE" sz="1400" kern="100" dirty="0">
                          <a:effectLst/>
                        </a:rPr>
                        <a:t> </a:t>
                      </a:r>
                      <a:r>
                        <a:rPr lang="de-DE" sz="1400" kern="100" dirty="0" err="1">
                          <a:effectLst/>
                        </a:rPr>
                        <a:t>or</a:t>
                      </a:r>
                      <a:r>
                        <a:rPr lang="de-DE" sz="1400" kern="100" dirty="0">
                          <a:effectLst/>
                        </a:rPr>
                        <a:t> </a:t>
                      </a:r>
                      <a:r>
                        <a:rPr lang="de-DE" sz="1400" kern="100" dirty="0" err="1">
                          <a:effectLst/>
                        </a:rPr>
                        <a:t>developer</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750482"/>
                  </a:ext>
                </a:extLst>
              </a:tr>
              <a:tr h="556102">
                <a:tc>
                  <a:txBody>
                    <a:bodyPr/>
                    <a:lstStyle/>
                    <a:p>
                      <a:pPr algn="ctr">
                        <a:spcBef>
                          <a:spcPts val="600"/>
                        </a:spcBef>
                        <a:spcAft>
                          <a:spcPts val="600"/>
                        </a:spcAft>
                      </a:pPr>
                      <a:r>
                        <a:rPr lang="en-US" sz="1400" kern="100">
                          <a:effectLst/>
                        </a:rPr>
                        <a:t>2</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err="1">
                          <a:effectLst/>
                        </a:rPr>
                        <a:t>gbi</a:t>
                      </a:r>
                      <a:r>
                        <a:rPr lang="en-US" sz="1400" kern="100" dirty="0">
                          <a:effectLst/>
                        </a:rPr>
                        <a:t> | version | upgrade | client | access | update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de-DE" sz="1400" kern="100">
                          <a:effectLst/>
                        </a:rPr>
                        <a:t>GBI version upgrade</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772679"/>
                  </a:ext>
                </a:extLst>
              </a:tr>
              <a:tr h="556102">
                <a:tc>
                  <a:txBody>
                    <a:bodyPr/>
                    <a:lstStyle/>
                    <a:p>
                      <a:pPr algn="ctr">
                        <a:spcBef>
                          <a:spcPts val="600"/>
                        </a:spcBef>
                        <a:spcAft>
                          <a:spcPts val="600"/>
                        </a:spcAft>
                      </a:pPr>
                      <a:r>
                        <a:rPr lang="en-US" sz="1400" kern="100">
                          <a:effectLst/>
                        </a:rPr>
                        <a:t>3</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latinLnBrk="1">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00" dirty="0">
                          <a:effectLst/>
                        </a:rPr>
                        <a:t>password | master | reset | user | account | lock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de-DE" sz="1400" kern="100">
                          <a:effectLst/>
                        </a:rPr>
                        <a:t>Password/Account reset</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097538"/>
                  </a:ext>
                </a:extLst>
              </a:tr>
              <a:tr h="556102">
                <a:tc>
                  <a:txBody>
                    <a:bodyPr/>
                    <a:lstStyle/>
                    <a:p>
                      <a:pPr algn="ctr">
                        <a:spcBef>
                          <a:spcPts val="600"/>
                        </a:spcBef>
                        <a:spcAft>
                          <a:spcPts val="600"/>
                        </a:spcAft>
                      </a:pPr>
                      <a:r>
                        <a:rPr lang="en-US" sz="1400" kern="100">
                          <a:effectLst/>
                        </a:rPr>
                        <a:t>4</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student | case | create | study | user | account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GB" sz="1400" kern="100" dirty="0">
                          <a:effectLst/>
                        </a:rPr>
                        <a:t>Questions/Case study about students</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7834374"/>
                  </a:ext>
                </a:extLst>
              </a:tr>
              <a:tr h="556102">
                <a:tc>
                  <a:txBody>
                    <a:bodyPr/>
                    <a:lstStyle/>
                    <a:p>
                      <a:pPr algn="ctr">
                        <a:spcBef>
                          <a:spcPts val="600"/>
                        </a:spcBef>
                        <a:spcAft>
                          <a:spcPts val="600"/>
                        </a:spcAft>
                      </a:pPr>
                      <a:r>
                        <a:rPr lang="en-US" sz="1400" kern="100">
                          <a:effectLst/>
                        </a:rPr>
                        <a:t>5</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dirty="0">
                          <a:effectLst/>
                        </a:rPr>
                        <a:t>client | date | contract | team | university | provision |</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en-US" sz="1400" kern="100" dirty="0">
                          <a:effectLst/>
                        </a:rPr>
                        <a:t>Questions about contracts</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287014"/>
                  </a:ext>
                </a:extLst>
              </a:tr>
              <a:tr h="556102">
                <a:tc>
                  <a:txBody>
                    <a:bodyPr/>
                    <a:lstStyle/>
                    <a:p>
                      <a:pPr algn="ctr">
                        <a:spcBef>
                          <a:spcPts val="600"/>
                        </a:spcBef>
                        <a:spcAft>
                          <a:spcPts val="600"/>
                        </a:spcAft>
                      </a:pPr>
                      <a:r>
                        <a:rPr lang="en-US" sz="1400" kern="100">
                          <a:effectLst/>
                        </a:rPr>
                        <a:t>6</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reset | client | refresh | many | erpsim | i45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de-DE" sz="1400" kern="100" dirty="0" err="1">
                          <a:effectLst/>
                        </a:rPr>
                        <a:t>ERPsim</a:t>
                      </a:r>
                      <a:r>
                        <a:rPr lang="de-DE" sz="1400" kern="100" dirty="0">
                          <a:effectLst/>
                        </a:rPr>
                        <a:t> relevant</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344771"/>
                  </a:ext>
                </a:extLst>
              </a:tr>
              <a:tr h="556102">
                <a:tc>
                  <a:txBody>
                    <a:bodyPr/>
                    <a:lstStyle/>
                    <a:p>
                      <a:pPr algn="ctr">
                        <a:spcBef>
                          <a:spcPts val="600"/>
                        </a:spcBef>
                        <a:spcAft>
                          <a:spcPts val="600"/>
                        </a:spcAft>
                      </a:pPr>
                      <a:r>
                        <a:rPr lang="en-US" sz="1400" kern="100">
                          <a:effectLst/>
                        </a:rPr>
                        <a:t>7</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600"/>
                        </a:spcBef>
                        <a:spcAft>
                          <a:spcPts val="600"/>
                        </a:spcAft>
                      </a:pPr>
                      <a:r>
                        <a:rPr lang="en-US" sz="1400" kern="100">
                          <a:effectLst/>
                        </a:rPr>
                        <a:t>access | hana | client | domain | university | team |</a:t>
                      </a:r>
                      <a:endParaRPr lang="zh-CN" sz="1400" kern="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600"/>
                        </a:spcBef>
                        <a:spcAft>
                          <a:spcPts val="600"/>
                        </a:spcAft>
                      </a:pPr>
                      <a:r>
                        <a:rPr lang="de-DE" sz="1400" kern="100" dirty="0">
                          <a:effectLst/>
                        </a:rPr>
                        <a:t>Questions </a:t>
                      </a:r>
                      <a:r>
                        <a:rPr lang="de-DE" sz="1400" kern="100" dirty="0" err="1">
                          <a:effectLst/>
                        </a:rPr>
                        <a:t>about</a:t>
                      </a:r>
                      <a:r>
                        <a:rPr lang="de-DE" sz="1400" kern="100" dirty="0">
                          <a:effectLst/>
                        </a:rPr>
                        <a:t> HANA</a:t>
                      </a:r>
                      <a:endParaRPr lang="zh-CN" sz="1400" kern="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4460563"/>
                  </a:ext>
                </a:extLst>
              </a:tr>
            </a:tbl>
          </a:graphicData>
        </a:graphic>
      </p:graphicFrame>
    </p:spTree>
    <p:extLst>
      <p:ext uri="{BB962C8B-B14F-4D97-AF65-F5344CB8AC3E}">
        <p14:creationId xmlns:p14="http://schemas.microsoft.com/office/powerpoint/2010/main" val="185595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1174989"/>
            <a:ext cx="11345332" cy="5053553"/>
          </a:xfrm>
        </p:spPr>
        <p:txBody>
          <a:bodyPr/>
          <a:lstStyle/>
          <a:p>
            <a:endParaRPr lang="de-DE" sz="2000" dirty="0"/>
          </a:p>
          <a:p>
            <a:endParaRPr lang="de-DE" sz="2000" b="1" dirty="0"/>
          </a:p>
          <a:p>
            <a:pPr marL="342900" indent="-342900">
              <a:buFont typeface="Wingdings" panose="05000000000000000000" pitchFamily="2" charset="2"/>
              <a:buChar char="Ø"/>
            </a:pPr>
            <a:r>
              <a:rPr lang="en-US" sz="2000" b="1" dirty="0"/>
              <a:t>Comparison between the German and English models</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In the loss function graph, the elbow of the English model is more pronounced</a:t>
            </a:r>
            <a:endParaRPr lang="en-US" altLang="zh-CN" sz="1800" dirty="0">
              <a:cs typeface="Times New Roman" panose="02020603050405020304" pitchFamily="18" charset="0"/>
            </a:endParaRP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The English clustering model has a better Silhouette score </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The keywords </a:t>
            </a:r>
            <a:r>
              <a:rPr lang="en-US" altLang="zh-CN" sz="1800" dirty="0">
                <a:latin typeface="Arial" panose="020B0604020202020204" pitchFamily="34" charset="0"/>
                <a:ea typeface="Arial" panose="020B0604020202020204" pitchFamily="34" charset="0"/>
              </a:rPr>
              <a:t>of</a:t>
            </a:r>
            <a:r>
              <a:rPr lang="zh-CN" altLang="en-US" sz="1800" dirty="0">
                <a:latin typeface="Arial" panose="020B0604020202020204" pitchFamily="34" charset="0"/>
                <a:ea typeface="Arial" panose="020B0604020202020204" pitchFamily="34" charset="0"/>
              </a:rPr>
              <a:t> </a:t>
            </a:r>
            <a:r>
              <a:rPr lang="en-US" altLang="zh-CN" sz="1800" dirty="0">
                <a:latin typeface="Arial" panose="020B0604020202020204" pitchFamily="34" charset="0"/>
                <a:ea typeface="Arial" panose="020B0604020202020204" pitchFamily="34" charset="0"/>
              </a:rPr>
              <a:t>English</a:t>
            </a:r>
            <a:r>
              <a:rPr lang="zh-CN" altLang="en-US" sz="1800" dirty="0">
                <a:latin typeface="Arial" panose="020B0604020202020204" pitchFamily="34" charset="0"/>
                <a:ea typeface="Arial" panose="020B0604020202020204" pitchFamily="34" charset="0"/>
              </a:rPr>
              <a:t> </a:t>
            </a:r>
            <a:r>
              <a:rPr lang="en-US" altLang="zh-CN" sz="1800" dirty="0">
                <a:latin typeface="Arial" panose="020B0604020202020204" pitchFamily="34" charset="0"/>
                <a:ea typeface="Arial" panose="020B0604020202020204" pitchFamily="34" charset="0"/>
              </a:rPr>
              <a:t>model</a:t>
            </a:r>
            <a:r>
              <a:rPr lang="en-US" altLang="zh-CN" sz="1800" dirty="0">
                <a:effectLst/>
                <a:latin typeface="Arial" panose="020B0604020202020204" pitchFamily="34" charset="0"/>
                <a:ea typeface="Arial" panose="020B0604020202020204" pitchFamily="34" charset="0"/>
              </a:rPr>
              <a:t> in each topic and cluster are more representative and meaningful</a:t>
            </a:r>
            <a:endParaRPr lang="en-US" altLang="zh-CN" sz="1800" dirty="0">
              <a:cs typeface="Times New Roman" panose="02020603050405020304" pitchFamily="18" charset="0"/>
            </a:endParaRPr>
          </a:p>
          <a:p>
            <a:endParaRPr lang="en-US" altLang="zh-CN" sz="2000" b="1" dirty="0"/>
          </a:p>
          <a:p>
            <a:pPr marL="342900" indent="-342900">
              <a:buFont typeface="Wingdings" panose="05000000000000000000" pitchFamily="2" charset="2"/>
              <a:buChar char="Ø"/>
            </a:pPr>
            <a:endParaRPr lang="en-US" altLang="zh-CN" sz="2000" b="1" dirty="0"/>
          </a:p>
          <a:p>
            <a:pPr marL="342900" indent="-342900">
              <a:buFont typeface="Wingdings" panose="05000000000000000000" pitchFamily="2" charset="2"/>
              <a:buChar char="Ø"/>
            </a:pPr>
            <a:r>
              <a:rPr lang="en-US" altLang="zh-CN" sz="2000" b="1" dirty="0"/>
              <a:t>Possible reasons</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Libraries used for preprocessing are more suitable for English data</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German itself is more difficult to preprocess</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Evaluation of the Model</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Tree>
    <p:extLst>
      <p:ext uri="{BB962C8B-B14F-4D97-AF65-F5344CB8AC3E}">
        <p14:creationId xmlns:p14="http://schemas.microsoft.com/office/powerpoint/2010/main" val="223847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6236"/>
            <a:ext cx="11345332" cy="5053553"/>
          </a:xfrm>
        </p:spPr>
        <p:txBody>
          <a:bodyPr/>
          <a:lstStyle/>
          <a:p>
            <a:endParaRPr lang="de-DE" sz="2000" dirty="0"/>
          </a:p>
          <a:p>
            <a:pPr marL="342900" indent="-342900">
              <a:buFont typeface="Wingdings" panose="05000000000000000000" pitchFamily="2" charset="2"/>
              <a:buChar char="Ø"/>
            </a:pPr>
            <a:r>
              <a:rPr lang="en-US" sz="2000" b="1" dirty="0"/>
              <a:t>Strengths of our project</a:t>
            </a:r>
          </a:p>
          <a:p>
            <a:pPr lvl="2">
              <a:buFont typeface="Arial" panose="020B0604020202020204" pitchFamily="34" charset="0"/>
              <a:buChar char="•"/>
            </a:pPr>
            <a:r>
              <a:rPr lang="en-US" sz="1800" dirty="0">
                <a:cs typeface="Times New Roman" panose="02020603050405020304" pitchFamily="18" charset="0"/>
              </a:rPr>
              <a:t>Provides the most frequent topics</a:t>
            </a:r>
          </a:p>
          <a:p>
            <a:pPr lvl="2">
              <a:buFont typeface="Arial" panose="020B0604020202020204" pitchFamily="34" charset="0"/>
              <a:buChar char="•"/>
            </a:pPr>
            <a:r>
              <a:rPr lang="en-US" sz="1800" dirty="0">
                <a:cs typeface="Times New Roman" panose="02020603050405020304" pitchFamily="18" charset="0"/>
              </a:rPr>
              <a:t>Provides a reference for the setting of FAQs</a:t>
            </a:r>
          </a:p>
          <a:p>
            <a:pPr lvl="2">
              <a:buFont typeface="Arial" panose="020B0604020202020204" pitchFamily="34" charset="0"/>
              <a:buChar char="•"/>
            </a:pPr>
            <a:r>
              <a:rPr lang="en-US" sz="1800" dirty="0">
                <a:cs typeface="Times New Roman" panose="02020603050405020304" pitchFamily="18" charset="0"/>
              </a:rPr>
              <a:t>User’s problem descriptions are broadly clustered </a:t>
            </a:r>
            <a:r>
              <a:rPr lang="en-US" sz="1800" dirty="0">
                <a:cs typeface="Times New Roman" panose="02020603050405020304" pitchFamily="18" charset="0"/>
                <a:sym typeface="Wingdings" panose="05000000000000000000" pitchFamily="2" charset="2"/>
              </a:rPr>
              <a:t> for the subsequent classification task</a:t>
            </a:r>
            <a:endParaRPr lang="en-US" sz="1800" dirty="0">
              <a:cs typeface="Times New Roman" panose="02020603050405020304" pitchFamily="18" charset="0"/>
            </a:endParaRPr>
          </a:p>
          <a:p>
            <a:pPr lvl="2">
              <a:buFont typeface="Arial" panose="020B0604020202020204" pitchFamily="34" charset="0"/>
              <a:buChar char="•"/>
            </a:pPr>
            <a:r>
              <a:rPr lang="en-US" altLang="zh-CN" sz="1800" dirty="0"/>
              <a:t>Not </a:t>
            </a:r>
            <a:r>
              <a:rPr lang="en-US" sz="1800" dirty="0"/>
              <a:t>rely on data from the ticket support system forms  </a:t>
            </a:r>
            <a:r>
              <a:rPr lang="en-US" sz="1800" dirty="0">
                <a:sym typeface="Wingdings" panose="05000000000000000000" pitchFamily="2" charset="2"/>
              </a:rPr>
              <a:t> correctness</a:t>
            </a:r>
          </a:p>
          <a:p>
            <a:pPr lvl="2">
              <a:buFont typeface="Arial" panose="020B0604020202020204" pitchFamily="34" charset="0"/>
              <a:buChar char="•"/>
            </a:pPr>
            <a:r>
              <a:rPr lang="en-US" sz="1800" dirty="0"/>
              <a:t>Provides an approach to modelling using text data</a:t>
            </a:r>
          </a:p>
          <a:p>
            <a:pPr marL="234945" lvl="2" indent="0">
              <a:buNone/>
            </a:pPr>
            <a:endParaRPr lang="de-DE" sz="1800" dirty="0"/>
          </a:p>
          <a:p>
            <a:pPr marL="342900" indent="-342900">
              <a:buFont typeface="Wingdings" panose="05000000000000000000" pitchFamily="2" charset="2"/>
              <a:buChar char="Ø"/>
            </a:pPr>
            <a:r>
              <a:rPr lang="en-US" sz="2000" b="1" dirty="0"/>
              <a:t>Weaknesses of our project</a:t>
            </a:r>
            <a:endParaRPr lang="en-US" altLang="zh-CN" sz="1800" dirty="0">
              <a:cs typeface="Times New Roman" panose="02020603050405020304" pitchFamily="18" charset="0"/>
            </a:endParaRPr>
          </a:p>
          <a:p>
            <a:pPr lvl="2">
              <a:buFont typeface="Arial" panose="020B0604020202020204" pitchFamily="34" charset="0"/>
              <a:buChar char="•"/>
            </a:pPr>
            <a:r>
              <a:rPr lang="en-US" altLang="zh-CN" sz="1800" dirty="0">
                <a:cs typeface="Times New Roman" panose="02020603050405020304" pitchFamily="18" charset="0"/>
              </a:rPr>
              <a:t>Not directly user-oriented  </a:t>
            </a:r>
            <a:r>
              <a:rPr lang="en-US" altLang="zh-CN" sz="1800" dirty="0">
                <a:cs typeface="Times New Roman" panose="02020603050405020304" pitchFamily="18" charset="0"/>
                <a:sym typeface="Wingdings" panose="05000000000000000000" pitchFamily="2" charset="2"/>
              </a:rPr>
              <a:t> </a:t>
            </a:r>
            <a:r>
              <a:rPr lang="en-US" altLang="zh-CN" sz="1800" dirty="0">
                <a:effectLst/>
                <a:latin typeface="Arial" panose="020B0604020202020204" pitchFamily="34" charset="0"/>
                <a:ea typeface="Arial" panose="020B0604020202020204" pitchFamily="34" charset="0"/>
              </a:rPr>
              <a:t>early part of the ticket support system</a:t>
            </a:r>
          </a:p>
          <a:p>
            <a:pPr lvl="2">
              <a:buFont typeface="Arial" panose="020B0604020202020204" pitchFamily="34" charset="0"/>
              <a:buChar char="•"/>
            </a:pPr>
            <a:r>
              <a:rPr lang="en-US" altLang="zh-CN" sz="1800" dirty="0">
                <a:cs typeface="Times New Roman" panose="02020603050405020304" pitchFamily="18" charset="0"/>
              </a:rPr>
              <a:t>Keywords of some topics and clusters obtained are not clear</a:t>
            </a:r>
          </a:p>
          <a:p>
            <a:pPr lvl="2">
              <a:buFont typeface="Arial" panose="020B0604020202020204" pitchFamily="34" charset="0"/>
              <a:buChar char="•"/>
            </a:pPr>
            <a:r>
              <a:rPr lang="en-US" altLang="zh-CN" sz="1800" dirty="0">
                <a:cs typeface="Times New Roman" panose="02020603050405020304" pitchFamily="18" charset="0"/>
              </a:rPr>
              <a:t>Some irrelevant information cannot be completely removed</a:t>
            </a:r>
          </a:p>
          <a:p>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Evaluation of the Project</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Tree>
    <p:extLst>
      <p:ext uri="{BB962C8B-B14F-4D97-AF65-F5344CB8AC3E}">
        <p14:creationId xmlns:p14="http://schemas.microsoft.com/office/powerpoint/2010/main" val="338487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295933"/>
            <a:ext cx="11345332" cy="5053553"/>
          </a:xfrm>
        </p:spPr>
        <p:txBody>
          <a:bodyPr/>
          <a:lstStyle/>
          <a:p>
            <a:pPr marL="342900" indent="-342900">
              <a:buFont typeface="Wingdings" panose="05000000000000000000" pitchFamily="2" charset="2"/>
              <a:buChar char="Ø"/>
            </a:pPr>
            <a:r>
              <a:rPr lang="en-US" altLang="zh-CN" sz="2000" b="1" dirty="0"/>
              <a:t> Improvements of Language Classification</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Problem: Language misclassification</a:t>
            </a:r>
          </a:p>
          <a:p>
            <a:pPr lvl="2">
              <a:buFont typeface="Arial" panose="020B0604020202020204" pitchFamily="34" charset="0"/>
              <a:buChar char="•"/>
            </a:pPr>
            <a:r>
              <a:rPr lang="en-US" sz="1800" dirty="0">
                <a:cs typeface="Times New Roman" panose="02020603050405020304" pitchFamily="18" charset="0"/>
              </a:rPr>
              <a:t>Solution: More accurate language detection and classification Libraries</a:t>
            </a:r>
            <a:endParaRPr lang="en-US" sz="2000" dirty="0">
              <a:cs typeface="Times New Roman" panose="02020603050405020304" pitchFamily="18" charset="0"/>
            </a:endParaRPr>
          </a:p>
          <a:p>
            <a:pPr marL="342900" indent="-342900">
              <a:buFont typeface="Wingdings" panose="05000000000000000000" pitchFamily="2" charset="2"/>
              <a:buChar char="Ø"/>
            </a:pPr>
            <a:r>
              <a:rPr lang="en-US" altLang="zh-CN" sz="2000" b="1" dirty="0"/>
              <a:t> Improvements of Preprocessing</a:t>
            </a: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Problem: German model doesn’t perform as well as the English model</a:t>
            </a:r>
          </a:p>
          <a:p>
            <a:pPr lvl="2">
              <a:buFont typeface="Arial" panose="020B0604020202020204" pitchFamily="34" charset="0"/>
              <a:buChar char="•"/>
            </a:pPr>
            <a:r>
              <a:rPr lang="en-US" altLang="zh-CN" sz="1800" dirty="0">
                <a:cs typeface="Times New Roman" panose="02020603050405020304" pitchFamily="18" charset="0"/>
              </a:rPr>
              <a:t>Solution: </a:t>
            </a:r>
            <a:r>
              <a:rPr lang="en-US" altLang="zh-CN" sz="1800" dirty="0">
                <a:effectLst/>
                <a:latin typeface="Arial" panose="020B0604020202020204" pitchFamily="34" charset="0"/>
                <a:ea typeface="Arial" panose="020B0604020202020204" pitchFamily="34" charset="0"/>
              </a:rPr>
              <a:t>Use German-specific preprocessing libraries and methods</a:t>
            </a:r>
          </a:p>
          <a:p>
            <a:pPr lvl="2">
              <a:buFont typeface="Arial" panose="020B0604020202020204" pitchFamily="34" charset="0"/>
              <a:buChar char="•"/>
            </a:pPr>
            <a:endParaRPr lang="en-US" sz="1800" dirty="0">
              <a:latin typeface="Arial" panose="020B0604020202020204" pitchFamily="34" charset="0"/>
              <a:cs typeface="Times New Roman" panose="02020603050405020304" pitchFamily="18" charset="0"/>
            </a:endParaRPr>
          </a:p>
          <a:p>
            <a:pPr marL="342900" indent="-342900">
              <a:buFont typeface="Wingdings" panose="05000000000000000000" pitchFamily="2" charset="2"/>
              <a:buChar char="Ø"/>
            </a:pPr>
            <a:r>
              <a:rPr lang="en-US" altLang="zh-CN" sz="2000" b="1" dirty="0"/>
              <a:t>Improvement of the Model</a:t>
            </a:r>
            <a:endParaRPr lang="en-US" altLang="zh-CN" sz="1800" dirty="0">
              <a:effectLst/>
              <a:latin typeface="Arial" panose="020B0604020202020204" pitchFamily="34" charset="0"/>
              <a:ea typeface="Arial" panose="020B0604020202020204" pitchFamily="34" charset="0"/>
            </a:endParaRPr>
          </a:p>
          <a:p>
            <a:pPr lvl="2">
              <a:buFont typeface="Arial" panose="020B0604020202020204" pitchFamily="34" charset="0"/>
              <a:buChar char="•"/>
            </a:pPr>
            <a:r>
              <a:rPr lang="en-US" altLang="zh-CN" sz="1800" dirty="0">
                <a:effectLst/>
                <a:latin typeface="Arial" panose="020B0604020202020204" pitchFamily="34" charset="0"/>
                <a:ea typeface="Arial" panose="020B0604020202020204" pitchFamily="34" charset="0"/>
              </a:rPr>
              <a:t>Problem: Performance of the model cannot meet requirements </a:t>
            </a:r>
            <a:endParaRPr lang="en-US" altLang="zh-CN" sz="1800" dirty="0">
              <a:cs typeface="Times New Roman" panose="02020603050405020304" pitchFamily="18" charset="0"/>
            </a:endParaRPr>
          </a:p>
          <a:p>
            <a:pPr lvl="2">
              <a:buFont typeface="Arial" panose="020B0604020202020204" pitchFamily="34" charset="0"/>
              <a:buChar char="•"/>
            </a:pPr>
            <a:r>
              <a:rPr lang="en-US" altLang="zh-CN" sz="1800" dirty="0">
                <a:cs typeface="Times New Roman" panose="02020603050405020304" pitchFamily="18" charset="0"/>
              </a:rPr>
              <a:t>Solution: </a:t>
            </a:r>
            <a:r>
              <a:rPr lang="en-US" altLang="zh-CN" sz="1800" dirty="0">
                <a:effectLst/>
                <a:latin typeface="Arial" panose="020B0604020202020204" pitchFamily="34" charset="0"/>
                <a:ea typeface="Arial" panose="020B0604020202020204" pitchFamily="34" charset="0"/>
              </a:rPr>
              <a:t>Use other algorithms, e.g. neural networks, LDA</a:t>
            </a:r>
            <a:endParaRPr lang="en-US" altLang="zh-CN" sz="1800" dirty="0">
              <a:cs typeface="Times New Roman" panose="02020603050405020304" pitchFamily="18" charset="0"/>
            </a:endParaRPr>
          </a:p>
          <a:p>
            <a:pPr marL="234945" lvl="2" indent="0">
              <a:buNone/>
            </a:pPr>
            <a:endParaRPr lang="en-US" sz="2000" dirty="0">
              <a:cs typeface="Times New Roman" panose="02020603050405020304" pitchFamily="18" charset="0"/>
            </a:endParaRPr>
          </a:p>
        </p:txBody>
      </p:sp>
      <p:sp>
        <p:nvSpPr>
          <p:cNvPr id="3" name="Titel 2"/>
          <p:cNvSpPr>
            <a:spLocks noGrp="1"/>
          </p:cNvSpPr>
          <p:nvPr>
            <p:ph type="title"/>
          </p:nvPr>
        </p:nvSpPr>
        <p:spPr>
          <a:xfrm>
            <a:off x="425454" y="401553"/>
            <a:ext cx="11345332" cy="510909"/>
          </a:xfrm>
        </p:spPr>
        <p:txBody>
          <a:bodyPr/>
          <a:lstStyle/>
          <a:p>
            <a:r>
              <a:rPr lang="en-US" b="1" dirty="0"/>
              <a:t>Outlook</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Tree>
    <p:extLst>
      <p:ext uri="{BB962C8B-B14F-4D97-AF65-F5344CB8AC3E}">
        <p14:creationId xmlns:p14="http://schemas.microsoft.com/office/powerpoint/2010/main" val="41149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25454" y="1056236"/>
            <a:ext cx="11345332" cy="5053553"/>
          </a:xfrm>
        </p:spPr>
        <p:txBody>
          <a:bodyPr/>
          <a:lstStyle/>
          <a:p>
            <a:pPr marL="234945" lvl="2" indent="0">
              <a:buNone/>
            </a:pPr>
            <a:endParaRPr lang="en-US" sz="2000" dirty="0">
              <a:cs typeface="Times New Roman" panose="02020603050405020304" pitchFamily="18" charset="0"/>
            </a:endParaRPr>
          </a:p>
          <a:p>
            <a:pPr marL="342900" indent="-342900">
              <a:buFont typeface="Wingdings" panose="05000000000000000000" pitchFamily="2" charset="2"/>
              <a:buChar char="Ø"/>
            </a:pPr>
            <a:r>
              <a:rPr lang="en-US" altLang="zh-CN" sz="2000" b="1" dirty="0"/>
              <a:t> Improvements of the Model - LDA</a:t>
            </a:r>
          </a:p>
          <a:p>
            <a:pPr lvl="2">
              <a:buFont typeface="Arial" panose="020B0604020202020204" pitchFamily="34" charset="0"/>
              <a:buChar char="•"/>
            </a:pPr>
            <a:r>
              <a:rPr lang="en-US" altLang="zh-CN" sz="1800" dirty="0">
                <a:solidFill>
                  <a:srgbClr val="000000"/>
                </a:solidFill>
                <a:effectLst/>
                <a:latin typeface="Arial" panose="020B0604020202020204" pitchFamily="34" charset="0"/>
                <a:ea typeface="Arial" panose="020B0604020202020204" pitchFamily="34" charset="0"/>
              </a:rPr>
              <a:t>A generative statistical model </a:t>
            </a:r>
            <a:r>
              <a:rPr lang="en-US" altLang="zh-CN" sz="1800" dirty="0">
                <a:solidFill>
                  <a:srgbClr val="000000"/>
                </a:solidFill>
                <a:effectLst/>
                <a:latin typeface="Arial" panose="020B0604020202020204" pitchFamily="34" charset="0"/>
                <a:ea typeface="Arial" panose="020B0604020202020204" pitchFamily="34" charset="0"/>
                <a:sym typeface="Wingdings" panose="05000000000000000000" pitchFamily="2" charset="2"/>
              </a:rPr>
              <a:t> </a:t>
            </a:r>
            <a:r>
              <a:rPr lang="en-US" altLang="zh-CN" sz="1800" dirty="0">
                <a:solidFill>
                  <a:srgbClr val="000000"/>
                </a:solidFill>
                <a:effectLst/>
                <a:latin typeface="Arial" panose="020B0604020202020204" pitchFamily="34" charset="0"/>
                <a:ea typeface="Arial" panose="020B0604020202020204" pitchFamily="34" charset="0"/>
              </a:rPr>
              <a:t>explain some parts of the data are similar   </a:t>
            </a:r>
            <a:endParaRPr lang="en-US" altLang="zh-CN" sz="1800" dirty="0">
              <a:effectLst/>
              <a:latin typeface="Arial" panose="020B0604020202020204" pitchFamily="34" charset="0"/>
              <a:ea typeface="Arial" panose="020B0604020202020204" pitchFamily="34" charset="0"/>
            </a:endParaRPr>
          </a:p>
          <a:p>
            <a:pPr marL="234945" lvl="2" indent="0">
              <a:buNone/>
            </a:pPr>
            <a:endParaRPr lang="en-US" altLang="zh-CN" sz="1800" dirty="0">
              <a:effectLst/>
              <a:latin typeface="Arial" panose="020B0604020202020204" pitchFamily="34" charset="0"/>
              <a:ea typeface="Arial" panose="020B0604020202020204" pitchFamily="34" charset="0"/>
            </a:endParaRPr>
          </a:p>
        </p:txBody>
      </p:sp>
      <p:sp>
        <p:nvSpPr>
          <p:cNvPr id="3" name="Titel 2"/>
          <p:cNvSpPr>
            <a:spLocks noGrp="1"/>
          </p:cNvSpPr>
          <p:nvPr>
            <p:ph type="title"/>
          </p:nvPr>
        </p:nvSpPr>
        <p:spPr>
          <a:xfrm>
            <a:off x="425454" y="419308"/>
            <a:ext cx="11345332" cy="510909"/>
          </a:xfrm>
        </p:spPr>
        <p:txBody>
          <a:bodyPr/>
          <a:lstStyle/>
          <a:p>
            <a:r>
              <a:rPr lang="en-US" b="1" dirty="0"/>
              <a:t>Outlook</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25</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6" name="图片 5">
            <a:extLst>
              <a:ext uri="{FF2B5EF4-FFF2-40B4-BE49-F238E27FC236}">
                <a16:creationId xmlns:a16="http://schemas.microsoft.com/office/drawing/2014/main" id="{767BF344-79D0-454C-87B0-78050212DDA2}"/>
              </a:ext>
            </a:extLst>
          </p:cNvPr>
          <p:cNvPicPr/>
          <p:nvPr/>
        </p:nvPicPr>
        <p:blipFill>
          <a:blip r:embed="rId3"/>
          <a:stretch>
            <a:fillRect/>
          </a:stretch>
        </p:blipFill>
        <p:spPr>
          <a:xfrm>
            <a:off x="2496944" y="2238285"/>
            <a:ext cx="5274310" cy="3348990"/>
          </a:xfrm>
          <a:prstGeom prst="rect">
            <a:avLst/>
          </a:prstGeom>
        </p:spPr>
      </p:pic>
      <p:sp>
        <p:nvSpPr>
          <p:cNvPr id="5" name="文本框 4">
            <a:extLst>
              <a:ext uri="{FF2B5EF4-FFF2-40B4-BE49-F238E27FC236}">
                <a16:creationId xmlns:a16="http://schemas.microsoft.com/office/drawing/2014/main" id="{8F31CF90-CC37-4F8C-B178-C44E29FC16E9}"/>
              </a:ext>
            </a:extLst>
          </p:cNvPr>
          <p:cNvSpPr txBox="1"/>
          <p:nvPr/>
        </p:nvSpPr>
        <p:spPr>
          <a:xfrm>
            <a:off x="3075709" y="5699385"/>
            <a:ext cx="5510151" cy="502830"/>
          </a:xfrm>
          <a:prstGeom prst="rect">
            <a:avLst/>
          </a:prstGeom>
          <a:noFill/>
        </p:spPr>
        <p:txBody>
          <a:bodyPr wrap="square" lIns="0" tIns="0" rIns="0" bIns="0" rtlCol="0">
            <a:spAutoFit/>
          </a:bodyPr>
          <a:lstStyle/>
          <a:p>
            <a:pPr>
              <a:lnSpc>
                <a:spcPct val="114000"/>
              </a:lnSpc>
            </a:pPr>
            <a:r>
              <a:rPr lang="en-US" altLang="zh-CN" sz="1400" kern="100" dirty="0">
                <a:effectLst/>
                <a:latin typeface="Arial" panose="020B0604020202020204" pitchFamily="34" charset="0"/>
                <a:ea typeface="Arial" panose="020B0604020202020204" pitchFamily="34" charset="0"/>
                <a:cs typeface="Arial" panose="020B0604020202020204" pitchFamily="34" charset="0"/>
              </a:rPr>
              <a:t>Figure: Principle of </a:t>
            </a:r>
            <a:r>
              <a:rPr lang="en-US" altLang="zh-CN" sz="14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Latent Dirichlet Allocation (LDA)</a:t>
            </a:r>
            <a:endParaRPr lang="zh-CN" altLang="zh-CN" sz="1400" kern="100" dirty="0">
              <a:effectLst/>
              <a:latin typeface="Arial" panose="020B0604020202020204" pitchFamily="34" charset="0"/>
              <a:ea typeface="Arial" panose="020B0604020202020204" pitchFamily="34" charset="0"/>
              <a:cs typeface="Arial" panose="020B0604020202020204" pitchFamily="34" charset="0"/>
            </a:endParaRPr>
          </a:p>
          <a:p>
            <a:pPr>
              <a:lnSpc>
                <a:spcPct val="114000"/>
              </a:lnSpc>
            </a:pPr>
            <a:endParaRPr lang="zh-CN" altLang="en-US" sz="1600" dirty="0" err="1">
              <a:latin typeface="+mn-lt"/>
            </a:endParaRPr>
          </a:p>
        </p:txBody>
      </p:sp>
    </p:spTree>
    <p:extLst>
      <p:ext uri="{BB962C8B-B14F-4D97-AF65-F5344CB8AC3E}">
        <p14:creationId xmlns:p14="http://schemas.microsoft.com/office/powerpoint/2010/main" val="3982122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674762"/>
            <a:ext cx="11345332" cy="5053553"/>
          </a:xfrm>
        </p:spPr>
        <p:txBody>
          <a:bodyPr/>
          <a:lstStyle/>
          <a:p>
            <a:pPr marL="234945" lvl="2" indent="0">
              <a:buNone/>
            </a:pPr>
            <a:endParaRPr lang="en-US" sz="2000" dirty="0">
              <a:cs typeface="Times New Roman" panose="02020603050405020304" pitchFamily="18" charset="0"/>
            </a:endParaRPr>
          </a:p>
          <a:p>
            <a:pPr marL="342900" indent="-342900">
              <a:buFont typeface="Wingdings" panose="05000000000000000000" pitchFamily="2" charset="2"/>
              <a:buChar char="Ø"/>
            </a:pPr>
            <a:r>
              <a:rPr lang="en-US" altLang="zh-CN" sz="2000" b="1" dirty="0"/>
              <a:t> Improvements of the Model - LDA</a:t>
            </a:r>
          </a:p>
          <a:p>
            <a:pPr lvl="2">
              <a:buFont typeface="Arial" panose="020B0604020202020204" pitchFamily="34" charset="0"/>
              <a:buChar char="•"/>
            </a:pPr>
            <a:r>
              <a:rPr lang="en-US" altLang="zh-CN" sz="1800" dirty="0">
                <a:solidFill>
                  <a:srgbClr val="000000"/>
                </a:solidFill>
                <a:effectLst/>
                <a:latin typeface="Arial" panose="020B0604020202020204" pitchFamily="34" charset="0"/>
                <a:ea typeface="Arial" panose="020B0604020202020204" pitchFamily="34" charset="0"/>
              </a:rPr>
              <a:t>Problem: </a:t>
            </a:r>
            <a:r>
              <a:rPr lang="en-US" altLang="zh-CN" sz="1800" dirty="0">
                <a:effectLst/>
                <a:ea typeface="Arial" panose="020B0604020202020204" pitchFamily="34" charset="0"/>
              </a:rPr>
              <a:t>Not </a:t>
            </a:r>
            <a:r>
              <a:rPr lang="zh-CN" altLang="zh-CN" sz="1800" dirty="0">
                <a:effectLst/>
                <a:ea typeface="Arial" panose="020B0604020202020204" pitchFamily="34" charset="0"/>
              </a:rPr>
              <a:t>perform well compared with the LSA model</a:t>
            </a:r>
            <a:endParaRPr lang="en-US" altLang="zh-CN" sz="1800" dirty="0">
              <a:effectLst/>
              <a:ea typeface="Arial" panose="020B0604020202020204" pitchFamily="34" charset="0"/>
            </a:endParaRPr>
          </a:p>
          <a:p>
            <a:pPr lvl="2">
              <a:buFont typeface="Arial" panose="020B0604020202020204" pitchFamily="34" charset="0"/>
              <a:buChar char="•"/>
            </a:pPr>
            <a:r>
              <a:rPr lang="en-US" altLang="zh-CN" sz="1800" dirty="0">
                <a:ea typeface="Arial" panose="020B0604020202020204" pitchFamily="34" charset="0"/>
              </a:rPr>
              <a:t>Reason: The number of our ticket samples is only 10k, which is relatively small</a:t>
            </a:r>
            <a:endParaRPr lang="en-US" altLang="zh-CN" sz="1800" dirty="0">
              <a:effectLst/>
              <a:ea typeface="Arial" panose="020B0604020202020204" pitchFamily="34" charset="0"/>
            </a:endParaRPr>
          </a:p>
          <a:p>
            <a:pPr lvl="2">
              <a:buFont typeface="Arial" panose="020B0604020202020204" pitchFamily="34" charset="0"/>
              <a:buChar char="•"/>
            </a:pPr>
            <a:r>
              <a:rPr lang="en-US" altLang="zh-CN" sz="1800" dirty="0">
                <a:latin typeface="Arial" panose="020B0604020202020204" pitchFamily="34" charset="0"/>
                <a:ea typeface="Arial" panose="020B0604020202020204" pitchFamily="34" charset="0"/>
              </a:rPr>
              <a:t>Solution: Collecting more user data (100k)</a:t>
            </a:r>
            <a:endParaRPr lang="en-US" altLang="zh-CN" sz="1800" dirty="0">
              <a:effectLst/>
              <a:latin typeface="Arial" panose="020B0604020202020204" pitchFamily="34" charset="0"/>
              <a:ea typeface="Arial" panose="020B0604020202020204" pitchFamily="34" charset="0"/>
            </a:endParaRPr>
          </a:p>
        </p:txBody>
      </p:sp>
      <p:sp>
        <p:nvSpPr>
          <p:cNvPr id="3" name="Titel 2"/>
          <p:cNvSpPr>
            <a:spLocks noGrp="1"/>
          </p:cNvSpPr>
          <p:nvPr>
            <p:ph type="title"/>
          </p:nvPr>
        </p:nvSpPr>
        <p:spPr>
          <a:xfrm>
            <a:off x="425454" y="419308"/>
            <a:ext cx="11345332" cy="510909"/>
          </a:xfrm>
        </p:spPr>
        <p:txBody>
          <a:bodyPr/>
          <a:lstStyle/>
          <a:p>
            <a:r>
              <a:rPr lang="en-US" b="1" dirty="0"/>
              <a:t>Outlook</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8" name="图片 7">
            <a:extLst>
              <a:ext uri="{FF2B5EF4-FFF2-40B4-BE49-F238E27FC236}">
                <a16:creationId xmlns:a16="http://schemas.microsoft.com/office/drawing/2014/main" id="{7067A922-C7D4-4766-95AC-C6A44815439F}"/>
              </a:ext>
            </a:extLst>
          </p:cNvPr>
          <p:cNvPicPr/>
          <p:nvPr/>
        </p:nvPicPr>
        <p:blipFill>
          <a:blip r:embed="rId3"/>
          <a:stretch>
            <a:fillRect/>
          </a:stretch>
        </p:blipFill>
        <p:spPr>
          <a:xfrm>
            <a:off x="723643" y="2469415"/>
            <a:ext cx="8776616" cy="3423255"/>
          </a:xfrm>
          <a:prstGeom prst="rect">
            <a:avLst/>
          </a:prstGeom>
        </p:spPr>
      </p:pic>
      <p:sp>
        <p:nvSpPr>
          <p:cNvPr id="9" name="文本框 8">
            <a:extLst>
              <a:ext uri="{FF2B5EF4-FFF2-40B4-BE49-F238E27FC236}">
                <a16:creationId xmlns:a16="http://schemas.microsoft.com/office/drawing/2014/main" id="{3A518967-E0F5-49BD-8536-DF39A7964C91}"/>
              </a:ext>
            </a:extLst>
          </p:cNvPr>
          <p:cNvSpPr txBox="1"/>
          <p:nvPr/>
        </p:nvSpPr>
        <p:spPr>
          <a:xfrm>
            <a:off x="3413780" y="6026460"/>
            <a:ext cx="3752602" cy="502830"/>
          </a:xfrm>
          <a:prstGeom prst="rect">
            <a:avLst/>
          </a:prstGeom>
          <a:noFill/>
        </p:spPr>
        <p:txBody>
          <a:bodyPr wrap="square" lIns="0" tIns="0" rIns="0" bIns="0" rtlCol="0">
            <a:spAutoFit/>
          </a:bodyPr>
          <a:lstStyle/>
          <a:p>
            <a:pPr>
              <a:lnSpc>
                <a:spcPct val="114000"/>
              </a:lnSpc>
            </a:pPr>
            <a:r>
              <a:rPr lang="en-US" altLang="zh-CN" sz="1400" kern="100" dirty="0">
                <a:effectLst/>
                <a:latin typeface="Arial" panose="020B0604020202020204" pitchFamily="34" charset="0"/>
                <a:ea typeface="Arial" panose="020B0604020202020204" pitchFamily="34" charset="0"/>
                <a:cs typeface="Arial" panose="020B0604020202020204" pitchFamily="34" charset="0"/>
              </a:rPr>
              <a:t>Figure: Clusters after</a:t>
            </a:r>
            <a:r>
              <a:rPr lang="en-US" altLang="zh-CN" sz="14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LDA algorithm</a:t>
            </a:r>
            <a:endParaRPr lang="zh-CN" altLang="zh-CN" sz="1400" kern="100" dirty="0">
              <a:effectLst/>
              <a:latin typeface="Arial" panose="020B0604020202020204" pitchFamily="34" charset="0"/>
              <a:ea typeface="Arial" panose="020B0604020202020204" pitchFamily="34" charset="0"/>
              <a:cs typeface="Arial" panose="020B0604020202020204" pitchFamily="34" charset="0"/>
            </a:endParaRPr>
          </a:p>
          <a:p>
            <a:pPr>
              <a:lnSpc>
                <a:spcPct val="114000"/>
              </a:lnSpc>
            </a:pPr>
            <a:endParaRPr lang="zh-CN" altLang="en-US" sz="1600" dirty="0" err="1">
              <a:latin typeface="+mn-lt"/>
            </a:endParaRPr>
          </a:p>
        </p:txBody>
      </p:sp>
    </p:spTree>
    <p:extLst>
      <p:ext uri="{BB962C8B-B14F-4D97-AF65-F5344CB8AC3E}">
        <p14:creationId xmlns:p14="http://schemas.microsoft.com/office/powerpoint/2010/main" val="3089858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27</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
        <p:nvSpPr>
          <p:cNvPr id="8" name="矩形 7">
            <a:extLst>
              <a:ext uri="{FF2B5EF4-FFF2-40B4-BE49-F238E27FC236}">
                <a16:creationId xmlns:a16="http://schemas.microsoft.com/office/drawing/2014/main" id="{77FAA8E8-C5E9-4E9B-9C50-3733A4855420}"/>
              </a:ext>
            </a:extLst>
          </p:cNvPr>
          <p:cNvSpPr/>
          <p:nvPr/>
        </p:nvSpPr>
        <p:spPr>
          <a:xfrm>
            <a:off x="2041043" y="2967335"/>
            <a:ext cx="810991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5400" b="1">
                <a:ln>
                  <a:solidFill>
                    <a:schemeClr val="tx2"/>
                  </a:solidFill>
                </a:ln>
                <a:solidFill>
                  <a:schemeClr val="accent3"/>
                </a:solidFill>
              </a:rPr>
              <a:t>Thank you for attention!</a:t>
            </a:r>
            <a:endParaRPr lang="zh-CN" altLang="en-US" sz="5400" b="1">
              <a:ln>
                <a:solidFill>
                  <a:schemeClr val="tx2"/>
                </a:solidFill>
              </a:ln>
              <a:solidFill>
                <a:schemeClr val="accent3"/>
              </a:solidFill>
            </a:endParaRPr>
          </a:p>
        </p:txBody>
      </p:sp>
    </p:spTree>
    <p:extLst>
      <p:ext uri="{BB962C8B-B14F-4D97-AF65-F5344CB8AC3E}">
        <p14:creationId xmlns:p14="http://schemas.microsoft.com/office/powerpoint/2010/main" val="261938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25454" y="419308"/>
            <a:ext cx="11345332" cy="510909"/>
          </a:xfrm>
        </p:spPr>
        <p:txBody>
          <a:bodyPr/>
          <a:lstStyle/>
          <a:p>
            <a:r>
              <a:rPr lang="de-DE" sz="2800" b="1" dirty="0"/>
              <a:t>Background </a:t>
            </a:r>
            <a:r>
              <a:rPr lang="de-DE" sz="2800" b="1"/>
              <a:t>＆ Problem</a:t>
            </a:r>
            <a:endParaRPr lang="de-DE" sz="2800"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
        <p:nvSpPr>
          <p:cNvPr id="11" name="任意多边形 13">
            <a:extLst>
              <a:ext uri="{FF2B5EF4-FFF2-40B4-BE49-F238E27FC236}">
                <a16:creationId xmlns:a16="http://schemas.microsoft.com/office/drawing/2014/main" id="{E5896B73-C22A-448F-B7AE-23D536E5C9E6}"/>
              </a:ext>
            </a:extLst>
          </p:cNvPr>
          <p:cNvSpPr/>
          <p:nvPr/>
        </p:nvSpPr>
        <p:spPr>
          <a:xfrm>
            <a:off x="564241" y="1469364"/>
            <a:ext cx="557549" cy="823879"/>
          </a:xfrm>
          <a:custGeom>
            <a:avLst/>
            <a:gdLst>
              <a:gd name="connsiteX0" fmla="*/ 326242 w 652487"/>
              <a:gd name="connsiteY0" fmla="*/ 532864 h 953305"/>
              <a:gd name="connsiteX1" fmla="*/ 243532 w 652487"/>
              <a:gd name="connsiteY1" fmla="*/ 615574 h 953305"/>
              <a:gd name="connsiteX2" fmla="*/ 267758 w 652487"/>
              <a:gd name="connsiteY2" fmla="*/ 674059 h 953305"/>
              <a:gd name="connsiteX3" fmla="*/ 273402 w 652487"/>
              <a:gd name="connsiteY3" fmla="*/ 677864 h 953305"/>
              <a:gd name="connsiteX4" fmla="*/ 252721 w 652487"/>
              <a:gd name="connsiteY4" fmla="*/ 787885 h 953305"/>
              <a:gd name="connsiteX5" fmla="*/ 399760 w 652487"/>
              <a:gd name="connsiteY5" fmla="*/ 787885 h 953305"/>
              <a:gd name="connsiteX6" fmla="*/ 379080 w 652487"/>
              <a:gd name="connsiteY6" fmla="*/ 677866 h 953305"/>
              <a:gd name="connsiteX7" fmla="*/ 384727 w 652487"/>
              <a:gd name="connsiteY7" fmla="*/ 674059 h 953305"/>
              <a:gd name="connsiteX8" fmla="*/ 408952 w 652487"/>
              <a:gd name="connsiteY8" fmla="*/ 615574 h 953305"/>
              <a:gd name="connsiteX9" fmla="*/ 326242 w 652487"/>
              <a:gd name="connsiteY9" fmla="*/ 532864 h 953305"/>
              <a:gd name="connsiteX10" fmla="*/ 326244 w 652487"/>
              <a:gd name="connsiteY10" fmla="*/ 88070 h 953305"/>
              <a:gd name="connsiteX11" fmla="*/ 121385 w 652487"/>
              <a:gd name="connsiteY11" fmla="*/ 292929 h 953305"/>
              <a:gd name="connsiteX12" fmla="*/ 121385 w 652487"/>
              <a:gd name="connsiteY12" fmla="*/ 443262 h 953305"/>
              <a:gd name="connsiteX13" fmla="*/ 531103 w 652487"/>
              <a:gd name="connsiteY13" fmla="*/ 443262 h 953305"/>
              <a:gd name="connsiteX14" fmla="*/ 531103 w 652487"/>
              <a:gd name="connsiteY14" fmla="*/ 292929 h 953305"/>
              <a:gd name="connsiteX15" fmla="*/ 326244 w 652487"/>
              <a:gd name="connsiteY15" fmla="*/ 88070 h 953305"/>
              <a:gd name="connsiteX16" fmla="*/ 326244 w 652487"/>
              <a:gd name="connsiteY16" fmla="*/ 0 h 953305"/>
              <a:gd name="connsiteX17" fmla="*/ 612622 w 652487"/>
              <a:gd name="connsiteY17" fmla="*/ 286378 h 953305"/>
              <a:gd name="connsiteX18" fmla="*/ 612622 w 652487"/>
              <a:gd name="connsiteY18" fmla="*/ 443262 h 953305"/>
              <a:gd name="connsiteX19" fmla="*/ 652487 w 652487"/>
              <a:gd name="connsiteY19" fmla="*/ 443262 h 953305"/>
              <a:gd name="connsiteX20" fmla="*/ 652487 w 652487"/>
              <a:gd name="connsiteY20" fmla="*/ 953305 h 953305"/>
              <a:gd name="connsiteX21" fmla="*/ 0 w 652487"/>
              <a:gd name="connsiteY21" fmla="*/ 953305 h 953305"/>
              <a:gd name="connsiteX22" fmla="*/ 0 w 652487"/>
              <a:gd name="connsiteY22" fmla="*/ 443262 h 953305"/>
              <a:gd name="connsiteX23" fmla="*/ 39866 w 652487"/>
              <a:gd name="connsiteY23" fmla="*/ 443262 h 953305"/>
              <a:gd name="connsiteX24" fmla="*/ 39866 w 652487"/>
              <a:gd name="connsiteY24" fmla="*/ 286378 h 953305"/>
              <a:gd name="connsiteX25" fmla="*/ 326244 w 652487"/>
              <a:gd name="connsiteY25" fmla="*/ 0 h 95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2487" h="953305">
                <a:moveTo>
                  <a:pt x="326242" y="532864"/>
                </a:moveTo>
                <a:cubicBezTo>
                  <a:pt x="280563" y="532864"/>
                  <a:pt x="243532" y="569895"/>
                  <a:pt x="243532" y="615574"/>
                </a:cubicBezTo>
                <a:cubicBezTo>
                  <a:pt x="243532" y="638414"/>
                  <a:pt x="252790" y="659091"/>
                  <a:pt x="267758" y="674059"/>
                </a:cubicBezTo>
                <a:lnTo>
                  <a:pt x="273402" y="677864"/>
                </a:lnTo>
                <a:lnTo>
                  <a:pt x="252721" y="787885"/>
                </a:lnTo>
                <a:lnTo>
                  <a:pt x="399760" y="787885"/>
                </a:lnTo>
                <a:lnTo>
                  <a:pt x="379080" y="677866"/>
                </a:lnTo>
                <a:lnTo>
                  <a:pt x="384727" y="674059"/>
                </a:lnTo>
                <a:cubicBezTo>
                  <a:pt x="399694" y="659091"/>
                  <a:pt x="408952" y="638414"/>
                  <a:pt x="408952" y="615574"/>
                </a:cubicBezTo>
                <a:cubicBezTo>
                  <a:pt x="408952" y="569895"/>
                  <a:pt x="371921" y="532864"/>
                  <a:pt x="326242" y="532864"/>
                </a:cubicBezTo>
                <a:close/>
                <a:moveTo>
                  <a:pt x="326244" y="88070"/>
                </a:moveTo>
                <a:cubicBezTo>
                  <a:pt x="213103" y="88070"/>
                  <a:pt x="121385" y="179788"/>
                  <a:pt x="121385" y="292929"/>
                </a:cubicBezTo>
                <a:lnTo>
                  <a:pt x="121385" y="443262"/>
                </a:lnTo>
                <a:lnTo>
                  <a:pt x="531103" y="443262"/>
                </a:lnTo>
                <a:lnTo>
                  <a:pt x="531103" y="292929"/>
                </a:lnTo>
                <a:cubicBezTo>
                  <a:pt x="531103" y="179788"/>
                  <a:pt x="439385" y="88070"/>
                  <a:pt x="326244" y="88070"/>
                </a:cubicBezTo>
                <a:close/>
                <a:moveTo>
                  <a:pt x="326244" y="0"/>
                </a:moveTo>
                <a:cubicBezTo>
                  <a:pt x="484406" y="0"/>
                  <a:pt x="612622" y="128216"/>
                  <a:pt x="612622" y="286378"/>
                </a:cubicBezTo>
                <a:lnTo>
                  <a:pt x="612622" y="443262"/>
                </a:lnTo>
                <a:lnTo>
                  <a:pt x="652487" y="443262"/>
                </a:lnTo>
                <a:lnTo>
                  <a:pt x="652487" y="953305"/>
                </a:lnTo>
                <a:lnTo>
                  <a:pt x="0" y="953305"/>
                </a:lnTo>
                <a:lnTo>
                  <a:pt x="0" y="443262"/>
                </a:lnTo>
                <a:lnTo>
                  <a:pt x="39866" y="443262"/>
                </a:lnTo>
                <a:lnTo>
                  <a:pt x="39866" y="286378"/>
                </a:lnTo>
                <a:cubicBezTo>
                  <a:pt x="39866" y="128216"/>
                  <a:pt x="168082" y="0"/>
                  <a:pt x="326244"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56B356-AFA5-44FC-A62E-A8EE0BDDCB95}"/>
              </a:ext>
            </a:extLst>
          </p:cNvPr>
          <p:cNvSpPr txBox="1"/>
          <p:nvPr/>
        </p:nvSpPr>
        <p:spPr>
          <a:xfrm>
            <a:off x="1517713" y="1486419"/>
            <a:ext cx="9469106" cy="921021"/>
          </a:xfrm>
          <a:prstGeom prst="rect">
            <a:avLst/>
          </a:prstGeom>
          <a:noFill/>
        </p:spPr>
        <p:txBody>
          <a:bodyPr wrap="square" lIns="0" tIns="0" rIns="0" bIns="0" rtlCol="0">
            <a:spAutoFit/>
          </a:bodyPr>
          <a:lstStyle/>
          <a:p>
            <a:pPr>
              <a:lnSpc>
                <a:spcPct val="114000"/>
              </a:lnSpc>
            </a:pPr>
            <a:r>
              <a:rPr lang="en-US" altLang="zh-CN" sz="1800" dirty="0">
                <a:effectLst/>
                <a:latin typeface="Arial" panose="020B0604020202020204" pitchFamily="34" charset="0"/>
                <a:ea typeface="Arial" panose="020B0604020202020204" pitchFamily="34" charset="0"/>
              </a:rPr>
              <a:t>The user-data currently collected by UCC's ticket support system lacks accurate classification labels. For supervised learning, the accuracy of the labels directly determines the quality of the model. How can we introduce ML algorithm into ticket support system?</a:t>
            </a:r>
            <a:endParaRPr lang="zh-CN" altLang="en-US" sz="2000" dirty="0">
              <a:latin typeface="+mn-lt"/>
            </a:endParaRPr>
          </a:p>
        </p:txBody>
      </p:sp>
      <p:sp>
        <p:nvSpPr>
          <p:cNvPr id="13" name="任意多边形 14">
            <a:extLst>
              <a:ext uri="{FF2B5EF4-FFF2-40B4-BE49-F238E27FC236}">
                <a16:creationId xmlns:a16="http://schemas.microsoft.com/office/drawing/2014/main" id="{D852CEEF-465B-49C5-B7C3-3D0F59413C25}"/>
              </a:ext>
            </a:extLst>
          </p:cNvPr>
          <p:cNvSpPr/>
          <p:nvPr/>
        </p:nvSpPr>
        <p:spPr>
          <a:xfrm>
            <a:off x="334619" y="4564758"/>
            <a:ext cx="1016791" cy="488274"/>
          </a:xfrm>
          <a:custGeom>
            <a:avLst/>
            <a:gdLst>
              <a:gd name="connsiteX0" fmla="*/ 90488 w 902495"/>
              <a:gd name="connsiteY0" fmla="*/ 159543 h 433388"/>
              <a:gd name="connsiteX1" fmla="*/ 36910 w 902495"/>
              <a:gd name="connsiteY1" fmla="*/ 213121 h 433388"/>
              <a:gd name="connsiteX2" fmla="*/ 90488 w 902495"/>
              <a:gd name="connsiteY2" fmla="*/ 266699 h 433388"/>
              <a:gd name="connsiteX3" fmla="*/ 144066 w 902495"/>
              <a:gd name="connsiteY3" fmla="*/ 213121 h 433388"/>
              <a:gd name="connsiteX4" fmla="*/ 90488 w 902495"/>
              <a:gd name="connsiteY4" fmla="*/ 159543 h 433388"/>
              <a:gd name="connsiteX5" fmla="*/ 216694 w 902495"/>
              <a:gd name="connsiteY5" fmla="*/ 0 h 433388"/>
              <a:gd name="connsiteX6" fmla="*/ 369920 w 902495"/>
              <a:gd name="connsiteY6" fmla="*/ 63468 h 433388"/>
              <a:gd name="connsiteX7" fmla="*/ 412219 w 902495"/>
              <a:gd name="connsiteY7" fmla="*/ 126206 h 433388"/>
              <a:gd name="connsiteX8" fmla="*/ 857251 w 902495"/>
              <a:gd name="connsiteY8" fmla="*/ 126206 h 433388"/>
              <a:gd name="connsiteX9" fmla="*/ 902495 w 902495"/>
              <a:gd name="connsiteY9" fmla="*/ 171450 h 433388"/>
              <a:gd name="connsiteX10" fmla="*/ 902495 w 902495"/>
              <a:gd name="connsiteY10" fmla="*/ 228600 h 433388"/>
              <a:gd name="connsiteX11" fmla="*/ 850107 w 902495"/>
              <a:gd name="connsiteY11" fmla="*/ 300037 h 433388"/>
              <a:gd name="connsiteX12" fmla="*/ 823913 w 902495"/>
              <a:gd name="connsiteY12" fmla="*/ 300037 h 433388"/>
              <a:gd name="connsiteX13" fmla="*/ 800101 w 902495"/>
              <a:gd name="connsiteY13" fmla="*/ 261937 h 433388"/>
              <a:gd name="connsiteX14" fmla="*/ 764382 w 902495"/>
              <a:gd name="connsiteY14" fmla="*/ 261937 h 433388"/>
              <a:gd name="connsiteX15" fmla="*/ 745332 w 902495"/>
              <a:gd name="connsiteY15" fmla="*/ 290512 h 433388"/>
              <a:gd name="connsiteX16" fmla="*/ 707232 w 902495"/>
              <a:gd name="connsiteY16" fmla="*/ 290512 h 433388"/>
              <a:gd name="connsiteX17" fmla="*/ 681038 w 902495"/>
              <a:gd name="connsiteY17" fmla="*/ 269081 h 433388"/>
              <a:gd name="connsiteX18" fmla="*/ 642938 w 902495"/>
              <a:gd name="connsiteY18" fmla="*/ 269081 h 433388"/>
              <a:gd name="connsiteX19" fmla="*/ 631032 w 902495"/>
              <a:gd name="connsiteY19" fmla="*/ 295275 h 433388"/>
              <a:gd name="connsiteX20" fmla="*/ 590551 w 902495"/>
              <a:gd name="connsiteY20" fmla="*/ 295275 h 433388"/>
              <a:gd name="connsiteX21" fmla="*/ 554832 w 902495"/>
              <a:gd name="connsiteY21" fmla="*/ 252412 h 433388"/>
              <a:gd name="connsiteX22" fmla="*/ 511969 w 902495"/>
              <a:gd name="connsiteY22" fmla="*/ 252412 h 433388"/>
              <a:gd name="connsiteX23" fmla="*/ 481013 w 902495"/>
              <a:gd name="connsiteY23" fmla="*/ 290512 h 433388"/>
              <a:gd name="connsiteX24" fmla="*/ 418485 w 902495"/>
              <a:gd name="connsiteY24" fmla="*/ 290512 h 433388"/>
              <a:gd name="connsiteX25" fmla="*/ 416359 w 902495"/>
              <a:gd name="connsiteY25" fmla="*/ 301041 h 433388"/>
              <a:gd name="connsiteX26" fmla="*/ 216694 w 902495"/>
              <a:gd name="connsiteY26" fmla="*/ 433388 h 433388"/>
              <a:gd name="connsiteX27" fmla="*/ 0 w 902495"/>
              <a:gd name="connsiteY27" fmla="*/ 216694 h 433388"/>
              <a:gd name="connsiteX28" fmla="*/ 216694 w 902495"/>
              <a:gd name="connsiteY28" fmla="*/ 0 h 43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2495" h="433388">
                <a:moveTo>
                  <a:pt x="90488" y="159543"/>
                </a:moveTo>
                <a:cubicBezTo>
                  <a:pt x="60898" y="159543"/>
                  <a:pt x="36910" y="183531"/>
                  <a:pt x="36910" y="213121"/>
                </a:cubicBezTo>
                <a:cubicBezTo>
                  <a:pt x="36910" y="242711"/>
                  <a:pt x="60898" y="266699"/>
                  <a:pt x="90488" y="266699"/>
                </a:cubicBezTo>
                <a:cubicBezTo>
                  <a:pt x="120078" y="266699"/>
                  <a:pt x="144066" y="242711"/>
                  <a:pt x="144066" y="213121"/>
                </a:cubicBezTo>
                <a:cubicBezTo>
                  <a:pt x="144066" y="183531"/>
                  <a:pt x="120078" y="159543"/>
                  <a:pt x="90488" y="159543"/>
                </a:cubicBezTo>
                <a:close/>
                <a:moveTo>
                  <a:pt x="216694" y="0"/>
                </a:moveTo>
                <a:cubicBezTo>
                  <a:pt x="276533" y="0"/>
                  <a:pt x="330706" y="24254"/>
                  <a:pt x="369920" y="63468"/>
                </a:cubicBezTo>
                <a:lnTo>
                  <a:pt x="412219" y="126206"/>
                </a:lnTo>
                <a:lnTo>
                  <a:pt x="857251" y="126206"/>
                </a:lnTo>
                <a:lnTo>
                  <a:pt x="902495" y="171450"/>
                </a:lnTo>
                <a:lnTo>
                  <a:pt x="902495" y="228600"/>
                </a:lnTo>
                <a:lnTo>
                  <a:pt x="850107" y="300037"/>
                </a:lnTo>
                <a:lnTo>
                  <a:pt x="823913" y="300037"/>
                </a:lnTo>
                <a:lnTo>
                  <a:pt x="800101" y="261937"/>
                </a:lnTo>
                <a:lnTo>
                  <a:pt x="764382" y="261937"/>
                </a:lnTo>
                <a:lnTo>
                  <a:pt x="745332" y="290512"/>
                </a:lnTo>
                <a:lnTo>
                  <a:pt x="707232" y="290512"/>
                </a:lnTo>
                <a:lnTo>
                  <a:pt x="681038" y="269081"/>
                </a:lnTo>
                <a:lnTo>
                  <a:pt x="642938" y="269081"/>
                </a:lnTo>
                <a:lnTo>
                  <a:pt x="631032" y="295275"/>
                </a:lnTo>
                <a:lnTo>
                  <a:pt x="590551" y="295275"/>
                </a:lnTo>
                <a:lnTo>
                  <a:pt x="554832" y="252412"/>
                </a:lnTo>
                <a:lnTo>
                  <a:pt x="511969" y="252412"/>
                </a:lnTo>
                <a:lnTo>
                  <a:pt x="481013" y="290512"/>
                </a:lnTo>
                <a:lnTo>
                  <a:pt x="418485" y="290512"/>
                </a:lnTo>
                <a:lnTo>
                  <a:pt x="416359" y="301041"/>
                </a:lnTo>
                <a:cubicBezTo>
                  <a:pt x="383463" y="378816"/>
                  <a:pt x="306452" y="433388"/>
                  <a:pt x="216694" y="433388"/>
                </a:cubicBezTo>
                <a:cubicBezTo>
                  <a:pt x="97017" y="433388"/>
                  <a:pt x="0" y="336371"/>
                  <a:pt x="0" y="216694"/>
                </a:cubicBezTo>
                <a:cubicBezTo>
                  <a:pt x="0" y="97017"/>
                  <a:pt x="97017" y="0"/>
                  <a:pt x="216694"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B7FF0F1-4419-4875-8ADA-4C502F28F371}"/>
              </a:ext>
            </a:extLst>
          </p:cNvPr>
          <p:cNvSpPr txBox="1"/>
          <p:nvPr/>
        </p:nvSpPr>
        <p:spPr>
          <a:xfrm>
            <a:off x="1517713" y="4617260"/>
            <a:ext cx="9558781" cy="1552605"/>
          </a:xfrm>
          <a:prstGeom prst="rect">
            <a:avLst/>
          </a:prstGeom>
          <a:noFill/>
        </p:spPr>
        <p:txBody>
          <a:bodyPr wrap="square" lIns="0" tIns="0" rIns="0" bIns="0" rtlCol="0" anchor="t">
            <a:spAutoFit/>
          </a:bodyPr>
          <a:lstStyle/>
          <a:p>
            <a:pPr>
              <a:lnSpc>
                <a:spcPct val="114000"/>
              </a:lnSpc>
            </a:pPr>
            <a:r>
              <a:rPr lang="en-US" altLang="zh-CN" dirty="0"/>
              <a:t>Ideas:</a:t>
            </a:r>
          </a:p>
          <a:p>
            <a:pPr marL="342900" indent="-342900">
              <a:lnSpc>
                <a:spcPct val="114000"/>
              </a:lnSpc>
              <a:buFont typeface="Arial" panose="020B0604020202020204" pitchFamily="34" charset="0"/>
              <a:buChar char="•"/>
            </a:pPr>
            <a:r>
              <a:rPr lang="en-US" altLang="zh-CN" b="1" dirty="0">
                <a:effectLst/>
                <a:latin typeface="Arial" panose="020B0604020202020204" pitchFamily="34" charset="0"/>
                <a:ea typeface="Arial" panose="020B0604020202020204" pitchFamily="34" charset="0"/>
              </a:rPr>
              <a:t>Extract</a:t>
            </a:r>
            <a:r>
              <a:rPr lang="en-US" altLang="zh-CN" dirty="0">
                <a:effectLst/>
                <a:latin typeface="Arial" panose="020B0604020202020204" pitchFamily="34" charset="0"/>
                <a:ea typeface="Arial" panose="020B0604020202020204" pitchFamily="34" charset="0"/>
              </a:rPr>
              <a:t> the effective text information</a:t>
            </a:r>
          </a:p>
          <a:p>
            <a:pPr marL="342900" indent="-342900">
              <a:lnSpc>
                <a:spcPct val="114000"/>
              </a:lnSpc>
              <a:buFont typeface="Arial" panose="020B0604020202020204" pitchFamily="34" charset="0"/>
              <a:buChar char="•"/>
            </a:pPr>
            <a:r>
              <a:rPr lang="en-US" altLang="zh-CN" dirty="0">
                <a:latin typeface="+mn-lt"/>
              </a:rPr>
              <a:t>Use </a:t>
            </a:r>
            <a:r>
              <a:rPr lang="en-US" altLang="zh-CN" b="1" dirty="0">
                <a:latin typeface="+mn-lt"/>
              </a:rPr>
              <a:t>NLP algorithms </a:t>
            </a:r>
            <a:r>
              <a:rPr lang="en-US" altLang="zh-CN" dirty="0">
                <a:latin typeface="+mn-lt"/>
              </a:rPr>
              <a:t>to process text data</a:t>
            </a:r>
          </a:p>
          <a:p>
            <a:pPr marL="342900" indent="-342900">
              <a:lnSpc>
                <a:spcPct val="114000"/>
              </a:lnSpc>
              <a:buFont typeface="Arial" panose="020B0604020202020204" pitchFamily="34" charset="0"/>
              <a:buChar char="•"/>
            </a:pPr>
            <a:r>
              <a:rPr lang="en-US" altLang="zh-CN" dirty="0">
                <a:latin typeface="+mn-lt"/>
              </a:rPr>
              <a:t>Extract the </a:t>
            </a:r>
            <a:r>
              <a:rPr lang="en-US" altLang="zh-CN" b="1" dirty="0">
                <a:latin typeface="+mn-lt"/>
              </a:rPr>
              <a:t>keywords</a:t>
            </a:r>
          </a:p>
          <a:p>
            <a:pPr marL="342900" indent="-342900">
              <a:lnSpc>
                <a:spcPct val="114000"/>
              </a:lnSpc>
              <a:buFont typeface="Arial" panose="020B0604020202020204" pitchFamily="34" charset="0"/>
              <a:buChar char="•"/>
            </a:pPr>
            <a:r>
              <a:rPr lang="en-US" altLang="zh-CN" b="1" dirty="0">
                <a:effectLst/>
                <a:latin typeface="Arial" panose="020B0604020202020204" pitchFamily="34" charset="0"/>
                <a:ea typeface="Arial" panose="020B0604020202020204" pitchFamily="34" charset="0"/>
              </a:rPr>
              <a:t>Unsupervised learning: clustering</a:t>
            </a:r>
            <a:r>
              <a:rPr lang="en-US" altLang="zh-CN" dirty="0">
                <a:effectLst/>
                <a:latin typeface="Arial" panose="020B0604020202020204" pitchFamily="34" charset="0"/>
                <a:ea typeface="Arial" panose="020B0604020202020204" pitchFamily="34" charset="0"/>
              </a:rPr>
              <a:t> algorithm </a:t>
            </a:r>
            <a:endParaRPr lang="en-US" altLang="zh-CN" b="1" dirty="0">
              <a:latin typeface="+mn-lt"/>
            </a:endParaRPr>
          </a:p>
        </p:txBody>
      </p:sp>
      <p:sp>
        <p:nvSpPr>
          <p:cNvPr id="15" name="Freeform 78">
            <a:extLst>
              <a:ext uri="{FF2B5EF4-FFF2-40B4-BE49-F238E27FC236}">
                <a16:creationId xmlns:a16="http://schemas.microsoft.com/office/drawing/2014/main" id="{651CEF15-9401-4FC0-8BF3-4F77417680CA}"/>
              </a:ext>
            </a:extLst>
          </p:cNvPr>
          <p:cNvSpPr/>
          <p:nvPr/>
        </p:nvSpPr>
        <p:spPr bwMode="auto">
          <a:xfrm rot="5400000">
            <a:off x="5554530" y="2866972"/>
            <a:ext cx="1082940" cy="1354958"/>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prstClr val="black"/>
              </a:solidFill>
            </a:endParaRPr>
          </a:p>
        </p:txBody>
      </p:sp>
    </p:spTree>
    <p:extLst>
      <p:ext uri="{BB962C8B-B14F-4D97-AF65-F5344CB8AC3E}">
        <p14:creationId xmlns:p14="http://schemas.microsoft.com/office/powerpoint/2010/main" val="88451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25454" y="419308"/>
            <a:ext cx="11345332" cy="510909"/>
          </a:xfrm>
        </p:spPr>
        <p:txBody>
          <a:bodyPr/>
          <a:lstStyle/>
          <a:p>
            <a:r>
              <a:rPr lang="de-DE" b="1"/>
              <a:t>Task </a:t>
            </a:r>
            <a:r>
              <a:rPr lang="de-DE" b="1" err="1"/>
              <a:t>Allocation</a:t>
            </a:r>
            <a:r>
              <a:rPr lang="de-DE" b="1"/>
              <a:t> ＆ Time Schedule</a:t>
            </a:r>
          </a:p>
        </p:txBody>
      </p:sp>
      <p:sp>
        <p:nvSpPr>
          <p:cNvPr id="4" name="Foliennummernplatzhalt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58CB1E-F828-4F11-99E0-327109AF9DA4}" type="slidenum">
              <a:rPr kumimoji="0" lang="de-DE" sz="1467"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467" b="0" i="0" u="none" strike="noStrike" kern="1200" cap="none" spc="0" normalizeH="0" baseline="0" noProof="0">
              <a:ln>
                <a:noFill/>
              </a:ln>
              <a:solidFill>
                <a:prstClr val="black"/>
              </a:solidFill>
              <a:effectLst/>
              <a:uLnTx/>
              <a:uFillTx/>
              <a:latin typeface="Arial"/>
              <a:ea typeface="+mn-ea"/>
              <a:cs typeface="+mn-cs"/>
            </a:endParaRPr>
          </a:p>
        </p:txBody>
      </p:sp>
      <p:sp>
        <p:nvSpPr>
          <p:cNvPr id="7" name="Fußzeilenplatzhalter 4"/>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67" b="0" i="0" u="none" strike="noStrike" kern="1200" cap="none" spc="0" normalizeH="0" baseline="0" noProof="0">
                <a:ln>
                  <a:noFill/>
                </a:ln>
                <a:solidFill>
                  <a:prstClr val="black"/>
                </a:solidFill>
                <a:effectLst/>
                <a:uLnTx/>
                <a:uFillTx/>
                <a:latin typeface="Arial"/>
                <a:ea typeface="+mn-ea"/>
                <a:cs typeface="+mn-cs"/>
              </a:rPr>
              <a:t>Yujun Liu </a:t>
            </a:r>
            <a:r>
              <a:rPr kumimoji="0" lang="zh-CN" altLang="en-US" sz="1467" b="0" i="0" u="none" strike="noStrike" kern="1200" cap="none" spc="0" normalizeH="0" baseline="0" noProof="0">
                <a:ln>
                  <a:noFill/>
                </a:ln>
                <a:solidFill>
                  <a:prstClr val="black"/>
                </a:solidFill>
                <a:effectLst/>
                <a:uLnTx/>
                <a:uFillTx/>
                <a:latin typeface="Arial"/>
                <a:ea typeface="+mn-ea"/>
                <a:cs typeface="+mn-cs"/>
              </a:rPr>
              <a:t>＆ </a:t>
            </a:r>
            <a:r>
              <a:rPr kumimoji="0" lang="en-US" altLang="zh-CN" sz="1467" b="0" i="0" u="none" strike="noStrike" kern="1200" cap="none" spc="0" normalizeH="0" baseline="0" noProof="0">
                <a:ln>
                  <a:noFill/>
                </a:ln>
                <a:solidFill>
                  <a:prstClr val="black"/>
                </a:solidFill>
                <a:effectLst/>
                <a:uLnTx/>
                <a:uFillTx/>
                <a:latin typeface="Arial"/>
                <a:ea typeface="+mn-ea"/>
                <a:cs typeface="+mn-cs"/>
              </a:rPr>
              <a:t>Wenliang Peng </a:t>
            </a:r>
            <a:r>
              <a:rPr kumimoji="0" lang="zh-CN" altLang="en-US" sz="1467" b="0" i="0" u="none" strike="noStrike" kern="1200" cap="none" spc="0" normalizeH="0" baseline="0" noProof="0">
                <a:ln>
                  <a:noFill/>
                </a:ln>
                <a:solidFill>
                  <a:prstClr val="black"/>
                </a:solidFill>
                <a:effectLst/>
                <a:uLnTx/>
                <a:uFillTx/>
                <a:latin typeface="Arial"/>
                <a:ea typeface="+mn-ea"/>
                <a:cs typeface="+mn-cs"/>
              </a:rPr>
              <a:t>＆ </a:t>
            </a:r>
            <a:r>
              <a:rPr kumimoji="0" lang="en-US" altLang="zh-CN" sz="1467" b="0" i="0" u="none" strike="noStrike" kern="1200" cap="none" spc="0" normalizeH="0" baseline="0" noProof="0">
                <a:ln>
                  <a:noFill/>
                </a:ln>
                <a:solidFill>
                  <a:prstClr val="black"/>
                </a:solidFill>
                <a:effectLst/>
                <a:uLnTx/>
                <a:uFillTx/>
                <a:latin typeface="Arial"/>
                <a:ea typeface="+mn-ea"/>
                <a:cs typeface="+mn-cs"/>
              </a:rPr>
              <a:t>Chao Zhang </a:t>
            </a:r>
            <a:r>
              <a:rPr kumimoji="0" lang="zh-CN" altLang="en-US" sz="1467" b="0" i="0" u="none" strike="noStrike" kern="1200" cap="none" spc="0" normalizeH="0" baseline="0" noProof="0">
                <a:ln>
                  <a:noFill/>
                </a:ln>
                <a:solidFill>
                  <a:prstClr val="black"/>
                </a:solidFill>
                <a:effectLst/>
                <a:uLnTx/>
                <a:uFillTx/>
                <a:latin typeface="Arial"/>
                <a:ea typeface="+mn-ea"/>
                <a:cs typeface="+mn-cs"/>
              </a:rPr>
              <a:t>＆</a:t>
            </a:r>
            <a:r>
              <a:rPr kumimoji="0" lang="en-US" altLang="zh-CN" sz="1467" b="0" i="0" u="none" strike="noStrike" kern="1200" cap="none" spc="0" normalizeH="0" baseline="0" noProof="0">
                <a:ln>
                  <a:noFill/>
                </a:ln>
                <a:solidFill>
                  <a:prstClr val="black"/>
                </a:solidFill>
                <a:effectLst/>
                <a:uLnTx/>
                <a:uFillTx/>
                <a:latin typeface="Arial"/>
                <a:ea typeface="+mn-ea"/>
                <a:cs typeface="+mn-cs"/>
              </a:rPr>
              <a:t> Yuanhao Zhong </a:t>
            </a:r>
            <a:r>
              <a:rPr kumimoji="0" lang="de-DE" sz="1467" b="0" i="0" u="none" strike="noStrike" kern="1200" cap="none" spc="0" normalizeH="0" baseline="0" noProof="0">
                <a:ln>
                  <a:noFill/>
                </a:ln>
                <a:solidFill>
                  <a:prstClr val="black"/>
                </a:solidFill>
                <a:effectLst/>
                <a:uLnTx/>
                <a:uFillTx/>
                <a:latin typeface="Arial"/>
                <a:ea typeface="+mn-ea"/>
                <a:cs typeface="+mn-cs"/>
              </a:rPr>
              <a:t>| </a:t>
            </a:r>
            <a:r>
              <a:rPr kumimoji="0" lang="en-US" sz="1467" b="0" i="0" u="none" strike="noStrike" kern="1200" cap="none" spc="0" normalizeH="0" baseline="0" noProof="0">
                <a:ln>
                  <a:noFill/>
                </a:ln>
                <a:solidFill>
                  <a:prstClr val="black"/>
                </a:solidFill>
                <a:effectLst/>
                <a:uLnTx/>
                <a:uFillTx/>
                <a:latin typeface="Arial"/>
                <a:ea typeface="+mn-ea"/>
                <a:cs typeface="+mn-cs"/>
              </a:rPr>
              <a:t>Improvement of a Ticketing System</a:t>
            </a:r>
          </a:p>
        </p:txBody>
      </p:sp>
      <p:graphicFrame>
        <p:nvGraphicFramePr>
          <p:cNvPr id="8" name="表格 -1">
            <a:extLst>
              <a:ext uri="{FF2B5EF4-FFF2-40B4-BE49-F238E27FC236}">
                <a16:creationId xmlns:a16="http://schemas.microsoft.com/office/drawing/2014/main" id="{257EFF0C-C74E-4C1A-8727-8576B43CC5A0}"/>
              </a:ext>
            </a:extLst>
          </p:cNvPr>
          <p:cNvGraphicFramePr/>
          <p:nvPr/>
        </p:nvGraphicFramePr>
        <p:xfrm>
          <a:off x="975862" y="1263190"/>
          <a:ext cx="10240276" cy="4625623"/>
        </p:xfrm>
        <a:graphic>
          <a:graphicData uri="http://schemas.openxmlformats.org/drawingml/2006/table">
            <a:tbl>
              <a:tblPr firstRow="1" bandRow="1">
                <a:tableStyleId>{5C22544A-7EE6-4342-B048-85BDC9FD1C3A}</a:tableStyleId>
              </a:tblPr>
              <a:tblGrid>
                <a:gridCol w="7217570">
                  <a:extLst>
                    <a:ext uri="{9D8B030D-6E8A-4147-A177-3AD203B41FA5}">
                      <a16:colId xmlns:a16="http://schemas.microsoft.com/office/drawing/2014/main" val="20000"/>
                    </a:ext>
                  </a:extLst>
                </a:gridCol>
                <a:gridCol w="3022706">
                  <a:extLst>
                    <a:ext uri="{9D8B030D-6E8A-4147-A177-3AD203B41FA5}">
                      <a16:colId xmlns:a16="http://schemas.microsoft.com/office/drawing/2014/main" val="20001"/>
                    </a:ext>
                  </a:extLst>
                </a:gridCol>
              </a:tblGrid>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Task</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a:solidFill>
                            <a:srgbClr val="000000"/>
                          </a:solidFill>
                          <a:latin typeface="+mn-lt"/>
                          <a:ea typeface="微软雅黑" panose="020B0503020204020204" pitchFamily="34" charset="-122"/>
                          <a:cs typeface="宋体" panose="02010600030101010101" pitchFamily="2" charset="-122"/>
                        </a:rPr>
                        <a:t>Name</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Literature research and problem analysis</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all</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Demand analysis and data analysis</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Peng, Zhong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7615">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Data extraction and multi-language data processing</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Peng, Zhang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Preprocessing</a:t>
                      </a:r>
                    </a:p>
                  </a:txBody>
                  <a:tcPr marL="0" marR="0" marT="0" marB="0" anchor="ctr">
                    <a:lnL w="9525" cap="flat" cmpd="sng">
                      <a:solidFill>
                        <a:srgbClr val="000000"/>
                      </a:solidFill>
                      <a:prstDash val="soli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Peng,</a:t>
                      </a:r>
                      <a:r>
                        <a:rPr lang="zh-CN" altLang="en-US" sz="2400" b="0" dirty="0">
                          <a:solidFill>
                            <a:srgbClr val="000000"/>
                          </a:solidFill>
                          <a:latin typeface="+mn-lt"/>
                          <a:ea typeface="微软雅黑" panose="020B0503020204020204" pitchFamily="34" charset="-122"/>
                          <a:cs typeface="宋体" panose="02010600030101010101" pitchFamily="2" charset="-122"/>
                        </a:rPr>
                        <a:t> </a:t>
                      </a:r>
                      <a:r>
                        <a:rPr lang="en-US" altLang="zh-CN" sz="2400" b="0" dirty="0">
                          <a:solidFill>
                            <a:srgbClr val="000000"/>
                          </a:solidFill>
                          <a:latin typeface="+mn-lt"/>
                          <a:ea typeface="微软雅黑" panose="020B0503020204020204" pitchFamily="34" charset="-122"/>
                          <a:cs typeface="宋体" panose="02010600030101010101" pitchFamily="2" charset="-122"/>
                        </a:rPr>
                        <a:t>Zhong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245765866"/>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Model building</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Liu, Zhang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Post-analysis</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a:solidFill>
                            <a:srgbClr val="000000"/>
                          </a:solidFill>
                          <a:latin typeface="+mn-lt"/>
                          <a:ea typeface="微软雅黑" panose="020B0503020204020204" pitchFamily="34" charset="-122"/>
                          <a:cs typeface="宋体" panose="02010600030101010101" pitchFamily="2" charset="-122"/>
                        </a:rPr>
                        <a:t>Liu, Zhang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600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400" b="0" dirty="0">
                          <a:solidFill>
                            <a:srgbClr val="000000"/>
                          </a:solidFill>
                          <a:latin typeface="+mn-lt"/>
                          <a:ea typeface="微软雅黑" panose="020B0503020204020204" pitchFamily="34" charset="-122"/>
                          <a:cs typeface="宋体" panose="02010600030101010101" pitchFamily="2" charset="-122"/>
                        </a:rPr>
                        <a:t>Model evaluation</a:t>
                      </a:r>
                    </a:p>
                  </a:txBody>
                  <a:tcPr marL="0" marR="0" marT="0" marB="0" anchor="ctr">
                    <a:lnL w="9525" cap="flat" cmpd="sng">
                      <a:solidFill>
                        <a:srgbClr val="000000"/>
                      </a:solidFill>
                      <a:prstDash val="soli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Liu, Zhong</a:t>
                      </a:r>
                      <a:endParaRPr lang="zh-CN" altLang="en-US" sz="2400" b="0" dirty="0">
                        <a:solidFill>
                          <a:srgbClr val="000000"/>
                        </a:solidFill>
                        <a:latin typeface="+mn-lt"/>
                        <a:ea typeface="微软雅黑" panose="020B0503020204020204" pitchFamily="34" charset="-122"/>
                        <a:cs typeface="宋体" panose="02010600030101010101" pitchFamily="2" charset="-122"/>
                      </a:endParaRPr>
                    </a:p>
                  </a:txBody>
                  <a:tcPr marL="0" marR="0" marT="0" marB="0" anchor="ctr">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9525" cap="flat" cmpd="sng" algn="ctr">
                      <a:solidFill>
                        <a:srgbClr val="000000"/>
                      </a:solidFill>
                      <a:prstDash val="solid"/>
                      <a:roun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61345586"/>
                  </a:ext>
                </a:extLst>
              </a:tr>
              <a:tr h="516001">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Correction and documentation</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400" b="0" dirty="0">
                          <a:solidFill>
                            <a:srgbClr val="000000"/>
                          </a:solidFill>
                          <a:latin typeface="+mn-lt"/>
                          <a:ea typeface="微软雅黑" panose="020B0503020204020204" pitchFamily="34" charset="-122"/>
                          <a:cs typeface="宋体" panose="02010600030101010101" pitchFamily="2" charset="-122"/>
                        </a:rPr>
                        <a:t>all</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928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25454" y="419308"/>
            <a:ext cx="11345332" cy="510909"/>
          </a:xfrm>
        </p:spPr>
        <p:txBody>
          <a:bodyPr/>
          <a:lstStyle/>
          <a:p>
            <a:r>
              <a:rPr lang="de-DE" b="1"/>
              <a:t>Task </a:t>
            </a:r>
            <a:r>
              <a:rPr lang="en-GB" b="1"/>
              <a:t>Allocation</a:t>
            </a:r>
            <a:r>
              <a:rPr lang="de-DE" b="1"/>
              <a:t> ＆ Time Schedule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5" name="图片 4">
            <a:extLst>
              <a:ext uri="{FF2B5EF4-FFF2-40B4-BE49-F238E27FC236}">
                <a16:creationId xmlns:a16="http://schemas.microsoft.com/office/drawing/2014/main" id="{6EE75535-5EB1-42D9-8F44-BC3D6B742395}"/>
              </a:ext>
            </a:extLst>
          </p:cNvPr>
          <p:cNvPicPr>
            <a:picLocks noChangeAspect="1"/>
          </p:cNvPicPr>
          <p:nvPr/>
        </p:nvPicPr>
        <p:blipFill>
          <a:blip r:embed="rId2"/>
          <a:stretch>
            <a:fillRect/>
          </a:stretch>
        </p:blipFill>
        <p:spPr>
          <a:xfrm>
            <a:off x="1852003" y="930217"/>
            <a:ext cx="8549242" cy="5568847"/>
          </a:xfrm>
          <a:prstGeom prst="rect">
            <a:avLst/>
          </a:prstGeom>
        </p:spPr>
      </p:pic>
    </p:spTree>
    <p:extLst>
      <p:ext uri="{BB962C8B-B14F-4D97-AF65-F5344CB8AC3E}">
        <p14:creationId xmlns:p14="http://schemas.microsoft.com/office/powerpoint/2010/main" val="243747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674762"/>
            <a:ext cx="11345332" cy="5053553"/>
          </a:xfrm>
        </p:spPr>
        <p:txBody>
          <a:bodyPr/>
          <a:lstStyle/>
          <a:p>
            <a:endParaRPr lang="de-DE" sz="2000" dirty="0"/>
          </a:p>
          <a:p>
            <a:pPr marL="342900" indent="-342900">
              <a:buFont typeface="Wingdings" panose="05000000000000000000" pitchFamily="2" charset="2"/>
              <a:buChar char="Ø"/>
            </a:pPr>
            <a:r>
              <a:rPr lang="de-DE" sz="2000" b="1" dirty="0"/>
              <a:t>Remove invalid </a:t>
            </a:r>
            <a:r>
              <a:rPr lang="de-DE" sz="2000" b="1" dirty="0" err="1"/>
              <a:t>tickets</a:t>
            </a:r>
            <a:endParaRPr lang="de-DE" sz="2000" b="1" dirty="0"/>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Alert tickets </a:t>
            </a:r>
          </a:p>
          <a:p>
            <a:pPr lvl="2">
              <a:buFont typeface="Arial" panose="020B0604020202020204" pitchFamily="34" charset="0"/>
              <a:buChar char="•"/>
            </a:pPr>
            <a:r>
              <a:rPr lang="en-US" altLang="zh-CN" sz="1800" dirty="0">
                <a:cs typeface="Times New Roman" panose="02020603050405020304" pitchFamily="18" charset="0"/>
                <a:sym typeface="Wingdings" panose="05000000000000000000" pitchFamily="2" charset="2"/>
              </a:rPr>
              <a:t>Blank tickets</a:t>
            </a:r>
          </a:p>
          <a:p>
            <a:pPr lvl="2">
              <a:buFont typeface="Arial" panose="020B0604020202020204" pitchFamily="34" charset="0"/>
              <a:buChar char="•"/>
            </a:pPr>
            <a:r>
              <a:rPr lang="en-US" altLang="zh-CN" sz="1800" dirty="0">
                <a:cs typeface="Times New Roman" panose="02020603050405020304" pitchFamily="18" charset="0"/>
                <a:sym typeface="Wingdings" panose="05000000000000000000" pitchFamily="2" charset="2"/>
              </a:rPr>
              <a:t>Tickets without </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Beschreibung</a:t>
            </a:r>
            <a:r>
              <a:rPr lang="en-US" sz="1800" dirty="0">
                <a:effectLst/>
                <a:latin typeface="Arial" panose="020B0604020202020204" pitchFamily="34" charset="0"/>
                <a:ea typeface="Arial" panose="020B0604020202020204" pitchFamily="34" charset="0"/>
              </a:rPr>
              <a:t>" and "E-mail von Kunde"</a:t>
            </a:r>
            <a:r>
              <a:rPr lang="en-US" altLang="zh-CN" sz="1800" dirty="0">
                <a:cs typeface="Times New Roman" panose="02020603050405020304" pitchFamily="18" charset="0"/>
                <a:sym typeface="Wingdings" panose="05000000000000000000" pitchFamily="2" charset="2"/>
              </a:rPr>
              <a:t> </a:t>
            </a:r>
            <a:endParaRPr lang="de-DE" sz="1800" b="1" dirty="0"/>
          </a:p>
          <a:p>
            <a:endParaRPr lang="de-DE" sz="2000" b="1" dirty="0"/>
          </a:p>
          <a:p>
            <a:pPr marL="342900" indent="-342900">
              <a:buFont typeface="Wingdings" panose="05000000000000000000" pitchFamily="2" charset="2"/>
              <a:buChar char="Ø"/>
            </a:pPr>
            <a:r>
              <a:rPr lang="en-US" sz="2000" b="1" dirty="0"/>
              <a:t>Extract data from valid tickets</a:t>
            </a:r>
          </a:p>
          <a:p>
            <a:pPr lvl="2">
              <a:buFont typeface="Arial" panose="020B0604020202020204" pitchFamily="34" charset="0"/>
              <a:buChar char="•"/>
            </a:pPr>
            <a:r>
              <a:rPr lang="en-US" altLang="zh-CN" sz="1800" dirty="0">
                <a:cs typeface="Times New Roman" panose="02020603050405020304" pitchFamily="18" charset="0"/>
              </a:rPr>
              <a:t>Extract the first </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Beschreibung</a:t>
            </a:r>
            <a:r>
              <a:rPr lang="en-US" sz="1800" dirty="0">
                <a:effectLst/>
                <a:latin typeface="Arial" panose="020B0604020202020204" pitchFamily="34" charset="0"/>
                <a:ea typeface="Arial" panose="020B0604020202020204" pitchFamily="34" charset="0"/>
              </a:rPr>
              <a:t>" and "E-mail von Kunde"</a:t>
            </a:r>
            <a:r>
              <a:rPr lang="en-US" altLang="zh-CN" sz="1800" dirty="0">
                <a:cs typeface="Times New Roman" panose="02020603050405020304" pitchFamily="18" charset="0"/>
                <a:sym typeface="Wingdings" panose="05000000000000000000" pitchFamily="2" charset="2"/>
              </a:rPr>
              <a:t> from every valid tickets</a:t>
            </a:r>
            <a:endParaRPr lang="de-DE" sz="1800" b="1" dirty="0"/>
          </a:p>
          <a:p>
            <a:endParaRPr lang="de-DE" sz="2000" b="1" dirty="0"/>
          </a:p>
          <a:p>
            <a:pPr lvl="2">
              <a:buFont typeface="Arial" panose="020B0604020202020204" pitchFamily="34" charset="0"/>
              <a:buChar char="•"/>
            </a:pPr>
            <a:endParaRPr lang="en-US" altLang="zh-CN" sz="1800" dirty="0">
              <a:cs typeface="Times New Roman" panose="02020603050405020304" pitchFamily="18" charset="0"/>
            </a:endParaRPr>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Data Extraction</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8" name="图片 7">
            <a:extLst>
              <a:ext uri="{FF2B5EF4-FFF2-40B4-BE49-F238E27FC236}">
                <a16:creationId xmlns:a16="http://schemas.microsoft.com/office/drawing/2014/main" id="{3BF07B4B-B311-4C99-A084-3D579F0F76F3}"/>
              </a:ext>
            </a:extLst>
          </p:cNvPr>
          <p:cNvPicPr/>
          <p:nvPr/>
        </p:nvPicPr>
        <p:blipFill>
          <a:blip r:embed="rId3"/>
          <a:stretch>
            <a:fillRect/>
          </a:stretch>
        </p:blipFill>
        <p:spPr>
          <a:xfrm>
            <a:off x="1213919" y="3525897"/>
            <a:ext cx="8335264" cy="2853001"/>
          </a:xfrm>
          <a:prstGeom prst="rect">
            <a:avLst/>
          </a:prstGeom>
        </p:spPr>
      </p:pic>
    </p:spTree>
    <p:extLst>
      <p:ext uri="{BB962C8B-B14F-4D97-AF65-F5344CB8AC3E}">
        <p14:creationId xmlns:p14="http://schemas.microsoft.com/office/powerpoint/2010/main" val="323526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674762"/>
            <a:ext cx="11345332" cy="5053553"/>
          </a:xfrm>
        </p:spPr>
        <p:txBody>
          <a:bodyPr/>
          <a:lstStyle/>
          <a:p>
            <a:endParaRPr lang="de-DE" sz="2000" dirty="0"/>
          </a:p>
          <a:p>
            <a:pPr marL="342900" indent="-342900">
              <a:buFont typeface="Wingdings" panose="05000000000000000000" pitchFamily="2" charset="2"/>
              <a:buChar char="Ø"/>
            </a:pPr>
            <a:r>
              <a:rPr lang="en-US" altLang="zh-CN" sz="2000" b="1" dirty="0"/>
              <a:t>Language </a:t>
            </a:r>
            <a:r>
              <a:rPr lang="de-DE" altLang="zh-CN" sz="2000" b="1" dirty="0" err="1"/>
              <a:t>d</a:t>
            </a:r>
            <a:r>
              <a:rPr lang="de-DE" sz="2000" b="1" dirty="0" err="1"/>
              <a:t>etection</a:t>
            </a:r>
            <a:endParaRPr lang="de-DE" sz="2000" b="1" dirty="0"/>
          </a:p>
          <a:p>
            <a:pPr lvl="2">
              <a:buFont typeface="Arial" panose="020B0604020202020204" pitchFamily="34" charset="0"/>
              <a:buChar char="•"/>
            </a:pPr>
            <a:r>
              <a:rPr lang="en-US" sz="1800" dirty="0">
                <a:latin typeface="Arial" panose="020B0604020202020204" pitchFamily="34" charset="0"/>
                <a:ea typeface="Arial" panose="020B0604020202020204" pitchFamily="34" charset="0"/>
              </a:rPr>
              <a:t>M</a:t>
            </a:r>
            <a:r>
              <a:rPr lang="en-US" sz="1800" dirty="0">
                <a:effectLst/>
                <a:latin typeface="Arial" panose="020B0604020202020204" pitchFamily="34" charset="0"/>
                <a:ea typeface="Arial" panose="020B0604020202020204" pitchFamily="34" charset="0"/>
              </a:rPr>
              <a:t>ain languages: English (2406 samples) and German (3877 samples)</a:t>
            </a:r>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other languages: misclassified</a:t>
            </a:r>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only samples that are recognized as German and English</a:t>
            </a:r>
            <a:br>
              <a:rPr lang="en-US" sz="1800" dirty="0">
                <a:effectLst/>
                <a:latin typeface="Arial" panose="020B0604020202020204" pitchFamily="34" charset="0"/>
                <a:ea typeface="Arial" panose="020B0604020202020204" pitchFamily="34" charset="0"/>
              </a:rPr>
            </a:br>
            <a:endParaRPr lang="de-DE" sz="2000" b="1" dirty="0"/>
          </a:p>
          <a:p>
            <a:pPr lvl="2">
              <a:buFont typeface="Arial" panose="020B0604020202020204" pitchFamily="34" charset="0"/>
              <a:buChar char="•"/>
            </a:pPr>
            <a:endParaRPr lang="en-US" altLang="zh-CN" sz="1800" dirty="0">
              <a:cs typeface="Times New Roman" panose="02020603050405020304" pitchFamily="18" charset="0"/>
            </a:endParaRPr>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US" b="1" dirty="0"/>
              <a:t>Multi-language Processing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9" name="图片 8">
            <a:extLst>
              <a:ext uri="{FF2B5EF4-FFF2-40B4-BE49-F238E27FC236}">
                <a16:creationId xmlns:a16="http://schemas.microsoft.com/office/drawing/2014/main" id="{39DEEA0F-245B-4E6C-B8E2-59A2E58D5507}"/>
              </a:ext>
            </a:extLst>
          </p:cNvPr>
          <p:cNvPicPr/>
          <p:nvPr/>
        </p:nvPicPr>
        <p:blipFill>
          <a:blip r:embed="rId3"/>
          <a:stretch>
            <a:fillRect/>
          </a:stretch>
        </p:blipFill>
        <p:spPr>
          <a:xfrm>
            <a:off x="3480034" y="2606194"/>
            <a:ext cx="5017289" cy="3309857"/>
          </a:xfrm>
          <a:prstGeom prst="rect">
            <a:avLst/>
          </a:prstGeom>
        </p:spPr>
      </p:pic>
    </p:spTree>
    <p:extLst>
      <p:ext uri="{BB962C8B-B14F-4D97-AF65-F5344CB8AC3E}">
        <p14:creationId xmlns:p14="http://schemas.microsoft.com/office/powerpoint/2010/main" val="34360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674762"/>
            <a:ext cx="11345332" cy="5053553"/>
          </a:xfrm>
        </p:spPr>
        <p:txBody>
          <a:bodyPr/>
          <a:lstStyle/>
          <a:p>
            <a:endParaRPr lang="de-DE" sz="2000" dirty="0"/>
          </a:p>
          <a:p>
            <a:pPr marL="342900" indent="-342900">
              <a:buFont typeface="Wingdings" panose="05000000000000000000" pitchFamily="2" charset="2"/>
              <a:buChar char="Ø"/>
            </a:pPr>
            <a:r>
              <a:rPr lang="de-DE" sz="2000" b="1" dirty="0" err="1"/>
              <a:t>Removal</a:t>
            </a:r>
            <a:r>
              <a:rPr lang="de-DE" sz="2000" b="1" dirty="0"/>
              <a:t> </a:t>
            </a:r>
            <a:r>
              <a:rPr lang="de-DE" sz="2000" b="1" dirty="0" err="1"/>
              <a:t>of</a:t>
            </a:r>
            <a:r>
              <a:rPr lang="de-DE" sz="2000" b="1" dirty="0"/>
              <a:t> sensitive </a:t>
            </a:r>
            <a:r>
              <a:rPr lang="de-DE" sz="2000" b="1" dirty="0" err="1"/>
              <a:t>words</a:t>
            </a:r>
            <a:endParaRPr lang="de-DE" sz="2000" b="1" dirty="0"/>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Like &lt;</a:t>
            </a:r>
            <a:r>
              <a:rPr lang="en-US" sz="1800" dirty="0" err="1">
                <a:effectLst/>
                <a:latin typeface="Arial" panose="020B0604020202020204" pitchFamily="34" charset="0"/>
                <a:ea typeface="Arial" panose="020B0604020202020204" pitchFamily="34" charset="0"/>
              </a:rPr>
              <a:t>LOCATION1</a:t>
            </a:r>
            <a:r>
              <a:rPr lang="en-US" sz="1800" dirty="0">
                <a:effectLst/>
                <a:latin typeface="Arial" panose="020B0604020202020204" pitchFamily="34" charset="0"/>
                <a:ea typeface="Arial" panose="020B0604020202020204" pitchFamily="34" charset="0"/>
              </a:rPr>
              <a:t>&gt;, &lt;</a:t>
            </a:r>
            <a:r>
              <a:rPr lang="en-US" sz="1800" dirty="0" err="1">
                <a:effectLst/>
                <a:latin typeface="Arial" panose="020B0604020202020204" pitchFamily="34" charset="0"/>
                <a:ea typeface="Arial" panose="020B0604020202020204" pitchFamily="34" charset="0"/>
              </a:rPr>
              <a:t>PERSON20</a:t>
            </a:r>
            <a:r>
              <a:rPr lang="en-US" sz="1800" dirty="0">
                <a:effectLst/>
                <a:latin typeface="Arial" panose="020B0604020202020204" pitchFamily="34" charset="0"/>
                <a:ea typeface="Arial" panose="020B0604020202020204" pitchFamily="34" charset="0"/>
              </a:rPr>
              <a:t>&gt;</a:t>
            </a:r>
          </a:p>
          <a:p>
            <a:pPr marL="342900" indent="-342900">
              <a:buFont typeface="Wingdings" panose="05000000000000000000" pitchFamily="2" charset="2"/>
              <a:buChar char="Ø"/>
            </a:pPr>
            <a:r>
              <a:rPr lang="en-US" sz="2000" b="1" dirty="0">
                <a:effectLst/>
                <a:latin typeface="+mj-lt"/>
                <a:ea typeface="Arial" panose="020B0604020202020204" pitchFamily="34" charset="0"/>
              </a:rPr>
              <a:t>Removal of spaces and line feeds</a:t>
            </a:r>
          </a:p>
          <a:p>
            <a:pPr marL="342900" indent="-342900">
              <a:buFont typeface="Wingdings" panose="05000000000000000000" pitchFamily="2" charset="2"/>
              <a:buChar char="Ø"/>
            </a:pPr>
            <a:r>
              <a:rPr lang="en-US" sz="2000" b="1" dirty="0">
                <a:effectLst/>
                <a:latin typeface="Arial" panose="020B0604020202020204" pitchFamily="34" charset="0"/>
                <a:ea typeface="Arial" panose="020B0604020202020204" pitchFamily="34" charset="0"/>
              </a:rPr>
              <a:t>Lower casing</a:t>
            </a:r>
            <a:endParaRPr lang="en-US" sz="1800" b="1" dirty="0">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Removal of punctuations</a:t>
            </a:r>
            <a:endParaRPr lang="de-DE" sz="2000" b="1" dirty="0">
              <a:latin typeface="+mj-lt"/>
              <a:cs typeface="Quire Sans" panose="020B0502040204020203" pitchFamily="34" charset="0"/>
            </a:endParaRPr>
          </a:p>
          <a:p>
            <a:pPr lvl="2">
              <a:buFont typeface="Arial" panose="020B0604020202020204" pitchFamily="34" charset="0"/>
              <a:buChar char="•"/>
            </a:pPr>
            <a:r>
              <a:rPr lang="en-US" sz="1600" dirty="0"/>
              <a:t>!"#$%&amp;'()*+,-./:;&lt;=&gt;?@[\]^_`{|}~         </a:t>
            </a:r>
            <a:r>
              <a:rPr lang="en-US" sz="1800" dirty="0">
                <a:effectLst/>
                <a:latin typeface="+mj-lt"/>
                <a:ea typeface="Arial" panose="020B0604020202020204" pitchFamily="34" charset="0"/>
                <a:cs typeface="Quire Sans" panose="020B0502040204020203" pitchFamily="34" charset="0"/>
              </a:rPr>
              <a:t>punctuations</a:t>
            </a:r>
            <a:r>
              <a:rPr lang="en-US" sz="1800" dirty="0"/>
              <a:t> replaced by spaces</a:t>
            </a:r>
            <a:endParaRPr lang="en-US" sz="1800" b="1" dirty="0">
              <a:effectLst/>
              <a:latin typeface="+mj-lt"/>
              <a:ea typeface="Arial" panose="020B0604020202020204" pitchFamily="34" charset="0"/>
              <a:cs typeface="Quire Sans" panose="020B0502040204020203" pitchFamily="34" charset="0"/>
            </a:endParaRPr>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Removal of stop-words</a:t>
            </a:r>
            <a:endParaRPr lang="de-DE" sz="2000" b="1" dirty="0">
              <a:latin typeface="+mj-lt"/>
              <a:cs typeface="Quire Sans" panose="020B0502040204020203" pitchFamily="34" charset="0"/>
            </a:endParaRPr>
          </a:p>
          <a:p>
            <a:pPr lvl="2">
              <a:buFont typeface="Arial" panose="020B0604020202020204" pitchFamily="34" charset="0"/>
              <a:buChar char="•"/>
            </a:pPr>
            <a:r>
              <a:rPr lang="en-US" sz="1800" b="0" i="0" dirty="0">
                <a:solidFill>
                  <a:srgbClr val="202122"/>
                </a:solidFill>
                <a:effectLst/>
                <a:latin typeface="Arial" panose="020B0604020202020204" pitchFamily="34" charset="0"/>
              </a:rPr>
              <a:t>most common words, but not </a:t>
            </a:r>
            <a:r>
              <a:rPr lang="en-US" sz="1800" dirty="0">
                <a:effectLst/>
                <a:latin typeface="Arial" panose="020B0604020202020204" pitchFamily="34" charset="0"/>
                <a:ea typeface="Arial" panose="020B0604020202020204" pitchFamily="34" charset="0"/>
              </a:rPr>
              <a:t>significant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GB" altLang="zh-CN" b="1" dirty="0" err="1"/>
              <a:t>Preprocessing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pic>
        <p:nvPicPr>
          <p:cNvPr id="9" name="图片 8">
            <a:extLst>
              <a:ext uri="{FF2B5EF4-FFF2-40B4-BE49-F238E27FC236}">
                <a16:creationId xmlns:a16="http://schemas.microsoft.com/office/drawing/2014/main" id="{BD32CAB6-3C47-4DC5-B493-D2C0D5CF7846}"/>
              </a:ext>
            </a:extLst>
          </p:cNvPr>
          <p:cNvPicPr/>
          <p:nvPr/>
        </p:nvPicPr>
        <p:blipFill>
          <a:blip r:embed="rId3"/>
          <a:stretch>
            <a:fillRect/>
          </a:stretch>
        </p:blipFill>
        <p:spPr>
          <a:xfrm>
            <a:off x="649939" y="3783536"/>
            <a:ext cx="6802147" cy="2474902"/>
          </a:xfrm>
          <a:prstGeom prst="rect">
            <a:avLst/>
          </a:prstGeom>
        </p:spPr>
      </p:pic>
    </p:spTree>
    <p:extLst>
      <p:ext uri="{BB962C8B-B14F-4D97-AF65-F5344CB8AC3E}">
        <p14:creationId xmlns:p14="http://schemas.microsoft.com/office/powerpoint/2010/main" val="124697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14883" y="1400199"/>
            <a:ext cx="11345332" cy="5053553"/>
          </a:xfrm>
        </p:spPr>
        <p:txBody>
          <a:bodyPr/>
          <a:lstStyle/>
          <a:p>
            <a:endParaRPr lang="de-DE" sz="2000" dirty="0"/>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Removal of frequent words</a:t>
            </a:r>
            <a:endParaRPr lang="de-DE" sz="2000" b="1" dirty="0">
              <a:latin typeface="+mj-lt"/>
              <a:cs typeface="Quire Sans" panose="020B0502040204020203" pitchFamily="34" charset="0"/>
            </a:endParaRPr>
          </a:p>
          <a:p>
            <a:pPr lvl="2">
              <a:buFont typeface="Arial" panose="020B0604020202020204" pitchFamily="34" charset="0"/>
              <a:buChar char="•"/>
            </a:pPr>
            <a:r>
              <a:rPr lang="en-US" sz="1800" dirty="0">
                <a:effectLst/>
                <a:latin typeface="+mj-lt"/>
                <a:ea typeface="Arial" panose="020B0604020202020204" pitchFamily="34" charset="0"/>
              </a:rPr>
              <a:t>filtered out the 130 highest frequency words</a:t>
            </a:r>
          </a:p>
          <a:p>
            <a:pPr lvl="2">
              <a:buFont typeface="Arial" panose="020B0604020202020204" pitchFamily="34" charset="0"/>
              <a:buChar char="•"/>
            </a:pPr>
            <a:r>
              <a:rPr lang="en-US" sz="1800" dirty="0">
                <a:effectLst/>
                <a:latin typeface="+mj-lt"/>
                <a:ea typeface="Arial" panose="020B0604020202020204" pitchFamily="34" charset="0"/>
              </a:rPr>
              <a:t>manually kept the meaningful words</a:t>
            </a:r>
            <a:endParaRPr lang="en-US" sz="1800" b="1" dirty="0">
              <a:latin typeface="+mj-lt"/>
              <a:ea typeface="Arial" panose="020B0604020202020204" pitchFamily="34" charset="0"/>
              <a:cs typeface="Quire Sans" panose="020B0502040204020203" pitchFamily="34" charset="0"/>
            </a:endParaRPr>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Removal of Rare words</a:t>
            </a:r>
            <a:endParaRPr lang="de-DE" sz="2000" b="1" dirty="0">
              <a:latin typeface="+mj-lt"/>
              <a:cs typeface="Quire Sans" panose="020B0502040204020203" pitchFamily="34" charset="0"/>
            </a:endParaRPr>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appeared once/twice</a:t>
            </a:r>
            <a:endParaRPr lang="en-US" sz="2000" b="1" dirty="0">
              <a:effectLst/>
              <a:latin typeface="+mj-lt"/>
              <a:ea typeface="Arial" panose="020B0604020202020204" pitchFamily="34" charset="0"/>
              <a:cs typeface="Quire Sans" panose="020B0502040204020203" pitchFamily="34" charset="0"/>
            </a:endParaRPr>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Removal of numbers and words starting with a number</a:t>
            </a:r>
            <a:endParaRPr lang="de-DE" sz="2000" b="1" dirty="0">
              <a:latin typeface="+mj-lt"/>
              <a:cs typeface="Quire Sans" panose="020B0502040204020203" pitchFamily="34" charset="0"/>
            </a:endParaRPr>
          </a:p>
          <a:p>
            <a:pPr lvl="2">
              <a:buFont typeface="Arial" panose="020B0604020202020204" pitchFamily="34" charset="0"/>
              <a:buChar char="•"/>
            </a:pPr>
            <a:r>
              <a:rPr lang="en-US" altLang="zh-CN" sz="1800" dirty="0">
                <a:cs typeface="Times New Roman" panose="02020603050405020304" pitchFamily="18" charset="0"/>
              </a:rPr>
              <a:t>Like 5th for date or number from partial </a:t>
            </a:r>
            <a:r>
              <a:rPr lang="en-US" altLang="zh-CN" sz="1800" dirty="0" err="1">
                <a:cs typeface="Times New Roman" panose="02020603050405020304" pitchFamily="18" charset="0"/>
              </a:rPr>
              <a:t>ip</a:t>
            </a:r>
            <a:r>
              <a:rPr lang="en-US" altLang="zh-CN" sz="1800" dirty="0">
                <a:cs typeface="Times New Roman" panose="02020603050405020304" pitchFamily="18" charset="0"/>
              </a:rPr>
              <a:t> address after </a:t>
            </a:r>
            <a:r>
              <a:rPr lang="en-US" sz="1800" dirty="0">
                <a:effectLst/>
                <a:latin typeface="+mj-lt"/>
                <a:ea typeface="Arial" panose="020B0604020202020204" pitchFamily="34" charset="0"/>
                <a:cs typeface="Quire Sans" panose="020B0502040204020203" pitchFamily="34" charset="0"/>
              </a:rPr>
              <a:t>Removal of punctuations (192 0 0 1)</a:t>
            </a:r>
            <a:endParaRPr lang="en-US" sz="1800" dirty="0">
              <a:latin typeface="+mj-lt"/>
              <a:ea typeface="Arial" panose="020B0604020202020204" pitchFamily="34" charset="0"/>
              <a:cs typeface="Quire Sans" panose="020B0502040204020203" pitchFamily="34" charset="0"/>
            </a:endParaRPr>
          </a:p>
          <a:p>
            <a:pPr marL="342900" indent="-342900">
              <a:buFont typeface="Wingdings" panose="05000000000000000000" pitchFamily="2" charset="2"/>
              <a:buChar char="Ø"/>
            </a:pPr>
            <a:r>
              <a:rPr lang="en-US" sz="2000" b="1" dirty="0">
                <a:effectLst/>
                <a:latin typeface="+mj-lt"/>
                <a:ea typeface="Arial" panose="020B0604020202020204" pitchFamily="34" charset="0"/>
                <a:cs typeface="Quire Sans" panose="020B0502040204020203" pitchFamily="34" charset="0"/>
              </a:rPr>
              <a:t>Lemmatization</a:t>
            </a:r>
            <a:endParaRPr lang="de-DE" sz="2000" b="1" dirty="0">
              <a:latin typeface="+mj-lt"/>
              <a:cs typeface="Quire Sans" panose="020B0502040204020203" pitchFamily="34" charset="0"/>
            </a:endParaRPr>
          </a:p>
          <a:p>
            <a:pPr lvl="2">
              <a:buFont typeface="Arial" panose="020B0604020202020204" pitchFamily="34" charset="0"/>
              <a:buChar char="•"/>
            </a:pPr>
            <a:r>
              <a:rPr lang="en-US" altLang="zh-CN" sz="1800" dirty="0">
                <a:cs typeface="Times New Roman" panose="02020603050405020304" pitchFamily="18" charset="0"/>
              </a:rPr>
              <a:t>Different approaches to German and English texts</a:t>
            </a:r>
            <a:endParaRPr lang="en-US" sz="1800" dirty="0">
              <a:latin typeface="+mj-lt"/>
              <a:ea typeface="Arial" panose="020B0604020202020204" pitchFamily="34" charset="0"/>
              <a:cs typeface="Quire Sans" panose="020B0502040204020203" pitchFamily="34" charset="0"/>
            </a:endParaRPr>
          </a:p>
          <a:p>
            <a:pPr marL="342900" indent="-342900">
              <a:buFont typeface="Wingdings" panose="05000000000000000000" pitchFamily="2" charset="2"/>
              <a:buChar char="Ø"/>
            </a:pPr>
            <a:r>
              <a:rPr lang="en-US" sz="2000" b="1" dirty="0">
                <a:effectLst/>
                <a:latin typeface="Arial" panose="020B0604020202020204" pitchFamily="34" charset="0"/>
                <a:ea typeface="Arial" panose="020B0604020202020204" pitchFamily="34" charset="0"/>
              </a:rPr>
              <a:t>Vectorization</a:t>
            </a:r>
            <a:endParaRPr lang="de-DE" sz="2000" b="1" dirty="0">
              <a:latin typeface="+mj-lt"/>
              <a:cs typeface="Quire Sans" panose="020B0502040204020203" pitchFamily="34" charset="0"/>
            </a:endParaRPr>
          </a:p>
          <a:p>
            <a:pPr lvl="2">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TF-</a:t>
            </a:r>
            <a:r>
              <a:rPr lang="en-US" sz="1800" dirty="0" err="1">
                <a:effectLst/>
                <a:latin typeface="Arial" panose="020B0604020202020204" pitchFamily="34" charset="0"/>
                <a:ea typeface="Arial" panose="020B0604020202020204" pitchFamily="34" charset="0"/>
              </a:rPr>
              <a:t>IDF</a:t>
            </a:r>
            <a:r>
              <a:rPr lang="en-US" sz="1800" dirty="0">
                <a:effectLst/>
                <a:latin typeface="Arial" panose="020B0604020202020204" pitchFamily="34" charset="0"/>
                <a:ea typeface="Arial" panose="020B0604020202020204" pitchFamily="34" charset="0"/>
              </a:rPr>
              <a:t> (term frequency-inverse document frequency)</a:t>
            </a:r>
            <a:endParaRPr lang="en-US" altLang="zh-CN" sz="1800" dirty="0">
              <a:cs typeface="Times New Roman" panose="02020603050405020304" pitchFamily="18" charset="0"/>
            </a:endParaRPr>
          </a:p>
          <a:p>
            <a:pPr lvl="2">
              <a:buFont typeface="Arial" panose="020B0604020202020204" pitchFamily="34" charset="0"/>
              <a:buChar char="•"/>
            </a:pPr>
            <a:endParaRPr lang="en-US" altLang="zh-CN" sz="1800" dirty="0">
              <a:cs typeface="Times New Roman" panose="02020603050405020304" pitchFamily="18" charset="0"/>
            </a:endParaRPr>
          </a:p>
          <a:p>
            <a:pPr marL="234945" lvl="2" indent="0">
              <a:buNone/>
            </a:pPr>
            <a:r>
              <a:rPr lang="en-US" altLang="zh-CN" sz="1800" dirty="0">
                <a:cs typeface="Times New Roman" panose="02020603050405020304" pitchFamily="18" charset="0"/>
                <a:sym typeface="Wingdings" panose="05000000000000000000" pitchFamily="2" charset="2"/>
              </a:rPr>
              <a:t> </a:t>
            </a:r>
            <a:endParaRPr lang="de-DE" altLang="zh-CN" sz="1800" b="1" dirty="0"/>
          </a:p>
          <a:p>
            <a:pPr marL="342900" indent="-342900">
              <a:buFont typeface="Wingdings" panose="05000000000000000000" pitchFamily="2" charset="2"/>
              <a:buChar char="Ø"/>
            </a:pPr>
            <a:endParaRPr lang="en-GB" altLang="zh-CN" sz="2000" dirty="0">
              <a:effectLst/>
              <a:cs typeface="Times New Roman" panose="02020603050405020304" pitchFamily="18" charset="0"/>
            </a:endParaRPr>
          </a:p>
          <a:p>
            <a:pPr lvl="1">
              <a:buFont typeface="Wingdings" panose="05000000000000000000" pitchFamily="2" charset="2"/>
              <a:buChar char="Ø"/>
            </a:pPr>
            <a:endParaRPr lang="en-US" sz="2000" dirty="0">
              <a:cs typeface="Times New Roman" panose="02020603050405020304" pitchFamily="18" charset="0"/>
            </a:endParaRPr>
          </a:p>
        </p:txBody>
      </p:sp>
      <p:sp>
        <p:nvSpPr>
          <p:cNvPr id="3" name="Titel 2"/>
          <p:cNvSpPr>
            <a:spLocks noGrp="1"/>
          </p:cNvSpPr>
          <p:nvPr>
            <p:ph type="title"/>
          </p:nvPr>
        </p:nvSpPr>
        <p:spPr>
          <a:xfrm>
            <a:off x="425454" y="419308"/>
            <a:ext cx="11345332" cy="510909"/>
          </a:xfrm>
        </p:spPr>
        <p:txBody>
          <a:bodyPr/>
          <a:lstStyle/>
          <a:p>
            <a:r>
              <a:rPr lang="en-GB" altLang="zh-CN" b="1" dirty="0" err="1"/>
              <a:t>Preprocessing</a:t>
            </a:r>
            <a:endParaRPr lang="de-DE" b="1"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a:p>
        </p:txBody>
      </p:sp>
      <p:sp>
        <p:nvSpPr>
          <p:cNvPr id="7" name="Fußzeilenplatzhalter 4"/>
          <p:cNvSpPr>
            <a:spLocks noGrp="1"/>
          </p:cNvSpPr>
          <p:nvPr>
            <p:ph type="ftr" sz="quarter" idx="12"/>
          </p:nvPr>
        </p:nvSpPr>
        <p:spPr/>
        <p:txBody>
          <a:bodyPr/>
          <a:lstStyle/>
          <a:p>
            <a:r>
              <a:rPr lang="en-US" altLang="zh-CN"/>
              <a:t>Yujun Liu </a:t>
            </a:r>
            <a:r>
              <a:rPr lang="zh-CN" altLang="en-US"/>
              <a:t>＆ </a:t>
            </a:r>
            <a:r>
              <a:rPr lang="en-US" altLang="zh-CN"/>
              <a:t>Wenliang Peng </a:t>
            </a:r>
            <a:r>
              <a:rPr lang="zh-CN" altLang="en-US"/>
              <a:t>＆ </a:t>
            </a:r>
            <a:r>
              <a:rPr lang="en-US" altLang="zh-CN"/>
              <a:t>Chao Zhang </a:t>
            </a:r>
            <a:r>
              <a:rPr lang="zh-CN" altLang="en-US"/>
              <a:t>＆</a:t>
            </a:r>
            <a:r>
              <a:rPr lang="en-US" altLang="zh-CN"/>
              <a:t> Yuanhao Zhong </a:t>
            </a:r>
            <a:r>
              <a:rPr lang="de-DE"/>
              <a:t>| </a:t>
            </a:r>
            <a:r>
              <a:rPr lang="en-US"/>
              <a:t>Improvement of a Ticketing System</a:t>
            </a:r>
          </a:p>
        </p:txBody>
      </p:sp>
    </p:spTree>
    <p:extLst>
      <p:ext uri="{BB962C8B-B14F-4D97-AF65-F5344CB8AC3E}">
        <p14:creationId xmlns:p14="http://schemas.microsoft.com/office/powerpoint/2010/main" val="4204953045"/>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4C73FB0-67E9-48B7-9226-FBD684DF1D84}">
  <we:reference id="wa104178141" version="4.3.3.0" store="zh-CN"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3466</Words>
  <Application>Microsoft Office PowerPoint</Application>
  <PresentationFormat>宽屏</PresentationFormat>
  <Paragraphs>469</Paragraphs>
  <Slides>27</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Arial</vt:lpstr>
      <vt:lpstr>Calibri</vt:lpstr>
      <vt:lpstr>Cambria Math</vt:lpstr>
      <vt:lpstr>Symbol</vt:lpstr>
      <vt:lpstr>Wingdings</vt:lpstr>
      <vt:lpstr>Titel 1</vt:lpstr>
      <vt:lpstr>Improvement of a Ticketing System</vt:lpstr>
      <vt:lpstr>Outline</vt:lpstr>
      <vt:lpstr>Background ＆ Problem</vt:lpstr>
      <vt:lpstr>Task Allocation ＆ Time Schedule</vt:lpstr>
      <vt:lpstr>Task Allocation ＆ Time Schedule</vt:lpstr>
      <vt:lpstr>Data Extraction</vt:lpstr>
      <vt:lpstr>Multi-language Processing</vt:lpstr>
      <vt:lpstr>Preprocessing</vt:lpstr>
      <vt:lpstr>Preprocessing</vt:lpstr>
      <vt:lpstr>Machine Learning Model – Truncated SVD</vt:lpstr>
      <vt:lpstr>Machine Learning Model – Truncated SVD</vt:lpstr>
      <vt:lpstr>Machine Learning Model – Truncated SVD</vt:lpstr>
      <vt:lpstr>Machine Learning Model – K-means Clustering</vt:lpstr>
      <vt:lpstr>Machine Learning Model – K-means Clustering</vt:lpstr>
      <vt:lpstr>Machine Learning Model – K-means Clustering</vt:lpstr>
      <vt:lpstr>Machine Learning Model – K-means Clustering</vt:lpstr>
      <vt:lpstr>Machine Learning Model – K-means Clustering</vt:lpstr>
      <vt:lpstr>Machine Learning Model – K-means Clustering</vt:lpstr>
      <vt:lpstr>Machine Learning Model – Truncated SVD</vt:lpstr>
      <vt:lpstr>Machine Learning Model – K-means Clustering</vt:lpstr>
      <vt:lpstr>Machine Learning Model – K-means Clustering</vt:lpstr>
      <vt:lpstr>Evaluation of the Model</vt:lpstr>
      <vt:lpstr>Evaluation of the Project</vt:lpstr>
      <vt:lpstr>Outlook</vt:lpstr>
      <vt:lpstr>Outlook</vt:lpstr>
      <vt:lpstr>Outlook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of Hamiltonian Neural Networks</dc:title>
  <dc:creator>ZHONG Yuanhao</dc:creator>
  <cp:lastModifiedBy>Happy</cp:lastModifiedBy>
  <cp:revision>115</cp:revision>
  <dcterms:created xsi:type="dcterms:W3CDTF">2021-04-20T11:22:05Z</dcterms:created>
  <dcterms:modified xsi:type="dcterms:W3CDTF">2021-07-12T20:29:02Z</dcterms:modified>
</cp:coreProperties>
</file>