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4" r:id="rId2"/>
    <p:sldMasterId id="2147483676" r:id="rId3"/>
    <p:sldMasterId id="2147483678" r:id="rId4"/>
    <p:sldMasterId id="2147483681" r:id="rId5"/>
    <p:sldMasterId id="2147483683" r:id="rId6"/>
  </p:sldMasterIdLst>
  <p:notesMasterIdLst>
    <p:notesMasterId r:id="rId19"/>
  </p:notesMasterIdLst>
  <p:sldIdLst>
    <p:sldId id="393" r:id="rId7"/>
    <p:sldId id="447" r:id="rId8"/>
    <p:sldId id="413" r:id="rId9"/>
    <p:sldId id="450" r:id="rId10"/>
    <p:sldId id="449" r:id="rId11"/>
    <p:sldId id="458" r:id="rId12"/>
    <p:sldId id="459" r:id="rId13"/>
    <p:sldId id="457" r:id="rId14"/>
    <p:sldId id="453" r:id="rId15"/>
    <p:sldId id="454" r:id="rId16"/>
    <p:sldId id="455" r:id="rId17"/>
    <p:sldId id="3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5" autoAdjust="0"/>
  </p:normalViewPr>
  <p:slideViewPr>
    <p:cSldViewPr snapToGrid="0" snapToObjects="1">
      <p:cViewPr varScale="1">
        <p:scale>
          <a:sx n="81" d="100"/>
          <a:sy n="81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486E-5FCD-1C4A-AC34-39ED70E6531F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2D496-B23D-2640-8D56-EFCAAD93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2D496-B23D-2640-8D56-EFCAAD9317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4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825" y="1573927"/>
            <a:ext cx="8533574" cy="465429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 b="0" baseline="0">
                <a:solidFill>
                  <a:srgbClr val="4D4F53"/>
                </a:solidFill>
                <a:latin typeface="+mj-lt"/>
              </a:defRPr>
            </a:lvl1pPr>
            <a:lvl2pPr marL="398463" indent="-171450">
              <a:spcBef>
                <a:spcPts val="20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b="0" baseline="0">
                <a:solidFill>
                  <a:srgbClr val="4D4F53"/>
                </a:solidFill>
                <a:latin typeface="+mj-lt"/>
              </a:defRPr>
            </a:lvl2pPr>
            <a:lvl3pPr marL="569913" indent="-171450"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914400" algn="l"/>
              </a:tabLst>
              <a:defRPr sz="2000" b="0">
                <a:solidFill>
                  <a:srgbClr val="4D4F53"/>
                </a:solidFill>
                <a:latin typeface="Calibri" pitchFamily="34" charset="0"/>
              </a:defRPr>
            </a:lvl3pPr>
            <a:lvl4pPr marL="742950" indent="-173038"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defRPr sz="1600" b="0">
                <a:solidFill>
                  <a:srgbClr val="4D4F53"/>
                </a:solidFill>
                <a:latin typeface="Calibri" pitchFamily="34" charset="0"/>
              </a:defRPr>
            </a:lvl4pPr>
            <a:lvl5pPr marL="914400" indent="-171450"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defRPr sz="1600" b="0">
                <a:solidFill>
                  <a:srgbClr val="4D4F53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style</a:t>
            </a:r>
          </a:p>
          <a:p>
            <a:pPr lvl="1"/>
            <a:r>
              <a:rPr lang="en-US" dirty="0" smtClean="0"/>
              <a:t>Click to edit master style</a:t>
            </a:r>
          </a:p>
          <a:p>
            <a:pPr lvl="0"/>
            <a:r>
              <a:rPr lang="en-US" dirty="0" smtClean="0"/>
              <a:t>Click to edit master style</a:t>
            </a:r>
          </a:p>
          <a:p>
            <a:pPr lvl="1"/>
            <a:r>
              <a:rPr lang="en-US" dirty="0" smtClean="0"/>
              <a:t>Click to edit master style</a:t>
            </a:r>
          </a:p>
          <a:p>
            <a:pPr lvl="1"/>
            <a:endParaRPr lang="en-US" dirty="0" smtClean="0"/>
          </a:p>
        </p:txBody>
      </p:sp>
      <p:sp>
        <p:nvSpPr>
          <p:cNvPr id="2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3823" y="6356351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 - Do Not Distribute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85825" y="618909"/>
            <a:ext cx="8533574" cy="506413"/>
          </a:xfrm>
        </p:spPr>
        <p:txBody>
          <a:bodyPr>
            <a:no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10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21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C517D3-7061-8549-A29C-7E812A4C788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7DE9FD-7607-BD49-AF20-F8F9A1A31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37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C517D3-7061-8549-A29C-7E812A4C788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7DE9FD-7607-BD49-AF20-F8F9A1A31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0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17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62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93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9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theme" Target="../theme/theme4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\\192.168.1.155\desktop\图片2副本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E:\yinfeifei\2012年工作项目\UFIDA用友 2012\2012软件园PPT模板 新\3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Yonyou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Software </a:t>
            </a:r>
            <a:r>
              <a:rPr lang="en-US" altLang="zh-C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Co.,Ltd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3079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5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6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7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Yonyou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Software </a:t>
            </a:r>
            <a:r>
              <a:rPr lang="en-US" altLang="zh-C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Co.,Ltd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1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49" charset="-122"/>
            </a:endParaRPr>
          </a:p>
          <a:p>
            <a:pPr marL="0" lvl="1" eaLnBrk="0" hangingPunct="0"/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49" charset="-122"/>
            </a:endParaRPr>
          </a:p>
          <a:p>
            <a:pPr marL="0" lvl="2" eaLnBrk="0" hangingPunct="0"/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  </a:t>
            </a:r>
          </a:p>
        </p:txBody>
      </p:sp>
      <p:sp>
        <p:nvSpPr>
          <p:cNvPr id="410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6" r:id="rId3"/>
    <p:sldLayoutId id="2147483690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8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9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0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5124" name="图片 1" descr="2012云长城PPT模板1.1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73" b="2635"/>
          <a:stretch>
            <a:fillRect/>
          </a:stretch>
        </p:blipFill>
        <p:spPr bwMode="auto">
          <a:xfrm>
            <a:off x="0" y="5775325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Yonyou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Software </a:t>
            </a:r>
            <a:r>
              <a:rPr lang="en-US" altLang="zh-C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Co.,Ltd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7" name="Picture 2" descr="E:\yinfeifei\2012年工作项目\UFIDA用友 2012\2012软件园PPT模板 新\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119063"/>
            <a:ext cx="39052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8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\\192.168.1.155\desktop\图片3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E:\yinfeifei\2012年工作项目\UFIDA用友 2012\2012软件园PPT模板 新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05641" y="3770478"/>
            <a:ext cx="8087096" cy="585788"/>
          </a:xfrm>
        </p:spPr>
        <p:txBody>
          <a:bodyPr/>
          <a:lstStyle/>
          <a:p>
            <a:r>
              <a:rPr lang="en-US" altLang="zh-CN" dirty="0"/>
              <a:t>BQ</a:t>
            </a:r>
            <a:r>
              <a:rPr lang="zh-CN" altLang="en-US" dirty="0"/>
              <a:t>移动</a:t>
            </a:r>
            <a:r>
              <a:rPr lang="zh-CN" altLang="en-US" dirty="0" smtClean="0"/>
              <a:t>版技术架构设计</a:t>
            </a:r>
            <a:endParaRPr lang="zh-CN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880100" y="5486400"/>
            <a:ext cx="3060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潘巍</a:t>
            </a:r>
            <a:endParaRPr lang="en-US" altLang="zh-CN" sz="1600" dirty="0" smtClean="0"/>
          </a:p>
          <a:p>
            <a:r>
              <a:rPr lang="zh-CN" altLang="en-US" sz="1600" dirty="0" smtClean="0"/>
              <a:t>邮箱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panweib@yonyou.com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36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dirty="0"/>
              <a:t>产品设计方案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0277" y="12109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资源文件结构</a:t>
            </a:r>
            <a:endParaRPr kumimoji="1" lang="zh-CN" altLang="en-US" dirty="0"/>
          </a:p>
        </p:txBody>
      </p:sp>
      <p:sp>
        <p:nvSpPr>
          <p:cNvPr id="14" name="文档 13"/>
          <p:cNvSpPr/>
          <p:nvPr/>
        </p:nvSpPr>
        <p:spPr>
          <a:xfrm>
            <a:off x="1322812" y="3699596"/>
            <a:ext cx="1337833" cy="40497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Application.cfg</a:t>
            </a:r>
            <a:endParaRPr lang="zh-CN" altLang="en-US" sz="1400" dirty="0"/>
          </a:p>
        </p:txBody>
      </p:sp>
      <p:sp>
        <p:nvSpPr>
          <p:cNvPr id="17" name="剪去同侧角的矩形 16"/>
          <p:cNvSpPr/>
          <p:nvPr/>
        </p:nvSpPr>
        <p:spPr>
          <a:xfrm>
            <a:off x="1306889" y="2478299"/>
            <a:ext cx="1353756" cy="552030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Skin.bundle</a:t>
            </a:r>
            <a:endParaRPr lang="zh-CN" altLang="en-US" sz="1400" dirty="0"/>
          </a:p>
        </p:txBody>
      </p:sp>
      <p:sp>
        <p:nvSpPr>
          <p:cNvPr id="4" name="剪去同侧角的矩形 3"/>
          <p:cNvSpPr/>
          <p:nvPr/>
        </p:nvSpPr>
        <p:spPr>
          <a:xfrm>
            <a:off x="3598951" y="1538952"/>
            <a:ext cx="914400" cy="54143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Skin1</a:t>
            </a:r>
            <a:endParaRPr kumimoji="1" lang="zh-CN" altLang="en-US" sz="1400" dirty="0"/>
          </a:p>
        </p:txBody>
      </p:sp>
      <p:sp>
        <p:nvSpPr>
          <p:cNvPr id="19" name="剪去同侧角的矩形 18"/>
          <p:cNvSpPr/>
          <p:nvPr/>
        </p:nvSpPr>
        <p:spPr>
          <a:xfrm>
            <a:off x="3391650" y="2466218"/>
            <a:ext cx="1329895" cy="54143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Skin1.zh_CN</a:t>
            </a:r>
            <a:endParaRPr kumimoji="1" lang="zh-CN" altLang="en-US" sz="1400" dirty="0"/>
          </a:p>
        </p:txBody>
      </p:sp>
      <p:sp>
        <p:nvSpPr>
          <p:cNvPr id="20" name="剪去同侧角的矩形 19"/>
          <p:cNvSpPr/>
          <p:nvPr/>
        </p:nvSpPr>
        <p:spPr>
          <a:xfrm>
            <a:off x="3598951" y="3393483"/>
            <a:ext cx="914400" cy="54143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Skin2</a:t>
            </a:r>
            <a:endParaRPr kumimoji="1" lang="zh-CN" altLang="en-US" sz="1400" dirty="0"/>
          </a:p>
        </p:txBody>
      </p:sp>
      <p:sp>
        <p:nvSpPr>
          <p:cNvPr id="21" name="文档 20"/>
          <p:cNvSpPr/>
          <p:nvPr/>
        </p:nvSpPr>
        <p:spPr>
          <a:xfrm>
            <a:off x="5120859" y="1170187"/>
            <a:ext cx="1337833" cy="40497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图片</a:t>
            </a:r>
            <a:r>
              <a:rPr lang="en-US" altLang="zh-CN" sz="1400" dirty="0" smtClean="0"/>
              <a:t>XXXX</a:t>
            </a:r>
            <a:endParaRPr lang="zh-CN" altLang="en-US" sz="1400" dirty="0"/>
          </a:p>
        </p:txBody>
      </p:sp>
      <p:sp>
        <p:nvSpPr>
          <p:cNvPr id="22" name="文档 21"/>
          <p:cNvSpPr/>
          <p:nvPr/>
        </p:nvSpPr>
        <p:spPr>
          <a:xfrm>
            <a:off x="5120859" y="1796020"/>
            <a:ext cx="1337833" cy="40497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页面布局</a:t>
            </a:r>
            <a:r>
              <a:rPr lang="en-US" altLang="zh-CN" sz="1400" dirty="0" smtClean="0"/>
              <a:t>1.cfg</a:t>
            </a:r>
            <a:endParaRPr lang="zh-CN" altLang="en-US" sz="1400" dirty="0"/>
          </a:p>
        </p:txBody>
      </p:sp>
      <p:sp>
        <p:nvSpPr>
          <p:cNvPr id="6" name="左大括号 5"/>
          <p:cNvSpPr/>
          <p:nvPr/>
        </p:nvSpPr>
        <p:spPr>
          <a:xfrm>
            <a:off x="2943547" y="1717650"/>
            <a:ext cx="358588" cy="19819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4781309" y="1289137"/>
            <a:ext cx="194236" cy="12665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档 22"/>
          <p:cNvSpPr/>
          <p:nvPr/>
        </p:nvSpPr>
        <p:spPr>
          <a:xfrm>
            <a:off x="5120859" y="2496559"/>
            <a:ext cx="1337833" cy="40497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组件属性</a:t>
            </a:r>
            <a:r>
              <a:rPr lang="en-US" altLang="zh-CN" sz="1400" dirty="0" smtClean="0"/>
              <a:t>1.cfg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986257" y="1007193"/>
            <a:ext cx="6334913" cy="51485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剪去同侧角的矩形 36"/>
          <p:cNvSpPr/>
          <p:nvPr/>
        </p:nvSpPr>
        <p:spPr>
          <a:xfrm>
            <a:off x="1306889" y="4632816"/>
            <a:ext cx="1636658" cy="552030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Message.bundle</a:t>
            </a:r>
            <a:endParaRPr lang="zh-CN" altLang="en-US" sz="1400" dirty="0"/>
          </a:p>
        </p:txBody>
      </p:sp>
      <p:sp>
        <p:nvSpPr>
          <p:cNvPr id="18" name="文档 17"/>
          <p:cNvSpPr/>
          <p:nvPr/>
        </p:nvSpPr>
        <p:spPr>
          <a:xfrm>
            <a:off x="3598951" y="4390183"/>
            <a:ext cx="1337833" cy="40497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message.cfg</a:t>
            </a:r>
            <a:endParaRPr lang="zh-CN" altLang="en-US" sz="1400" dirty="0"/>
          </a:p>
        </p:txBody>
      </p:sp>
      <p:sp>
        <p:nvSpPr>
          <p:cNvPr id="25" name="文档 24"/>
          <p:cNvSpPr/>
          <p:nvPr/>
        </p:nvSpPr>
        <p:spPr>
          <a:xfrm>
            <a:off x="3598951" y="4994419"/>
            <a:ext cx="1705160" cy="40497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Message.zh_CN.cfg</a:t>
            </a:r>
            <a:endParaRPr lang="zh-CN" altLang="en-US" sz="1400" dirty="0"/>
          </a:p>
        </p:txBody>
      </p:sp>
      <p:sp>
        <p:nvSpPr>
          <p:cNvPr id="26" name="左大括号 25"/>
          <p:cNvSpPr/>
          <p:nvPr/>
        </p:nvSpPr>
        <p:spPr>
          <a:xfrm>
            <a:off x="3018393" y="4390183"/>
            <a:ext cx="328565" cy="10092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8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dirty="0"/>
              <a:t>产品设计方案</a:t>
            </a:r>
            <a:endParaRPr lang="en-US" altLang="zh-CN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01191" y="12078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用户文件结构</a:t>
            </a:r>
            <a:endParaRPr kumimoji="1" lang="zh-CN" altLang="en-US" dirty="0"/>
          </a:p>
        </p:txBody>
      </p:sp>
      <p:sp>
        <p:nvSpPr>
          <p:cNvPr id="26" name="文档 25"/>
          <p:cNvSpPr/>
          <p:nvPr/>
        </p:nvSpPr>
        <p:spPr>
          <a:xfrm>
            <a:off x="1053726" y="3382688"/>
            <a:ext cx="1337833" cy="41148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Application.cfg</a:t>
            </a:r>
            <a:endParaRPr lang="zh-CN" altLang="en-US" sz="1400" dirty="0"/>
          </a:p>
        </p:txBody>
      </p:sp>
      <p:sp>
        <p:nvSpPr>
          <p:cNvPr id="27" name="剪去同侧角的矩形 26"/>
          <p:cNvSpPr/>
          <p:nvPr/>
        </p:nvSpPr>
        <p:spPr>
          <a:xfrm>
            <a:off x="1037803" y="2161391"/>
            <a:ext cx="1353756" cy="56089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Skin.bundle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28" name="剪去同侧角的矩形 27"/>
          <p:cNvSpPr/>
          <p:nvPr/>
        </p:nvSpPr>
        <p:spPr>
          <a:xfrm>
            <a:off x="3329865" y="1535805"/>
            <a:ext cx="914400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Skin3</a:t>
            </a:r>
            <a:endParaRPr kumimoji="1" lang="zh-CN" altLang="en-US" sz="1400" dirty="0"/>
          </a:p>
        </p:txBody>
      </p:sp>
      <p:sp>
        <p:nvSpPr>
          <p:cNvPr id="29" name="剪去同侧角的矩形 28"/>
          <p:cNvSpPr/>
          <p:nvPr/>
        </p:nvSpPr>
        <p:spPr>
          <a:xfrm>
            <a:off x="3329864" y="2262092"/>
            <a:ext cx="1182359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Skin3.zh_CN</a:t>
            </a:r>
            <a:endParaRPr kumimoji="1" lang="zh-CN" altLang="en-US" sz="1400" dirty="0"/>
          </a:p>
        </p:txBody>
      </p:sp>
      <p:sp>
        <p:nvSpPr>
          <p:cNvPr id="30" name="剪去同侧角的矩形 29"/>
          <p:cNvSpPr/>
          <p:nvPr/>
        </p:nvSpPr>
        <p:spPr>
          <a:xfrm>
            <a:off x="3329865" y="2988380"/>
            <a:ext cx="914400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Skin4</a:t>
            </a:r>
            <a:endParaRPr kumimoji="1" lang="zh-CN" altLang="en-US" sz="1400" dirty="0"/>
          </a:p>
        </p:txBody>
      </p:sp>
      <p:sp>
        <p:nvSpPr>
          <p:cNvPr id="31" name="文档 30"/>
          <p:cNvSpPr/>
          <p:nvPr/>
        </p:nvSpPr>
        <p:spPr>
          <a:xfrm>
            <a:off x="4851773" y="1241167"/>
            <a:ext cx="1337833" cy="41148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图片</a:t>
            </a:r>
            <a:r>
              <a:rPr lang="en-US" altLang="zh-CN" sz="1400" dirty="0" smtClean="0"/>
              <a:t>XXXX</a:t>
            </a:r>
            <a:endParaRPr lang="zh-CN" altLang="en-US" sz="1400" dirty="0"/>
          </a:p>
        </p:txBody>
      </p:sp>
      <p:sp>
        <p:nvSpPr>
          <p:cNvPr id="32" name="文档 31"/>
          <p:cNvSpPr/>
          <p:nvPr/>
        </p:nvSpPr>
        <p:spPr>
          <a:xfrm>
            <a:off x="4851773" y="1744386"/>
            <a:ext cx="1337833" cy="41148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页面布局</a:t>
            </a:r>
            <a:r>
              <a:rPr lang="en-US" altLang="zh-CN" sz="1400" dirty="0" smtClean="0"/>
              <a:t>1.cfg</a:t>
            </a:r>
            <a:endParaRPr lang="zh-CN" altLang="en-US" sz="1400" dirty="0"/>
          </a:p>
        </p:txBody>
      </p:sp>
      <p:sp>
        <p:nvSpPr>
          <p:cNvPr id="33" name="左大括号 32"/>
          <p:cNvSpPr/>
          <p:nvPr/>
        </p:nvSpPr>
        <p:spPr>
          <a:xfrm>
            <a:off x="2674461" y="1714504"/>
            <a:ext cx="358588" cy="17499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4512223" y="1285990"/>
            <a:ext cx="194236" cy="12868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档 34"/>
          <p:cNvSpPr/>
          <p:nvPr/>
        </p:nvSpPr>
        <p:spPr>
          <a:xfrm>
            <a:off x="4851773" y="2247605"/>
            <a:ext cx="1337833" cy="41148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组件属性</a:t>
            </a:r>
            <a:r>
              <a:rPr lang="zh-CN" altLang="zh-CN" sz="1400" dirty="0"/>
              <a:t>1</a:t>
            </a:r>
            <a:r>
              <a:rPr lang="en-US" altLang="zh-CN" sz="1400" dirty="0" smtClean="0"/>
              <a:t>.cfg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717171" y="1004047"/>
            <a:ext cx="7799301" cy="5301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剪去同侧角的矩形 36"/>
          <p:cNvSpPr/>
          <p:nvPr/>
        </p:nvSpPr>
        <p:spPr>
          <a:xfrm>
            <a:off x="1046014" y="4480258"/>
            <a:ext cx="1353756" cy="56089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Repositories</a:t>
            </a:r>
          </a:p>
          <a:p>
            <a:endParaRPr lang="zh-CN" altLang="en-US" sz="1400" dirty="0"/>
          </a:p>
        </p:txBody>
      </p:sp>
      <p:sp>
        <p:nvSpPr>
          <p:cNvPr id="38" name="剪去同侧角的矩形 37"/>
          <p:cNvSpPr/>
          <p:nvPr/>
        </p:nvSpPr>
        <p:spPr>
          <a:xfrm>
            <a:off x="3329865" y="4251066"/>
            <a:ext cx="914400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Rep1</a:t>
            </a:r>
            <a:endParaRPr kumimoji="1" lang="zh-CN" altLang="en-US" sz="1400" dirty="0"/>
          </a:p>
        </p:txBody>
      </p:sp>
      <p:sp>
        <p:nvSpPr>
          <p:cNvPr id="39" name="文档 38"/>
          <p:cNvSpPr/>
          <p:nvPr/>
        </p:nvSpPr>
        <p:spPr>
          <a:xfrm>
            <a:off x="4851773" y="3765193"/>
            <a:ext cx="1337833" cy="41148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err="1" smtClean="0"/>
              <a:t>Application.cfg</a:t>
            </a:r>
            <a:endParaRPr lang="zh-CN" altLang="en-US" sz="1400" dirty="0"/>
          </a:p>
        </p:txBody>
      </p:sp>
      <p:sp>
        <p:nvSpPr>
          <p:cNvPr id="41" name="剪去同侧角的矩形 40"/>
          <p:cNvSpPr/>
          <p:nvPr/>
        </p:nvSpPr>
        <p:spPr>
          <a:xfrm>
            <a:off x="3329865" y="5174282"/>
            <a:ext cx="914400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……</a:t>
            </a:r>
          </a:p>
        </p:txBody>
      </p:sp>
      <p:sp>
        <p:nvSpPr>
          <p:cNvPr id="42" name="剪去同侧角的矩形 41"/>
          <p:cNvSpPr/>
          <p:nvPr/>
        </p:nvSpPr>
        <p:spPr>
          <a:xfrm>
            <a:off x="4851773" y="4406601"/>
            <a:ext cx="914400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Doc</a:t>
            </a:r>
            <a:endParaRPr kumimoji="1" lang="zh-CN" altLang="en-US" sz="1400" dirty="0"/>
          </a:p>
        </p:txBody>
      </p:sp>
      <p:sp>
        <p:nvSpPr>
          <p:cNvPr id="43" name="剪去同侧角的矩形 42"/>
          <p:cNvSpPr/>
          <p:nvPr/>
        </p:nvSpPr>
        <p:spPr>
          <a:xfrm>
            <a:off x="4865592" y="5093435"/>
            <a:ext cx="914400" cy="55012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Temp</a:t>
            </a:r>
          </a:p>
        </p:txBody>
      </p:sp>
      <p:sp>
        <p:nvSpPr>
          <p:cNvPr id="44" name="左大括号 43"/>
          <p:cNvSpPr/>
          <p:nvPr/>
        </p:nvSpPr>
        <p:spPr>
          <a:xfrm>
            <a:off x="4470387" y="3887402"/>
            <a:ext cx="194236" cy="17561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档 44"/>
          <p:cNvSpPr/>
          <p:nvPr/>
        </p:nvSpPr>
        <p:spPr>
          <a:xfrm>
            <a:off x="6342006" y="4491767"/>
            <a:ext cx="1337833" cy="41148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文件</a:t>
            </a:r>
            <a:r>
              <a:rPr lang="en-US" altLang="zh-CN" sz="1400" dirty="0" smtClean="0"/>
              <a:t>XXXX</a:t>
            </a:r>
          </a:p>
          <a:p>
            <a:endParaRPr lang="zh-CN" altLang="en-US" sz="1400" dirty="0"/>
          </a:p>
        </p:txBody>
      </p:sp>
      <p:sp>
        <p:nvSpPr>
          <p:cNvPr id="46" name="左大括号 45"/>
          <p:cNvSpPr/>
          <p:nvPr/>
        </p:nvSpPr>
        <p:spPr>
          <a:xfrm>
            <a:off x="2674461" y="3974509"/>
            <a:ext cx="358588" cy="17499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5995370" y="4376718"/>
            <a:ext cx="194236" cy="6345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15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7589" y="3506966"/>
            <a:ext cx="2281394" cy="1200329"/>
          </a:xfrm>
          <a:prstGeom prst="rect">
            <a:avLst/>
          </a:prstGeom>
          <a:noFill/>
          <a:effectLst>
            <a:reflection blurRad="6350" stA="41000" endPos="7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Q </a:t>
            </a:r>
            <a:r>
              <a:rPr lang="en-US" altLang="zh-CN" sz="6000" dirty="0" smtClean="0"/>
              <a:t>&amp;</a:t>
            </a:r>
            <a:r>
              <a:rPr lang="en-US" altLang="zh-CN" sz="7200" dirty="0" smtClean="0"/>
              <a:t> A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0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7777" y="3563078"/>
            <a:ext cx="3495026" cy="23548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r>
              <a:rPr lang="en-US" altLang="zh-CN" dirty="0"/>
              <a:t>BQ</a:t>
            </a:r>
            <a:r>
              <a:rPr lang="zh-CN" altLang="en-US" dirty="0"/>
              <a:t>移动端的</a:t>
            </a:r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2" name="对角圆角矩形 1"/>
          <p:cNvSpPr/>
          <p:nvPr/>
        </p:nvSpPr>
        <p:spPr>
          <a:xfrm>
            <a:off x="208334" y="4254746"/>
            <a:ext cx="1960419" cy="829249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报表类型</a:t>
            </a:r>
            <a:endParaRPr kumimoji="1" lang="en-US" altLang="zh-CN" dirty="0" smtClean="0"/>
          </a:p>
        </p:txBody>
      </p:sp>
      <p:sp>
        <p:nvSpPr>
          <p:cNvPr id="6" name="对角圆角矩形 5"/>
          <p:cNvSpPr/>
          <p:nvPr/>
        </p:nvSpPr>
        <p:spPr>
          <a:xfrm>
            <a:off x="2550979" y="1153663"/>
            <a:ext cx="1512105" cy="56588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报表设计器</a:t>
            </a:r>
            <a:endParaRPr kumimoji="1" lang="zh-CN" altLang="en-US" sz="1400" dirty="0"/>
          </a:p>
        </p:txBody>
      </p:sp>
      <p:sp>
        <p:nvSpPr>
          <p:cNvPr id="7" name="对角圆角矩形 6"/>
          <p:cNvSpPr/>
          <p:nvPr/>
        </p:nvSpPr>
        <p:spPr>
          <a:xfrm>
            <a:off x="2563309" y="2265856"/>
            <a:ext cx="1781062" cy="56588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仪表板设计器</a:t>
            </a:r>
            <a:endParaRPr kumimoji="1"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>
            <a:off x="2250618" y="1116676"/>
            <a:ext cx="214051" cy="18513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208334" y="1736332"/>
            <a:ext cx="1960419" cy="829249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设计器</a:t>
            </a:r>
            <a:endParaRPr kumimoji="1" lang="zh-CN" altLang="en-US" dirty="0"/>
          </a:p>
        </p:txBody>
      </p:sp>
      <p:sp>
        <p:nvSpPr>
          <p:cNvPr id="12" name="对角圆角矩形 11"/>
          <p:cNvSpPr/>
          <p:nvPr/>
        </p:nvSpPr>
        <p:spPr>
          <a:xfrm>
            <a:off x="2735918" y="3786245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仪表板</a:t>
            </a:r>
            <a:endParaRPr lang="en-US" altLang="zh-CN" sz="1400" dirty="0"/>
          </a:p>
        </p:txBody>
      </p:sp>
      <p:sp>
        <p:nvSpPr>
          <p:cNvPr id="13" name="对角圆角矩形 12"/>
          <p:cNvSpPr/>
          <p:nvPr/>
        </p:nvSpPr>
        <p:spPr>
          <a:xfrm>
            <a:off x="3824840" y="3786245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PDF</a:t>
            </a:r>
            <a:r>
              <a:rPr lang="zh-CN" altLang="en-US" sz="1400" dirty="0" smtClean="0"/>
              <a:t>文件</a:t>
            </a:r>
            <a:endParaRPr lang="en-US" altLang="zh-CN" sz="1400" dirty="0"/>
          </a:p>
        </p:txBody>
      </p:sp>
      <p:sp>
        <p:nvSpPr>
          <p:cNvPr id="14" name="对角圆角矩形 13"/>
          <p:cNvSpPr/>
          <p:nvPr/>
        </p:nvSpPr>
        <p:spPr>
          <a:xfrm>
            <a:off x="2735918" y="4381243"/>
            <a:ext cx="1088922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自由报表</a:t>
            </a:r>
            <a:endParaRPr lang="en-US" altLang="zh-CN" sz="1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934499" y="4368913"/>
            <a:ext cx="794924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透视表</a:t>
            </a:r>
            <a:endParaRPr lang="en-US" altLang="zh-CN" sz="1400" dirty="0"/>
          </a:p>
        </p:txBody>
      </p:sp>
      <p:sp>
        <p:nvSpPr>
          <p:cNvPr id="16" name="对角圆角矩形 15"/>
          <p:cNvSpPr/>
          <p:nvPr/>
        </p:nvSpPr>
        <p:spPr>
          <a:xfrm>
            <a:off x="2735918" y="5006593"/>
            <a:ext cx="1088922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智能报告</a:t>
            </a:r>
            <a:endParaRPr lang="en-US" altLang="zh-CN" sz="1400" dirty="0"/>
          </a:p>
        </p:txBody>
      </p:sp>
      <p:sp>
        <p:nvSpPr>
          <p:cNvPr id="8" name="左大括号 7"/>
          <p:cNvSpPr/>
          <p:nvPr/>
        </p:nvSpPr>
        <p:spPr>
          <a:xfrm>
            <a:off x="2387762" y="3745114"/>
            <a:ext cx="247213" cy="18266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对角圆角矩形 16"/>
          <p:cNvSpPr/>
          <p:nvPr/>
        </p:nvSpPr>
        <p:spPr>
          <a:xfrm>
            <a:off x="5670303" y="3835341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示例库</a:t>
            </a:r>
            <a:endParaRPr lang="en-US" altLang="zh-CN" sz="1400" dirty="0"/>
          </a:p>
        </p:txBody>
      </p:sp>
      <p:sp>
        <p:nvSpPr>
          <p:cNvPr id="18" name="对角圆角矩形 17"/>
          <p:cNvSpPr/>
          <p:nvPr/>
        </p:nvSpPr>
        <p:spPr>
          <a:xfrm>
            <a:off x="5670303" y="4476668"/>
            <a:ext cx="131610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多服务器支持</a:t>
            </a:r>
            <a:endParaRPr lang="en-US" altLang="zh-CN" sz="1400" dirty="0"/>
          </a:p>
        </p:txBody>
      </p:sp>
      <p:sp>
        <p:nvSpPr>
          <p:cNvPr id="19" name="对角圆角矩形 18"/>
          <p:cNvSpPr/>
          <p:nvPr/>
        </p:nvSpPr>
        <p:spPr>
          <a:xfrm>
            <a:off x="5964576" y="968728"/>
            <a:ext cx="1960419" cy="829249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动态页面展现</a:t>
            </a:r>
            <a:endParaRPr kumimoji="1" lang="zh-CN" altLang="en-US" dirty="0"/>
          </a:p>
        </p:txBody>
      </p:sp>
      <p:sp>
        <p:nvSpPr>
          <p:cNvPr id="20" name="对角圆角矩形 19"/>
          <p:cNvSpPr/>
          <p:nvPr/>
        </p:nvSpPr>
        <p:spPr>
          <a:xfrm>
            <a:off x="6789114" y="3835341"/>
            <a:ext cx="1003417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订阅中心</a:t>
            </a:r>
            <a:endParaRPr lang="en-US" altLang="zh-CN" sz="1400" dirty="0"/>
          </a:p>
        </p:txBody>
      </p:sp>
      <p:sp>
        <p:nvSpPr>
          <p:cNvPr id="21" name="对角圆角矩形 20"/>
          <p:cNvSpPr/>
          <p:nvPr/>
        </p:nvSpPr>
        <p:spPr>
          <a:xfrm>
            <a:off x="7290822" y="4456242"/>
            <a:ext cx="1003417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自动登录</a:t>
            </a:r>
            <a:endParaRPr lang="en-US" altLang="zh-CN" sz="1400" dirty="0"/>
          </a:p>
        </p:txBody>
      </p:sp>
      <p:sp>
        <p:nvSpPr>
          <p:cNvPr id="22" name="对角圆角矩形 21"/>
          <p:cNvSpPr/>
          <p:nvPr/>
        </p:nvSpPr>
        <p:spPr>
          <a:xfrm>
            <a:off x="5670303" y="5157064"/>
            <a:ext cx="69181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皮肤</a:t>
            </a:r>
            <a:endParaRPr lang="en-US" altLang="zh-CN" sz="1400" dirty="0"/>
          </a:p>
        </p:txBody>
      </p:sp>
      <p:sp>
        <p:nvSpPr>
          <p:cNvPr id="23" name="对角圆角矩形 22"/>
          <p:cNvSpPr/>
          <p:nvPr/>
        </p:nvSpPr>
        <p:spPr>
          <a:xfrm>
            <a:off x="6616494" y="5157064"/>
            <a:ext cx="66191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多语</a:t>
            </a:r>
            <a:endParaRPr lang="en-US" altLang="zh-CN" sz="1400" dirty="0"/>
          </a:p>
        </p:txBody>
      </p:sp>
      <p:sp>
        <p:nvSpPr>
          <p:cNvPr id="24" name="对角圆角矩形 23"/>
          <p:cNvSpPr/>
          <p:nvPr/>
        </p:nvSpPr>
        <p:spPr>
          <a:xfrm>
            <a:off x="5323421" y="2169619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组件库</a:t>
            </a:r>
            <a:endParaRPr lang="en-US" altLang="zh-CN" sz="1400" dirty="0"/>
          </a:p>
        </p:txBody>
      </p:sp>
      <p:sp>
        <p:nvSpPr>
          <p:cNvPr id="26" name="对角圆角矩形 25"/>
          <p:cNvSpPr/>
          <p:nvPr/>
        </p:nvSpPr>
        <p:spPr>
          <a:xfrm>
            <a:off x="6497124" y="2169619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模板</a:t>
            </a:r>
            <a:endParaRPr lang="en-US" altLang="zh-CN" sz="1400" dirty="0"/>
          </a:p>
        </p:txBody>
      </p:sp>
      <p:sp>
        <p:nvSpPr>
          <p:cNvPr id="27" name="对角圆角矩形 26"/>
          <p:cNvSpPr/>
          <p:nvPr/>
        </p:nvSpPr>
        <p:spPr>
          <a:xfrm>
            <a:off x="7718383" y="2169619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表达式</a:t>
            </a:r>
            <a:endParaRPr lang="en-US" altLang="zh-CN" sz="1400" dirty="0"/>
          </a:p>
        </p:txBody>
      </p:sp>
      <p:sp>
        <p:nvSpPr>
          <p:cNvPr id="28" name="对角圆角矩形 27"/>
          <p:cNvSpPr/>
          <p:nvPr/>
        </p:nvSpPr>
        <p:spPr>
          <a:xfrm>
            <a:off x="5323421" y="2790520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脚本</a:t>
            </a:r>
            <a:endParaRPr lang="en-US" altLang="zh-CN" sz="1400" dirty="0"/>
          </a:p>
        </p:txBody>
      </p:sp>
      <p:sp>
        <p:nvSpPr>
          <p:cNvPr id="29" name="对角圆角矩形 28"/>
          <p:cNvSpPr/>
          <p:nvPr/>
        </p:nvSpPr>
        <p:spPr>
          <a:xfrm>
            <a:off x="6497125" y="2794688"/>
            <a:ext cx="96445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离线分析</a:t>
            </a:r>
            <a:endParaRPr lang="en-US" altLang="zh-CN" sz="1400" dirty="0"/>
          </a:p>
        </p:txBody>
      </p:sp>
      <p:sp>
        <p:nvSpPr>
          <p:cNvPr id="31" name="对角圆角矩形 30"/>
          <p:cNvSpPr/>
          <p:nvPr/>
        </p:nvSpPr>
        <p:spPr>
          <a:xfrm>
            <a:off x="7713856" y="2794688"/>
            <a:ext cx="904583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分享</a:t>
            </a:r>
            <a:endParaRPr lang="en-US" altLang="zh-CN" sz="1400" dirty="0"/>
          </a:p>
        </p:txBody>
      </p:sp>
      <p:sp>
        <p:nvSpPr>
          <p:cNvPr id="33" name="左大括号 32"/>
          <p:cNvSpPr/>
          <p:nvPr/>
        </p:nvSpPr>
        <p:spPr>
          <a:xfrm rot="5400000">
            <a:off x="6887223" y="399583"/>
            <a:ext cx="214053" cy="31094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对角圆角矩形 33"/>
          <p:cNvSpPr/>
          <p:nvPr/>
        </p:nvSpPr>
        <p:spPr>
          <a:xfrm>
            <a:off x="7461574" y="5157064"/>
            <a:ext cx="922609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缩略图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431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r>
              <a:rPr lang="en-US" altLang="zh-CN" dirty="0"/>
              <a:t>BQ</a:t>
            </a:r>
            <a:r>
              <a:rPr lang="zh-CN" altLang="en-US" dirty="0"/>
              <a:t>移动端的</a:t>
            </a:r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3204" y="847570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支持打开的报表类型：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 smtClean="0"/>
              <a:t>自由报表和透视表</a:t>
            </a:r>
            <a:endParaRPr lang="en-US" altLang="zh-CN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移动端</a:t>
            </a:r>
            <a:r>
              <a:rPr lang="en-US" altLang="zh-CN" dirty="0"/>
              <a:t>Dashboard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en-US" altLang="zh-CN" dirty="0" err="1"/>
              <a:t>pdf</a:t>
            </a:r>
            <a:r>
              <a:rPr lang="zh-CN" altLang="en-US" dirty="0"/>
              <a:t>格式的报表文件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en-US" altLang="zh-CN" dirty="0"/>
              <a:t>word</a:t>
            </a:r>
            <a:r>
              <a:rPr lang="zh-CN" altLang="en-US" dirty="0"/>
              <a:t>格式的智能报告文件 </a:t>
            </a:r>
          </a:p>
          <a:p>
            <a:pPr marL="285750" indent="-285750">
              <a:buFont typeface="Wingdings" charset="2"/>
              <a:buChar char="l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98146" y="857562"/>
            <a:ext cx="4704929" cy="4039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系统的辅助功能点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在首次登录时，使用默认的示例库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可以进行多服务器配置设置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支持本地缓存，离线浏览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支持收件箱，接收订阅中心的分发的报表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支持收藏夹功能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支持自动登录和每次密码登录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提供多套皮肤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支持多语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提供邮件分享功能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提供截图功能 </a:t>
            </a:r>
          </a:p>
        </p:txBody>
      </p:sp>
      <p:sp>
        <p:nvSpPr>
          <p:cNvPr id="15" name="矩形 14"/>
          <p:cNvSpPr/>
          <p:nvPr/>
        </p:nvSpPr>
        <p:spPr>
          <a:xfrm>
            <a:off x="493204" y="3183647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特定报表类型设计器：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 smtClean="0"/>
              <a:t>自由报表和透视表（已有）</a:t>
            </a:r>
            <a:endParaRPr lang="en-US" altLang="zh-CN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/>
              <a:t>移动端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（新做）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en-US" altLang="zh-CN" dirty="0" err="1" smtClean="0"/>
              <a:t>Pdf</a:t>
            </a:r>
            <a:r>
              <a:rPr lang="zh-CN" altLang="en-US" dirty="0" smtClean="0"/>
              <a:t>格式文件（待定）</a:t>
            </a:r>
            <a:endParaRPr lang="en-US" altLang="zh-CN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dirty="0" smtClean="0"/>
              <a:t>智能报告（已有）</a:t>
            </a:r>
            <a:endParaRPr lang="zh-CN" altLang="en-US" dirty="0"/>
          </a:p>
          <a:p>
            <a:pPr marL="285750" indent="-285750">
              <a:buFont typeface="Wingdings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2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r>
              <a:rPr lang="en-US" altLang="zh-CN" dirty="0"/>
              <a:t>BQ</a:t>
            </a:r>
            <a:r>
              <a:rPr lang="zh-CN" altLang="en-US" dirty="0"/>
              <a:t>移动端和移动平台的异同</a:t>
            </a:r>
          </a:p>
        </p:txBody>
      </p:sp>
      <p:pic>
        <p:nvPicPr>
          <p:cNvPr id="26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956374" y="1621040"/>
            <a:ext cx="6499267" cy="48607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2474" y="971179"/>
            <a:ext cx="277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BQ</a:t>
            </a:r>
            <a:r>
              <a:rPr kumimoji="1" lang="zh-CN" altLang="en-US" dirty="0" smtClean="0"/>
              <a:t>移动端前后端交互逻辑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4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个平台的融合解决方案</a:t>
            </a:r>
            <a:endParaRPr lang="zh-CN" altLang="en-US" dirty="0"/>
          </a:p>
        </p:txBody>
      </p:sp>
      <p:pic>
        <p:nvPicPr>
          <p:cNvPr id="23" name="图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4913" y="651764"/>
            <a:ext cx="6004824" cy="605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6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terPan\Desktop\移动端设计\用户操作流程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46" y="-15765"/>
            <a:ext cx="5423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7877" y="1758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用户访问流程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88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877" y="17584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DSL</a:t>
            </a:r>
            <a:r>
              <a:rPr lang="zh-CN" altLang="en-US" b="1" dirty="0" smtClean="0"/>
              <a:t>模板解析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57" y="966420"/>
            <a:ext cx="7235795" cy="4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5033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25811" y="956236"/>
            <a:ext cx="4413957" cy="50949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94004" y="1105645"/>
            <a:ext cx="5752352" cy="4945529"/>
          </a:xfrm>
          <a:prstGeom prst="ellips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个平台的融合解决方案</a:t>
            </a:r>
            <a:endParaRPr lang="zh-CN" altLang="en-US" dirty="0"/>
          </a:p>
        </p:txBody>
      </p:sp>
      <p:sp>
        <p:nvSpPr>
          <p:cNvPr id="26" name="对角圆角矩形 25"/>
          <p:cNvSpPr/>
          <p:nvPr/>
        </p:nvSpPr>
        <p:spPr>
          <a:xfrm>
            <a:off x="3604409" y="2039355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通用组件</a:t>
            </a:r>
            <a:endParaRPr lang="en-US" altLang="zh-CN" sz="1400" dirty="0"/>
          </a:p>
        </p:txBody>
      </p:sp>
      <p:sp>
        <p:nvSpPr>
          <p:cNvPr id="27" name="对角圆角矩形 26"/>
          <p:cNvSpPr/>
          <p:nvPr/>
        </p:nvSpPr>
        <p:spPr>
          <a:xfrm>
            <a:off x="5512838" y="2090006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领域组件</a:t>
            </a:r>
            <a:endParaRPr lang="en-US" altLang="zh-CN" sz="1400" dirty="0"/>
          </a:p>
        </p:txBody>
      </p:sp>
      <p:sp>
        <p:nvSpPr>
          <p:cNvPr id="28" name="对角圆角矩形 27"/>
          <p:cNvSpPr/>
          <p:nvPr/>
        </p:nvSpPr>
        <p:spPr>
          <a:xfrm>
            <a:off x="3604409" y="2697782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脚本机制</a:t>
            </a:r>
            <a:endParaRPr lang="en-US" altLang="zh-CN" sz="1400" dirty="0"/>
          </a:p>
        </p:txBody>
      </p:sp>
      <p:sp>
        <p:nvSpPr>
          <p:cNvPr id="29" name="对角圆角矩形 28"/>
          <p:cNvSpPr/>
          <p:nvPr/>
        </p:nvSpPr>
        <p:spPr>
          <a:xfrm>
            <a:off x="6748216" y="3427618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离线机制</a:t>
            </a:r>
            <a:endParaRPr lang="en-US" altLang="zh-CN" sz="1400" dirty="0"/>
          </a:p>
        </p:txBody>
      </p:sp>
      <p:sp>
        <p:nvSpPr>
          <p:cNvPr id="30" name="对角圆角矩形 29"/>
          <p:cNvSpPr/>
          <p:nvPr/>
        </p:nvSpPr>
        <p:spPr>
          <a:xfrm>
            <a:off x="3604409" y="3356209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DSL</a:t>
            </a:r>
            <a:r>
              <a:rPr lang="zh-CN" altLang="en-US" sz="1400" dirty="0" smtClean="0"/>
              <a:t>解析</a:t>
            </a:r>
            <a:endParaRPr lang="en-US" altLang="zh-CN" sz="1400" dirty="0"/>
          </a:p>
        </p:txBody>
      </p:sp>
      <p:sp>
        <p:nvSpPr>
          <p:cNvPr id="31" name="对角圆角矩形 30"/>
          <p:cNvSpPr/>
          <p:nvPr/>
        </p:nvSpPr>
        <p:spPr>
          <a:xfrm>
            <a:off x="6748216" y="2468985"/>
            <a:ext cx="1332123" cy="68703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DSL</a:t>
            </a:r>
            <a:r>
              <a:rPr lang="zh-CN" altLang="en-US" sz="1400" dirty="0" smtClean="0"/>
              <a:t>解析可扩展表达式</a:t>
            </a:r>
            <a:endParaRPr lang="en-US" altLang="zh-CN" sz="1400" dirty="0"/>
          </a:p>
        </p:txBody>
      </p:sp>
      <p:sp>
        <p:nvSpPr>
          <p:cNvPr id="39" name="对角圆角矩形 38"/>
          <p:cNvSpPr/>
          <p:nvPr/>
        </p:nvSpPr>
        <p:spPr>
          <a:xfrm>
            <a:off x="1393613" y="2543137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DSL</a:t>
            </a:r>
            <a:r>
              <a:rPr lang="zh-CN" altLang="en-US" sz="1400" dirty="0" smtClean="0"/>
              <a:t>编辑</a:t>
            </a:r>
            <a:endParaRPr lang="en-US" altLang="zh-CN" sz="1400" dirty="0"/>
          </a:p>
        </p:txBody>
      </p:sp>
      <p:sp>
        <p:nvSpPr>
          <p:cNvPr id="47" name="对角圆角矩形 46"/>
          <p:cNvSpPr/>
          <p:nvPr/>
        </p:nvSpPr>
        <p:spPr>
          <a:xfrm>
            <a:off x="1174041" y="3264195"/>
            <a:ext cx="1455604" cy="70275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源码翻译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 smtClean="0"/>
              <a:t>Build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Server</a:t>
            </a:r>
            <a:endParaRPr lang="en-US" altLang="zh-CN" sz="1400" dirty="0"/>
          </a:p>
        </p:txBody>
      </p:sp>
      <p:sp>
        <p:nvSpPr>
          <p:cNvPr id="55" name="对角圆角矩形 54"/>
          <p:cNvSpPr/>
          <p:nvPr/>
        </p:nvSpPr>
        <p:spPr>
          <a:xfrm>
            <a:off x="1393613" y="4219504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源码编译</a:t>
            </a:r>
            <a:endParaRPr lang="en-US" altLang="zh-CN" sz="1400" dirty="0"/>
          </a:p>
        </p:txBody>
      </p:sp>
      <p:sp>
        <p:nvSpPr>
          <p:cNvPr id="56" name="对角圆角矩形 55"/>
          <p:cNvSpPr/>
          <p:nvPr/>
        </p:nvSpPr>
        <p:spPr>
          <a:xfrm>
            <a:off x="3604409" y="4673064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产品发布</a:t>
            </a:r>
            <a:endParaRPr lang="en-US" altLang="zh-CN" sz="1400" dirty="0"/>
          </a:p>
        </p:txBody>
      </p:sp>
      <p:sp>
        <p:nvSpPr>
          <p:cNvPr id="57" name="对角圆角矩形 56"/>
          <p:cNvSpPr/>
          <p:nvPr/>
        </p:nvSpPr>
        <p:spPr>
          <a:xfrm>
            <a:off x="5512838" y="3029109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DSL</a:t>
            </a:r>
            <a:r>
              <a:rPr lang="zh-CN" altLang="en-US" sz="1400" dirty="0" smtClean="0"/>
              <a:t>编辑</a:t>
            </a:r>
            <a:endParaRPr lang="en-US" altLang="zh-CN" sz="1400" dirty="0"/>
          </a:p>
        </p:txBody>
      </p:sp>
      <p:sp>
        <p:nvSpPr>
          <p:cNvPr id="58" name="对角圆角矩形 57"/>
          <p:cNvSpPr/>
          <p:nvPr/>
        </p:nvSpPr>
        <p:spPr>
          <a:xfrm>
            <a:off x="3604409" y="4014636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MA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Server</a:t>
            </a:r>
            <a:endParaRPr lang="en-US" altLang="zh-CN" sz="1400" dirty="0"/>
          </a:p>
        </p:txBody>
      </p:sp>
      <p:sp>
        <p:nvSpPr>
          <p:cNvPr id="59" name="对角圆角矩形 58"/>
          <p:cNvSpPr/>
          <p:nvPr/>
        </p:nvSpPr>
        <p:spPr>
          <a:xfrm>
            <a:off x="5512838" y="3968212"/>
            <a:ext cx="1016460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原生导航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13647" y="1105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移动平台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39768" y="146423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BQ</a:t>
            </a:r>
            <a:r>
              <a:rPr kumimoji="1" lang="zh-CN" altLang="en-US" dirty="0" smtClean="0"/>
              <a:t>移动端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1855" y="6051174"/>
            <a:ext cx="87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两个产品线有部分交集，从目前看能够加速</a:t>
            </a:r>
            <a:r>
              <a:rPr kumimoji="1" lang="en-US" altLang="zh-CN" dirty="0" smtClean="0"/>
              <a:t>BQ</a:t>
            </a:r>
            <a:r>
              <a:rPr kumimoji="1" lang="zh-CN" altLang="en-US" dirty="0" smtClean="0"/>
              <a:t>产品开发，并为后续开发提供灵活性。</a:t>
            </a:r>
            <a:endParaRPr kumimoji="1" lang="zh-CN" altLang="en-US" dirty="0"/>
          </a:p>
        </p:txBody>
      </p:sp>
      <p:sp>
        <p:nvSpPr>
          <p:cNvPr id="21" name="对角圆角矩形 20"/>
          <p:cNvSpPr/>
          <p:nvPr/>
        </p:nvSpPr>
        <p:spPr>
          <a:xfrm>
            <a:off x="5512838" y="4907314"/>
            <a:ext cx="1235377" cy="46850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服务器访问</a:t>
            </a:r>
            <a:endParaRPr lang="en-US" altLang="zh-CN" sz="1400" dirty="0"/>
          </a:p>
        </p:txBody>
      </p:sp>
      <p:sp>
        <p:nvSpPr>
          <p:cNvPr id="22" name="对角圆角矩形 21"/>
          <p:cNvSpPr/>
          <p:nvPr/>
        </p:nvSpPr>
        <p:spPr>
          <a:xfrm>
            <a:off x="6748216" y="4167716"/>
            <a:ext cx="1288239" cy="73959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多语、皮肤、横竖屏支持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479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93204" y="24892"/>
            <a:ext cx="8229600" cy="626872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dirty="0"/>
              <a:t>产品设计方案</a:t>
            </a:r>
            <a:endParaRPr lang="en-US" altLang="zh-CN" sz="36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" y="827647"/>
            <a:ext cx="5143500" cy="101917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3777" y="1966351"/>
            <a:ext cx="4133850" cy="90487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56291" y="4305300"/>
            <a:ext cx="4305300" cy="17526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3448494" y="3216534"/>
            <a:ext cx="5274310" cy="8432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48493" y="3144762"/>
            <a:ext cx="5381741" cy="9150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18837" y="2026115"/>
            <a:ext cx="4241280" cy="904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6292" y="4305300"/>
            <a:ext cx="4305300" cy="175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5" name="曲线连接符 4"/>
          <p:cNvCxnSpPr>
            <a:endCxn id="9" idx="0"/>
          </p:cNvCxnSpPr>
          <p:nvPr/>
        </p:nvCxnSpPr>
        <p:spPr>
          <a:xfrm>
            <a:off x="5438588" y="1479176"/>
            <a:ext cx="1262114" cy="487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6200000" flipH="1">
            <a:off x="3096737" y="2177498"/>
            <a:ext cx="1501233" cy="433294"/>
          </a:xfrm>
          <a:prstGeom prst="curvedConnector3">
            <a:avLst>
              <a:gd name="adj1" fmla="val 519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5" idx="0"/>
          </p:cNvCxnSpPr>
          <p:nvPr/>
        </p:nvCxnSpPr>
        <p:spPr>
          <a:xfrm rot="16200000" flipH="1">
            <a:off x="589055" y="2085413"/>
            <a:ext cx="2661772" cy="177800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33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333</Template>
  <TotalTime>6422</TotalTime>
  <Words>357</Words>
  <Application>Microsoft Office PowerPoint</Application>
  <PresentationFormat>全屏显示(4:3)</PresentationFormat>
  <Paragraphs>118</Paragraphs>
  <Slides>12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333</vt:lpstr>
      <vt:lpstr>8_Office 主题</vt:lpstr>
      <vt:lpstr>5_Office 主题</vt:lpstr>
      <vt:lpstr>7_Office 主题</vt:lpstr>
      <vt:lpstr>10_Office 主题</vt:lpstr>
      <vt:lpstr>35_Office 主题</vt:lpstr>
      <vt:lpstr>BQ移动版技术架构设计</vt:lpstr>
      <vt:lpstr>BQ移动端的核心功能</vt:lpstr>
      <vt:lpstr>BQ移动端的核心功能</vt:lpstr>
      <vt:lpstr>BQ移动端和移动平台的异同</vt:lpstr>
      <vt:lpstr>两个平台的融合解决方案</vt:lpstr>
      <vt:lpstr>PowerPoint 演示文稿</vt:lpstr>
      <vt:lpstr>PowerPoint 演示文稿</vt:lpstr>
      <vt:lpstr>两个平台的融合解决方案</vt:lpstr>
      <vt:lpstr>产品设计方案</vt:lpstr>
      <vt:lpstr>产品设计方案</vt:lpstr>
      <vt:lpstr>产品设计方案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CloudStack Architecture</dc:title>
  <dc:creator>Chiradeep Vittal</dc:creator>
  <cp:lastModifiedBy>PeterPan</cp:lastModifiedBy>
  <cp:revision>414</cp:revision>
  <dcterms:created xsi:type="dcterms:W3CDTF">2012-04-27T20:03:07Z</dcterms:created>
  <dcterms:modified xsi:type="dcterms:W3CDTF">2014-04-15T02:34:34Z</dcterms:modified>
</cp:coreProperties>
</file>