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4" r:id="rId3"/>
    <p:sldId id="272" r:id="rId4"/>
    <p:sldId id="258" r:id="rId5"/>
    <p:sldId id="266" r:id="rId6"/>
    <p:sldId id="268" r:id="rId7"/>
    <p:sldId id="273" r:id="rId8"/>
    <p:sldId id="267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>
        <p:scale>
          <a:sx n="81" d="100"/>
          <a:sy n="81" d="100"/>
        </p:scale>
        <p:origin x="-33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42D9-A1A9-4F78-B648-22358C75251A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BB5CD-570F-4B9B-BB22-3CAA1913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B5CD-570F-4B9B-BB22-3CAA19133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B5CD-570F-4B9B-BB22-3CAA191339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2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B5CD-570F-4B9B-BB22-3CAA191339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B5CD-570F-4B9B-BB22-3CAA191339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9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B5CD-570F-4B9B-BB22-3CAA191339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01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B5CD-570F-4B9B-BB22-3CAA191339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767-018C-4B84-89B4-A0FBEB8790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2FCD-98A9-4FD3-BFB2-BA8B7299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767-018C-4B84-89B4-A0FBEB8790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2FCD-98A9-4FD3-BFB2-BA8B7299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767-018C-4B84-89B4-A0FBEB8790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2FCD-98A9-4FD3-BFB2-BA8B7299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767-018C-4B84-89B4-A0FBEB8790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2FCD-98A9-4FD3-BFB2-BA8B7299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767-018C-4B84-89B4-A0FBEB8790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2FCD-98A9-4FD3-BFB2-BA8B7299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767-018C-4B84-89B4-A0FBEB8790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2FCD-98A9-4FD3-BFB2-BA8B7299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767-018C-4B84-89B4-A0FBEB8790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2FCD-98A9-4FD3-BFB2-BA8B7299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767-018C-4B84-89B4-A0FBEB8790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2FCD-98A9-4FD3-BFB2-BA8B7299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767-018C-4B84-89B4-A0FBEB8790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2FCD-98A9-4FD3-BFB2-BA8B7299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767-018C-4B84-89B4-A0FBEB8790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2FCD-98A9-4FD3-BFB2-BA8B7299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F767-018C-4B84-89B4-A0FBEB8790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2FCD-98A9-4FD3-BFB2-BA8B7299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F767-018C-4B84-89B4-A0FBEB8790A8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2FCD-98A9-4FD3-BFB2-BA8B7299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0954"/>
            <a:ext cx="10515600" cy="52860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00B050"/>
                </a:solidFill>
              </a:rPr>
              <a:t>Group 9 - </a:t>
            </a:r>
            <a:r>
              <a:rPr lang="en-US" sz="6000" b="1" dirty="0" err="1" smtClean="0">
                <a:solidFill>
                  <a:srgbClr val="00B050"/>
                </a:solidFill>
              </a:rPr>
              <a:t>efarm</a:t>
            </a:r>
            <a:endParaRPr lang="en-US" sz="6000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b="1" dirty="0" smtClean="0"/>
              <a:t>Members :</a:t>
            </a:r>
          </a:p>
          <a:p>
            <a:pPr marL="0" indent="0" algn="ctr">
              <a:buNone/>
            </a:pPr>
            <a:r>
              <a:rPr lang="en-US" sz="2600" b="1" dirty="0" smtClean="0"/>
              <a:t>Temesgen F.,  Agri. Economist</a:t>
            </a:r>
          </a:p>
          <a:p>
            <a:pPr marL="0" indent="0" algn="ctr">
              <a:buNone/>
            </a:pPr>
            <a:r>
              <a:rPr lang="en-US" sz="2600" b="1" dirty="0" err="1" smtClean="0"/>
              <a:t>Evelynar</a:t>
            </a:r>
            <a:r>
              <a:rPr lang="en-US" sz="2600" b="1" dirty="0" smtClean="0"/>
              <a:t> B., M&amp;E</a:t>
            </a:r>
          </a:p>
          <a:p>
            <a:pPr marL="0" indent="0" algn="ctr">
              <a:buNone/>
            </a:pPr>
            <a:r>
              <a:rPr lang="en-US" sz="2600" b="1" dirty="0" smtClean="0"/>
              <a:t>Emmanuel A., Agri. Economist</a:t>
            </a:r>
          </a:p>
          <a:p>
            <a:pPr marL="0" indent="0" algn="ctr">
              <a:buNone/>
            </a:pPr>
            <a:r>
              <a:rPr lang="en-US" sz="2600" b="1" dirty="0" smtClean="0"/>
              <a:t>Kevin B., Software Engineer</a:t>
            </a:r>
          </a:p>
          <a:p>
            <a:pPr marL="0" indent="0" algn="ctr">
              <a:buNone/>
            </a:pPr>
            <a:r>
              <a:rPr lang="en-US" sz="2600" b="1" dirty="0" smtClean="0"/>
              <a:t>Brain W. Data analysist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10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Two way: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Initial stage using existing sources (Donners, NGO, Government)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Service charge after successful implementation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9199" y="657321"/>
            <a:ext cx="4186707" cy="1294571"/>
          </a:xfrm>
        </p:spPr>
        <p:txBody>
          <a:bodyPr>
            <a:noAutofit/>
          </a:bodyPr>
          <a:lstStyle/>
          <a:p>
            <a:r>
              <a:rPr lang="en-US" sz="4000" i="1" dirty="0" smtClean="0"/>
              <a:t>Problem  </a:t>
            </a:r>
            <a:br>
              <a:rPr lang="en-US" sz="4000" i="1" dirty="0" smtClean="0"/>
            </a:br>
            <a:r>
              <a:rPr lang="en-US" sz="6600" b="1" i="1" dirty="0" smtClean="0"/>
              <a:t>Low </a:t>
            </a:r>
            <a:r>
              <a:rPr lang="en-US" sz="6600" b="1" i="1" dirty="0"/>
              <a:t>I</a:t>
            </a:r>
            <a:r>
              <a:rPr lang="en-US" sz="6600" b="1" i="1" dirty="0" smtClean="0"/>
              <a:t>ncome</a:t>
            </a:r>
            <a:endParaRPr lang="en-US" sz="6600" b="1" i="1" dirty="0"/>
          </a:p>
        </p:txBody>
      </p:sp>
      <p:sp>
        <p:nvSpPr>
          <p:cNvPr id="9" name="Oval 8"/>
          <p:cNvSpPr/>
          <p:nvPr/>
        </p:nvSpPr>
        <p:spPr>
          <a:xfrm>
            <a:off x="7574926" y="3329353"/>
            <a:ext cx="3456490" cy="2250831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Weak market 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structure</a:t>
            </a:r>
            <a:endParaRPr lang="en-US" sz="3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51385" y="2315306"/>
            <a:ext cx="5205046" cy="69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Why?</a:t>
            </a:r>
            <a:endParaRPr lang="en-US" sz="4400" b="1" dirty="0"/>
          </a:p>
        </p:txBody>
      </p:sp>
      <p:sp>
        <p:nvSpPr>
          <p:cNvPr id="8" name="Plus 7"/>
          <p:cNvSpPr/>
          <p:nvPr/>
        </p:nvSpPr>
        <p:spPr>
          <a:xfrm>
            <a:off x="6072553" y="4044461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912679" y="3376246"/>
            <a:ext cx="3456490" cy="2250831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</a:rPr>
              <a:t>80% </a:t>
            </a:r>
            <a:endParaRPr lang="en-US" sz="3200" i="1" dirty="0" smtClean="0">
              <a:solidFill>
                <a:srgbClr val="FF0000"/>
              </a:solidFill>
            </a:endParaRPr>
          </a:p>
          <a:p>
            <a:r>
              <a:rPr lang="en-US" sz="3200" i="1" dirty="0">
                <a:solidFill>
                  <a:srgbClr val="FF0000"/>
                </a:solidFill>
              </a:rPr>
              <a:t>Y</a:t>
            </a:r>
            <a:r>
              <a:rPr lang="en-US" sz="3200" i="1" dirty="0" smtClean="0">
                <a:solidFill>
                  <a:srgbClr val="FF0000"/>
                </a:solidFill>
              </a:rPr>
              <a:t>ield gap …potential </a:t>
            </a:r>
            <a:endParaRPr lang="en-US" sz="3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4" y="19257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Information gap …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25108" y="4220307"/>
            <a:ext cx="3001108" cy="2321224"/>
            <a:chOff x="1711569" y="1424299"/>
            <a:chExt cx="3001108" cy="2321224"/>
          </a:xfrm>
        </p:grpSpPr>
        <p:pic>
          <p:nvPicPr>
            <p:cNvPr id="4" name="Picture 8" descr="http://www.shapingyouth.org/wp-content/uploads/2009/03/dollar-sign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1569" y="1793631"/>
              <a:ext cx="3001108" cy="1951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028092" y="1424299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Low price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4924" y="1518139"/>
            <a:ext cx="2935044" cy="2556365"/>
            <a:chOff x="1214924" y="1518139"/>
            <a:chExt cx="2935044" cy="2556365"/>
          </a:xfrm>
        </p:grpSpPr>
        <p:pic>
          <p:nvPicPr>
            <p:cNvPr id="7" name="Picture 2" descr="http://3.bp.blogspot.com/-MP-WLkFgcpM/URnQ8Gs5O_I/AAAAAAAABUo/uex2mj07IBY/s1600/cartoon+shovel+manur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925" y="1869832"/>
              <a:ext cx="2935043" cy="2204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14924" y="1518139"/>
              <a:ext cx="2935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Poor agronomic practices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66185" y="1471972"/>
            <a:ext cx="3083167" cy="2748335"/>
            <a:chOff x="7866185" y="1471972"/>
            <a:chExt cx="3083167" cy="2748335"/>
          </a:xfrm>
        </p:grpSpPr>
        <p:pic>
          <p:nvPicPr>
            <p:cNvPr id="5" name="Picture 10" descr="storm%20clipar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9970" y="1992923"/>
              <a:ext cx="2989382" cy="222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866185" y="1471972"/>
              <a:ext cx="2989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Unpredictable climate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4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21" y="1139037"/>
            <a:ext cx="10515600" cy="44528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dirty="0" smtClean="0"/>
              <a:t>    </a:t>
            </a:r>
            <a:r>
              <a:rPr lang="en-US" sz="5400" b="1" dirty="0" smtClean="0"/>
              <a:t>This can be solved with</a:t>
            </a:r>
            <a:endParaRPr lang="en-US" sz="5400" b="1" dirty="0" smtClean="0"/>
          </a:p>
          <a:p>
            <a:pPr marL="0" indent="0">
              <a:buNone/>
            </a:pPr>
            <a:r>
              <a:rPr lang="en-US" sz="5400" b="1" i="1" dirty="0"/>
              <a:t> </a:t>
            </a:r>
            <a:r>
              <a:rPr lang="en-US" sz="5400" b="1" i="1" dirty="0" smtClean="0"/>
              <a:t>                            </a:t>
            </a:r>
            <a:r>
              <a:rPr lang="en-US" sz="5400" i="1" dirty="0" err="1" smtClean="0"/>
              <a:t>e</a:t>
            </a:r>
            <a:r>
              <a:rPr lang="en-US" sz="6000" b="1" i="1" dirty="0" err="1" smtClean="0">
                <a:solidFill>
                  <a:srgbClr val="00B050"/>
                </a:solidFill>
              </a:rPr>
              <a:t>farm</a:t>
            </a:r>
            <a:r>
              <a:rPr lang="en-US" sz="8000" b="1" i="1" dirty="0" smtClean="0">
                <a:solidFill>
                  <a:srgbClr val="00B050"/>
                </a:solidFill>
              </a:rPr>
              <a:t>!</a:t>
            </a:r>
          </a:p>
          <a:p>
            <a:pPr marL="0" indent="0">
              <a:buNone/>
            </a:pPr>
            <a:endParaRPr lang="en-US" sz="8000" b="1" i="1" dirty="0">
              <a:solidFill>
                <a:srgbClr val="00B050"/>
              </a:solidFill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8149517" y="2965938"/>
            <a:ext cx="2014391" cy="174673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920" y="169593"/>
            <a:ext cx="10515600" cy="944100"/>
          </a:xfrm>
        </p:spPr>
        <p:txBody>
          <a:bodyPr/>
          <a:lstStyle/>
          <a:p>
            <a:pPr algn="ctr"/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031" y="1160585"/>
            <a:ext cx="10515600" cy="4735024"/>
          </a:xfrm>
          <a:ln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F0"/>
                </a:solidFill>
              </a:rPr>
              <a:t>Integrated platform Information on:</a:t>
            </a:r>
          </a:p>
          <a:p>
            <a:pPr marL="0" indent="0" algn="ctr">
              <a:buNone/>
            </a:pPr>
            <a:endParaRPr lang="en-US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Agronomic practices</a:t>
            </a:r>
            <a:r>
              <a:rPr lang="en-US" dirty="0" smtClean="0">
                <a:solidFill>
                  <a:srgbClr val="FF0000"/>
                </a:solidFill>
              </a:rPr>
              <a:t> …  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>
              <a:solidFill>
                <a:srgbClr val="FF0000"/>
              </a:solidFill>
            </a:endParaRP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eather ….  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Market …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03"/>
          </a:xfrm>
        </p:spPr>
        <p:txBody>
          <a:bodyPr/>
          <a:lstStyle/>
          <a:p>
            <a:pPr algn="ctr"/>
            <a:r>
              <a:rPr lang="en-US" b="1" dirty="0" smtClean="0"/>
              <a:t>The app…</a:t>
            </a:r>
            <a:endParaRPr lang="en-US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92861" y="1370928"/>
            <a:ext cx="11717785" cy="3895250"/>
            <a:chOff x="185333" y="2856888"/>
            <a:chExt cx="12006667" cy="3895250"/>
          </a:xfrm>
        </p:grpSpPr>
        <p:sp>
          <p:nvSpPr>
            <p:cNvPr id="33" name="TextBox 32"/>
            <p:cNvSpPr txBox="1"/>
            <p:nvPr/>
          </p:nvSpPr>
          <p:spPr>
            <a:xfrm>
              <a:off x="1252714" y="2949221"/>
              <a:ext cx="1267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Farmers</a:t>
              </a:r>
              <a:endParaRPr lang="en-US" b="1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85333" y="2856888"/>
              <a:ext cx="12006667" cy="3895250"/>
              <a:chOff x="185333" y="2856888"/>
              <a:chExt cx="12006667" cy="389525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5333" y="3498492"/>
                <a:ext cx="3531106" cy="3253646"/>
                <a:chOff x="602379" y="1311571"/>
                <a:chExt cx="3531106" cy="3253646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602379" y="1311571"/>
                  <a:ext cx="3289966" cy="32536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4398" y="2664826"/>
                  <a:ext cx="1096901" cy="1096901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872" y="2408415"/>
                  <a:ext cx="650250" cy="650250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4925" y="1585281"/>
                  <a:ext cx="650250" cy="650250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4122" y="2455796"/>
                  <a:ext cx="650250" cy="650250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872" y="3213277"/>
                  <a:ext cx="650250" cy="650250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4122" y="3243203"/>
                  <a:ext cx="650250" cy="650250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3721" y="2006282"/>
                  <a:ext cx="1099764" cy="1099764"/>
                </a:xfrm>
                <a:prstGeom prst="rect">
                  <a:avLst/>
                </a:prstGeom>
              </p:spPr>
            </p:pic>
          </p:grpSp>
          <p:sp>
            <p:nvSpPr>
              <p:cNvPr id="36" name="TextBox 35"/>
              <p:cNvSpPr txBox="1"/>
              <p:nvPr/>
            </p:nvSpPr>
            <p:spPr>
              <a:xfrm>
                <a:off x="6359303" y="2856888"/>
                <a:ext cx="18260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 smtClean="0"/>
                  <a:t>eFarm</a:t>
                </a:r>
                <a:endParaRPr lang="en-US" sz="2400" b="1" dirty="0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81839" y="3498492"/>
                <a:ext cx="1610161" cy="3253645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1062" y="3498493"/>
                <a:ext cx="1739120" cy="3228278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10581839" y="2949221"/>
                <a:ext cx="1516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Buyers</a:t>
                </a:r>
                <a:endParaRPr lang="en-US" b="1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445550" y="4005321"/>
                <a:ext cx="2750645" cy="1091219"/>
                <a:chOff x="3481493" y="1783708"/>
                <a:chExt cx="2834775" cy="1200341"/>
              </a:xfrm>
            </p:grpSpPr>
            <p:sp>
              <p:nvSpPr>
                <p:cNvPr id="50" name="Right Arrow 49"/>
                <p:cNvSpPr/>
                <p:nvPr/>
              </p:nvSpPr>
              <p:spPr>
                <a:xfrm rot="10800000">
                  <a:off x="3481493" y="1783708"/>
                  <a:ext cx="2834775" cy="1200341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933310" y="2197674"/>
                  <a:ext cx="2382957" cy="37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</a:rPr>
                    <a:t>Price, weather, agronomy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445550" y="5292967"/>
                <a:ext cx="2913754" cy="1049833"/>
                <a:chOff x="3691907" y="3411856"/>
                <a:chExt cx="2866445" cy="1446272"/>
              </a:xfrm>
            </p:grpSpPr>
            <p:sp>
              <p:nvSpPr>
                <p:cNvPr id="48" name="Right Arrow 47"/>
                <p:cNvSpPr/>
                <p:nvPr/>
              </p:nvSpPr>
              <p:spPr>
                <a:xfrm>
                  <a:off x="3691909" y="3411856"/>
                  <a:ext cx="2866443" cy="1446272"/>
                </a:xfrm>
                <a:prstGeom prst="rightArrow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691907" y="3824886"/>
                  <a:ext cx="2814623" cy="46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</a:rPr>
                    <a:t>Registration </a:t>
                  </a:r>
                  <a:r>
                    <a:rPr lang="en-US" sz="1600" dirty="0" smtClean="0">
                      <a:solidFill>
                        <a:schemeClr val="bg1"/>
                      </a:solidFill>
                    </a:rPr>
                    <a:t>f</a:t>
                  </a:r>
                  <a:r>
                    <a:rPr lang="en-US" sz="1600" dirty="0" smtClean="0">
                      <a:solidFill>
                        <a:schemeClr val="bg1"/>
                      </a:solidFill>
                    </a:rPr>
                    <a:t>armers &amp; produce</a:t>
                  </a:r>
                  <a:endParaRPr lang="en-US" sz="1600" dirty="0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8185312" y="5273990"/>
                <a:ext cx="2188016" cy="1110014"/>
                <a:chOff x="3747088" y="3176027"/>
                <a:chExt cx="2866443" cy="1446272"/>
              </a:xfrm>
            </p:grpSpPr>
            <p:sp>
              <p:nvSpPr>
                <p:cNvPr id="46" name="Right Arrow 45"/>
                <p:cNvSpPr/>
                <p:nvPr/>
              </p:nvSpPr>
              <p:spPr>
                <a:xfrm>
                  <a:off x="3747088" y="3176027"/>
                  <a:ext cx="2866443" cy="1446272"/>
                </a:xfrm>
                <a:prstGeom prst="rightArrow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848379" y="3715405"/>
                  <a:ext cx="2554889" cy="4411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</a:rPr>
                    <a:t>Where to get what…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8060183" y="4061229"/>
                <a:ext cx="2313146" cy="979404"/>
                <a:chOff x="3481492" y="1783708"/>
                <a:chExt cx="2834775" cy="975711"/>
              </a:xfrm>
            </p:grpSpPr>
            <p:sp>
              <p:nvSpPr>
                <p:cNvPr id="44" name="Right Arrow 43"/>
                <p:cNvSpPr/>
                <p:nvPr/>
              </p:nvSpPr>
              <p:spPr>
                <a:xfrm rot="10800000">
                  <a:off x="3481492" y="1783708"/>
                  <a:ext cx="2834775" cy="975711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939798" y="2073848"/>
                  <a:ext cx="1593410" cy="37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</a:rPr>
                    <a:t>Subscription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54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771" y="317560"/>
            <a:ext cx="3063168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5194"/>
            <a:ext cx="3399692" cy="561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35194"/>
            <a:ext cx="3399692" cy="514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2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882"/>
          </a:xfrm>
        </p:spPr>
        <p:txBody>
          <a:bodyPr/>
          <a:lstStyle/>
          <a:p>
            <a:pPr algn="ctr"/>
            <a:r>
              <a:rPr lang="en-US" b="1" dirty="0" smtClean="0"/>
              <a:t>IMPACT Paths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369"/>
            <a:ext cx="11072446" cy="492259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7461" y="1354007"/>
            <a:ext cx="10381254" cy="5011622"/>
            <a:chOff x="1377461" y="1354007"/>
            <a:chExt cx="10381254" cy="5011622"/>
          </a:xfrm>
        </p:grpSpPr>
        <p:grpSp>
          <p:nvGrpSpPr>
            <p:cNvPr id="5" name="Group 4"/>
            <p:cNvGrpSpPr/>
            <p:nvPr/>
          </p:nvGrpSpPr>
          <p:grpSpPr>
            <a:xfrm>
              <a:off x="1377461" y="1354007"/>
              <a:ext cx="10381254" cy="5011622"/>
              <a:chOff x="1377461" y="1354007"/>
              <a:chExt cx="10381254" cy="501162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419599" y="1354007"/>
                <a:ext cx="3727939" cy="154744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US" sz="24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Informed </a:t>
                </a:r>
                <a:r>
                  <a:rPr lang="en-US" sz="24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Decision Making 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377461" y="3780685"/>
                <a:ext cx="2895600" cy="87923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INCREASED     YIELD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733692" y="3604832"/>
                <a:ext cx="3025023" cy="87923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IMPROVED MARKET LINKAGE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43045" y="5005752"/>
                <a:ext cx="3681046" cy="135987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INCREASED INCOME</a:t>
                </a:r>
                <a:endParaRPr lang="en-US" dirty="0"/>
              </a:p>
            </p:txBody>
          </p:sp>
          <p:sp>
            <p:nvSpPr>
              <p:cNvPr id="39" name="Right Arrow 38"/>
              <p:cNvSpPr/>
              <p:nvPr/>
            </p:nvSpPr>
            <p:spPr>
              <a:xfrm>
                <a:off x="8083061" y="1899138"/>
                <a:ext cx="2227853" cy="345822"/>
              </a:xfrm>
              <a:prstGeom prst="rightArrow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own Arrow 39"/>
              <p:cNvSpPr/>
              <p:nvPr/>
            </p:nvSpPr>
            <p:spPr>
              <a:xfrm>
                <a:off x="10011509" y="1957752"/>
                <a:ext cx="429887" cy="1647080"/>
              </a:xfrm>
              <a:prstGeom prst="downArrow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Left Arrow 40"/>
              <p:cNvSpPr/>
              <p:nvPr/>
            </p:nvSpPr>
            <p:spPr>
              <a:xfrm>
                <a:off x="2696307" y="1984127"/>
                <a:ext cx="1746738" cy="331164"/>
              </a:xfrm>
              <a:prstGeom prst="leftArrow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wn Arrow 41"/>
              <p:cNvSpPr/>
              <p:nvPr/>
            </p:nvSpPr>
            <p:spPr>
              <a:xfrm>
                <a:off x="2489160" y="2072049"/>
                <a:ext cx="429887" cy="1708636"/>
              </a:xfrm>
              <a:prstGeom prst="downArrow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/>
              <p:cNvSpPr/>
              <p:nvPr/>
            </p:nvSpPr>
            <p:spPr>
              <a:xfrm>
                <a:off x="9969076" y="1787760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/>
              <p:cNvSpPr/>
              <p:nvPr/>
            </p:nvSpPr>
            <p:spPr>
              <a:xfrm>
                <a:off x="2543905" y="1910123"/>
                <a:ext cx="457200" cy="4791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lus 48"/>
              <p:cNvSpPr/>
              <p:nvPr/>
            </p:nvSpPr>
            <p:spPr>
              <a:xfrm>
                <a:off x="5369169" y="3229690"/>
                <a:ext cx="1710982" cy="1629516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own Arrow 49"/>
              <p:cNvSpPr/>
              <p:nvPr/>
            </p:nvSpPr>
            <p:spPr>
              <a:xfrm>
                <a:off x="10011509" y="4484062"/>
                <a:ext cx="429887" cy="1201629"/>
              </a:xfrm>
              <a:prstGeom prst="downArrow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eft Arrow 50"/>
              <p:cNvSpPr/>
              <p:nvPr/>
            </p:nvSpPr>
            <p:spPr>
              <a:xfrm>
                <a:off x="8185873" y="5471718"/>
                <a:ext cx="1884994" cy="392733"/>
              </a:xfrm>
              <a:prstGeom prst="leftArrow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ight Arrow 52"/>
              <p:cNvSpPr/>
              <p:nvPr/>
            </p:nvSpPr>
            <p:spPr>
              <a:xfrm>
                <a:off x="2731476" y="5553791"/>
                <a:ext cx="1711569" cy="391252"/>
              </a:xfrm>
              <a:prstGeom prst="rightArrow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Down Arrow 53"/>
              <p:cNvSpPr/>
              <p:nvPr/>
            </p:nvSpPr>
            <p:spPr>
              <a:xfrm>
                <a:off x="2543905" y="4659916"/>
                <a:ext cx="332766" cy="1090242"/>
              </a:xfrm>
              <a:prstGeom prst="downArrow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/>
              <p:cNvSpPr/>
              <p:nvPr/>
            </p:nvSpPr>
            <p:spPr>
              <a:xfrm>
                <a:off x="2481688" y="5396233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lowchart: Connector 7"/>
            <p:cNvSpPr/>
            <p:nvPr/>
          </p:nvSpPr>
          <p:spPr>
            <a:xfrm>
              <a:off x="9910461" y="5317128"/>
              <a:ext cx="574429" cy="47332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06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            Innovation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Integrated solution   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Yield plus market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 F</a:t>
            </a:r>
            <a:r>
              <a:rPr lang="en-US" b="1" dirty="0" smtClean="0">
                <a:solidFill>
                  <a:srgbClr val="00B050"/>
                </a:solidFill>
              </a:rPr>
              <a:t>armers can increase the yield from small plots and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limited resources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Easy access to Market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Better barraging power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Improved income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9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174</Words>
  <Application>Microsoft Office PowerPoint</Application>
  <PresentationFormat>Custom</PresentationFormat>
  <Paragraphs>75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Problem   Low Income</vt:lpstr>
      <vt:lpstr>Information gap … </vt:lpstr>
      <vt:lpstr>PowerPoint Presentation</vt:lpstr>
      <vt:lpstr>Solution</vt:lpstr>
      <vt:lpstr>The app…</vt:lpstr>
      <vt:lpstr>PowerPoint Presentation</vt:lpstr>
      <vt:lpstr>IMPACT Paths</vt:lpstr>
      <vt:lpstr>             Innovation </vt:lpstr>
      <vt:lpstr>Business module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evelyne banura</dc:creator>
  <cp:lastModifiedBy>Bocher, Temesgen (CIP-Nairobi)</cp:lastModifiedBy>
  <cp:revision>45</cp:revision>
  <dcterms:created xsi:type="dcterms:W3CDTF">2015-10-18T04:25:07Z</dcterms:created>
  <dcterms:modified xsi:type="dcterms:W3CDTF">2015-10-18T12:33:42Z</dcterms:modified>
</cp:coreProperties>
</file>