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Roboto"/>
      <p:regular r:id="rId27"/>
      <p:bold r:id="rId28"/>
      <p:italic r:id="rId29"/>
      <p:boldItalic r:id="rId30"/>
    </p:embeddedFont>
  </p:embeddedFontLst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 disseminating extension information to farmers in real time.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For Impact Analysis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 SMS and USSD applications as a premium service, charging a reasonable rate e.g. Ksh 2 per SMS or Ksh 3 per USSD request. We’ll be hosting the customer data in this case.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 Packaging the entire solution, customize it  and deploy it on a customer's infrastructure. The customer hosts the data in this case.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Future Improvements: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Disseminate information on more inputs e.g. improved seeds, farm chemicals.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Data access: allow 3rd parties to access the data - NGOs and government agencies.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Localization: Localize the application to support multiple languages.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Tegemeo Institute Reseach site: http://tegemeo.org/index.php/research/2015-02-17-16-45-32/input-use-agricultural-productivity-commercialization-and-output-markets.html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Grameen Foudation API: http://ckwapps.applab.org/gfsearch/end.php?id=a0r700000068O0CA&amp;menuId=a0Y70000008bdVoE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challenge to improve farmer’s crop production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Use of inputs remains low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Hence the need to provide information to remedy these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1 Many farmers don’t know if extension advice exists. (Ignorance)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2 Distance to obtain this advice is too long for many farmers or are forced to pay a price. (Cost)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3 Some of the agents are unreliable and may have un-researched information (Misinformation)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4 Many farmers lack access this information. (Resources)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Most farmers (~60%) have feature phones, therefore the most cost effective way to reach them would be through SMS/USSD (shortcodes).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Agricultural field agents employed by government or NGOs have access to smartphones running Android, thus can use ODK to reach farmers at the grassroots.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 platform with USSD &amp; SMS for reaching the farmer &amp; ODK for organizations to collect data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flipH="1">
            <a:off x="8246400" y="4245925"/>
            <a:ext cx="897599" cy="897599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/>
          <p:nvPr/>
        </p:nvSpPr>
        <p:spPr>
          <a:xfrm flipH="1">
            <a:off x="8246400" y="4245875"/>
            <a:ext cx="897599" cy="897599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390525" y="1819275"/>
            <a:ext cx="8222100" cy="933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4800"/>
            </a:lvl1pPr>
            <a:lvl2pPr>
              <a:spcBef>
                <a:spcPts val="0"/>
              </a:spcBef>
              <a:buSzPct val="100000"/>
              <a:defRPr sz="4800"/>
            </a:lvl2pPr>
            <a:lvl3pPr>
              <a:spcBef>
                <a:spcPts val="0"/>
              </a:spcBef>
              <a:buSzPct val="100000"/>
              <a:defRPr sz="4800"/>
            </a:lvl3pPr>
            <a:lvl4pPr>
              <a:spcBef>
                <a:spcPts val="0"/>
              </a:spcBef>
              <a:buSzPct val="100000"/>
              <a:defRPr sz="4800"/>
            </a:lvl4pPr>
            <a:lvl5pPr>
              <a:spcBef>
                <a:spcPts val="0"/>
              </a:spcBef>
              <a:buSzPct val="100000"/>
              <a:defRPr sz="4800"/>
            </a:lvl5pPr>
            <a:lvl6pPr>
              <a:spcBef>
                <a:spcPts val="0"/>
              </a:spcBef>
              <a:buSzPct val="100000"/>
              <a:defRPr sz="4800"/>
            </a:lvl6pPr>
            <a:lvl7pPr>
              <a:spcBef>
                <a:spcPts val="0"/>
              </a:spcBef>
              <a:buSzPct val="100000"/>
              <a:defRPr sz="4800"/>
            </a:lvl7pPr>
            <a:lvl8pPr>
              <a:spcBef>
                <a:spcPts val="0"/>
              </a:spcBef>
              <a:buSzPct val="100000"/>
              <a:defRPr sz="4800"/>
            </a:lvl8pPr>
            <a:lvl9pPr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90525" y="2789130"/>
            <a:ext cx="8222100" cy="432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accent4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accent4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460950" y="2065350"/>
            <a:ext cx="8222100" cy="1012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SzPct val="100000"/>
              <a:defRPr sz="4200"/>
            </a:lvl1pPr>
            <a:lvl2pPr>
              <a:spcBef>
                <a:spcPts val="0"/>
              </a:spcBef>
              <a:buSzPct val="100000"/>
              <a:defRPr sz="4200"/>
            </a:lvl2pPr>
            <a:lvl3pPr>
              <a:spcBef>
                <a:spcPts val="0"/>
              </a:spcBef>
              <a:buSzPct val="100000"/>
              <a:defRPr sz="4200"/>
            </a:lvl3pPr>
            <a:lvl4pPr>
              <a:spcBef>
                <a:spcPts val="0"/>
              </a:spcBef>
              <a:buSzPct val="100000"/>
              <a:defRPr sz="4200"/>
            </a:lvl4pPr>
            <a:lvl5pPr>
              <a:spcBef>
                <a:spcPts val="0"/>
              </a:spcBef>
              <a:buSzPct val="100000"/>
              <a:defRPr sz="4200"/>
            </a:lvl5pPr>
            <a:lvl6pPr>
              <a:spcBef>
                <a:spcPts val="0"/>
              </a:spcBef>
              <a:buSzPct val="100000"/>
              <a:defRPr sz="4200"/>
            </a:lvl6pPr>
            <a:lvl7pPr>
              <a:spcBef>
                <a:spcPts val="0"/>
              </a:spcBef>
              <a:buSzPct val="100000"/>
              <a:defRPr sz="4200"/>
            </a:lvl7pPr>
            <a:lvl8pPr>
              <a:spcBef>
                <a:spcPts val="0"/>
              </a:spcBef>
              <a:buSzPct val="100000"/>
              <a:defRPr sz="4200"/>
            </a:lvl8pPr>
            <a:lvl9pPr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 flipH="1" rot="10800000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 flipH="1" rot="10800000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471900" y="1919075"/>
            <a:ext cx="3999899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694250" y="1919075"/>
            <a:ext cx="3999899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 flipH="1" rot="10800000">
            <a:off x="0" y="656399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" name="Shape 32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SzPct val="100000"/>
              <a:defRPr sz="1800"/>
            </a:lvl1pPr>
            <a:lvl2pPr>
              <a:spcBef>
                <a:spcPts val="0"/>
              </a:spcBef>
              <a:buSzPct val="100000"/>
              <a:defRPr sz="1800"/>
            </a:lvl2pPr>
            <a:lvl3pPr>
              <a:spcBef>
                <a:spcPts val="0"/>
              </a:spcBef>
              <a:buSzPct val="100000"/>
              <a:defRPr sz="1800"/>
            </a:lvl3pPr>
            <a:lvl4pPr>
              <a:spcBef>
                <a:spcPts val="0"/>
              </a:spcBef>
              <a:buSzPct val="100000"/>
              <a:defRPr sz="1800"/>
            </a:lvl4pPr>
            <a:lvl5pPr>
              <a:spcBef>
                <a:spcPts val="0"/>
              </a:spcBef>
              <a:buSzPct val="100000"/>
              <a:defRPr sz="1800"/>
            </a:lvl5pPr>
            <a:lvl6pPr>
              <a:spcBef>
                <a:spcPts val="0"/>
              </a:spcBef>
              <a:buSzPct val="100000"/>
              <a:defRPr sz="1800"/>
            </a:lvl6pPr>
            <a:lvl7pPr>
              <a:spcBef>
                <a:spcPts val="0"/>
              </a:spcBef>
              <a:buSzPct val="100000"/>
              <a:defRPr sz="1800"/>
            </a:lvl7pPr>
            <a:lvl8pPr>
              <a:spcBef>
                <a:spcPts val="0"/>
              </a:spcBef>
              <a:buSzPct val="100000"/>
              <a:defRPr sz="1800"/>
            </a:lvl8pPr>
            <a:lvl9pPr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/>
        </p:nvSpPr>
        <p:spPr>
          <a:xfrm flipH="1" rot="10800000">
            <a:off x="3276600" y="25"/>
            <a:ext cx="58674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/>
          <p:nvPr/>
        </p:nvSpPr>
        <p:spPr>
          <a:xfrm rot="-5400000">
            <a:off x="759150" y="2517450"/>
            <a:ext cx="5143499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 txBox="1"/>
          <p:nvPr>
            <p:ph type="title"/>
          </p:nvPr>
        </p:nvSpPr>
        <p:spPr>
          <a:xfrm>
            <a:off x="226077" y="357800"/>
            <a:ext cx="2807999" cy="953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226075" y="1465800"/>
            <a:ext cx="2807999" cy="3163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SzPct val="100000"/>
              <a:defRPr sz="6000"/>
            </a:lvl1pPr>
            <a:lvl2pPr>
              <a:spcBef>
                <a:spcPts val="0"/>
              </a:spcBef>
              <a:buSzPct val="100000"/>
              <a:defRPr sz="6000"/>
            </a:lvl2pPr>
            <a:lvl3pPr>
              <a:spcBef>
                <a:spcPts val="0"/>
              </a:spcBef>
              <a:buSzPct val="100000"/>
              <a:defRPr sz="6000"/>
            </a:lvl3pPr>
            <a:lvl4pPr>
              <a:spcBef>
                <a:spcPts val="0"/>
              </a:spcBef>
              <a:buSzPct val="100000"/>
              <a:defRPr sz="6000"/>
            </a:lvl4pPr>
            <a:lvl5pPr>
              <a:spcBef>
                <a:spcPts val="0"/>
              </a:spcBef>
              <a:buSzPct val="100000"/>
              <a:defRPr sz="6000"/>
            </a:lvl5pPr>
            <a:lvl6pPr>
              <a:spcBef>
                <a:spcPts val="0"/>
              </a:spcBef>
              <a:buSzPct val="100000"/>
              <a:defRPr sz="6000"/>
            </a:lvl6pPr>
            <a:lvl7pPr>
              <a:spcBef>
                <a:spcPts val="0"/>
              </a:spcBef>
              <a:buSzPct val="100000"/>
              <a:defRPr sz="6000"/>
            </a:lvl7pPr>
            <a:lvl8pPr>
              <a:spcBef>
                <a:spcPts val="0"/>
              </a:spcBef>
              <a:buSzPct val="100000"/>
              <a:defRPr sz="6000"/>
            </a:lvl8pPr>
            <a:lvl9pPr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 flipH="1">
            <a:off x="0" y="0"/>
            <a:ext cx="45720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" name="Shape 46"/>
          <p:cNvSpPr/>
          <p:nvPr/>
        </p:nvSpPr>
        <p:spPr>
          <a:xfrm rot="5400000">
            <a:off x="1946424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subTitle"/>
          </p:nvPr>
        </p:nvSpPr>
        <p:spPr>
          <a:xfrm>
            <a:off x="265500" y="2779466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9" name="Shape 49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/>
        </p:nvSpPr>
        <p:spPr>
          <a:xfrm flipH="1" rot="10800000">
            <a:off x="0" y="0"/>
            <a:ext cx="9144000" cy="46958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/>
          <p:nvPr/>
        </p:nvSpPr>
        <p:spPr>
          <a:xfrm flipH="1" rot="10800000">
            <a:off x="0" y="4622724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57150" y="4696825"/>
            <a:ext cx="8381999" cy="44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Relationship Id="rId4" Type="http://schemas.openxmlformats.org/officeDocument/2006/relationships/image" Target="../media/image03.png"/><Relationship Id="rId5" Type="http://schemas.openxmlformats.org/officeDocument/2006/relationships/image" Target="../media/image06.png"/><Relationship Id="rId6" Type="http://schemas.openxmlformats.org/officeDocument/2006/relationships/image" Target="../media/image07.png"/><Relationship Id="rId7" Type="http://schemas.openxmlformats.org/officeDocument/2006/relationships/image" Target="../media/image0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ctrTitle"/>
          </p:nvPr>
        </p:nvSpPr>
        <p:spPr>
          <a:xfrm>
            <a:off x="241725" y="293500"/>
            <a:ext cx="8742299" cy="2148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Hack4Farming - GROUP 7</a:t>
            </a:r>
          </a:p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390525" y="3938600"/>
            <a:ext cx="8222100" cy="945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/>
              <a:t>Zachary Mbaka, Isaiah Muchene, Matt Gathu, Mike Gichia, David Mugume.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460950" y="2065350"/>
            <a:ext cx="8222100" cy="10127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4" name="Shape 114"/>
          <p:cNvPicPr preferRelativeResize="0"/>
          <p:nvPr/>
        </p:nvPicPr>
        <p:blipFill rotWithShape="1">
          <a:blip r:embed="rId3">
            <a:alphaModFix/>
          </a:blip>
          <a:srcRect b="37079" l="0" r="0" t="0"/>
          <a:stretch/>
        </p:blipFill>
        <p:spPr>
          <a:xfrm>
            <a:off x="2257350" y="34525"/>
            <a:ext cx="4987999" cy="5022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460950" y="2065350"/>
            <a:ext cx="8222100" cy="10127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USSD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460950" y="2065350"/>
            <a:ext cx="8222100" cy="10127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5" name="Shape 125"/>
          <p:cNvPicPr preferRelativeResize="0"/>
          <p:nvPr/>
        </p:nvPicPr>
        <p:blipFill rotWithShape="1">
          <a:blip r:embed="rId3">
            <a:alphaModFix/>
          </a:blip>
          <a:srcRect b="0" l="0" r="0" t="27012"/>
          <a:stretch/>
        </p:blipFill>
        <p:spPr>
          <a:xfrm>
            <a:off x="2227675" y="69174"/>
            <a:ext cx="3813425" cy="494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460950" y="2065350"/>
            <a:ext cx="8222100" cy="10127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1" name="Shape 131"/>
          <p:cNvPicPr preferRelativeResize="0"/>
          <p:nvPr/>
        </p:nvPicPr>
        <p:blipFill rotWithShape="1">
          <a:blip r:embed="rId3">
            <a:alphaModFix/>
          </a:blip>
          <a:srcRect b="0" l="0" r="0" t="26847"/>
          <a:stretch/>
        </p:blipFill>
        <p:spPr>
          <a:xfrm>
            <a:off x="2243875" y="187925"/>
            <a:ext cx="3719550" cy="483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460950" y="2065350"/>
            <a:ext cx="8222100" cy="10127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7" name="Shape 137"/>
          <p:cNvPicPr preferRelativeResize="0"/>
          <p:nvPr/>
        </p:nvPicPr>
        <p:blipFill rotWithShape="1">
          <a:blip r:embed="rId3">
            <a:alphaModFix/>
          </a:blip>
          <a:srcRect b="0" l="0" r="0" t="25506"/>
          <a:stretch/>
        </p:blipFill>
        <p:spPr>
          <a:xfrm>
            <a:off x="2331250" y="64049"/>
            <a:ext cx="3787500" cy="501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460950" y="2065350"/>
            <a:ext cx="8222100" cy="10127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3" name="Shape 143"/>
          <p:cNvPicPr preferRelativeResize="0"/>
          <p:nvPr/>
        </p:nvPicPr>
        <p:blipFill rotWithShape="1">
          <a:blip r:embed="rId3">
            <a:alphaModFix/>
          </a:blip>
          <a:srcRect b="0" l="0" r="0" t="34900"/>
          <a:stretch/>
        </p:blipFill>
        <p:spPr>
          <a:xfrm>
            <a:off x="2167275" y="155449"/>
            <a:ext cx="4227650" cy="4892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460950" y="2065350"/>
            <a:ext cx="8222100" cy="10127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9" name="Shape 149"/>
          <p:cNvPicPr preferRelativeResize="0"/>
          <p:nvPr/>
        </p:nvPicPr>
        <p:blipFill rotWithShape="1">
          <a:blip r:embed="rId3">
            <a:alphaModFix/>
          </a:blip>
          <a:srcRect b="24838" l="0" r="0" t="6376"/>
          <a:stretch/>
        </p:blipFill>
        <p:spPr>
          <a:xfrm>
            <a:off x="2305375" y="43275"/>
            <a:ext cx="4055024" cy="4957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460950" y="1156525"/>
            <a:ext cx="8222100" cy="1921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rtl="0" algn="ctr">
              <a:spcBef>
                <a:spcPts val="0"/>
              </a:spcBef>
              <a:buNone/>
            </a:pPr>
            <a:r>
              <a:rPr lang="en"/>
              <a:t>DASHBOARD</a:t>
            </a:r>
          </a:p>
          <a:p>
            <a:pPr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algn="ctr">
              <a:spcBef>
                <a:spcPts val="0"/>
              </a:spcBef>
              <a:buNone/>
            </a:pPr>
            <a:r>
              <a:rPr lang="en" sz="2400"/>
              <a:t>http://fierce-bayou-1588.herokuapp.com/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460950" y="2065350"/>
            <a:ext cx="8222100" cy="10127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60" name="Shape 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1775" y="150700"/>
            <a:ext cx="9195774" cy="4869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REVENUE MODEL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Provide SMS and USSD applications as a premium service.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customize the platform and deploy it on a customer's infrastructure.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ctrTitle"/>
          </p:nvPr>
        </p:nvSpPr>
        <p:spPr>
          <a:xfrm>
            <a:off x="390525" y="1819275"/>
            <a:ext cx="8222100" cy="933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rtl="0" algn="ctr">
              <a:spcBef>
                <a:spcPts val="0"/>
              </a:spcBef>
              <a:buNone/>
            </a:pPr>
            <a:r>
              <a:rPr lang="en" sz="3600"/>
              <a:t>USHAURI</a:t>
            </a:r>
          </a:p>
          <a:p>
            <a:pPr algn="ctr">
              <a:spcBef>
                <a:spcPts val="0"/>
              </a:spcBef>
              <a:buNone/>
            </a:pPr>
            <a:r>
              <a:rPr lang="en" sz="1800"/>
              <a:t>advice</a:t>
            </a:r>
          </a:p>
        </p:txBody>
      </p:sp>
      <p:sp>
        <p:nvSpPr>
          <p:cNvPr id="70" name="Shape 70"/>
          <p:cNvSpPr txBox="1"/>
          <p:nvPr>
            <p:ph idx="1" type="subTitle"/>
          </p:nvPr>
        </p:nvSpPr>
        <p:spPr>
          <a:xfrm>
            <a:off x="390525" y="3246330"/>
            <a:ext cx="8222100" cy="432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/>
              <a:t>disseminating extension information to farmers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INFORMATION SOURCES</a:t>
            </a:r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Tegemeo Institute Reseach: </a:t>
            </a:r>
            <a:br>
              <a:rPr lang="en" sz="2400"/>
            </a:br>
            <a:r>
              <a:rPr lang="en" sz="2400"/>
              <a:t>	Information on inputs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Grameen Foudation: </a:t>
            </a:r>
            <a:br>
              <a:rPr lang="en" sz="2400"/>
            </a:br>
            <a:r>
              <a:rPr lang="en" sz="2400"/>
              <a:t>	Well researched agricultural content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lang="en" sz="4800">
                <a:latin typeface="Courier New"/>
                <a:ea typeface="Courier New"/>
                <a:cs typeface="Courier New"/>
                <a:sym typeface="Courier New"/>
              </a:rPr>
              <a:t>&lt;tech stack /&gt;</a:t>
            </a:r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121325" y="1919075"/>
            <a:ext cx="88554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79" name="Shape 1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848" y="2878599"/>
            <a:ext cx="879199" cy="879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Shape 180"/>
          <p:cNvPicPr preferRelativeResize="0"/>
          <p:nvPr/>
        </p:nvPicPr>
        <p:blipFill rotWithShape="1">
          <a:blip r:embed="rId4">
            <a:alphaModFix/>
          </a:blip>
          <a:srcRect b="32958" l="0" r="0" t="31221"/>
          <a:stretch/>
        </p:blipFill>
        <p:spPr>
          <a:xfrm>
            <a:off x="1930275" y="2934348"/>
            <a:ext cx="2143125" cy="767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Shape 18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48900" y="2878600"/>
            <a:ext cx="879200" cy="87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Shape 18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22300" y="2878600"/>
            <a:ext cx="1569999" cy="879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Shape 18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13925" y="2878600"/>
            <a:ext cx="755670" cy="879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460950" y="4799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CHALLENGES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273400" y="1927700"/>
            <a:ext cx="8486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2400"/>
              <a:t>Ignorance</a:t>
            </a:r>
          </a:p>
          <a:p>
            <a:pPr indent="-381000" lvl="0" marL="45720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2400"/>
              <a:t>Cost</a:t>
            </a:r>
          </a:p>
          <a:p>
            <a:pPr indent="-381000" lvl="0" marL="45720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2400"/>
              <a:t>Misinformation</a:t>
            </a:r>
          </a:p>
          <a:p>
            <a:pPr indent="-381000" lvl="0" marL="45720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2400"/>
              <a:t>Lack of extension information in very remote areas.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471900" y="372100"/>
            <a:ext cx="8222100" cy="1134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RATIONALE/ASSUMPTIONS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153675" y="1919075"/>
            <a:ext cx="8807099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lang="en" sz="2400"/>
              <a:t>Majority of farmers have feature phones</a:t>
            </a:r>
            <a:br>
              <a:rPr lang="en" sz="2400"/>
            </a:br>
          </a:p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lang="en" sz="2400"/>
              <a:t>Organizations have access to smartphones running Android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460950" y="528450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SOLUTION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lang="en" sz="2400"/>
              <a:t>Bridge the gap between the farmers and organizations with extension information</a:t>
            </a:r>
            <a:br>
              <a:rPr lang="en" sz="2400"/>
            </a:br>
          </a:p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lang="en" sz="2400"/>
              <a:t>Reach the majority farmers using SMS and USSD</a:t>
            </a:r>
            <a:br>
              <a:rPr lang="en" sz="2400"/>
            </a:br>
          </a:p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lang="en" sz="2400"/>
              <a:t>Measure impact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460950" y="2632200"/>
            <a:ext cx="8222100" cy="446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HIGH LEVEL OVERVIEW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286975"/>
            <a:ext cx="7061824" cy="485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404350" y="2153600"/>
            <a:ext cx="8222100" cy="10127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460950" y="2065350"/>
            <a:ext cx="8222100" cy="10127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ODK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