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9" r:id="rId6"/>
    <p:sldId id="272" r:id="rId7"/>
    <p:sldId id="270" r:id="rId8"/>
    <p:sldId id="273" r:id="rId9"/>
    <p:sldId id="263" r:id="rId10"/>
    <p:sldId id="264" r:id="rId11"/>
    <p:sldId id="265" r:id="rId12"/>
    <p:sldId id="271" r:id="rId13"/>
    <p:sldId id="267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5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0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4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1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72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87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4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7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4311-2247-4F0B-AB5A-43CF9BB9C0E3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D353-1F4C-408E-8E51-F5A88E06A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60" y="1471904"/>
            <a:ext cx="4426981" cy="848089"/>
          </a:xfrm>
        </p:spPr>
        <p:txBody>
          <a:bodyPr>
            <a:normAutofit/>
          </a:bodyPr>
          <a:lstStyle/>
          <a:p>
            <a:r>
              <a:rPr lang="en-GB" sz="4000" b="1" u="sng" dirty="0" smtClean="0"/>
              <a:t>Group 1</a:t>
            </a:r>
            <a:endParaRPr lang="en-GB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2705"/>
            <a:ext cx="4654058" cy="932373"/>
          </a:xfrm>
        </p:spPr>
        <p:txBody>
          <a:bodyPr>
            <a:noAutofit/>
          </a:bodyPr>
          <a:lstStyle/>
          <a:p>
            <a:r>
              <a:rPr lang="en-GB" sz="7200" u="sng" dirty="0" err="1" smtClean="0">
                <a:solidFill>
                  <a:schemeClr val="accent6">
                    <a:lumMod val="50000"/>
                  </a:schemeClr>
                </a:solidFill>
              </a:rPr>
              <a:t>AgriTrader</a:t>
            </a:r>
            <a:endParaRPr lang="en-GB" sz="72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 descr="farmer frony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30" y="0"/>
            <a:ext cx="7670070" cy="6842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3584796"/>
            <a:ext cx="4474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Kevin Wahome	    </a:t>
            </a:r>
            <a:r>
              <a:rPr lang="en-US" dirty="0" smtClean="0"/>
              <a:t>- Software Developer</a:t>
            </a:r>
          </a:p>
          <a:p>
            <a:r>
              <a:rPr lang="en-US" b="1" dirty="0" smtClean="0"/>
              <a:t>2. Viscount </a:t>
            </a:r>
            <a:r>
              <a:rPr lang="en-US" b="1" dirty="0" err="1" smtClean="0"/>
              <a:t>Wathika</a:t>
            </a:r>
            <a:r>
              <a:rPr lang="en-US" b="1" dirty="0" smtClean="0"/>
              <a:t>  </a:t>
            </a:r>
            <a:r>
              <a:rPr lang="en-US" dirty="0" smtClean="0"/>
              <a:t>- Software Developer</a:t>
            </a:r>
          </a:p>
          <a:p>
            <a:r>
              <a:rPr lang="en-US" b="1" dirty="0" smtClean="0"/>
              <a:t>3. Mr. Peter </a:t>
            </a:r>
            <a:r>
              <a:rPr lang="en-US" b="1" dirty="0" err="1" smtClean="0"/>
              <a:t>Kuria</a:t>
            </a:r>
            <a:r>
              <a:rPr lang="en-US" dirty="0" smtClean="0"/>
              <a:t>	    - Program Officer</a:t>
            </a:r>
          </a:p>
          <a:p>
            <a:r>
              <a:rPr lang="en-US" b="1" dirty="0" smtClean="0"/>
              <a:t>4. Frank </a:t>
            </a:r>
            <a:r>
              <a:rPr lang="en-US" b="1" dirty="0" err="1" smtClean="0"/>
              <a:t>Chege</a:t>
            </a:r>
            <a:r>
              <a:rPr lang="en-US" dirty="0" smtClean="0"/>
              <a:t>	    - Monitoring and </a:t>
            </a:r>
            <a:r>
              <a:rPr lang="en-US" dirty="0"/>
              <a:t>E</a:t>
            </a:r>
            <a:r>
              <a:rPr lang="en-US" dirty="0" smtClean="0"/>
              <a:t>valuation Officer</a:t>
            </a:r>
          </a:p>
          <a:p>
            <a:r>
              <a:rPr lang="en-US" b="1" dirty="0" smtClean="0"/>
              <a:t>5. Daisy </a:t>
            </a:r>
            <a:r>
              <a:rPr lang="en-US" b="1" dirty="0" err="1" smtClean="0"/>
              <a:t>Rono</a:t>
            </a:r>
            <a:r>
              <a:rPr lang="en-US" dirty="0" smtClean="0"/>
              <a:t>	    - </a:t>
            </a:r>
            <a:r>
              <a:rPr lang="en-US" dirty="0"/>
              <a:t>Monitoring and Evaluation Officer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49240" y="2492740"/>
            <a:ext cx="4426981" cy="848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u="sng" dirty="0" smtClean="0"/>
              <a:t>The Team</a:t>
            </a:r>
            <a:endParaRPr lang="en-GB" sz="4000" b="1" u="sng" dirty="0"/>
          </a:p>
        </p:txBody>
      </p:sp>
    </p:spTree>
    <p:extLst>
      <p:ext uri="{BB962C8B-B14F-4D97-AF65-F5344CB8AC3E}">
        <p14:creationId xmlns:p14="http://schemas.microsoft.com/office/powerpoint/2010/main" val="326920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AD47"/>
                </a:solidFill>
              </a:rPr>
              <a:t>Innovation?</a:t>
            </a:r>
            <a:br>
              <a:rPr lang="en-GB" dirty="0" smtClean="0">
                <a:solidFill>
                  <a:srgbClr val="70AD47"/>
                </a:solidFill>
              </a:rPr>
            </a:b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909" y="1489364"/>
            <a:ext cx="6396182" cy="456045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Enabling the farmer to </a:t>
            </a:r>
            <a:r>
              <a:rPr lang="en-GB" b="1" dirty="0" smtClean="0"/>
              <a:t>log </a:t>
            </a:r>
            <a:r>
              <a:rPr lang="en-GB" dirty="0" smtClean="0"/>
              <a:t>and </a:t>
            </a:r>
            <a:r>
              <a:rPr lang="en-GB" b="1" dirty="0" smtClean="0"/>
              <a:t>track </a:t>
            </a:r>
            <a:r>
              <a:rPr lang="en-GB" dirty="0" smtClean="0"/>
              <a:t>the </a:t>
            </a:r>
            <a:r>
              <a:rPr lang="en-GB" dirty="0" smtClean="0"/>
              <a:t>cost of </a:t>
            </a:r>
            <a:r>
              <a:rPr lang="en-GB" dirty="0" smtClean="0"/>
              <a:t>production.</a:t>
            </a:r>
            <a:endParaRPr lang="en-GB" dirty="0" smtClean="0"/>
          </a:p>
          <a:p>
            <a:r>
              <a:rPr lang="en-GB" dirty="0" smtClean="0"/>
              <a:t>Transactions </a:t>
            </a:r>
            <a:r>
              <a:rPr lang="en-GB" dirty="0" smtClean="0"/>
              <a:t>are made through </a:t>
            </a:r>
            <a:r>
              <a:rPr lang="en-GB" b="1" dirty="0" smtClean="0"/>
              <a:t>competitive bids and </a:t>
            </a:r>
            <a:r>
              <a:rPr lang="en-GB" b="1" dirty="0" smtClean="0"/>
              <a:t>offers</a:t>
            </a:r>
          </a:p>
          <a:p>
            <a:r>
              <a:rPr lang="en-GB" dirty="0" smtClean="0"/>
              <a:t>S</a:t>
            </a:r>
            <a:r>
              <a:rPr lang="en-GB" dirty="0" smtClean="0"/>
              <a:t>ystem </a:t>
            </a:r>
            <a:r>
              <a:rPr lang="en-GB" b="1" dirty="0" smtClean="0"/>
              <a:t>prioritizes</a:t>
            </a:r>
            <a:r>
              <a:rPr lang="en-GB" dirty="0" smtClean="0"/>
              <a:t> according to </a:t>
            </a:r>
            <a:r>
              <a:rPr lang="en-GB" dirty="0" smtClean="0"/>
              <a:t>price.</a:t>
            </a:r>
            <a:endParaRPr lang="en-GB" dirty="0" smtClean="0"/>
          </a:p>
          <a:p>
            <a:r>
              <a:rPr lang="en-GB" dirty="0" smtClean="0"/>
              <a:t>The farmer is able to match their harvesting with market demands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Farmers gets detailed and  informed analysis of offers via SMS.</a:t>
            </a:r>
          </a:p>
          <a:p>
            <a:r>
              <a:rPr lang="en-GB" dirty="0" smtClean="0"/>
              <a:t>Traders access </a:t>
            </a:r>
            <a:r>
              <a:rPr lang="en-GB" b="1" dirty="0" smtClean="0"/>
              <a:t>customised pool </a:t>
            </a:r>
            <a:r>
              <a:rPr lang="en-GB" dirty="0" smtClean="0"/>
              <a:t>of producers from mobile phone effectively.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Eco-Innova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4" y="1119907"/>
            <a:ext cx="4087091" cy="54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5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AD47"/>
                </a:solidFill>
              </a:rPr>
              <a:t>Technological Achievement?</a:t>
            </a: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382" y="1119909"/>
            <a:ext cx="6735618" cy="5391872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Streamline the trader and farmer relationship i.e. automating the relationship</a:t>
            </a:r>
          </a:p>
          <a:p>
            <a:r>
              <a:rPr lang="en-GB" b="1" dirty="0" smtClean="0"/>
              <a:t>Cost of production tracking </a:t>
            </a:r>
            <a:r>
              <a:rPr lang="en-GB" dirty="0" smtClean="0"/>
              <a:t>made easier.</a:t>
            </a:r>
            <a:endParaRPr lang="en-GB" dirty="0"/>
          </a:p>
          <a:p>
            <a:r>
              <a:rPr lang="en-GB" dirty="0" smtClean="0"/>
              <a:t>Diversifying </a:t>
            </a:r>
            <a:r>
              <a:rPr lang="en-GB" b="1" dirty="0" smtClean="0"/>
              <a:t>market access options</a:t>
            </a:r>
            <a:r>
              <a:rPr lang="en-GB" dirty="0" smtClean="0"/>
              <a:t>. </a:t>
            </a:r>
          </a:p>
          <a:p>
            <a:r>
              <a:rPr lang="en-GB" sz="2000" i="1" dirty="0" smtClean="0"/>
              <a:t>Bring more brokers and middlemen into the picture with an aim of reducing monopoly</a:t>
            </a:r>
            <a:endParaRPr lang="en-GB" sz="2000" i="1" dirty="0" smtClean="0"/>
          </a:p>
          <a:p>
            <a:r>
              <a:rPr lang="en-GB" dirty="0" smtClean="0"/>
              <a:t>Challenges associated to storage and storage losses</a:t>
            </a:r>
            <a:r>
              <a:rPr lang="en-GB" dirty="0" smtClean="0"/>
              <a:t>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technological achieve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1558636"/>
            <a:ext cx="4758058" cy="42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82" y="365125"/>
            <a:ext cx="10545618" cy="80096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AD47"/>
                </a:solidFill>
              </a:rPr>
              <a:t>Revenue </a:t>
            </a:r>
            <a:r>
              <a:rPr lang="en-GB" dirty="0" smtClean="0">
                <a:solidFill>
                  <a:srgbClr val="70AD47"/>
                </a:solidFill>
              </a:rPr>
              <a:t>Model </a:t>
            </a:r>
            <a:r>
              <a:rPr lang="en-US" dirty="0" smtClean="0">
                <a:solidFill>
                  <a:srgbClr val="70AD47"/>
                </a:solidFill>
              </a:rPr>
              <a:t>–</a:t>
            </a:r>
            <a:r>
              <a:rPr lang="en-GB" dirty="0" smtClean="0">
                <a:solidFill>
                  <a:srgbClr val="70AD47"/>
                </a:solidFill>
              </a:rPr>
              <a:t> Farmer Stream</a:t>
            </a: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545" y="1697183"/>
            <a:ext cx="7301346" cy="4248726"/>
          </a:xfrm>
        </p:spPr>
        <p:txBody>
          <a:bodyPr>
            <a:normAutofit/>
          </a:bodyPr>
          <a:lstStyle/>
          <a:p>
            <a:r>
              <a:rPr lang="en-GB" dirty="0" smtClean="0"/>
              <a:t>The farmers </a:t>
            </a:r>
            <a:r>
              <a:rPr lang="en-GB" dirty="0" smtClean="0"/>
              <a:t>register on the portal for </a:t>
            </a:r>
            <a:r>
              <a:rPr lang="en-GB" b="1" dirty="0" smtClean="0"/>
              <a:t>free. </a:t>
            </a:r>
          </a:p>
          <a:p>
            <a:r>
              <a:rPr lang="en-GB" dirty="0" smtClean="0"/>
              <a:t>Farmer pays subsidised </a:t>
            </a:r>
            <a:r>
              <a:rPr lang="en-GB" b="1" dirty="0" smtClean="0"/>
              <a:t>monthly subscription</a:t>
            </a:r>
            <a:r>
              <a:rPr lang="en-GB" dirty="0" smtClean="0"/>
              <a:t> to use the service.</a:t>
            </a:r>
            <a:endParaRPr lang="en-GB" dirty="0"/>
          </a:p>
          <a:p>
            <a:r>
              <a:rPr lang="en-GB" dirty="0" smtClean="0"/>
              <a:t>Farmers get a </a:t>
            </a:r>
            <a:r>
              <a:rPr lang="en-GB" b="1" dirty="0" err="1" smtClean="0"/>
              <a:t>Paybill</a:t>
            </a:r>
            <a:r>
              <a:rPr lang="en-GB" dirty="0" smtClean="0"/>
              <a:t> </a:t>
            </a:r>
            <a:r>
              <a:rPr lang="en-GB" b="1" dirty="0" smtClean="0"/>
              <a:t>number</a:t>
            </a:r>
            <a:r>
              <a:rPr lang="en-GB" dirty="0" smtClean="0"/>
              <a:t> for receiving payments.</a:t>
            </a:r>
            <a:endParaRPr lang="en-GB" dirty="0"/>
          </a:p>
        </p:txBody>
      </p:sp>
      <p:pic>
        <p:nvPicPr>
          <p:cNvPr id="4" name="Picture 3" descr="reven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8" y="1752599"/>
            <a:ext cx="3596617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82" y="365125"/>
            <a:ext cx="10545618" cy="80096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AD47"/>
                </a:solidFill>
              </a:rPr>
              <a:t>Revenue </a:t>
            </a:r>
            <a:r>
              <a:rPr lang="en-GB" dirty="0" smtClean="0">
                <a:solidFill>
                  <a:srgbClr val="70AD47"/>
                </a:solidFill>
              </a:rPr>
              <a:t>Model </a:t>
            </a:r>
            <a:r>
              <a:rPr lang="en-US" dirty="0" smtClean="0">
                <a:solidFill>
                  <a:srgbClr val="70AD47"/>
                </a:solidFill>
              </a:rPr>
              <a:t>–</a:t>
            </a:r>
            <a:r>
              <a:rPr lang="en-GB" dirty="0" smtClean="0">
                <a:solidFill>
                  <a:srgbClr val="70AD47"/>
                </a:solidFill>
              </a:rPr>
              <a:t> Trader Stream</a:t>
            </a: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545" y="1697183"/>
            <a:ext cx="7301346" cy="4248726"/>
          </a:xfrm>
        </p:spPr>
        <p:txBody>
          <a:bodyPr>
            <a:normAutofit/>
          </a:bodyPr>
          <a:lstStyle/>
          <a:p>
            <a:r>
              <a:rPr lang="en-GB" dirty="0" smtClean="0"/>
              <a:t>Traders pay </a:t>
            </a:r>
            <a:r>
              <a:rPr lang="en-GB" b="1" dirty="0" smtClean="0"/>
              <a:t>Registration Fee </a:t>
            </a:r>
            <a:r>
              <a:rPr lang="en-GB" dirty="0" smtClean="0"/>
              <a:t>to access numerous tenders </a:t>
            </a:r>
            <a:r>
              <a:rPr lang="en-GB" dirty="0" smtClean="0"/>
              <a:t>on system.</a:t>
            </a:r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 smtClean="0"/>
              <a:t>trader is charged a </a:t>
            </a:r>
            <a:r>
              <a:rPr lang="en-GB" b="1" dirty="0" smtClean="0"/>
              <a:t>fixed rate</a:t>
            </a:r>
            <a:r>
              <a:rPr lang="en-GB" dirty="0" smtClean="0"/>
              <a:t>(% of the total value) for every successful transaction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 descr="reven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8" y="1752599"/>
            <a:ext cx="3596617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3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82" y="365125"/>
            <a:ext cx="10545618" cy="80096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AD47"/>
                </a:solidFill>
              </a:rPr>
              <a:t>Revenue </a:t>
            </a:r>
            <a:r>
              <a:rPr lang="en-GB" dirty="0" smtClean="0">
                <a:solidFill>
                  <a:srgbClr val="70AD47"/>
                </a:solidFill>
              </a:rPr>
              <a:t>Model </a:t>
            </a:r>
            <a:r>
              <a:rPr lang="en-US" dirty="0" smtClean="0">
                <a:solidFill>
                  <a:srgbClr val="70AD47"/>
                </a:solidFill>
              </a:rPr>
              <a:t>–</a:t>
            </a:r>
            <a:r>
              <a:rPr lang="en-GB" dirty="0" smtClean="0">
                <a:solidFill>
                  <a:srgbClr val="70AD47"/>
                </a:solidFill>
              </a:rPr>
              <a:t> Other Stakeholders</a:t>
            </a: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545" y="1697183"/>
            <a:ext cx="7301346" cy="4248726"/>
          </a:xfrm>
        </p:spPr>
        <p:txBody>
          <a:bodyPr>
            <a:normAutofit/>
          </a:bodyPr>
          <a:lstStyle/>
          <a:p>
            <a:r>
              <a:rPr lang="en-GB" dirty="0" smtClean="0"/>
              <a:t>The platform can be used to generate a database of farmers (and traders) with details such as </a:t>
            </a:r>
            <a:r>
              <a:rPr lang="en-GB" b="1" dirty="0" smtClean="0"/>
              <a:t>location</a:t>
            </a:r>
            <a:r>
              <a:rPr lang="en-GB" dirty="0" smtClean="0"/>
              <a:t>, </a:t>
            </a:r>
            <a:r>
              <a:rPr lang="en-GB" b="1" dirty="0" smtClean="0"/>
              <a:t>f</a:t>
            </a:r>
            <a:r>
              <a:rPr lang="en-GB" b="1" dirty="0" smtClean="0"/>
              <a:t>arming enterprise, production levels, acreage </a:t>
            </a:r>
            <a:r>
              <a:rPr lang="en-GB" dirty="0" smtClean="0"/>
              <a:t>which can be availed to interested parties at a cost.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revenu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8" y="1752599"/>
            <a:ext cx="3596617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480" y="2892136"/>
            <a:ext cx="2912043" cy="199838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AD47"/>
                </a:solidFill>
              </a:rPr>
              <a:t>Q &amp; A</a:t>
            </a:r>
            <a:endParaRPr lang="en-US" sz="6600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2297" y="2385907"/>
            <a:ext cx="2634827" cy="58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farmer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7" y="284884"/>
            <a:ext cx="7479748" cy="62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AD47"/>
                </a:solidFill>
              </a:rPr>
              <a:t>The Problem</a:t>
            </a: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274" y="1420092"/>
            <a:ext cx="6816435" cy="4606636"/>
          </a:xfrm>
        </p:spPr>
        <p:txBody>
          <a:bodyPr>
            <a:normAutofit/>
          </a:bodyPr>
          <a:lstStyle/>
          <a:p>
            <a:r>
              <a:rPr lang="en-GB" dirty="0" smtClean="0"/>
              <a:t>Majority of small scale farmers </a:t>
            </a:r>
            <a:r>
              <a:rPr lang="en-GB" b="1" dirty="0" smtClean="0"/>
              <a:t>lack access to </a:t>
            </a:r>
            <a:r>
              <a:rPr lang="en-GB" b="1" dirty="0" smtClean="0"/>
              <a:t>variety of markets</a:t>
            </a:r>
            <a:endParaRPr lang="en-GB" dirty="0"/>
          </a:p>
          <a:p>
            <a:r>
              <a:rPr lang="en-GB" b="1" dirty="0"/>
              <a:t>V</a:t>
            </a:r>
            <a:r>
              <a:rPr lang="en-GB" b="1" dirty="0" smtClean="0"/>
              <a:t>ulnerable </a:t>
            </a:r>
            <a:r>
              <a:rPr lang="en-GB" b="1" dirty="0" smtClean="0"/>
              <a:t>to exploitation </a:t>
            </a:r>
            <a:r>
              <a:rPr lang="en-GB" dirty="0" smtClean="0"/>
              <a:t>of the brokers/middle </a:t>
            </a:r>
            <a:r>
              <a:rPr lang="en-GB" dirty="0" smtClean="0"/>
              <a:t>men</a:t>
            </a:r>
            <a:r>
              <a:rPr lang="en-US" dirty="0" smtClean="0"/>
              <a:t>…</a:t>
            </a:r>
            <a:r>
              <a:rPr lang="en-GB" dirty="0"/>
              <a:t> </a:t>
            </a:r>
            <a:r>
              <a:rPr lang="en-GB" b="1" dirty="0" smtClean="0"/>
              <a:t>L</a:t>
            </a:r>
            <a:r>
              <a:rPr lang="en-GB" b="1" dirty="0" smtClean="0"/>
              <a:t>ow prices </a:t>
            </a:r>
            <a:r>
              <a:rPr lang="en-GB" dirty="0" smtClean="0"/>
              <a:t>for commodities.</a:t>
            </a:r>
            <a:endParaRPr lang="en-GB" dirty="0" smtClean="0"/>
          </a:p>
          <a:p>
            <a:r>
              <a:rPr lang="en-GB" dirty="0" smtClean="0"/>
              <a:t>Most farmers do not know their </a:t>
            </a:r>
            <a:r>
              <a:rPr lang="en-GB" b="1" dirty="0" smtClean="0"/>
              <a:t>cost of </a:t>
            </a:r>
            <a:r>
              <a:rPr lang="en-GB" b="1" dirty="0" smtClean="0"/>
              <a:t>production</a:t>
            </a:r>
          </a:p>
          <a:p>
            <a:r>
              <a:rPr lang="en-GB" dirty="0"/>
              <a:t>D</a:t>
            </a:r>
            <a:r>
              <a:rPr lang="en-GB" dirty="0" smtClean="0"/>
              <a:t>ifficult </a:t>
            </a:r>
            <a:r>
              <a:rPr lang="en-GB" dirty="0" smtClean="0"/>
              <a:t>to determine their </a:t>
            </a:r>
            <a:r>
              <a:rPr lang="en-GB" b="1" dirty="0" smtClean="0"/>
              <a:t>break even </a:t>
            </a:r>
            <a:r>
              <a:rPr lang="en-GB" b="1" dirty="0" smtClean="0"/>
              <a:t>points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farmer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" y="1559791"/>
            <a:ext cx="4052455" cy="41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8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AD47"/>
                </a:solidFill>
              </a:rPr>
              <a:t>Market Description</a:t>
            </a: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636" y="1814080"/>
            <a:ext cx="6296891" cy="4351338"/>
          </a:xfrm>
        </p:spPr>
        <p:txBody>
          <a:bodyPr/>
          <a:lstStyle/>
          <a:p>
            <a:r>
              <a:rPr lang="en-GB" dirty="0" smtClean="0"/>
              <a:t>Small holder farmers with diverse enterprise (mixture of livestock and crops)</a:t>
            </a:r>
          </a:p>
          <a:p>
            <a:endParaRPr lang="en-GB" dirty="0" smtClean="0"/>
          </a:p>
          <a:p>
            <a:r>
              <a:rPr lang="en-GB" dirty="0" smtClean="0"/>
              <a:t>Middlemen/aggregators dealing with agricultural products.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market descrip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5" y="1645227"/>
            <a:ext cx="4935683" cy="48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GB" dirty="0" smtClean="0">
                <a:solidFill>
                  <a:srgbClr val="70AD47"/>
                </a:solidFill>
              </a:rPr>
              <a:t>Solution description</a:t>
            </a:r>
            <a:endParaRPr lang="en-GB" dirty="0">
              <a:solidFill>
                <a:srgbClr val="70AD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0" y="1196622"/>
            <a:ext cx="5765800" cy="5661378"/>
          </a:xfrm>
        </p:spPr>
        <p:txBody>
          <a:bodyPr>
            <a:normAutofit/>
          </a:bodyPr>
          <a:lstStyle/>
          <a:p>
            <a:r>
              <a:rPr lang="en-GB" i="1" dirty="0" err="1" smtClean="0"/>
              <a:t>AgriTrader</a:t>
            </a:r>
            <a:r>
              <a:rPr lang="en-GB" dirty="0" smtClean="0"/>
              <a:t> </a:t>
            </a:r>
            <a:r>
              <a:rPr lang="en-GB" b="1" dirty="0" smtClean="0"/>
              <a:t>links</a:t>
            </a:r>
            <a:r>
              <a:rPr lang="en-GB" dirty="0"/>
              <a:t> </a:t>
            </a:r>
            <a:r>
              <a:rPr lang="en-GB" dirty="0"/>
              <a:t>farmers and traders 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armers can </a:t>
            </a:r>
            <a:r>
              <a:rPr lang="en-GB" b="1" dirty="0" smtClean="0"/>
              <a:t>log and track cost </a:t>
            </a:r>
            <a:r>
              <a:rPr lang="en-GB" dirty="0" smtClean="0"/>
              <a:t>of production for different enterprises</a:t>
            </a:r>
          </a:p>
          <a:p>
            <a:r>
              <a:rPr lang="en-GB" dirty="0" smtClean="0"/>
              <a:t>Farmers can </a:t>
            </a:r>
            <a:r>
              <a:rPr lang="en-GB" b="1" dirty="0" smtClean="0"/>
              <a:t>place offers for produce </a:t>
            </a:r>
            <a:r>
              <a:rPr lang="en-GB" dirty="0" smtClean="0"/>
              <a:t>on sale and receive bids.</a:t>
            </a:r>
          </a:p>
          <a:p>
            <a:r>
              <a:rPr lang="en-GB" dirty="0" smtClean="0"/>
              <a:t>Aggregators/Middlemen can make bids for produce on offer.</a:t>
            </a:r>
          </a:p>
          <a:p>
            <a:r>
              <a:rPr lang="en-GB" dirty="0" smtClean="0"/>
              <a:t>Farmers accept bids based on Break even points determined by cost of production and prevailing </a:t>
            </a:r>
            <a:r>
              <a:rPr lang="en-GB" b="1" dirty="0" smtClean="0"/>
              <a:t>market rates.</a:t>
            </a:r>
            <a:endParaRPr lang="en-GB" b="1" dirty="0"/>
          </a:p>
        </p:txBody>
      </p:sp>
      <p:pic>
        <p:nvPicPr>
          <p:cNvPr id="4" name="Picture 3" descr="solu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166090"/>
            <a:ext cx="4952446" cy="48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AD47"/>
                </a:solidFill>
              </a:rPr>
              <a:t>Screenshots – USSD (*384*95#)</a:t>
            </a:r>
            <a:endParaRPr lang="en-US" dirty="0">
              <a:solidFill>
                <a:srgbClr val="70AD47"/>
              </a:solidFill>
            </a:endParaRPr>
          </a:p>
        </p:txBody>
      </p:sp>
      <p:pic>
        <p:nvPicPr>
          <p:cNvPr id="4" name="Picture 3" descr="Screenshot_2015-10-18-11-46-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45" y="1612258"/>
            <a:ext cx="2994276" cy="4853196"/>
          </a:xfrm>
          <a:prstGeom prst="rect">
            <a:avLst/>
          </a:prstGeom>
        </p:spPr>
      </p:pic>
      <p:pic>
        <p:nvPicPr>
          <p:cNvPr id="5" name="Picture 4" descr="Screenshot_2015-10-18-11-47-1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73" y="1632785"/>
            <a:ext cx="3004127" cy="4786488"/>
          </a:xfrm>
          <a:prstGeom prst="rect">
            <a:avLst/>
          </a:prstGeom>
        </p:spPr>
      </p:pic>
      <p:pic>
        <p:nvPicPr>
          <p:cNvPr id="6" name="Picture 5" descr="Screenshot_2015-10-18-11-48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09" y="1635862"/>
            <a:ext cx="2677680" cy="47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2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AD47"/>
                </a:solidFill>
              </a:rPr>
              <a:t>Screenshots – USSD (*384*95#)</a:t>
            </a:r>
            <a:endParaRPr lang="en-US" dirty="0">
              <a:solidFill>
                <a:srgbClr val="70AD47"/>
              </a:solidFill>
            </a:endParaRPr>
          </a:p>
        </p:txBody>
      </p:sp>
      <p:pic>
        <p:nvPicPr>
          <p:cNvPr id="3" name="Picture 2" descr="Screenshot_2015-10-18-11-48-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" y="1522460"/>
            <a:ext cx="3131127" cy="5073842"/>
          </a:xfrm>
          <a:prstGeom prst="rect">
            <a:avLst/>
          </a:prstGeom>
        </p:spPr>
      </p:pic>
      <p:pic>
        <p:nvPicPr>
          <p:cNvPr id="4" name="Picture 3" descr="Screenshot_2015-10-18-11-48-3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7" y="1499883"/>
            <a:ext cx="3255818" cy="5032959"/>
          </a:xfrm>
          <a:prstGeom prst="rect">
            <a:avLst/>
          </a:prstGeom>
        </p:spPr>
      </p:pic>
      <p:pic>
        <p:nvPicPr>
          <p:cNvPr id="5" name="Picture 4" descr="Screenshot_2015-10-18-12-28-4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169" y="1512454"/>
            <a:ext cx="2741467" cy="48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85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AD47"/>
                </a:solidFill>
              </a:rPr>
              <a:t>Screenshots – Mobile APP</a:t>
            </a:r>
            <a:endParaRPr lang="en-US" dirty="0">
              <a:solidFill>
                <a:srgbClr val="70AD47"/>
              </a:solidFill>
            </a:endParaRPr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1" y="1270000"/>
            <a:ext cx="3251200" cy="5299364"/>
          </a:xfrm>
          <a:prstGeom prst="rect">
            <a:avLst/>
          </a:prstGeom>
        </p:spPr>
      </p:pic>
      <p:pic>
        <p:nvPicPr>
          <p:cNvPr id="5" name="Picture 4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45" y="1304635"/>
            <a:ext cx="3207328" cy="5080001"/>
          </a:xfrm>
          <a:prstGeom prst="rect">
            <a:avLst/>
          </a:prstGeom>
        </p:spPr>
      </p:pic>
      <p:pic>
        <p:nvPicPr>
          <p:cNvPr id="6" name="Picture 5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" y="1293090"/>
            <a:ext cx="3540992" cy="48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1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AD47"/>
                </a:solidFill>
              </a:rPr>
              <a:t>Screenshots – Mobile APP</a:t>
            </a:r>
            <a:endParaRPr lang="en-US" dirty="0">
              <a:solidFill>
                <a:srgbClr val="70AD47"/>
              </a:solidFill>
            </a:endParaRPr>
          </a:p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28" y="1512454"/>
            <a:ext cx="3367808" cy="4964545"/>
          </a:xfrm>
          <a:prstGeom prst="rect">
            <a:avLst/>
          </a:prstGeom>
        </p:spPr>
      </p:pic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92" y="1535545"/>
            <a:ext cx="3333172" cy="46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Impact?</a:t>
            </a:r>
            <a:br>
              <a:rPr lang="en-GB" dirty="0" smtClean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1" y="1662545"/>
            <a:ext cx="6527800" cy="4491182"/>
          </a:xfrm>
        </p:spPr>
        <p:txBody>
          <a:bodyPr>
            <a:normAutofit/>
          </a:bodyPr>
          <a:lstStyle/>
          <a:p>
            <a:r>
              <a:rPr lang="en-GB" dirty="0"/>
              <a:t>Farmers able to </a:t>
            </a:r>
            <a:r>
              <a:rPr lang="en-GB" b="1"/>
              <a:t>track </a:t>
            </a:r>
            <a:r>
              <a:rPr lang="en-GB" b="1" smtClean="0"/>
              <a:t>costs.</a:t>
            </a:r>
            <a:endParaRPr lang="en-GB" dirty="0"/>
          </a:p>
          <a:p>
            <a:r>
              <a:rPr lang="en-GB" dirty="0"/>
              <a:t>Farmers are able to understand the </a:t>
            </a:r>
            <a:r>
              <a:rPr lang="en-GB" b="1" dirty="0"/>
              <a:t>concept of breaking even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Transactions </a:t>
            </a:r>
            <a:r>
              <a:rPr lang="en-GB" dirty="0" smtClean="0"/>
              <a:t>are made through </a:t>
            </a:r>
            <a:r>
              <a:rPr lang="en-GB" b="1" dirty="0" smtClean="0"/>
              <a:t>competitive bids</a:t>
            </a:r>
            <a:r>
              <a:rPr lang="en-GB" dirty="0" smtClean="0"/>
              <a:t> </a:t>
            </a:r>
            <a:r>
              <a:rPr lang="en-GB" b="1" dirty="0" smtClean="0"/>
              <a:t>and offers </a:t>
            </a:r>
            <a:endParaRPr lang="en-GB" b="1" dirty="0" smtClean="0"/>
          </a:p>
          <a:p>
            <a:r>
              <a:rPr lang="en-GB" dirty="0" smtClean="0"/>
              <a:t>F</a:t>
            </a:r>
            <a:r>
              <a:rPr lang="en-GB" dirty="0" smtClean="0"/>
              <a:t>armer </a:t>
            </a:r>
            <a:r>
              <a:rPr lang="en-GB" b="1" dirty="0" smtClean="0"/>
              <a:t>maximises </a:t>
            </a:r>
            <a:r>
              <a:rPr lang="en-GB" b="1" dirty="0" smtClean="0"/>
              <a:t>income</a:t>
            </a:r>
            <a:r>
              <a:rPr lang="en-GB" dirty="0" smtClean="0"/>
              <a:t>.</a:t>
            </a:r>
            <a:endParaRPr lang="en-GB" b="1" dirty="0" smtClean="0"/>
          </a:p>
        </p:txBody>
      </p:sp>
      <p:pic>
        <p:nvPicPr>
          <p:cNvPr id="4" name="Picture 3" descr="impac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4" y="1212271"/>
            <a:ext cx="4765307" cy="50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423</Words>
  <Application>Microsoft Macintosh PowerPoint</Application>
  <PresentationFormat>Custom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Group 1</vt:lpstr>
      <vt:lpstr>The Problem</vt:lpstr>
      <vt:lpstr>Market Description</vt:lpstr>
      <vt:lpstr>Solution description</vt:lpstr>
      <vt:lpstr>Screenshots – USSD (*384*95#)</vt:lpstr>
      <vt:lpstr>Screenshots – USSD (*384*95#)</vt:lpstr>
      <vt:lpstr>Screenshots – Mobile APP</vt:lpstr>
      <vt:lpstr>Screenshots – Mobile APP</vt:lpstr>
      <vt:lpstr>Impact? </vt:lpstr>
      <vt:lpstr>Innovation? </vt:lpstr>
      <vt:lpstr>Technological Achievement?</vt:lpstr>
      <vt:lpstr>Revenue Model – Farmer Stream</vt:lpstr>
      <vt:lpstr>Revenue Model – Trader Stream</vt:lpstr>
      <vt:lpstr>Revenue Model – Other Stakeholders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DaisyRono</dc:creator>
  <cp:lastModifiedBy>Kevin Wahome</cp:lastModifiedBy>
  <cp:revision>66</cp:revision>
  <dcterms:created xsi:type="dcterms:W3CDTF">2015-10-18T05:18:43Z</dcterms:created>
  <dcterms:modified xsi:type="dcterms:W3CDTF">2015-10-18T11:16:12Z</dcterms:modified>
</cp:coreProperties>
</file>