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68F4-6A42-4AD7-AB7C-0A8663937F5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97CE8-DE50-4295-BE03-90ED3679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inadequate funding for agricultural operations in Africa negatively affects the farming operations of smallholder farmers.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EB7663-0DA6-410A-91C5-2F7E88749C0E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7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Calibri" panose="020F0502020204030204" pitchFamily="34" charset="0"/>
                <a:cs typeface="Calibri" panose="020F0502020204030204" pitchFamily="34" charset="0"/>
              </a:rPr>
              <a:t>SMS, USSD, our Android App and website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82667C-CCEB-4669-8D16-6F06DDD64B1E}" type="slidenum">
              <a:rPr lang="en-US" altLang="en-US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2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9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2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1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CCC0-2C34-4843-A48C-E379A18CA9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0EB6-1FB4-47A9-AFA6-6D6DF2E9AC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987800" y="1196976"/>
            <a:ext cx="5111750" cy="1439863"/>
          </a:xfrm>
        </p:spPr>
        <p:txBody>
          <a:bodyPr anchor="ctr"/>
          <a:lstStyle/>
          <a:p>
            <a:pPr eaLnBrk="1" hangingPunct="1">
              <a:buClr>
                <a:srgbClr val="000000"/>
              </a:buClr>
            </a:pPr>
            <a:r>
              <a:rPr lang="en-US" altLang="en-US" sz="4800">
                <a:solidFill>
                  <a:srgbClr val="93C47D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en-US" sz="4800">
                <a:solidFill>
                  <a:srgbClr val="93C47D"/>
                </a:solidFill>
                <a:latin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en-US" sz="4800" b="1" i="1">
                <a:solidFill>
                  <a:srgbClr val="93C47D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CROWDFARM</a:t>
            </a:r>
            <a:endParaRPr lang="es-ES" altLang="en-US" sz="4800" b="1">
              <a:solidFill>
                <a:schemeClr val="tx1"/>
              </a:solidFill>
            </a:endParaRPr>
          </a:p>
        </p:txBody>
      </p:sp>
      <p:sp>
        <p:nvSpPr>
          <p:cNvPr id="2051" name="Rectangle 165"/>
          <p:cNvSpPr>
            <a:spLocks noChangeArrowheads="1"/>
          </p:cNvSpPr>
          <p:nvPr/>
        </p:nvSpPr>
        <p:spPr bwMode="auto">
          <a:xfrm>
            <a:off x="4008438" y="2636839"/>
            <a:ext cx="611981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n-US" altLang="en-US" sz="2800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 financial Support Network To Help Smallholder Farmers Build up the Capital They Need to Maximize Production</a:t>
            </a:r>
          </a:p>
        </p:txBody>
      </p:sp>
      <p:pic>
        <p:nvPicPr>
          <p:cNvPr id="2052" name="Shape 4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268414"/>
            <a:ext cx="126206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00201"/>
            <a:ext cx="4038600" cy="4060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600"/>
              <a:t>Farmers can’t afford the quality inputs required to produce food</a:t>
            </a:r>
            <a:endParaRPr lang="en-US" altLang="en-US" sz="2600" b="1"/>
          </a:p>
          <a:p>
            <a:pPr eaLnBrk="1" hangingPunct="1">
              <a:lnSpc>
                <a:spcPct val="150000"/>
              </a:lnSpc>
            </a:pPr>
            <a:r>
              <a:rPr lang="en-US" altLang="en-US" sz="2600"/>
              <a:t>This greatly reduces the yield they get</a:t>
            </a:r>
          </a:p>
        </p:txBody>
      </p:sp>
      <p:pic>
        <p:nvPicPr>
          <p:cNvPr id="307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1600201"/>
            <a:ext cx="410845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4099" name="Content Placeholder 1"/>
          <p:cNvSpPr>
            <a:spLocks noGrp="1"/>
          </p:cNvSpPr>
          <p:nvPr>
            <p:ph sz="half" idx="1"/>
          </p:nvPr>
        </p:nvSpPr>
        <p:spPr>
          <a:xfrm>
            <a:off x="1992313" y="1163639"/>
            <a:ext cx="4038600" cy="5145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>
                <a:solidFill>
                  <a:srgbClr val="232629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A financial support network that connects investors to smallholder farmers.</a:t>
            </a:r>
          </a:p>
          <a:p>
            <a:pPr>
              <a:lnSpc>
                <a:spcPct val="150000"/>
              </a:lnSpc>
            </a:pPr>
            <a:r>
              <a:rPr lang="en-US" altLang="en-US" sz="2600">
                <a:solidFill>
                  <a:srgbClr val="232629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The smallholder farmer can now acquire the resources they need to maximize yield</a:t>
            </a:r>
          </a:p>
        </p:txBody>
      </p:sp>
      <p:pic>
        <p:nvPicPr>
          <p:cNvPr id="4100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1" y="3662363"/>
            <a:ext cx="2087563" cy="1771650"/>
          </a:xfrm>
        </p:spPr>
      </p:pic>
      <p:pic>
        <p:nvPicPr>
          <p:cNvPr id="410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77976"/>
            <a:ext cx="3810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464425" y="2692401"/>
            <a:ext cx="0" cy="88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TextBox 11"/>
          <p:cNvSpPr txBox="1">
            <a:spLocks noChangeArrowheads="1"/>
          </p:cNvSpPr>
          <p:nvPr/>
        </p:nvSpPr>
        <p:spPr bwMode="auto">
          <a:xfrm>
            <a:off x="7464426" y="2781301"/>
            <a:ext cx="2670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Increased Productivity/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Quality Seeds/GAP</a:t>
            </a:r>
          </a:p>
        </p:txBody>
      </p:sp>
      <p:pic>
        <p:nvPicPr>
          <p:cNvPr id="4104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4397375"/>
            <a:ext cx="2330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5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Impact</a:t>
            </a:r>
          </a:p>
        </p:txBody>
      </p:sp>
      <p:sp>
        <p:nvSpPr>
          <p:cNvPr id="5123" name="Chevron 1"/>
          <p:cNvSpPr>
            <a:spLocks noChangeArrowheads="1"/>
          </p:cNvSpPr>
          <p:nvPr/>
        </p:nvSpPr>
        <p:spPr bwMode="auto">
          <a:xfrm>
            <a:off x="2236788" y="1209675"/>
            <a:ext cx="2146300" cy="1073150"/>
          </a:xfrm>
          <a:prstGeom prst="chevron">
            <a:avLst>
              <a:gd name="adj" fmla="val 49991"/>
            </a:avLst>
          </a:prstGeom>
          <a:solidFill>
            <a:srgbClr val="FFFFFF"/>
          </a:solidFill>
          <a:ln w="12700" algn="ctr">
            <a:solidFill>
              <a:srgbClr val="70AD4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Fixed cost (FC)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000000"/>
                </a:solidFill>
                <a:latin typeface="Times New Roman" panose="02020603050405020304" pitchFamily="18" charset="0"/>
              </a:rPr>
              <a:t>Machinery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000000"/>
                </a:solidFill>
                <a:latin typeface="Times New Roman" panose="02020603050405020304" pitchFamily="18" charset="0"/>
              </a:rPr>
              <a:t>Land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4" name="Chevron 2"/>
          <p:cNvSpPr>
            <a:spLocks noChangeArrowheads="1"/>
          </p:cNvSpPr>
          <p:nvPr/>
        </p:nvSpPr>
        <p:spPr bwMode="auto">
          <a:xfrm>
            <a:off x="4054475" y="1219200"/>
            <a:ext cx="2159000" cy="1073150"/>
          </a:xfrm>
          <a:prstGeom prst="chevron">
            <a:avLst>
              <a:gd name="adj" fmla="val 50044"/>
            </a:avLst>
          </a:prstGeom>
          <a:solidFill>
            <a:srgbClr val="FFFFFF"/>
          </a:solidFill>
          <a:ln w="12700" algn="ctr">
            <a:solidFill>
              <a:srgbClr val="70AD4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Revenue (R)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Chevron 12"/>
          <p:cNvSpPr>
            <a:spLocks noChangeArrowheads="1"/>
          </p:cNvSpPr>
          <p:nvPr/>
        </p:nvSpPr>
        <p:spPr bwMode="auto">
          <a:xfrm>
            <a:off x="5862638" y="1219201"/>
            <a:ext cx="2146300" cy="1063625"/>
          </a:xfrm>
          <a:prstGeom prst="chevron">
            <a:avLst>
              <a:gd name="adj" fmla="val 49934"/>
            </a:avLst>
          </a:prstGeom>
          <a:solidFill>
            <a:srgbClr val="FFFFFF"/>
          </a:solidFill>
          <a:ln w="12700" algn="ctr">
            <a:solidFill>
              <a:srgbClr val="70AD4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Profit (P)</a:t>
            </a: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= R - FC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Straight Connector 18"/>
          <p:cNvSpPr>
            <a:spLocks noChangeShapeType="1"/>
          </p:cNvSpPr>
          <p:nvPr/>
        </p:nvSpPr>
        <p:spPr bwMode="auto">
          <a:xfrm>
            <a:off x="1828800" y="2570163"/>
            <a:ext cx="6427788" cy="0"/>
          </a:xfrm>
          <a:prstGeom prst="line">
            <a:avLst/>
          </a:prstGeom>
          <a:noFill/>
          <a:ln w="22225" algn="ctr">
            <a:solidFill>
              <a:srgbClr val="5B9BD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7" name="Chevron 13"/>
          <p:cNvSpPr>
            <a:spLocks noChangeArrowheads="1"/>
          </p:cNvSpPr>
          <p:nvPr/>
        </p:nvSpPr>
        <p:spPr bwMode="auto">
          <a:xfrm>
            <a:off x="2162175" y="2838450"/>
            <a:ext cx="2274888" cy="1074738"/>
          </a:xfrm>
          <a:prstGeom prst="chevron">
            <a:avLst>
              <a:gd name="adj" fmla="val 49958"/>
            </a:avLst>
          </a:prstGeom>
          <a:solidFill>
            <a:srgbClr val="FFFFFF"/>
          </a:solidFill>
          <a:ln w="12700" algn="ctr">
            <a:solidFill>
              <a:srgbClr val="70AD4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Fixed cost (FC)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Variable costs (VC)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000000"/>
                </a:solidFill>
                <a:latin typeface="Times New Roman" panose="02020603050405020304" pitchFamily="18" charset="0"/>
              </a:rPr>
              <a:t>Fertilizers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000000"/>
                </a:solidFill>
                <a:latin typeface="Times New Roman" panose="02020603050405020304" pitchFamily="18" charset="0"/>
              </a:rPr>
              <a:t>Certified seeds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000000"/>
                </a:solidFill>
                <a:latin typeface="Times New Roman" panose="02020603050405020304" pitchFamily="18" charset="0"/>
              </a:rPr>
              <a:t>Pesticides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8" name="Chevron 16"/>
          <p:cNvSpPr>
            <a:spLocks noChangeArrowheads="1"/>
          </p:cNvSpPr>
          <p:nvPr/>
        </p:nvSpPr>
        <p:spPr bwMode="auto">
          <a:xfrm>
            <a:off x="4160839" y="2854325"/>
            <a:ext cx="2073275" cy="1042988"/>
          </a:xfrm>
          <a:prstGeom prst="chevron">
            <a:avLst>
              <a:gd name="adj" fmla="val 49944"/>
            </a:avLst>
          </a:prstGeom>
          <a:solidFill>
            <a:srgbClr val="FFFFFF"/>
          </a:solidFill>
          <a:ln w="12700" algn="ctr">
            <a:solidFill>
              <a:srgbClr val="70AD4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Revenue (R)</a:t>
            </a: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 i="1">
                <a:solidFill>
                  <a:srgbClr val="000000"/>
                </a:solidFill>
                <a:latin typeface="Times New Roman" panose="02020603050405020304" pitchFamily="18" charset="0"/>
              </a:rPr>
              <a:t>          51% increase in production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9" name="Chevron 17"/>
          <p:cNvSpPr>
            <a:spLocks noChangeArrowheads="1"/>
          </p:cNvSpPr>
          <p:nvPr/>
        </p:nvSpPr>
        <p:spPr bwMode="auto">
          <a:xfrm>
            <a:off x="5957888" y="2867026"/>
            <a:ext cx="2082800" cy="1019175"/>
          </a:xfrm>
          <a:prstGeom prst="chevron">
            <a:avLst>
              <a:gd name="adj" fmla="val 50059"/>
            </a:avLst>
          </a:prstGeom>
          <a:solidFill>
            <a:srgbClr val="FFFFFF"/>
          </a:solidFill>
          <a:ln w="12700" algn="ctr">
            <a:solidFill>
              <a:srgbClr val="70AD4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Profit (P)</a:t>
            </a: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</a:rPr>
              <a:t>= R – (FC+VC)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0" name="Rectangle 19"/>
          <p:cNvSpPr>
            <a:spLocks noChangeArrowheads="1"/>
          </p:cNvSpPr>
          <p:nvPr/>
        </p:nvSpPr>
        <p:spPr bwMode="auto">
          <a:xfrm>
            <a:off x="2411413" y="4038600"/>
            <a:ext cx="1244600" cy="471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 b="1">
                <a:solidFill>
                  <a:srgbClr val="000000"/>
                </a:solidFill>
                <a:latin typeface="Calibri" panose="020F0502020204030204" pitchFamily="34" charset="0"/>
              </a:rPr>
              <a:t>Cost of production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4387851" y="4044951"/>
            <a:ext cx="1243013" cy="595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 b="1">
                <a:solidFill>
                  <a:srgbClr val="000000"/>
                </a:solidFill>
                <a:latin typeface="Calibri" panose="020F0502020204030204" pitchFamily="34" charset="0"/>
              </a:rPr>
              <a:t>Total returns from sale of produce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2" name="Rectangle 20"/>
          <p:cNvSpPr>
            <a:spLocks noChangeArrowheads="1"/>
          </p:cNvSpPr>
          <p:nvPr/>
        </p:nvSpPr>
        <p:spPr bwMode="auto">
          <a:xfrm>
            <a:off x="6553200" y="4103689"/>
            <a:ext cx="1244600" cy="477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altLang="en-US" sz="1100" b="1">
                <a:solidFill>
                  <a:srgbClr val="000000"/>
                </a:solidFill>
                <a:latin typeface="Calibri" panose="020F0502020204030204" pitchFamily="34" charset="0"/>
              </a:rPr>
              <a:t>Net profits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3" name="TextBox 3"/>
          <p:cNvSpPr txBox="1">
            <a:spLocks noChangeArrowheads="1"/>
          </p:cNvSpPr>
          <p:nvPr/>
        </p:nvSpPr>
        <p:spPr bwMode="auto">
          <a:xfrm>
            <a:off x="2087564" y="5084763"/>
            <a:ext cx="58451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000000"/>
                </a:solidFill>
                <a:latin typeface="Georgia" panose="02040502050405020303" pitchFamily="18" charset="0"/>
              </a:rPr>
              <a:t>Make agribusiness more attractive to young people</a:t>
            </a:r>
          </a:p>
        </p:txBody>
      </p:sp>
    </p:spTree>
    <p:extLst>
      <p:ext uri="{BB962C8B-B14F-4D97-AF65-F5344CB8AC3E}">
        <p14:creationId xmlns:p14="http://schemas.microsoft.com/office/powerpoint/2010/main" val="36044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Demo</a:t>
            </a:r>
          </a:p>
        </p:txBody>
      </p:sp>
      <p:pic>
        <p:nvPicPr>
          <p:cNvPr id="6147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101" y="1844675"/>
            <a:ext cx="4335463" cy="2952750"/>
          </a:xfrm>
        </p:spPr>
      </p:pic>
      <p:pic>
        <p:nvPicPr>
          <p:cNvPr id="61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900239"/>
            <a:ext cx="433705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915025" y="2911475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Model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sz="half" idx="2"/>
          </p:nvPr>
        </p:nvSpPr>
        <p:spPr>
          <a:xfrm>
            <a:off x="2351088" y="1600201"/>
            <a:ext cx="7859712" cy="4525963"/>
          </a:xfrm>
        </p:spPr>
        <p:txBody>
          <a:bodyPr/>
          <a:lstStyle/>
          <a:p>
            <a:pPr eaLnBrk="1" hangingPunct="1"/>
            <a:r>
              <a:rPr lang="en-US" altLang="en-US" sz="2800" b="1"/>
              <a:t>Commission based </a:t>
            </a:r>
            <a:r>
              <a:rPr lang="en-US" altLang="en-US" sz="2800"/>
              <a:t>on 5% to 10% of the profits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284539"/>
            <a:ext cx="3524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58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3"/>
            <a:ext cx="8229600" cy="4857750"/>
          </a:xfrm>
        </p:spPr>
        <p:txBody>
          <a:bodyPr/>
          <a:lstStyle/>
          <a:p>
            <a:pPr marL="0" indent="0" eaLnBrk="1" hangingPunct="1">
              <a:spcBef>
                <a:spcPts val="640"/>
              </a:spcBef>
              <a:buNone/>
              <a:defRPr/>
            </a:pPr>
            <a:r>
              <a:rPr lang="en-US" b="1" dirty="0" smtClean="0"/>
              <a:t>Target Market</a:t>
            </a:r>
          </a:p>
          <a:p>
            <a:pPr eaLnBrk="1" hangingPunct="1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/>
            </a:pPr>
            <a:r>
              <a:rPr lang="en-US" dirty="0" smtClean="0"/>
              <a:t>Farmers organizations/smallholder farmers/extension officers/NGOs</a:t>
            </a:r>
          </a:p>
          <a:p>
            <a:pPr marL="0" indent="0" eaLnBrk="1" hangingPunct="1">
              <a:spcBef>
                <a:spcPts val="640"/>
              </a:spcBef>
              <a:buNone/>
              <a:defRPr/>
            </a:pPr>
            <a:r>
              <a:rPr lang="en-US" b="1" dirty="0" smtClean="0"/>
              <a:t>To reach our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</a:t>
            </a:r>
            <a:r>
              <a:rPr lang="en-US" b="1" dirty="0" smtClean="0"/>
              <a:t>s</a:t>
            </a:r>
          </a:p>
          <a:p>
            <a:pPr marL="0" indent="0" eaLnBrk="1" hangingPunct="1">
              <a:spcBef>
                <a:spcPts val="640"/>
              </a:spcBef>
              <a:buNone/>
              <a:defRPr/>
            </a:pPr>
            <a:r>
              <a:rPr lang="en-US" dirty="0" smtClean="0"/>
              <a:t>Farmer </a:t>
            </a:r>
            <a:r>
              <a:rPr lang="en-US" dirty="0" err="1" smtClean="0"/>
              <a:t>orgarnizations</a:t>
            </a:r>
            <a:r>
              <a:rPr lang="en-US" dirty="0" smtClean="0"/>
              <a:t>/groups/website/Table banking initiatives</a:t>
            </a:r>
          </a:p>
          <a:p>
            <a:pPr marL="0" indent="0" eaLnBrk="1" hangingPunct="1">
              <a:spcBef>
                <a:spcPts val="640"/>
              </a:spcBef>
              <a:buNone/>
              <a:defRPr/>
            </a:pPr>
            <a:r>
              <a:rPr lang="en-US" b="1" dirty="0" smtClean="0"/>
              <a:t>G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rowth strategy</a:t>
            </a:r>
          </a:p>
          <a:p>
            <a:pPr marL="0" indent="0" eaLnBrk="1" hangingPunct="1">
              <a:spcBef>
                <a:spcPts val="640"/>
              </a:spcBef>
              <a:buNone/>
              <a:defRPr/>
            </a:pPr>
            <a:r>
              <a:rPr lang="en-US" dirty="0" smtClean="0">
                <a:solidFill>
                  <a:schemeClr val="dk1"/>
                </a:solidFill>
                <a:latin typeface="Calibri"/>
                <a:sym typeface="Calibri"/>
              </a:rPr>
              <a:t>Value Additions/processing</a:t>
            </a:r>
            <a:r>
              <a:rPr lang="en-US" dirty="0" smtClean="0"/>
              <a:t>/Membership/community/market linkage </a:t>
            </a:r>
          </a:p>
        </p:txBody>
      </p:sp>
    </p:spTree>
    <p:extLst>
      <p:ext uri="{BB962C8B-B14F-4D97-AF65-F5344CB8AC3E}">
        <p14:creationId xmlns:p14="http://schemas.microsoft.com/office/powerpoint/2010/main" val="340225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 &amp;A</a:t>
            </a:r>
          </a:p>
        </p:txBody>
      </p:sp>
      <p:pic>
        <p:nvPicPr>
          <p:cNvPr id="921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0064" y="2535239"/>
            <a:ext cx="3571875" cy="2657475"/>
          </a:xfrm>
        </p:spPr>
      </p:pic>
    </p:spTree>
    <p:extLst>
      <p:ext uri="{BB962C8B-B14F-4D97-AF65-F5344CB8AC3E}">
        <p14:creationId xmlns:p14="http://schemas.microsoft.com/office/powerpoint/2010/main" val="41245125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1_Office Theme</vt:lpstr>
      <vt:lpstr> CROWDFARM</vt:lpstr>
      <vt:lpstr>Problem</vt:lpstr>
      <vt:lpstr>Solution</vt:lpstr>
      <vt:lpstr>The Impact</vt:lpstr>
      <vt:lpstr>Demo</vt:lpstr>
      <vt:lpstr>Business Model</vt:lpstr>
      <vt:lpstr>Target Market</vt:lpstr>
      <vt:lpstr>Q 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CROWDFARM</dc:title>
  <dc:creator>Hanna Camp</dc:creator>
  <cp:lastModifiedBy>Hanna Camp</cp:lastModifiedBy>
  <cp:revision>1</cp:revision>
  <dcterms:created xsi:type="dcterms:W3CDTF">2015-10-28T18:26:30Z</dcterms:created>
  <dcterms:modified xsi:type="dcterms:W3CDTF">2015-10-28T18:26:44Z</dcterms:modified>
</cp:coreProperties>
</file>