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8" r:id="rId4"/>
    <p:sldId id="260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5179" autoAdjust="0"/>
  </p:normalViewPr>
  <p:slideViewPr>
    <p:cSldViewPr snapToGrid="0">
      <p:cViewPr varScale="1">
        <p:scale>
          <a:sx n="78" d="100"/>
          <a:sy n="78" d="100"/>
        </p:scale>
        <p:origin x="2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28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8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0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9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9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1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3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405A-D62C-4FF9-BB82-F9E6A5807443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22AFFC-2CA2-42AC-96D6-A45E0EA9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26345"/>
          </a:xfrm>
        </p:spPr>
        <p:txBody>
          <a:bodyPr/>
          <a:lstStyle/>
          <a:p>
            <a:pPr algn="ctr"/>
            <a:r>
              <a:rPr lang="en-GB" sz="4800" dirty="0" smtClean="0"/>
              <a:t>Smart Farm:</a:t>
            </a:r>
            <a:br>
              <a:rPr lang="en-GB" sz="4800" dirty="0" smtClean="0"/>
            </a:br>
            <a:r>
              <a:rPr lang="en-GB" sz="4400" dirty="0" smtClean="0"/>
              <a:t>Quality Market Information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 Four (4)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821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831"/>
            <a:ext cx="10515600" cy="4688132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/>
              <a:t>With </a:t>
            </a:r>
            <a:r>
              <a:rPr lang="en-US" sz="4800" dirty="0" smtClean="0"/>
              <a:t>accurate information </a:t>
            </a:r>
            <a:r>
              <a:rPr lang="en-US" sz="4800" dirty="0"/>
              <a:t>on markets (effective demand, prices, locations), farmers </a:t>
            </a:r>
            <a:r>
              <a:rPr lang="en-US" sz="4800" dirty="0" smtClean="0"/>
              <a:t>are able to:</a:t>
            </a:r>
          </a:p>
          <a:p>
            <a:pPr lvl="1"/>
            <a:r>
              <a:rPr lang="en-US" sz="4400" dirty="0" smtClean="0"/>
              <a:t>Maximize the </a:t>
            </a:r>
            <a:r>
              <a:rPr lang="en-US" sz="4400" dirty="0"/>
              <a:t>use of farming </a:t>
            </a:r>
            <a:r>
              <a:rPr lang="en-US" sz="4400" dirty="0" smtClean="0"/>
              <a:t>technologies</a:t>
            </a:r>
          </a:p>
          <a:p>
            <a:pPr lvl="1"/>
            <a:r>
              <a:rPr lang="en-US" sz="4400" dirty="0" smtClean="0"/>
              <a:t>Respond to the demand</a:t>
            </a:r>
          </a:p>
          <a:p>
            <a:pPr lvl="2"/>
            <a:r>
              <a:rPr lang="en-US" sz="4200" dirty="0" smtClean="0"/>
              <a:t>Quantities</a:t>
            </a:r>
          </a:p>
          <a:p>
            <a:pPr lvl="2"/>
            <a:r>
              <a:rPr lang="en-US" sz="4200" dirty="0" smtClean="0"/>
              <a:t>Qualities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814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49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462"/>
            <a:ext cx="10515600" cy="51805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Available applications provide market information </a:t>
            </a:r>
            <a:r>
              <a:rPr lang="en-US" sz="3200" dirty="0"/>
              <a:t>that </a:t>
            </a:r>
            <a:r>
              <a:rPr lang="en-US" sz="3200" dirty="0" smtClean="0"/>
              <a:t>is:</a:t>
            </a:r>
            <a:endParaRPr lang="en-US" sz="32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General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Not available </a:t>
            </a:r>
            <a:r>
              <a:rPr lang="en-US" sz="2800" dirty="0"/>
              <a:t>on </a:t>
            </a:r>
            <a:r>
              <a:rPr lang="en-US" sz="2800" dirty="0" smtClean="0"/>
              <a:t>technologies accessed by the farmers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Not up </a:t>
            </a:r>
            <a:r>
              <a:rPr lang="en-US" sz="2800" dirty="0"/>
              <a:t>to </a:t>
            </a:r>
            <a:r>
              <a:rPr lang="en-US" sz="2800" dirty="0" smtClean="0"/>
              <a:t>date/unreliable.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200" dirty="0"/>
              <a:t>Smallholder farmers loose </a:t>
            </a:r>
            <a:r>
              <a:rPr lang="en-US" sz="3200" dirty="0" smtClean="0"/>
              <a:t>incomes to </a:t>
            </a:r>
            <a:r>
              <a:rPr lang="en-US" sz="3200" dirty="0"/>
              <a:t>intermediaries because they: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Do not have appropriate information on effective demand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Do not have the volumes to negotiate better prices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Transaction costs for aggregating the volumes are high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142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Solution/product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678"/>
            <a:ext cx="10515600" cy="4958860"/>
          </a:xfrm>
        </p:spPr>
        <p:txBody>
          <a:bodyPr>
            <a:no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arket information should inform on:</a:t>
            </a:r>
          </a:p>
          <a:p>
            <a:pPr lvl="1"/>
            <a:r>
              <a:rPr lang="en-US" sz="3200" dirty="0" smtClean="0"/>
              <a:t>What is needed, where, when, in what quantity and quality</a:t>
            </a:r>
          </a:p>
          <a:p>
            <a:pPr lvl="2"/>
            <a:r>
              <a:rPr lang="en-US" sz="2400" dirty="0" smtClean="0"/>
              <a:t>Inform decision making on where to sell, transport cost etc.</a:t>
            </a:r>
          </a:p>
          <a:p>
            <a:pPr lvl="2"/>
            <a:r>
              <a:rPr lang="en-US" sz="2400" dirty="0" smtClean="0"/>
              <a:t>Enable planning, inform resource use </a:t>
            </a:r>
          </a:p>
          <a:p>
            <a:pPr lvl="1"/>
            <a:r>
              <a:rPr lang="en-US" sz="3200" dirty="0"/>
              <a:t>O</a:t>
            </a:r>
            <a:r>
              <a:rPr lang="en-US" sz="3200" dirty="0" smtClean="0"/>
              <a:t>ther farmers offering the same products and where their produce is.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llow aggregating to raise required volumes</a:t>
            </a:r>
          </a:p>
          <a:p>
            <a:pPr lvl="2"/>
            <a:r>
              <a:rPr lang="en-US" sz="2400" dirty="0" smtClean="0"/>
              <a:t>Aggregate different commodities to reduce transport costs</a:t>
            </a:r>
          </a:p>
        </p:txBody>
      </p:sp>
    </p:spTree>
    <p:extLst>
      <p:ext uri="{BB962C8B-B14F-4D97-AF65-F5344CB8AC3E}">
        <p14:creationId xmlns:p14="http://schemas.microsoft.com/office/powerpoint/2010/main" val="11848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5"/>
          </a:xfrm>
        </p:spPr>
        <p:txBody>
          <a:bodyPr>
            <a:normAutofit/>
          </a:bodyPr>
          <a:lstStyle/>
          <a:p>
            <a:r>
              <a:rPr lang="en-US" dirty="0" smtClean="0"/>
              <a:t>Solution/Product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>
            <a:noAutofit/>
          </a:bodyPr>
          <a:lstStyle/>
          <a:p>
            <a:r>
              <a:rPr lang="en-US" sz="4800" dirty="0"/>
              <a:t>N</a:t>
            </a:r>
            <a:r>
              <a:rPr lang="en-US" sz="4800" dirty="0" smtClean="0"/>
              <a:t>earest </a:t>
            </a:r>
            <a:r>
              <a:rPr lang="en-US" sz="4800" dirty="0"/>
              <a:t>transporter </a:t>
            </a:r>
            <a:r>
              <a:rPr lang="en-US" sz="4800" dirty="0" smtClean="0"/>
              <a:t>location(s)</a:t>
            </a:r>
            <a:endParaRPr lang="en-US" sz="4800" dirty="0"/>
          </a:p>
          <a:p>
            <a:r>
              <a:rPr lang="en-US" sz="4800" dirty="0"/>
              <a:t>Commodity availability </a:t>
            </a:r>
            <a:r>
              <a:rPr lang="en-US" sz="4800" dirty="0" smtClean="0"/>
              <a:t>within </a:t>
            </a:r>
            <a:r>
              <a:rPr lang="en-US" sz="4800" dirty="0"/>
              <a:t>a time </a:t>
            </a:r>
            <a:r>
              <a:rPr lang="en-US" sz="4800" dirty="0" smtClean="0"/>
              <a:t>frame</a:t>
            </a:r>
          </a:p>
          <a:p>
            <a:pPr lvl="1"/>
            <a:r>
              <a:rPr lang="en-US" sz="4000" dirty="0" smtClean="0"/>
              <a:t>Forecasting </a:t>
            </a:r>
            <a:r>
              <a:rPr lang="en-US" sz="4000" dirty="0"/>
              <a:t>demand and </a:t>
            </a:r>
            <a:r>
              <a:rPr lang="en-US" sz="4000" dirty="0" smtClean="0"/>
              <a:t>supply</a:t>
            </a:r>
            <a:endParaRPr lang="en-US" sz="4000" dirty="0"/>
          </a:p>
          <a:p>
            <a:r>
              <a:rPr lang="en-US" sz="4800" dirty="0"/>
              <a:t>Buyers </a:t>
            </a:r>
            <a:r>
              <a:rPr lang="en-US" sz="4800" dirty="0" smtClean="0"/>
              <a:t>assess </a:t>
            </a:r>
            <a:r>
              <a:rPr lang="en-US" sz="4800" dirty="0"/>
              <a:t>available </a:t>
            </a:r>
            <a:r>
              <a:rPr lang="en-US" sz="4800" dirty="0" smtClean="0"/>
              <a:t>supply</a:t>
            </a:r>
          </a:p>
          <a:p>
            <a:pPr lvl="1"/>
            <a:r>
              <a:rPr lang="en-US" sz="4000" dirty="0"/>
              <a:t>S</a:t>
            </a:r>
            <a:r>
              <a:rPr lang="en-US" sz="4000" dirty="0" smtClean="0"/>
              <a:t>ave </a:t>
            </a:r>
            <a:r>
              <a:rPr lang="en-US" sz="4000" dirty="0"/>
              <a:t>on information </a:t>
            </a:r>
            <a:r>
              <a:rPr lang="en-US" sz="4000" dirty="0" smtClean="0"/>
              <a:t>costs/time in aggregating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6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6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927"/>
            <a:ext cx="8596668" cy="3880773"/>
          </a:xfrm>
        </p:spPr>
        <p:txBody>
          <a:bodyPr>
            <a:noAutofit/>
          </a:bodyPr>
          <a:lstStyle/>
          <a:p>
            <a:r>
              <a:rPr lang="en-US" sz="5400" dirty="0" smtClean="0"/>
              <a:t>USSD</a:t>
            </a:r>
          </a:p>
          <a:p>
            <a:r>
              <a:rPr lang="en-US" sz="5400" dirty="0" smtClean="0"/>
              <a:t>Smart phone application</a:t>
            </a:r>
          </a:p>
          <a:p>
            <a:r>
              <a:rPr lang="en-US" sz="5400" dirty="0" smtClean="0"/>
              <a:t>Website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355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8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Flow Chart</a:t>
            </a:r>
            <a:endParaRPr lang="en-US" dirty="0"/>
          </a:p>
        </p:txBody>
      </p:sp>
      <p:pic>
        <p:nvPicPr>
          <p:cNvPr id="75" name="Content Placeholder 7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84" y="1066798"/>
            <a:ext cx="9976339" cy="54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.pcdn.vresp.com/media/5/7/9/57998621a8/a27345c331/77f8f0a38b/library/I%20support%20farmers%20-%20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643451" cy="22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slidesharecdn.com/farmercorporatepresentation-130125122013-phpapp01/95/farmer-corporate-presentation-32-638.jpg?cb=13591164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5" y="580769"/>
            <a:ext cx="8081319" cy="61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mg.pcdn.vresp.com/media/5/7/9/57998621a8/a27345c331/77f8f0a38b/library/I%20support%20farmers%20-%20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8357"/>
            <a:ext cx="1643450" cy="21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mg.pcdn.vresp.com/media/5/7/9/57998621a8/a27345c331/77f8f0a38b/library/I%20support%20farmers%20-%20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473146"/>
            <a:ext cx="1643450" cy="238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53168" y="6227805"/>
            <a:ext cx="161873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195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Smart Farm: Quality Market Information</vt:lpstr>
      <vt:lpstr>Introduction</vt:lpstr>
      <vt:lpstr>Problem</vt:lpstr>
      <vt:lpstr>Solution/product</vt:lpstr>
      <vt:lpstr>Solution/Product Cont’</vt:lpstr>
      <vt:lpstr>Implementation</vt:lpstr>
      <vt:lpstr>Product Flow 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Group4</dc:title>
  <dc:creator>Muthama, Mary</dc:creator>
  <cp:lastModifiedBy>Muthama, Mary</cp:lastModifiedBy>
  <cp:revision>30</cp:revision>
  <dcterms:created xsi:type="dcterms:W3CDTF">2015-10-17T08:57:57Z</dcterms:created>
  <dcterms:modified xsi:type="dcterms:W3CDTF">2015-10-18T11:37:36Z</dcterms:modified>
</cp:coreProperties>
</file>