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
      <p:font typeface="Maven Pro"/>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22" Type="http://schemas.openxmlformats.org/officeDocument/2006/relationships/font" Target="fonts/MavenPro-regular.fntdata"/><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avenPr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188561e0d6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188561e0d6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188561e0d6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188561e0d6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188561e0d6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188561e0d6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188561e0d6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188561e0d6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188561e0d6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188561e0d6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188561e0d6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188561e0d6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188561e0d6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188561e0d6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188561e0d6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188561e0d6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188561e0d6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188561e0d6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188561e0d6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188561e0d6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188561e0d6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188561e0d6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Machine Learning Lesson 1 Hands On</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Using the dataset Diamonds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2"/>
          <p:cNvSpPr txBox="1"/>
          <p:nvPr>
            <p:ph type="title"/>
          </p:nvPr>
        </p:nvSpPr>
        <p:spPr>
          <a:xfrm>
            <a:off x="1388625" y="1131200"/>
            <a:ext cx="6366900" cy="3071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73.3%</a:t>
            </a:r>
            <a:endParaRPr/>
          </a:p>
        </p:txBody>
      </p:sp>
      <p:sp>
        <p:nvSpPr>
          <p:cNvPr id="335" name="Google Shape;335;p22"/>
          <p:cNvSpPr txBox="1"/>
          <p:nvPr>
            <p:ph idx="1" type="body"/>
          </p:nvPr>
        </p:nvSpPr>
        <p:spPr>
          <a:xfrm>
            <a:off x="1441275" y="351725"/>
            <a:ext cx="6366900" cy="111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Just how accurate is this prediction model? </a:t>
            </a:r>
            <a:endParaRPr sz="2500"/>
          </a:p>
          <a:p>
            <a:pPr indent="0" lvl="0" marL="0" rtl="0" algn="l">
              <a:spcBef>
                <a:spcPts val="1200"/>
              </a:spcBef>
              <a:spcAft>
                <a:spcPts val="1200"/>
              </a:spcAft>
              <a:buNone/>
            </a:pPr>
            <a:r>
              <a:t/>
            </a:r>
            <a:endParaRPr/>
          </a:p>
        </p:txBody>
      </p:sp>
      <p:sp>
        <p:nvSpPr>
          <p:cNvPr id="336" name="Google Shape;336;p22"/>
          <p:cNvSpPr txBox="1"/>
          <p:nvPr/>
        </p:nvSpPr>
        <p:spPr>
          <a:xfrm>
            <a:off x="2443500" y="3228525"/>
            <a:ext cx="450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Nunito"/>
                <a:ea typeface="Nunito"/>
                <a:cs typeface="Nunito"/>
                <a:sym typeface="Nunito"/>
              </a:rPr>
              <a:t>of the time, our trained prediction model is accurate</a:t>
            </a:r>
            <a:endParaRPr>
              <a:solidFill>
                <a:schemeClr val="lt1"/>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Examining the error rates for the Model Fit</a:t>
            </a:r>
            <a:endParaRPr/>
          </a:p>
        </p:txBody>
      </p:sp>
      <p:sp>
        <p:nvSpPr>
          <p:cNvPr id="342" name="Google Shape;342;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this model, we split the data into a training group to make the prediction, and the test group to see how we did. Based on that, there is error. Here are the results from the different methods of looking at the data. </a:t>
            </a:r>
            <a:endParaRPr/>
          </a:p>
          <a:p>
            <a:pPr indent="0" lvl="0" marL="0" rtl="0" algn="l">
              <a:spcBef>
                <a:spcPts val="1200"/>
              </a:spcBef>
              <a:spcAft>
                <a:spcPts val="0"/>
              </a:spcAft>
              <a:buNone/>
            </a:pPr>
            <a:r>
              <a:rPr lang="en"/>
              <a:t>Mean Absolute Error: 1489.24</a:t>
            </a:r>
            <a:endParaRPr/>
          </a:p>
          <a:p>
            <a:pPr indent="0" lvl="0" marL="0" rtl="0" algn="l">
              <a:spcBef>
                <a:spcPts val="1200"/>
              </a:spcBef>
              <a:spcAft>
                <a:spcPts val="0"/>
              </a:spcAft>
              <a:buNone/>
            </a:pPr>
            <a:r>
              <a:rPr lang="en"/>
              <a:t>Mean Squared Error: 4217171</a:t>
            </a:r>
            <a:endParaRPr/>
          </a:p>
          <a:p>
            <a:pPr indent="0" lvl="0" marL="0" rtl="0" algn="l">
              <a:spcBef>
                <a:spcPts val="1200"/>
              </a:spcBef>
              <a:spcAft>
                <a:spcPts val="0"/>
              </a:spcAft>
              <a:buNone/>
            </a:pPr>
            <a:r>
              <a:rPr lang="en"/>
              <a:t>Root  Mean Squared Error: 2053.6</a:t>
            </a:r>
            <a:endParaRPr/>
          </a:p>
          <a:p>
            <a:pPr indent="0" lvl="0" marL="0" rtl="0" algn="l">
              <a:spcBef>
                <a:spcPts val="1200"/>
              </a:spcBef>
              <a:spcAft>
                <a:spcPts val="1200"/>
              </a:spcAft>
              <a:buNone/>
            </a:pPr>
            <a:r>
              <a:rPr lang="en"/>
              <a:t>All of which are way far away from the ideal, which is 0.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Double Check with a k-Fold Cross Validation</a:t>
            </a:r>
            <a:endParaRPr/>
          </a:p>
        </p:txBody>
      </p:sp>
      <p:sp>
        <p:nvSpPr>
          <p:cNvPr id="348" name="Google Shape;348;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 then took the data and sliced it into 10 splits and “folded” it onto itself to test for the accuracy of the prediction model. </a:t>
            </a:r>
            <a:br>
              <a:rPr lang="en"/>
            </a:br>
            <a:r>
              <a:rPr lang="en"/>
              <a:t>All 10 tests resulted in similar accuracy to the original. </a:t>
            </a:r>
            <a:br>
              <a:rPr lang="en"/>
            </a:br>
            <a:r>
              <a:rPr lang="en"/>
              <a:t>73.8%		71.4%		72.7%		73%</a:t>
            </a:r>
            <a:endParaRPr/>
          </a:p>
          <a:p>
            <a:pPr indent="0" lvl="0" marL="0" rtl="0" algn="l">
              <a:spcBef>
                <a:spcPts val="1200"/>
              </a:spcBef>
              <a:spcAft>
                <a:spcPts val="0"/>
              </a:spcAft>
              <a:buNone/>
            </a:pPr>
            <a:r>
              <a:rPr lang="en"/>
              <a:t>72.46%		72%			73.6%</a:t>
            </a:r>
            <a:endParaRPr/>
          </a:p>
          <a:p>
            <a:pPr indent="0" lvl="0" marL="0" rtl="0" algn="l">
              <a:spcBef>
                <a:spcPts val="1200"/>
              </a:spcBef>
              <a:spcAft>
                <a:spcPts val="0"/>
              </a:spcAft>
              <a:buNone/>
            </a:pPr>
            <a:r>
              <a:rPr lang="en"/>
              <a:t>73.7%		74.1%		73.8%</a:t>
            </a:r>
            <a:endParaRPr/>
          </a:p>
          <a:p>
            <a:pPr indent="0" lvl="0" marL="0" rtl="0" algn="l">
              <a:spcBef>
                <a:spcPts val="1200"/>
              </a:spcBef>
              <a:spcAft>
                <a:spcPts val="1200"/>
              </a:spcAft>
              <a:buNone/>
            </a:pPr>
            <a:r>
              <a:rPr lang="en"/>
              <a:t>Therefore, I can say in all iterations of testing I did, I feel very confident that our model predicts 73% of the price of diamonds.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problem asks… </a:t>
            </a:r>
            <a:endParaRPr/>
          </a:p>
        </p:txBody>
      </p:sp>
      <p:sp>
        <p:nvSpPr>
          <p:cNvPr id="284" name="Google Shape;284;p14"/>
          <p:cNvSpPr txBox="1"/>
          <p:nvPr>
            <p:ph idx="1" type="body"/>
          </p:nvPr>
        </p:nvSpPr>
        <p:spPr>
          <a:xfrm>
            <a:off x="1303800" y="1990050"/>
            <a:ext cx="7030500" cy="3335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700"/>
              <a:t>This </a:t>
            </a:r>
            <a:r>
              <a:rPr lang="en" sz="1700"/>
              <a:t>problem</a:t>
            </a:r>
            <a:r>
              <a:rPr lang="en" sz="1700"/>
              <a:t> asked me to make a model to predict the price of a diamond given its </a:t>
            </a:r>
            <a:endParaRPr sz="1700"/>
          </a:p>
          <a:p>
            <a:pPr indent="-428484" lvl="0" marL="457200" rtl="0" algn="l">
              <a:spcBef>
                <a:spcPts val="1200"/>
              </a:spcBef>
              <a:spcAft>
                <a:spcPts val="0"/>
              </a:spcAft>
              <a:buSzPct val="100000"/>
              <a:buChar char="●"/>
            </a:pPr>
            <a:r>
              <a:rPr lang="en" sz="3403"/>
              <a:t>Carat</a:t>
            </a:r>
            <a:endParaRPr sz="3403"/>
          </a:p>
          <a:p>
            <a:pPr indent="-428484" lvl="0" marL="457200" rtl="0" algn="l">
              <a:spcBef>
                <a:spcPts val="0"/>
              </a:spcBef>
              <a:spcAft>
                <a:spcPts val="0"/>
              </a:spcAft>
              <a:buSzPct val="100000"/>
              <a:buChar char="●"/>
            </a:pPr>
            <a:r>
              <a:rPr lang="en" sz="3403"/>
              <a:t>Cut</a:t>
            </a:r>
            <a:endParaRPr sz="3403"/>
          </a:p>
          <a:p>
            <a:pPr indent="-428484" lvl="0" marL="457200" rtl="0" algn="l">
              <a:spcBef>
                <a:spcPts val="0"/>
              </a:spcBef>
              <a:spcAft>
                <a:spcPts val="0"/>
              </a:spcAft>
              <a:buSzPct val="100000"/>
              <a:buChar char="●"/>
            </a:pPr>
            <a:r>
              <a:rPr lang="en" sz="3403"/>
              <a:t>Clarity</a:t>
            </a:r>
            <a:endParaRPr sz="3403"/>
          </a:p>
          <a:p>
            <a:pPr indent="-428484" lvl="0" marL="457200" rtl="0" algn="l">
              <a:spcBef>
                <a:spcPts val="0"/>
              </a:spcBef>
              <a:spcAft>
                <a:spcPts val="0"/>
              </a:spcAft>
              <a:buSzPct val="100000"/>
              <a:buChar char="●"/>
            </a:pPr>
            <a:r>
              <a:rPr lang="en" sz="3403"/>
              <a:t>Color</a:t>
            </a:r>
            <a:endParaRPr sz="3403"/>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a:p>
        </p:txBody>
      </p:sp>
      <p:pic>
        <p:nvPicPr>
          <p:cNvPr id="285" name="Google Shape;285;p14"/>
          <p:cNvPicPr preferRelativeResize="0"/>
          <p:nvPr/>
        </p:nvPicPr>
        <p:blipFill>
          <a:blip r:embed="rId3">
            <a:alphaModFix/>
          </a:blip>
          <a:stretch>
            <a:fillRect/>
          </a:stretch>
        </p:blipFill>
        <p:spPr>
          <a:xfrm>
            <a:off x="3171853" y="2345350"/>
            <a:ext cx="4631350" cy="30863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I set up the data for analyzing</a:t>
            </a:r>
            <a:endParaRPr/>
          </a:p>
        </p:txBody>
      </p:sp>
      <p:sp>
        <p:nvSpPr>
          <p:cNvPr id="291" name="Google Shape;291;p15"/>
          <p:cNvSpPr txBox="1"/>
          <p:nvPr>
            <p:ph idx="1" type="body"/>
          </p:nvPr>
        </p:nvSpPr>
        <p:spPr>
          <a:xfrm>
            <a:off x="1303800" y="113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First, I had to look for what type of data each of the carat, cut, color and clarity were. I found that cut, color, and clarity </a:t>
            </a:r>
            <a:r>
              <a:rPr lang="en"/>
              <a:t>were</a:t>
            </a:r>
            <a:r>
              <a:rPr lang="en"/>
              <a:t> all categorical data, so I had to </a:t>
            </a:r>
            <a:r>
              <a:rPr b="1" lang="en" sz="1600"/>
              <a:t>change</a:t>
            </a:r>
            <a:r>
              <a:rPr lang="en"/>
              <a:t> them </a:t>
            </a:r>
            <a:r>
              <a:rPr b="1" lang="en" sz="1500"/>
              <a:t>to a numerical equivalence</a:t>
            </a:r>
            <a:r>
              <a:rPr lang="en"/>
              <a:t> using data wrangling skills, and then change those new versions of the </a:t>
            </a:r>
            <a:r>
              <a:rPr b="1" lang="en" sz="1500"/>
              <a:t>data into integers</a:t>
            </a:r>
            <a:r>
              <a:rPr lang="en"/>
              <a:t>. You can see the final result here: </a:t>
            </a:r>
            <a:endParaRPr/>
          </a:p>
          <a:p>
            <a:pPr indent="0" lvl="0" marL="0" rtl="0" algn="l">
              <a:spcBef>
                <a:spcPts val="1200"/>
              </a:spcBef>
              <a:spcAft>
                <a:spcPts val="1200"/>
              </a:spcAft>
              <a:buNone/>
            </a:pPr>
            <a:r>
              <a:t/>
            </a:r>
            <a:endParaRPr/>
          </a:p>
        </p:txBody>
      </p:sp>
      <p:pic>
        <p:nvPicPr>
          <p:cNvPr id="292" name="Google Shape;292;p15"/>
          <p:cNvPicPr preferRelativeResize="0"/>
          <p:nvPr/>
        </p:nvPicPr>
        <p:blipFill>
          <a:blip r:embed="rId3">
            <a:alphaModFix/>
          </a:blip>
          <a:stretch>
            <a:fillRect/>
          </a:stretch>
        </p:blipFill>
        <p:spPr>
          <a:xfrm>
            <a:off x="-12" y="2264113"/>
            <a:ext cx="6105525" cy="1685925"/>
          </a:xfrm>
          <a:prstGeom prst="rect">
            <a:avLst/>
          </a:prstGeom>
          <a:noFill/>
          <a:ln>
            <a:noFill/>
          </a:ln>
        </p:spPr>
      </p:pic>
      <p:pic>
        <p:nvPicPr>
          <p:cNvPr id="293" name="Google Shape;293;p15"/>
          <p:cNvPicPr preferRelativeResize="0"/>
          <p:nvPr/>
        </p:nvPicPr>
        <p:blipFill>
          <a:blip r:embed="rId4">
            <a:alphaModFix/>
          </a:blip>
          <a:stretch>
            <a:fillRect/>
          </a:stretch>
        </p:blipFill>
        <p:spPr>
          <a:xfrm>
            <a:off x="6105525" y="2264125"/>
            <a:ext cx="3171375" cy="2497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Defined x and y variables</a:t>
            </a:r>
            <a:endParaRPr/>
          </a:p>
        </p:txBody>
      </p:sp>
      <p:sp>
        <p:nvSpPr>
          <p:cNvPr id="299" name="Google Shape;299;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In order to run the </a:t>
            </a:r>
            <a:r>
              <a:rPr lang="en" sz="1900"/>
              <a:t>analysis</a:t>
            </a:r>
            <a:r>
              <a:rPr lang="en" sz="1900"/>
              <a:t>, I established which were the independent (x) variables and which variable was dependent. </a:t>
            </a:r>
            <a:r>
              <a:rPr b="1" lang="en" sz="2100"/>
              <a:t>In other words, I had to state and set up that the carat, cut, color and clarity all could have an effect on the price of the diamonds. </a:t>
            </a:r>
            <a:endParaRPr b="1" sz="2100"/>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Trained using some of the data to make a prediction model then test the model on rest.</a:t>
            </a:r>
            <a:endParaRPr/>
          </a:p>
        </p:txBody>
      </p:sp>
      <p:sp>
        <p:nvSpPr>
          <p:cNvPr id="305" name="Google Shape;305;p17"/>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2000">
                <a:solidFill>
                  <a:schemeClr val="accent3"/>
                </a:solidFill>
              </a:rPr>
              <a:t>Create a prediction using </a:t>
            </a:r>
            <a:endParaRPr sz="2000">
              <a:solidFill>
                <a:schemeClr val="accent3"/>
              </a:solidFill>
            </a:endParaRPr>
          </a:p>
          <a:p>
            <a:pPr indent="0" lvl="0" marL="0" rtl="0" algn="ctr">
              <a:spcBef>
                <a:spcPts val="1200"/>
              </a:spcBef>
              <a:spcAft>
                <a:spcPts val="0"/>
              </a:spcAft>
              <a:buNone/>
            </a:pPr>
            <a:r>
              <a:rPr b="1" lang="en" sz="5700">
                <a:solidFill>
                  <a:schemeClr val="accent3"/>
                </a:solidFill>
              </a:rPr>
              <a:t>60%</a:t>
            </a:r>
            <a:endParaRPr b="1" sz="5700">
              <a:solidFill>
                <a:schemeClr val="accent3"/>
              </a:solidFill>
            </a:endParaRPr>
          </a:p>
          <a:p>
            <a:pPr indent="0" lvl="0" marL="0" rtl="0" algn="ctr">
              <a:spcBef>
                <a:spcPts val="1200"/>
              </a:spcBef>
              <a:spcAft>
                <a:spcPts val="0"/>
              </a:spcAft>
              <a:buNone/>
            </a:pPr>
            <a:r>
              <a:rPr lang="en" sz="2000">
                <a:solidFill>
                  <a:schemeClr val="accent3"/>
                </a:solidFill>
              </a:rPr>
              <a:t>of the data: </a:t>
            </a:r>
            <a:endParaRPr sz="2000">
              <a:solidFill>
                <a:schemeClr val="accent3"/>
              </a:solidFill>
            </a:endParaRPr>
          </a:p>
          <a:p>
            <a:pPr indent="0" lvl="0" marL="0" rtl="0" algn="ctr">
              <a:spcBef>
                <a:spcPts val="1200"/>
              </a:spcBef>
              <a:spcAft>
                <a:spcPts val="1200"/>
              </a:spcAft>
              <a:buNone/>
            </a:pPr>
            <a:r>
              <a:rPr lang="en" sz="2000">
                <a:solidFill>
                  <a:schemeClr val="accent3"/>
                </a:solidFill>
              </a:rPr>
              <a:t>32364 rows worth</a:t>
            </a:r>
            <a:endParaRPr sz="2000">
              <a:solidFill>
                <a:schemeClr val="accent3"/>
              </a:solidFill>
            </a:endParaRPr>
          </a:p>
        </p:txBody>
      </p:sp>
      <p:sp>
        <p:nvSpPr>
          <p:cNvPr id="306" name="Google Shape;306;p17"/>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1900">
                <a:solidFill>
                  <a:schemeClr val="dk1"/>
                </a:solidFill>
              </a:rPr>
              <a:t>Test the </a:t>
            </a:r>
            <a:r>
              <a:rPr lang="en" sz="1900">
                <a:solidFill>
                  <a:schemeClr val="dk1"/>
                </a:solidFill>
              </a:rPr>
              <a:t>prediction</a:t>
            </a:r>
            <a:r>
              <a:rPr lang="en" sz="1900">
                <a:solidFill>
                  <a:schemeClr val="dk1"/>
                </a:solidFill>
              </a:rPr>
              <a:t> on </a:t>
            </a:r>
            <a:endParaRPr sz="1900">
              <a:solidFill>
                <a:schemeClr val="dk1"/>
              </a:solidFill>
            </a:endParaRPr>
          </a:p>
          <a:p>
            <a:pPr indent="0" lvl="0" marL="0" rtl="0" algn="ctr">
              <a:spcBef>
                <a:spcPts val="1200"/>
              </a:spcBef>
              <a:spcAft>
                <a:spcPts val="0"/>
              </a:spcAft>
              <a:buNone/>
            </a:pPr>
            <a:r>
              <a:rPr b="1" lang="en" sz="5600">
                <a:solidFill>
                  <a:schemeClr val="dk1"/>
                </a:solidFill>
              </a:rPr>
              <a:t>40%</a:t>
            </a:r>
            <a:r>
              <a:rPr lang="en" sz="1900">
                <a:solidFill>
                  <a:schemeClr val="dk1"/>
                </a:solidFill>
              </a:rPr>
              <a:t> </a:t>
            </a:r>
            <a:endParaRPr sz="1900">
              <a:solidFill>
                <a:schemeClr val="dk1"/>
              </a:solidFill>
            </a:endParaRPr>
          </a:p>
          <a:p>
            <a:pPr indent="0" lvl="0" marL="0" rtl="0" algn="ctr">
              <a:spcBef>
                <a:spcPts val="1200"/>
              </a:spcBef>
              <a:spcAft>
                <a:spcPts val="0"/>
              </a:spcAft>
              <a:buNone/>
            </a:pPr>
            <a:r>
              <a:rPr lang="en" sz="1900">
                <a:solidFill>
                  <a:schemeClr val="dk1"/>
                </a:solidFill>
              </a:rPr>
              <a:t>of the data:</a:t>
            </a:r>
            <a:endParaRPr sz="1900">
              <a:solidFill>
                <a:schemeClr val="dk1"/>
              </a:solidFill>
            </a:endParaRPr>
          </a:p>
          <a:p>
            <a:pPr indent="0" lvl="0" marL="0" rtl="0" algn="ctr">
              <a:spcBef>
                <a:spcPts val="1200"/>
              </a:spcBef>
              <a:spcAft>
                <a:spcPts val="1200"/>
              </a:spcAft>
              <a:buNone/>
            </a:pPr>
            <a:r>
              <a:rPr lang="en" sz="1900">
                <a:solidFill>
                  <a:schemeClr val="dk1"/>
                </a:solidFill>
              </a:rPr>
              <a:t>21567 rows worth</a:t>
            </a:r>
            <a:endParaRPr sz="19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Create the Model</a:t>
            </a:r>
            <a:endParaRPr/>
          </a:p>
        </p:txBody>
      </p:sp>
      <p:sp>
        <p:nvSpPr>
          <p:cNvPr id="312" name="Google Shape;312;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 created a linear regression model fit to the training part of the data.</a:t>
            </a:r>
            <a:endParaRPr/>
          </a:p>
          <a:p>
            <a:pPr indent="0" lvl="0" marL="0" rtl="0" algn="l">
              <a:spcBef>
                <a:spcPts val="1200"/>
              </a:spcBef>
              <a:spcAft>
                <a:spcPts val="0"/>
              </a:spcAft>
              <a:buNone/>
            </a:pPr>
            <a:r>
              <a:rPr lang="en"/>
              <a:t>I used this code: </a:t>
            </a:r>
            <a:endParaRPr/>
          </a:p>
          <a:p>
            <a:pPr indent="0" lvl="0" marL="0" rtl="0" algn="l">
              <a:spcBef>
                <a:spcPts val="1200"/>
              </a:spcBef>
              <a:spcAft>
                <a:spcPts val="0"/>
              </a:spcAft>
              <a:buNone/>
            </a:pPr>
            <a:r>
              <a:rPr lang="en"/>
              <a:t>lm =LinearRegression()</a:t>
            </a:r>
            <a:endParaRPr/>
          </a:p>
          <a:p>
            <a:pPr indent="0" lvl="0" marL="0" rtl="0" algn="l">
              <a:spcBef>
                <a:spcPts val="1200"/>
              </a:spcBef>
              <a:spcAft>
                <a:spcPts val="0"/>
              </a:spcAft>
              <a:buNone/>
            </a:pPr>
            <a:r>
              <a:rPr lang="en"/>
              <a:t>lm.fit(x_train, y_train)</a:t>
            </a:r>
            <a:endParaRPr/>
          </a:p>
          <a:p>
            <a:pPr indent="0" lvl="0" marL="0" rtl="0" algn="l">
              <a:spcBef>
                <a:spcPts val="1200"/>
              </a:spcBef>
              <a:spcAft>
                <a:spcPts val="1200"/>
              </a:spcAft>
              <a:buNone/>
            </a:pPr>
            <a:r>
              <a:rPr lang="en"/>
              <a:t>(not super exciting, but that is what happened)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9"/>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Test the Prediction Model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Analyze the Predictions</a:t>
            </a:r>
            <a:endParaRPr/>
          </a:p>
        </p:txBody>
      </p:sp>
      <p:sp>
        <p:nvSpPr>
          <p:cNvPr id="323" name="Google Shape;323;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First, I ran the prediction on the remaining 40% of the data and got values for the diamonds such as </a:t>
            </a:r>
            <a:br>
              <a:rPr lang="en"/>
            </a:br>
            <a:br>
              <a:rPr lang="en"/>
            </a:br>
            <a:r>
              <a:rPr lang="en"/>
              <a:t>$7952, $1617, $7534, $7383, $1890, and $1799. </a:t>
            </a:r>
            <a:endParaRPr/>
          </a:p>
          <a:p>
            <a:pPr indent="0" lvl="0" marL="0" rtl="0" algn="l">
              <a:spcBef>
                <a:spcPts val="1200"/>
              </a:spcBef>
              <a:spcAft>
                <a:spcPts val="0"/>
              </a:spcAft>
              <a:buNone/>
            </a:pPr>
            <a:r>
              <a:rPr lang="en"/>
              <a:t>But, how accurate are those predictions? </a:t>
            </a:r>
            <a:endParaRPr/>
          </a:p>
          <a:p>
            <a:pPr indent="0" lvl="0" marL="0" rtl="0" algn="l">
              <a:spcBef>
                <a:spcPts val="1200"/>
              </a:spcBef>
              <a:spcAft>
                <a:spcPts val="1200"/>
              </a:spcAft>
              <a:buNone/>
            </a:pPr>
            <a:r>
              <a:rPr lang="en"/>
              <a:t>Let’s graph it!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1"/>
          <p:cNvSpPr txBox="1"/>
          <p:nvPr>
            <p:ph idx="1" type="body"/>
          </p:nvPr>
        </p:nvSpPr>
        <p:spPr>
          <a:xfrm>
            <a:off x="1303800" y="4138975"/>
            <a:ext cx="7115700" cy="80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Plot of the Predictions: I find it’s interesting these are horizontally clumped, but don’t know what to do with it. </a:t>
            </a:r>
            <a:endParaRPr sz="1500"/>
          </a:p>
        </p:txBody>
      </p:sp>
      <p:pic>
        <p:nvPicPr>
          <p:cNvPr id="329" name="Google Shape;329;p21"/>
          <p:cNvPicPr preferRelativeResize="0"/>
          <p:nvPr/>
        </p:nvPicPr>
        <p:blipFill>
          <a:blip r:embed="rId3">
            <a:alphaModFix/>
          </a:blip>
          <a:stretch>
            <a:fillRect/>
          </a:stretch>
        </p:blipFill>
        <p:spPr>
          <a:xfrm>
            <a:off x="1932000" y="143625"/>
            <a:ext cx="5279997" cy="3834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