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887e7690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887e769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887e7690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887e7690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887e7690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887e7690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887e7690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887e7690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887e7690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887e7690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887e7690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887e7690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887e7690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887e7690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887e7690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887e7690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887e7690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887e7690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Survey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 103 Lesson 5 HandsOn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248175"/>
            <a:ext cx="85206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scale considered reliable through inter-item reliability?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r.drop column shows the corrected item-total correlation or the item-rest correlation. All of the values are above .3, so it is.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300" y="2174025"/>
            <a:ext cx="338137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data suitable for factor analysis?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8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there items that can be grouped together in the 12 areas?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Here are the 12 areas </a:t>
            </a:r>
            <a:endParaRPr/>
          </a:p>
          <a:p>
            <a:pPr indent="-27622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AutoNum type="arabicPeriod"/>
            </a:pPr>
            <a:r>
              <a:rPr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</a:t>
            </a: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comprehensive guidelines </a:t>
            </a:r>
            <a:r>
              <a:rPr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the students in advance by means of a brochure/handbook   </a:t>
            </a:r>
            <a:endParaRPr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2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AutoNum type="arabicPeriod"/>
            </a:pPr>
            <a:r>
              <a:rPr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ensures a </a:t>
            </a: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conducive learning environment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2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AutoNum type="arabicPeriod"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Academic decisions</a:t>
            </a:r>
            <a:r>
              <a:rPr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taken with fairness and transparency</a:t>
            </a:r>
            <a:endParaRPr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2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AutoNum type="arabicPeriod"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Academic calendar</a:t>
            </a:r>
            <a:r>
              <a:rPr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maintained properly</a:t>
            </a:r>
            <a:endParaRPr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2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AutoNum type="arabicPeriod"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 are published</a:t>
            </a:r>
            <a:r>
              <a:rPr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timely in compliance with the ordinance</a:t>
            </a:r>
            <a:endParaRPr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2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AutoNum type="arabicPeriod"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Students’ opinion </a:t>
            </a:r>
            <a:r>
              <a:rPr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regarding academic and extra-academic matters are addressed properly</a:t>
            </a:r>
            <a:endParaRPr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2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AutoNum type="arabicPeriod"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 feedback process</a:t>
            </a:r>
            <a:r>
              <a:rPr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in practice</a:t>
            </a:r>
            <a:endParaRPr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2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AutoNum type="arabicPeriod"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Website</a:t>
            </a:r>
            <a:r>
              <a:rPr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informative and updated properly</a:t>
            </a:r>
            <a:endParaRPr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2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AutoNum type="arabicPeriod"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Curriculum load </a:t>
            </a:r>
            <a:r>
              <a:rPr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optimum and induces no pressure</a:t>
            </a:r>
            <a:endParaRPr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2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AutoNum type="arabicPeriod"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Courses </a:t>
            </a:r>
            <a:r>
              <a:rPr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curriculum from lower level to higher are </a:t>
            </a: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properly arranged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2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AutoNum type="arabicPeriod"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Teaching strategies</a:t>
            </a:r>
            <a:r>
              <a:rPr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clearly stated in the curriculumsparency</a:t>
            </a:r>
            <a:endParaRPr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2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AutoNum type="arabicPeriod"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Assessment strategies</a:t>
            </a:r>
            <a:r>
              <a:rPr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clearly stated in the curriculum</a:t>
            </a:r>
            <a:endParaRPr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the assumptions for EFA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900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Sample size: This data has 12 areas and 500 total entries. Even with NA responses removed, 464 entries remain.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Absence</a:t>
            </a:r>
            <a:r>
              <a:rPr lang="en"/>
              <a:t> of Multicollinearity: The highest correlation is in red, 0.63. Lowest is 0.35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								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											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													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00" y="2232577"/>
            <a:ext cx="7404176" cy="26387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084800" y="2232575"/>
            <a:ext cx="2059200" cy="24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Also, the determinant is 0.002180, which is greater than .0001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the assumptions for EFA, continued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Some relationship between Survey items.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Again, the lowest correlation on the matrix is 0.35, but also the Bartlett’s test revealed a p.value of 0, which is significant.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Principal Components Analysis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Next, we ran the principal analysis using 12 factors (for each area) with no rotation.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SS loadings contain the eigenvalues, and the only one greater than 1 was in the first column, with a value of 6.48. Also the “fit based upon off diagonal values” at the bottom also indicates it’s only 1. 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500" y="2737229"/>
            <a:ext cx="5472999" cy="233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Examination of the Scree Plot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does seem to have a big break from the beginning. This indicates there is indeed only 1 factor. 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147" y="1832125"/>
            <a:ext cx="4147700" cy="31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Pass to Test the Suspected Number of Factors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Ran a second test and sure enough, the eigenvalue remained 6.48… 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113" y="2186050"/>
            <a:ext cx="4235774" cy="18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Examining Residuals to determine Model Fit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residuals revealed that 45%, or less than 50% of the residuals were large, so having only one factor is a pretty good model.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/>
              <a:t>** Only one factor is indicated***</a:t>
            </a:r>
            <a:endParaRPr b="1"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2790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scale considered reliable through inter-rater reliability?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Chronbach’s alpha (raw-alpha) was 0.92 &gt;0.8, so the scale has pretty good reliability.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