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4" r:id="rId5"/>
    <p:sldId id="265" r:id="rId6"/>
    <p:sldId id="267" r:id="rId7"/>
    <p:sldId id="268" r:id="rId8"/>
    <p:sldId id="269" r:id="rId9"/>
    <p:sldId id="270" r:id="rId10"/>
    <p:sldId id="284" r:id="rId11"/>
    <p:sldId id="271" r:id="rId12"/>
    <p:sldId id="274" r:id="rId13"/>
    <p:sldId id="275" r:id="rId14"/>
    <p:sldId id="272" r:id="rId15"/>
    <p:sldId id="273" r:id="rId16"/>
    <p:sldId id="276" r:id="rId17"/>
    <p:sldId id="277" r:id="rId18"/>
    <p:sldId id="279" r:id="rId19"/>
    <p:sldId id="283" r:id="rId20"/>
    <p:sldId id="280" r:id="rId21"/>
    <p:sldId id="281" r:id="rId22"/>
    <p:sldId id="282" r:id="rId23"/>
    <p:sldId id="260" r:id="rId2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0FE"/>
    <a:srgbClr val="FFFFFF"/>
    <a:srgbClr val="0CC1E0"/>
    <a:srgbClr val="5D8223"/>
    <a:srgbClr val="00499F"/>
    <a:srgbClr val="377F85"/>
    <a:srgbClr val="397B0D"/>
    <a:srgbClr val="6E8F1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 autoAdjust="0"/>
    <p:restoredTop sz="94662" autoAdjust="0"/>
  </p:normalViewPr>
  <p:slideViewPr>
    <p:cSldViewPr>
      <p:cViewPr varScale="1">
        <p:scale>
          <a:sx n="140" d="100"/>
          <a:sy n="140" d="100"/>
        </p:scale>
        <p:origin x="636" y="10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86B94FDE-E46D-4E0F-8F55-50F82D52FC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2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94FDE-E46D-4E0F-8F55-50F82D52FCE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2CF1-3234-4647-891B-FE14D2DB66E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2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CC426-D804-4A61-BBD0-64AEC6A0A4E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6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992938" y="205979"/>
            <a:ext cx="1693862" cy="4388644"/>
          </a:xfrm>
        </p:spPr>
        <p:txBody>
          <a:bodyPr vert="eaVert"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1908176" y="205979"/>
            <a:ext cx="4932363" cy="4388644"/>
          </a:xfrm>
        </p:spPr>
        <p:txBody>
          <a:bodyPr vert="eaVert"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76D6C-CACB-4606-88BC-AB46C114466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4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F1C06-1F0B-46EF-8295-4D9BE2768F6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2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50AC-D79C-4E41-8BEE-5B587B2436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908176" y="1200151"/>
            <a:ext cx="33131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373688" y="1200151"/>
            <a:ext cx="331311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C8FD-A0B8-4281-B996-B3DBFF4BAF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260B2-B998-421E-8D3A-756CA182F7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EF02F-31BD-4F65-AB4F-844C6C368E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8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A8A9-E69C-4CE7-8C43-7DF281418AF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3D6F9-81C5-4C7A-917C-D68F83EA9C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7120D-9118-4253-B38D-3EFC2E1BF09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1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4" y="205979"/>
            <a:ext cx="6707187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6" y="1200151"/>
            <a:ext cx="6778625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D0635CF8-5B74-47FE-9A74-1E9044471B62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635CF8-5B74-47FE-9A74-1E9044471B6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5029200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362200" y="1328791"/>
            <a:ext cx="6705600" cy="1447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3200" i="1" dirty="0">
                <a:solidFill>
                  <a:srgbClr val="002060"/>
                </a:solidFill>
                <a:latin typeface="+mn-lt"/>
              </a:rPr>
            </a:br>
            <a:br>
              <a:rPr lang="en-US" sz="3200" i="1" dirty="0">
                <a:solidFill>
                  <a:srgbClr val="002060"/>
                </a:solidFill>
                <a:latin typeface="+mn-lt"/>
              </a:rPr>
            </a:br>
            <a:br>
              <a:rPr lang="en-US" sz="3200" i="1" dirty="0">
                <a:solidFill>
                  <a:srgbClr val="002060"/>
                </a:solidFill>
                <a:latin typeface="+mn-lt"/>
              </a:rPr>
            </a:br>
            <a:r>
              <a:rPr lang="en-US" sz="2700" i="1" dirty="0" err="1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Đề</a:t>
            </a:r>
            <a:r>
              <a:rPr lang="en-US" sz="2700" i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2700" i="1" dirty="0" err="1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tài</a:t>
            </a:r>
            <a:r>
              <a:rPr lang="en-US" sz="2700" i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2200" i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: </a:t>
            </a:r>
            <a:r>
              <a:rPr lang="en-US" sz="2700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/>
              </a:rPr>
              <a:t>SO</a:t>
            </a:r>
            <a:r>
              <a:rPr lang="en-US" sz="2700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ea typeface="Calibri"/>
                <a:cs typeface="Times New Roman"/>
              </a:rPr>
              <a:t>NG SONG HÓA GIẢI THUẬT QUICKSORT VỚI THƯ VIỆN OPENMP</a:t>
            </a:r>
            <a:br>
              <a:rPr lang="en-US" sz="2000" dirty="0">
                <a:solidFill>
                  <a:srgbClr val="0070C0"/>
                </a:solidFill>
                <a:latin typeface="Calibri"/>
                <a:ea typeface="Calibri"/>
                <a:cs typeface="Times New Roman"/>
              </a:rPr>
            </a:br>
            <a:endParaRPr lang="en-US" sz="2800" i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1986"/>
            <a:ext cx="4267200" cy="135276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286000" y="280035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Nhóm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 12</a:t>
            </a:r>
          </a:p>
          <a:p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Thành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Viên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 :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1 .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Bùi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Nguyễn Quang Hải-2001170045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	        2 .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Thân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Anh Tuấn-2001170218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	        3 .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Huỳnh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Thanh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Võ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Hoàng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Quân-2001170139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	        4 . Nguyễn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Hoài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Sang-200177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	        5 .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Đức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Hiếu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entury" panose="02040604050505020304" pitchFamily="18" charset="0"/>
              </a:rPr>
              <a:t>-2001110052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7467600" cy="1238250"/>
          </a:xfrm>
        </p:spPr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2)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Giải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thuật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quicksort</a:t>
            </a:r>
            <a:r>
              <a:rPr lang="en-US" sz="3200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hoạt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động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nh</a:t>
            </a:r>
            <a:r>
              <a:rPr lang="vi-VN" sz="3200" b="1" i="1" cap="none" dirty="0">
                <a:solidFill>
                  <a:srgbClr val="1B00FE"/>
                </a:solidFill>
                <a:ea typeface="+mn-ea"/>
              </a:rPr>
              <a:t>ư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thế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3200" b="1" i="1" cap="none" dirty="0" err="1">
                <a:solidFill>
                  <a:srgbClr val="1B00FE"/>
                </a:solidFill>
                <a:ea typeface="+mn-ea"/>
              </a:rPr>
              <a:t>nào</a:t>
            </a:r>
            <a:r>
              <a:rPr lang="en-US" sz="3200" b="1" i="1" cap="none" dirty="0">
                <a:solidFill>
                  <a:srgbClr val="1B00FE"/>
                </a:solidFill>
                <a:ea typeface="+mn-ea"/>
              </a:rPr>
              <a:t>?</a:t>
            </a:r>
            <a:br>
              <a:rPr lang="en-US" sz="1800" b="1" cap="none" dirty="0">
                <a:solidFill>
                  <a:prstClr val="black"/>
                </a:solidFill>
                <a:ea typeface="+mn-ea"/>
              </a:rPr>
            </a:br>
            <a:endParaRPr lang="en-US" dirty="0">
              <a:solidFill>
                <a:srgbClr val="1B00F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quick sort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chia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( Divide and Conquer algorithm)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Ý 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chốt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phẩn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-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6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5979"/>
            <a:ext cx="8662416" cy="85725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>
                <a:solidFill>
                  <a:srgbClr val="377F85"/>
                </a:solidFill>
              </a:rPr>
              <a:t>Phương</a:t>
            </a:r>
            <a:r>
              <a:rPr lang="en-US" sz="4400" b="1" dirty="0">
                <a:solidFill>
                  <a:srgbClr val="377F85"/>
                </a:solidFill>
              </a:rPr>
              <a:t> </a:t>
            </a:r>
            <a:r>
              <a:rPr lang="en-US" sz="4400" b="1" dirty="0" err="1">
                <a:solidFill>
                  <a:srgbClr val="377F85"/>
                </a:solidFill>
              </a:rPr>
              <a:t>án</a:t>
            </a:r>
            <a:r>
              <a:rPr lang="en-US" sz="4400" b="1" dirty="0">
                <a:solidFill>
                  <a:srgbClr val="377F85"/>
                </a:solidFill>
              </a:rPr>
              <a:t> </a:t>
            </a:r>
            <a:r>
              <a:rPr lang="en-US" sz="4400" b="1" dirty="0" err="1">
                <a:solidFill>
                  <a:srgbClr val="377F85"/>
                </a:solidFill>
              </a:rPr>
              <a:t>triển</a:t>
            </a:r>
            <a:r>
              <a:rPr lang="en-US" sz="4400" b="1" dirty="0">
                <a:solidFill>
                  <a:srgbClr val="377F85"/>
                </a:solidFill>
              </a:rPr>
              <a:t> </a:t>
            </a:r>
            <a:r>
              <a:rPr lang="en-US" sz="4400" b="1" dirty="0" err="1">
                <a:solidFill>
                  <a:srgbClr val="377F85"/>
                </a:solidFill>
              </a:rPr>
              <a:t>khai</a:t>
            </a:r>
            <a:endParaRPr lang="en-US" sz="4400" b="1" dirty="0">
              <a:solidFill>
                <a:srgbClr val="377F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hiên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song song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QuickSort</a:t>
            </a:r>
            <a:r>
              <a:rPr lang="en-US" b="1" dirty="0"/>
              <a:t>, </a:t>
            </a:r>
            <a:r>
              <a:rPr lang="en-US" b="1" dirty="0" err="1"/>
              <a:t>chúng</a:t>
            </a:r>
            <a:r>
              <a:rPr lang="en-US" b="1" dirty="0"/>
              <a:t> ta </a:t>
            </a:r>
            <a:r>
              <a:rPr lang="en-US" b="1" dirty="0" err="1"/>
              <a:t>có</a:t>
            </a:r>
            <a:r>
              <a:rPr lang="en-US" b="1" dirty="0"/>
              <a:t> 2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đây</a:t>
            </a:r>
            <a:r>
              <a:rPr lang="en-US" b="1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song song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song song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715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Thực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song song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hóa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trong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chính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giải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b="1" i="1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66750"/>
            <a:ext cx="7848600" cy="4191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OpenMp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song </a:t>
            </a:r>
            <a:r>
              <a:rPr lang="en-US" sz="2000" dirty="0" err="1"/>
              <a:t>song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thân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QuickSort</a:t>
            </a:r>
            <a:r>
              <a:rPr lang="en-US" sz="2000" dirty="0"/>
              <a:t>. 	 </a:t>
            </a:r>
          </a:p>
          <a:p>
            <a:pPr marL="0" indent="0">
              <a:buNone/>
            </a:pPr>
            <a:r>
              <a:rPr lang="en-US" sz="1400" dirty="0" err="1"/>
              <a:t>QuickSort</a:t>
            </a:r>
            <a:r>
              <a:rPr lang="en-US" sz="1400" dirty="0"/>
              <a:t>(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sắp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Int pilot = Partition(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sắp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err="1">
                <a:solidFill>
                  <a:srgbClr val="FF0000"/>
                </a:solidFill>
              </a:rPr>
              <a:t>Tạo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vùng</a:t>
            </a:r>
            <a:r>
              <a:rPr lang="en-US" sz="1400" dirty="0">
                <a:solidFill>
                  <a:srgbClr val="FF0000"/>
                </a:solidFill>
              </a:rPr>
              <a:t> song </a:t>
            </a:r>
            <a:r>
              <a:rPr lang="en-US" sz="1400" dirty="0" err="1">
                <a:solidFill>
                  <a:srgbClr val="FF0000"/>
                </a:solidFill>
              </a:rPr>
              <a:t>song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err="1">
                <a:solidFill>
                  <a:srgbClr val="FF0000"/>
                </a:solidFill>
              </a:rPr>
              <a:t>Tạo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luồng</a:t>
            </a:r>
            <a:r>
              <a:rPr lang="en-US" sz="1400" dirty="0">
                <a:solidFill>
                  <a:srgbClr val="FF0000"/>
                </a:solidFill>
              </a:rPr>
              <a:t> song </a:t>
            </a:r>
            <a:r>
              <a:rPr lang="en-US" sz="1400" dirty="0" err="1">
                <a:solidFill>
                  <a:srgbClr val="FF0000"/>
                </a:solidFill>
              </a:rPr>
              <a:t>song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thứ</a:t>
            </a:r>
            <a:r>
              <a:rPr lang="en-US" sz="1400" dirty="0">
                <a:solidFill>
                  <a:srgbClr val="FF0000"/>
                </a:solidFill>
              </a:rPr>
              <a:t> 1</a:t>
            </a:r>
          </a:p>
          <a:p>
            <a:pPr marL="0" indent="0">
              <a:buNone/>
            </a:pPr>
            <a:r>
              <a:rPr lang="en-US" sz="1400" dirty="0"/>
              <a:t>	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QuickSort</a:t>
            </a:r>
            <a:r>
              <a:rPr lang="en-US" sz="1400" dirty="0"/>
              <a:t>(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sắp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, pilot)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#</a:t>
            </a:r>
            <a:r>
              <a:rPr lang="en-US" sz="1400" dirty="0" err="1">
                <a:solidFill>
                  <a:srgbClr val="FF0000"/>
                </a:solidFill>
              </a:rPr>
              <a:t>Tạo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luồng</a:t>
            </a:r>
            <a:r>
              <a:rPr lang="en-US" sz="1400" dirty="0">
                <a:solidFill>
                  <a:srgbClr val="FF0000"/>
                </a:solidFill>
              </a:rPr>
              <a:t> song </a:t>
            </a:r>
            <a:r>
              <a:rPr lang="en-US" sz="1400" dirty="0" err="1">
                <a:solidFill>
                  <a:srgbClr val="FF0000"/>
                </a:solidFill>
              </a:rPr>
              <a:t>song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thứ</a:t>
            </a:r>
            <a:r>
              <a:rPr lang="en-US" sz="1400" dirty="0">
                <a:solidFill>
                  <a:srgbClr val="FF0000"/>
                </a:solidFill>
              </a:rPr>
              <a:t> 2</a:t>
            </a:r>
          </a:p>
          <a:p>
            <a:pPr marL="0" indent="0">
              <a:buNone/>
            </a:pPr>
            <a:r>
              <a:rPr lang="en-US" sz="1400" dirty="0"/>
              <a:t>	{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QuickSort</a:t>
            </a:r>
            <a:r>
              <a:rPr lang="en-US" sz="1400" dirty="0"/>
              <a:t>(</a:t>
            </a:r>
            <a:r>
              <a:rPr lang="en-US" sz="1400" dirty="0" err="1"/>
              <a:t>Mảng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sắp</a:t>
            </a:r>
            <a:r>
              <a:rPr lang="en-US" sz="1400" dirty="0"/>
              <a:t> </a:t>
            </a:r>
            <a:r>
              <a:rPr lang="en-US" sz="1400" dirty="0" err="1"/>
              <a:t>xếp</a:t>
            </a:r>
            <a:r>
              <a:rPr lang="en-US" sz="1400" dirty="0"/>
              <a:t>, pilot,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tử</a:t>
            </a:r>
            <a:r>
              <a:rPr lang="en-US" sz="1400" dirty="0"/>
              <a:t> </a:t>
            </a:r>
            <a:r>
              <a:rPr lang="en-US" sz="1400" dirty="0" err="1"/>
              <a:t>cuối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96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0051"/>
            <a:ext cx="8610600" cy="3886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886200" y="52388"/>
            <a:ext cx="2819400" cy="6667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002060"/>
                </a:solidFill>
              </a:rPr>
              <a:t>Lấy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phần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tử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chốt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là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phần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tử</a:t>
            </a:r>
            <a:r>
              <a:rPr lang="en-US" b="0" dirty="0">
                <a:solidFill>
                  <a:srgbClr val="002060"/>
                </a:solidFill>
              </a:rPr>
              <a:t> ở </a:t>
            </a:r>
            <a:r>
              <a:rPr lang="en-US" b="0" dirty="0" err="1">
                <a:solidFill>
                  <a:srgbClr val="002060"/>
                </a:solidFill>
              </a:rPr>
              <a:t>cuối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danh</a:t>
            </a:r>
            <a:r>
              <a:rPr lang="en-US" b="0" dirty="0">
                <a:solidFill>
                  <a:srgbClr val="002060"/>
                </a:solidFill>
              </a:rPr>
              <a:t> </a:t>
            </a:r>
            <a:r>
              <a:rPr lang="en-US" b="0" dirty="0" err="1">
                <a:solidFill>
                  <a:srgbClr val="002060"/>
                </a:solidFill>
              </a:rPr>
              <a:t>sách</a:t>
            </a:r>
            <a:r>
              <a:rPr lang="en-US" b="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882555"/>
            <a:ext cx="2514600" cy="971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00400" y="3409950"/>
            <a:ext cx="2971800" cy="7429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Sử dụng sắp xếp nhanh một cách đệ qui với mảng con bên 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7467600" cy="12954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Thực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song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song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hóa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ngoài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giải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br>
              <a:rPr lang="en-US" b="1" dirty="0">
                <a:solidFill>
                  <a:srgbClr val="377F85"/>
                </a:solidFill>
              </a:rPr>
            </a:br>
            <a:endParaRPr lang="en-US" b="1" dirty="0">
              <a:solidFill>
                <a:srgbClr val="377F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main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:</a:t>
            </a:r>
            <a:endParaRPr lang="en-US" dirty="0"/>
          </a:p>
          <a:p>
            <a:pPr marL="1200150" lvl="3" indent="-285750"/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Partition()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Partition() 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xếp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pilot(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chốt</a:t>
            </a:r>
            <a:r>
              <a:rPr lang="en-US" sz="2200" dirty="0"/>
              <a:t>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pilot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phía</a:t>
            </a:r>
            <a:r>
              <a:rPr lang="en-US" sz="2200" dirty="0"/>
              <a:t>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trái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vùng</a:t>
            </a:r>
            <a:r>
              <a:rPr lang="en-US" sz="2200" dirty="0"/>
              <a:t> song </a:t>
            </a:r>
            <a:r>
              <a:rPr lang="en-US" sz="2200" dirty="0" err="1"/>
              <a:t>song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2 </a:t>
            </a: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QuickSort</a:t>
            </a:r>
            <a:r>
              <a:rPr lang="en-US" sz="2200" dirty="0"/>
              <a:t>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tiên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pilot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Luồng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2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QuickSort</a:t>
            </a:r>
            <a:r>
              <a:rPr lang="en-US" sz="2200" dirty="0"/>
              <a:t>()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r>
              <a:rPr lang="en-US" sz="2200" dirty="0"/>
              <a:t>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pilot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cuối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50"/>
            <a:ext cx="7467600" cy="4569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Thực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hiện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việc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song song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hóa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ngoài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giải</a:t>
            </a:r>
            <a:r>
              <a:rPr lang="en-US" sz="3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400" b="1" i="1" dirty="0" err="1">
                <a:solidFill>
                  <a:schemeClr val="accent2">
                    <a:lumMod val="75000"/>
                  </a:schemeClr>
                </a:solidFill>
              </a:rPr>
              <a:t>thuật</a:t>
            </a:r>
            <a:br>
              <a:rPr lang="en-US" b="1" dirty="0">
                <a:solidFill>
                  <a:srgbClr val="377F85"/>
                </a:solidFill>
              </a:rPr>
            </a:br>
            <a:endParaRPr lang="en-US" dirty="0"/>
          </a:p>
          <a:p>
            <a:pPr marL="0" indent="0">
              <a:buNone/>
            </a:pPr>
            <a:r>
              <a:rPr lang="en-US" sz="2900" dirty="0"/>
              <a:t>Main()</a:t>
            </a:r>
          </a:p>
          <a:p>
            <a:pPr marL="0" indent="0">
              <a:buNone/>
            </a:pPr>
            <a:r>
              <a:rPr lang="en-US" sz="2900" dirty="0"/>
              <a:t>{</a:t>
            </a:r>
          </a:p>
          <a:p>
            <a:pPr marL="0" indent="0">
              <a:buNone/>
            </a:pPr>
            <a:r>
              <a:rPr lang="en-US" sz="2900" dirty="0"/>
              <a:t>	Int pilot = Partition(</a:t>
            </a:r>
            <a:r>
              <a:rPr lang="en-US" sz="2900" dirty="0" err="1"/>
              <a:t>Mảng</a:t>
            </a:r>
            <a:r>
              <a:rPr lang="en-US" sz="2900" dirty="0"/>
              <a:t> </a:t>
            </a:r>
            <a:r>
              <a:rPr lang="en-US" sz="2900" dirty="0" err="1"/>
              <a:t>cần</a:t>
            </a:r>
            <a:r>
              <a:rPr lang="en-US" sz="2900" dirty="0"/>
              <a:t> </a:t>
            </a:r>
            <a:r>
              <a:rPr lang="en-US" sz="2900" dirty="0" err="1"/>
              <a:t>sắp</a:t>
            </a:r>
            <a:r>
              <a:rPr lang="en-US" sz="2900" dirty="0"/>
              <a:t> </a:t>
            </a:r>
            <a:r>
              <a:rPr lang="en-US" sz="2900" dirty="0" err="1"/>
              <a:t>xếp</a:t>
            </a:r>
            <a:r>
              <a:rPr lang="en-US" sz="2900" dirty="0"/>
              <a:t>, </a:t>
            </a:r>
            <a:r>
              <a:rPr lang="en-US" sz="2900" dirty="0" err="1"/>
              <a:t>Phần</a:t>
            </a:r>
            <a:r>
              <a:rPr lang="en-US" sz="2900" dirty="0"/>
              <a:t> </a:t>
            </a:r>
            <a:r>
              <a:rPr lang="en-US" sz="2900" dirty="0" err="1"/>
              <a:t>tử</a:t>
            </a:r>
            <a:r>
              <a:rPr lang="en-US" sz="2900" dirty="0"/>
              <a:t> </a:t>
            </a:r>
            <a:r>
              <a:rPr lang="en-US" sz="2900" dirty="0" err="1"/>
              <a:t>đầu</a:t>
            </a:r>
            <a:r>
              <a:rPr lang="en-US" sz="2900" dirty="0"/>
              <a:t>, </a:t>
            </a:r>
            <a:r>
              <a:rPr lang="en-US" sz="2900" dirty="0" err="1"/>
              <a:t>Phần</a:t>
            </a:r>
            <a:r>
              <a:rPr lang="en-US" sz="2900" dirty="0"/>
              <a:t> </a:t>
            </a:r>
            <a:r>
              <a:rPr lang="en-US" sz="2900" dirty="0" err="1"/>
              <a:t>tử</a:t>
            </a:r>
            <a:r>
              <a:rPr lang="en-US" sz="2900" dirty="0"/>
              <a:t> </a:t>
            </a:r>
            <a:r>
              <a:rPr lang="en-US" sz="2900" dirty="0" err="1"/>
              <a:t>cuối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#</a:t>
            </a:r>
            <a:r>
              <a:rPr lang="en-US" sz="2900" dirty="0" err="1">
                <a:solidFill>
                  <a:srgbClr val="FF0000"/>
                </a:solidFill>
              </a:rPr>
              <a:t>Tạo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ra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vùng</a:t>
            </a:r>
            <a:r>
              <a:rPr lang="en-US" sz="2900" dirty="0">
                <a:solidFill>
                  <a:srgbClr val="FF0000"/>
                </a:solidFill>
              </a:rPr>
              <a:t> song </a:t>
            </a:r>
            <a:r>
              <a:rPr lang="en-US" sz="2900" dirty="0" err="1">
                <a:solidFill>
                  <a:srgbClr val="FF0000"/>
                </a:solidFill>
              </a:rPr>
              <a:t>song</a:t>
            </a:r>
            <a:endParaRPr lang="en-US" sz="2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#Thread 1</a:t>
            </a:r>
          </a:p>
          <a:p>
            <a:pPr marL="0" indent="0">
              <a:buNone/>
            </a:pPr>
            <a:r>
              <a:rPr lang="en-US" sz="2900" dirty="0"/>
              <a:t>	{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QuickSort</a:t>
            </a:r>
            <a:r>
              <a:rPr lang="en-US" sz="2900" dirty="0"/>
              <a:t>(</a:t>
            </a:r>
            <a:r>
              <a:rPr lang="en-US" sz="2900" dirty="0" err="1"/>
              <a:t>Mảng</a:t>
            </a:r>
            <a:r>
              <a:rPr lang="en-US" sz="2900" dirty="0"/>
              <a:t> </a:t>
            </a:r>
            <a:r>
              <a:rPr lang="en-US" sz="2900" dirty="0" err="1"/>
              <a:t>cần</a:t>
            </a:r>
            <a:r>
              <a:rPr lang="en-US" sz="2900" dirty="0"/>
              <a:t> </a:t>
            </a:r>
            <a:r>
              <a:rPr lang="en-US" sz="2900" dirty="0" err="1"/>
              <a:t>sắp</a:t>
            </a:r>
            <a:r>
              <a:rPr lang="en-US" sz="2900" dirty="0"/>
              <a:t> </a:t>
            </a:r>
            <a:r>
              <a:rPr lang="en-US" sz="2900" dirty="0" err="1"/>
              <a:t>xếp</a:t>
            </a:r>
            <a:r>
              <a:rPr lang="en-US" sz="2900" dirty="0"/>
              <a:t>, </a:t>
            </a:r>
            <a:r>
              <a:rPr lang="en-US" sz="2900" dirty="0" err="1"/>
              <a:t>Phần</a:t>
            </a:r>
            <a:r>
              <a:rPr lang="en-US" sz="2900" dirty="0"/>
              <a:t> </a:t>
            </a:r>
            <a:r>
              <a:rPr lang="en-US" sz="2900" dirty="0" err="1"/>
              <a:t>từ</a:t>
            </a:r>
            <a:r>
              <a:rPr lang="en-US" sz="2900" dirty="0"/>
              <a:t> </a:t>
            </a:r>
            <a:r>
              <a:rPr lang="en-US" sz="2900" dirty="0" err="1"/>
              <a:t>đầu</a:t>
            </a:r>
            <a:r>
              <a:rPr lang="en-US" sz="2900" dirty="0"/>
              <a:t>, pilot)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#Thread 2</a:t>
            </a:r>
          </a:p>
          <a:p>
            <a:pPr marL="0" indent="0">
              <a:buNone/>
            </a:pPr>
            <a:r>
              <a:rPr lang="en-US" sz="2900" dirty="0"/>
              <a:t>	{</a:t>
            </a:r>
          </a:p>
          <a:p>
            <a:pPr marL="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QuickSort</a:t>
            </a:r>
            <a:r>
              <a:rPr lang="en-US" sz="2900" dirty="0"/>
              <a:t>(</a:t>
            </a:r>
            <a:r>
              <a:rPr lang="en-US" sz="2900" dirty="0" err="1"/>
              <a:t>Mảng</a:t>
            </a:r>
            <a:r>
              <a:rPr lang="en-US" sz="2900" dirty="0"/>
              <a:t> </a:t>
            </a:r>
            <a:r>
              <a:rPr lang="en-US" sz="2900" dirty="0" err="1"/>
              <a:t>cần</a:t>
            </a:r>
            <a:r>
              <a:rPr lang="en-US" sz="2900" dirty="0"/>
              <a:t> </a:t>
            </a:r>
            <a:r>
              <a:rPr lang="en-US" sz="2900" dirty="0" err="1"/>
              <a:t>sắp</a:t>
            </a:r>
            <a:r>
              <a:rPr lang="en-US" sz="2900" dirty="0"/>
              <a:t> </a:t>
            </a:r>
            <a:r>
              <a:rPr lang="en-US" sz="2900" dirty="0" err="1"/>
              <a:t>xếp</a:t>
            </a:r>
            <a:r>
              <a:rPr lang="en-US" sz="2900" dirty="0"/>
              <a:t>, pilot, </a:t>
            </a:r>
            <a:r>
              <a:rPr lang="en-US" sz="2900" dirty="0" err="1"/>
              <a:t>Phần</a:t>
            </a:r>
            <a:r>
              <a:rPr lang="en-US" sz="2900" dirty="0"/>
              <a:t> </a:t>
            </a:r>
            <a:r>
              <a:rPr lang="en-US" sz="2900" dirty="0" err="1"/>
              <a:t>tử</a:t>
            </a:r>
            <a:r>
              <a:rPr lang="en-US" sz="2900" dirty="0"/>
              <a:t> </a:t>
            </a:r>
            <a:r>
              <a:rPr lang="en-US" sz="2900" dirty="0" err="1"/>
              <a:t>cuối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/>
              <a:t>	}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9"/>
            <a:ext cx="8586216" cy="85725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377F85"/>
                </a:solidFill>
              </a:rPr>
              <a:t>Demo </a:t>
            </a:r>
            <a:r>
              <a:rPr lang="en-US" sz="4800" b="1" dirty="0" err="1">
                <a:solidFill>
                  <a:srgbClr val="377F85"/>
                </a:solidFill>
              </a:rPr>
              <a:t>Chương</a:t>
            </a:r>
            <a:r>
              <a:rPr lang="en-US" sz="4800" b="1" dirty="0">
                <a:solidFill>
                  <a:srgbClr val="377F85"/>
                </a:solidFill>
              </a:rPr>
              <a:t> </a:t>
            </a:r>
            <a:r>
              <a:rPr lang="en-US" sz="4800" b="1" dirty="0" err="1">
                <a:solidFill>
                  <a:srgbClr val="377F85"/>
                </a:solidFill>
              </a:rPr>
              <a:t>Trình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89371"/>
          </a:xfrm>
        </p:spPr>
        <p:txBody>
          <a:bodyPr>
            <a:normAutofit/>
          </a:bodyPr>
          <a:lstStyle/>
          <a:p>
            <a:r>
              <a:rPr lang="en-US" sz="32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026" name="Picture 2" descr="C:\Users\DHC\Desktop\78636712_1387143428102530_8933796318032166912_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0178" y="1200150"/>
            <a:ext cx="4941644" cy="3656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582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613171"/>
          </a:xfrm>
        </p:spPr>
        <p:txBody>
          <a:bodyPr>
            <a:normAutofit fontScale="90000"/>
          </a:bodyPr>
          <a:lstStyle/>
          <a:p>
            <a:r>
              <a:rPr lang="en-US" sz="36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quả</a:t>
            </a:r>
            <a:r>
              <a:rPr lang="en-US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2051" name="Picture 3" descr="C:\Users\DHC\Downloads\78472889_627629147771906_8984237345964294144_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7652" y="1200150"/>
            <a:ext cx="6687148" cy="365601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33" y="209550"/>
            <a:ext cx="7467600" cy="609600"/>
          </a:xfrm>
        </p:spPr>
        <p:txBody>
          <a:bodyPr>
            <a:normAutofit fontScale="90000"/>
          </a:bodyPr>
          <a:lstStyle/>
          <a:p>
            <a:r>
              <a:rPr lang="en-US" sz="36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Kết</a:t>
            </a:r>
            <a:r>
              <a:rPr lang="en-US" sz="36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luận</a:t>
            </a:r>
            <a:endParaRPr lang="en-US" sz="36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620000" cy="365531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giải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QuickSort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tuần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tự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2133600" y="460649"/>
            <a:ext cx="5615562" cy="838423"/>
            <a:chOff x="909" y="825"/>
            <a:chExt cx="3984" cy="1031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gray">
            <a:xfrm>
              <a:off x="909" y="825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64"/>
              <a:chOff x="999" y="1092"/>
              <a:chExt cx="768" cy="764"/>
            </a:xfrm>
          </p:grpSpPr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</p:grpSp>
        <p:sp>
          <p:nvSpPr>
            <p:cNvPr id="50" name="Text Box 9"/>
            <p:cNvSpPr txBox="1">
              <a:spLocks noChangeArrowheads="1"/>
            </p:cNvSpPr>
            <p:nvPr/>
          </p:nvSpPr>
          <p:spPr bwMode="gray">
            <a:xfrm>
              <a:off x="1828" y="1106"/>
              <a:ext cx="2928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Thư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viện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OpenMP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là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gì</a:t>
              </a: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grpSp>
        <p:nvGrpSpPr>
          <p:cNvPr id="61" name="Group 17"/>
          <p:cNvGrpSpPr>
            <a:grpSpLocks/>
          </p:cNvGrpSpPr>
          <p:nvPr/>
        </p:nvGrpSpPr>
        <p:grpSpPr bwMode="auto">
          <a:xfrm>
            <a:off x="2133600" y="1346396"/>
            <a:ext cx="5615562" cy="762000"/>
            <a:chOff x="912" y="3036"/>
            <a:chExt cx="3984" cy="912"/>
          </a:xfrm>
        </p:grpSpPr>
        <p:sp>
          <p:nvSpPr>
            <p:cNvPr id="62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65"/>
              <a:chOff x="999" y="3120"/>
              <a:chExt cx="768" cy="765"/>
            </a:xfrm>
          </p:grpSpPr>
          <p:sp>
            <p:nvSpPr>
              <p:cNvPr id="65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folHlink">
                      <a:gamma/>
                      <a:tint val="63529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gray">
            <a:xfrm>
              <a:off x="1857" y="3355"/>
              <a:ext cx="2928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2400" dirty="0" err="1">
                  <a:solidFill>
                    <a:srgbClr val="397B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Cấu</a:t>
              </a:r>
              <a:r>
                <a:rPr lang="en-US" sz="2400" dirty="0">
                  <a:solidFill>
                    <a:srgbClr val="397B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397B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Trúc</a:t>
              </a:r>
              <a:r>
                <a:rPr lang="en-US" sz="2400" dirty="0">
                  <a:solidFill>
                    <a:srgbClr val="397B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397B0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OpenMP</a:t>
              </a:r>
              <a:endParaRPr lang="en-US" sz="2400" dirty="0">
                <a:solidFill>
                  <a:srgbClr val="397B0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9829"/>
            <a:ext cx="8367486" cy="342900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n-US" sz="4000" i="1" dirty="0" err="1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Nội</a:t>
            </a:r>
            <a:r>
              <a:rPr lang="en-US" sz="4000" i="1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 Dung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2</a:t>
            </a:fld>
            <a:endParaRPr lang="ru-RU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2133600" y="3195712"/>
            <a:ext cx="5615562" cy="774103"/>
            <a:chOff x="858" y="1009"/>
            <a:chExt cx="3984" cy="912"/>
          </a:xfrm>
        </p:grpSpPr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858" y="1009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64"/>
              <a:chOff x="999" y="1092"/>
              <a:chExt cx="768" cy="764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solidFill>
                <a:srgbClr val="C00000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4</a:t>
                </a:r>
              </a:p>
            </p:txBody>
          </p:sp>
        </p:grpSp>
        <p:sp>
          <p:nvSpPr>
            <p:cNvPr id="28" name="Text Box 9"/>
            <p:cNvSpPr txBox="1">
              <a:spLocks noChangeArrowheads="1"/>
            </p:cNvSpPr>
            <p:nvPr/>
          </p:nvSpPr>
          <p:spPr bwMode="gray">
            <a:xfrm>
              <a:off x="1872" y="1202"/>
              <a:ext cx="2928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Demo Minh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Họa</a:t>
              </a:r>
              <a:endPara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17"/>
          <p:cNvGrpSpPr>
            <a:grpSpLocks/>
          </p:cNvGrpSpPr>
          <p:nvPr/>
        </p:nvGrpSpPr>
        <p:grpSpPr bwMode="auto">
          <a:xfrm>
            <a:off x="2133600" y="2233117"/>
            <a:ext cx="5615562" cy="850394"/>
            <a:chOff x="912" y="3036"/>
            <a:chExt cx="3984" cy="912"/>
          </a:xfrm>
        </p:grpSpPr>
        <p:sp>
          <p:nvSpPr>
            <p:cNvPr id="37" name="AutoShape 18"/>
            <p:cNvSpPr>
              <a:spLocks noChangeArrowheads="1"/>
            </p:cNvSpPr>
            <p:nvPr/>
          </p:nvSpPr>
          <p:spPr bwMode="gray">
            <a:xfrm>
              <a:off x="912" y="3036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9"/>
            <p:cNvGrpSpPr>
              <a:grpSpLocks/>
            </p:cNvGrpSpPr>
            <p:nvPr/>
          </p:nvGrpSpPr>
          <p:grpSpPr bwMode="auto">
            <a:xfrm>
              <a:off x="999" y="3120"/>
              <a:ext cx="768" cy="765"/>
              <a:chOff x="999" y="3120"/>
              <a:chExt cx="768" cy="765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gray">
              <a:xfrm>
                <a:off x="999" y="3120"/>
                <a:ext cx="768" cy="746"/>
              </a:xfrm>
              <a:prstGeom prst="roundRect">
                <a:avLst>
                  <a:gd name="adj" fmla="val 11921"/>
                </a:avLst>
              </a:prstGeom>
              <a:solidFill>
                <a:srgbClr val="00499F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gray">
              <a:xfrm>
                <a:off x="1047" y="3168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gray">
              <a:xfrm>
                <a:off x="1238" y="3324"/>
                <a:ext cx="273" cy="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39" name="Text Box 23"/>
            <p:cNvSpPr txBox="1">
              <a:spLocks noChangeArrowheads="1"/>
            </p:cNvSpPr>
            <p:nvPr/>
          </p:nvSpPr>
          <p:spPr bwMode="gray">
            <a:xfrm>
              <a:off x="1872" y="3372"/>
              <a:ext cx="2928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Đặt</a:t>
              </a:r>
              <a:r>
                <a:rPr 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endPara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"/>
          <p:cNvGrpSpPr>
            <a:grpSpLocks/>
          </p:cNvGrpSpPr>
          <p:nvPr/>
        </p:nvGrpSpPr>
        <p:grpSpPr bwMode="auto">
          <a:xfrm>
            <a:off x="2133600" y="4108939"/>
            <a:ext cx="5615562" cy="774103"/>
            <a:chOff x="858" y="1033"/>
            <a:chExt cx="3984" cy="912"/>
          </a:xfrm>
        </p:grpSpPr>
        <p:sp>
          <p:nvSpPr>
            <p:cNvPr id="33" name="AutoShape 4"/>
            <p:cNvSpPr>
              <a:spLocks noChangeArrowheads="1"/>
            </p:cNvSpPr>
            <p:nvPr/>
          </p:nvSpPr>
          <p:spPr bwMode="gray">
            <a:xfrm>
              <a:off x="858" y="1033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819"/>
              <a:chOff x="999" y="1092"/>
              <a:chExt cx="768" cy="819"/>
            </a:xfrm>
          </p:grpSpPr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4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8"/>
              <p:cNvSpPr txBox="1">
                <a:spLocks noChangeArrowheads="1"/>
              </p:cNvSpPr>
              <p:nvPr/>
            </p:nvSpPr>
            <p:spPr bwMode="gray">
              <a:xfrm>
                <a:off x="1238" y="1295"/>
                <a:ext cx="273" cy="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gray">
            <a:xfrm>
              <a:off x="1872" y="1202"/>
              <a:ext cx="2928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luận</a:t>
              </a:r>
              <a:endPara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38150"/>
            <a:ext cx="7467600" cy="44173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song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song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bên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giải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50"/>
            <a:ext cx="7467600" cy="45697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Đối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song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song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hóa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bên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ngoài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giải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song song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2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song song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(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8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377F85"/>
                </a:solidFill>
              </a:rPr>
              <a:t>OpenMP</a:t>
            </a:r>
            <a:r>
              <a:rPr lang="en-US" sz="6000" b="1" dirty="0">
                <a:solidFill>
                  <a:srgbClr val="377F85"/>
                </a:solidFill>
              </a:rPr>
              <a:t> </a:t>
            </a:r>
            <a:r>
              <a:rPr lang="en-US" sz="6000" b="1" dirty="0" err="1">
                <a:solidFill>
                  <a:srgbClr val="377F85"/>
                </a:solidFill>
              </a:rPr>
              <a:t>là</a:t>
            </a:r>
            <a:r>
              <a:rPr lang="en-US" sz="6000" b="1" dirty="0">
                <a:solidFill>
                  <a:srgbClr val="377F85"/>
                </a:solidFill>
              </a:rPr>
              <a:t> </a:t>
            </a:r>
            <a:r>
              <a:rPr lang="en-US" sz="6000" b="1" dirty="0" err="1">
                <a:solidFill>
                  <a:srgbClr val="377F85"/>
                </a:solidFill>
              </a:rPr>
              <a:t>gì</a:t>
            </a:r>
            <a:r>
              <a:rPr lang="en-US" sz="6000" b="1" dirty="0">
                <a:solidFill>
                  <a:srgbClr val="377F85"/>
                </a:solidFill>
              </a:rPr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(Open Multi – Processing)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Program Interface (API)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(Thread)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C/C++, Fortran, ….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(Compiler Directive).</a:t>
            </a:r>
          </a:p>
          <a:p>
            <a:pPr marL="1257300" lvl="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Runtime (Runtime Library Variables).</a:t>
            </a:r>
          </a:p>
          <a:p>
            <a:pPr marL="1257300" lvl="3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377F85"/>
                </a:solidFill>
              </a:rPr>
              <a:t>Cấu</a:t>
            </a:r>
            <a:r>
              <a:rPr lang="en-US" sz="4800" b="1" dirty="0">
                <a:solidFill>
                  <a:srgbClr val="377F85"/>
                </a:solidFill>
              </a:rPr>
              <a:t> </a:t>
            </a:r>
            <a:r>
              <a:rPr lang="en-US" sz="4800" b="1" dirty="0" err="1">
                <a:solidFill>
                  <a:srgbClr val="377F85"/>
                </a:solidFill>
              </a:rPr>
              <a:t>trúc</a:t>
            </a:r>
            <a:r>
              <a:rPr lang="en-US" sz="4800" b="1" dirty="0">
                <a:solidFill>
                  <a:srgbClr val="377F85"/>
                </a:solidFill>
              </a:rPr>
              <a:t> </a:t>
            </a:r>
            <a:r>
              <a:rPr lang="en-US" sz="4800" b="1" dirty="0" err="1">
                <a:solidFill>
                  <a:srgbClr val="377F85"/>
                </a:solidFill>
              </a:rPr>
              <a:t>OpenMP</a:t>
            </a:r>
            <a:endParaRPr lang="en-US" sz="4800" b="1" dirty="0">
              <a:solidFill>
                <a:srgbClr val="377F8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671816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         Work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gray">
          <a:xfrm rot="17973186">
            <a:off x="4876602" y="1864718"/>
            <a:ext cx="594122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AutoShape 4"/>
          <p:cNvSpPr>
            <a:spLocks noChangeArrowheads="1"/>
          </p:cNvSpPr>
          <p:nvPr/>
        </p:nvSpPr>
        <p:spPr bwMode="gray">
          <a:xfrm rot="3465783">
            <a:off x="4876602" y="3487539"/>
            <a:ext cx="59412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gray">
          <a:xfrm rot="14369022">
            <a:off x="3657402" y="1921868"/>
            <a:ext cx="594122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 rot="7535209">
            <a:off x="3619302" y="3462537"/>
            <a:ext cx="594122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gray">
          <a:xfrm>
            <a:off x="5356226" y="2746773"/>
            <a:ext cx="792163" cy="216694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AutoShape 8"/>
          <p:cNvSpPr>
            <a:spLocks noChangeArrowheads="1"/>
          </p:cNvSpPr>
          <p:nvPr/>
        </p:nvSpPr>
        <p:spPr bwMode="gray">
          <a:xfrm rot="10800000">
            <a:off x="2946400" y="2742010"/>
            <a:ext cx="863600" cy="216694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rgbClr val="C0C0C0">
                  <a:gamma/>
                  <a:shade val="89020"/>
                  <a:invGamma/>
                  <a:alpha val="0"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Oval 9"/>
          <p:cNvSpPr>
            <a:spLocks noChangeArrowheads="1"/>
          </p:cNvSpPr>
          <p:nvPr/>
        </p:nvSpPr>
        <p:spPr bwMode="gray">
          <a:xfrm>
            <a:off x="2692401" y="2565082"/>
            <a:ext cx="3743325" cy="519351"/>
          </a:xfrm>
          <a:prstGeom prst="ellipse">
            <a:avLst/>
          </a:prstGeom>
          <a:noFill/>
          <a:ln w="38100" algn="ctr">
            <a:solidFill>
              <a:srgbClr val="3739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4" name="Group 10"/>
          <p:cNvGrpSpPr>
            <a:grpSpLocks/>
          </p:cNvGrpSpPr>
          <p:nvPr/>
        </p:nvGrpSpPr>
        <p:grpSpPr bwMode="auto">
          <a:xfrm>
            <a:off x="3429001" y="1464469"/>
            <a:ext cx="360363" cy="270272"/>
            <a:chOff x="1973" y="1706"/>
            <a:chExt cx="227" cy="227"/>
          </a:xfrm>
        </p:grpSpPr>
        <p:sp>
          <p:nvSpPr>
            <p:cNvPr id="55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13"/>
          <p:cNvGrpSpPr>
            <a:grpSpLocks/>
          </p:cNvGrpSpPr>
          <p:nvPr/>
        </p:nvGrpSpPr>
        <p:grpSpPr bwMode="auto">
          <a:xfrm>
            <a:off x="2484438" y="2706291"/>
            <a:ext cx="360362" cy="270272"/>
            <a:chOff x="1565" y="2659"/>
            <a:chExt cx="227" cy="227"/>
          </a:xfrm>
        </p:grpSpPr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1565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gray">
            <a:xfrm>
              <a:off x="1575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16"/>
          <p:cNvGrpSpPr>
            <a:grpSpLocks/>
          </p:cNvGrpSpPr>
          <p:nvPr/>
        </p:nvGrpSpPr>
        <p:grpSpPr bwMode="auto">
          <a:xfrm>
            <a:off x="3348038" y="3863578"/>
            <a:ext cx="360362" cy="270272"/>
            <a:chOff x="2109" y="3612"/>
            <a:chExt cx="227" cy="227"/>
          </a:xfrm>
        </p:grpSpPr>
        <p:sp>
          <p:nvSpPr>
            <p:cNvPr id="61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5278438" y="1448991"/>
            <a:ext cx="360362" cy="270272"/>
            <a:chOff x="3470" y="1706"/>
            <a:chExt cx="227" cy="227"/>
          </a:xfrm>
        </p:grpSpPr>
        <p:sp>
          <p:nvSpPr>
            <p:cNvPr id="64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22"/>
          <p:cNvGrpSpPr>
            <a:grpSpLocks/>
          </p:cNvGrpSpPr>
          <p:nvPr/>
        </p:nvGrpSpPr>
        <p:grpSpPr bwMode="auto">
          <a:xfrm>
            <a:off x="6227763" y="2706291"/>
            <a:ext cx="360362" cy="270272"/>
            <a:chOff x="3923" y="2659"/>
            <a:chExt cx="227" cy="227"/>
          </a:xfrm>
        </p:grpSpPr>
        <p:sp>
          <p:nvSpPr>
            <p:cNvPr id="67" name="Oval 23"/>
            <p:cNvSpPr>
              <a:spLocks noChangeArrowheads="1"/>
            </p:cNvSpPr>
            <p:nvPr/>
          </p:nvSpPr>
          <p:spPr bwMode="gray">
            <a:xfrm>
              <a:off x="3923" y="2659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val 24"/>
            <p:cNvSpPr>
              <a:spLocks noChangeArrowheads="1"/>
            </p:cNvSpPr>
            <p:nvPr/>
          </p:nvSpPr>
          <p:spPr bwMode="gray">
            <a:xfrm>
              <a:off x="3933" y="2678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Group 25"/>
          <p:cNvGrpSpPr>
            <a:grpSpLocks/>
          </p:cNvGrpSpPr>
          <p:nvPr/>
        </p:nvGrpSpPr>
        <p:grpSpPr bwMode="auto">
          <a:xfrm>
            <a:off x="5334001" y="3906441"/>
            <a:ext cx="360363" cy="270272"/>
            <a:chOff x="3515" y="3521"/>
            <a:chExt cx="227" cy="227"/>
          </a:xfrm>
        </p:grpSpPr>
        <p:sp>
          <p:nvSpPr>
            <p:cNvPr id="70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rgbClr val="EFB049">
                    <a:gamma/>
                    <a:tint val="33725"/>
                    <a:invGamma/>
                  </a:srgbClr>
                </a:gs>
                <a:gs pos="100000">
                  <a:srgbClr val="EFB049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2" name="Oval 28"/>
          <p:cNvSpPr>
            <a:spLocks noChangeArrowheads="1"/>
          </p:cNvSpPr>
          <p:nvPr/>
        </p:nvSpPr>
        <p:spPr bwMode="gray">
          <a:xfrm>
            <a:off x="3624264" y="2604374"/>
            <a:ext cx="259766" cy="519351"/>
          </a:xfrm>
          <a:prstGeom prst="ellipse">
            <a:avLst/>
          </a:prstGeom>
          <a:gradFill rotWithShape="1">
            <a:gsLst>
              <a:gs pos="0">
                <a:srgbClr val="7476DC">
                  <a:gamma/>
                  <a:tint val="0"/>
                  <a:invGamma/>
                </a:srgbClr>
              </a:gs>
              <a:gs pos="50000">
                <a:srgbClr val="7476DC"/>
              </a:gs>
              <a:gs pos="100000">
                <a:srgbClr val="7476DC">
                  <a:gamma/>
                  <a:tint val="0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gray">
          <a:xfrm>
            <a:off x="3617914" y="2592467"/>
            <a:ext cx="259766" cy="519351"/>
          </a:xfrm>
          <a:prstGeom prst="ellipse">
            <a:avLst/>
          </a:prstGeom>
          <a:gradFill rotWithShape="1">
            <a:gsLst>
              <a:gs pos="0">
                <a:srgbClr val="7476DC">
                  <a:alpha val="32001"/>
                </a:srgbClr>
              </a:gs>
              <a:gs pos="100000">
                <a:srgbClr val="7476DC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gray">
          <a:xfrm>
            <a:off x="3751264" y="2604374"/>
            <a:ext cx="1690687" cy="519351"/>
          </a:xfrm>
          <a:prstGeom prst="ellipse">
            <a:avLst/>
          </a:prstGeom>
          <a:gradFill rotWithShape="1">
            <a:gsLst>
              <a:gs pos="0">
                <a:srgbClr val="7476DC">
                  <a:gamma/>
                  <a:shade val="54118"/>
                  <a:invGamma/>
                </a:srgbClr>
              </a:gs>
              <a:gs pos="50000">
                <a:srgbClr val="7476DC"/>
              </a:gs>
              <a:gs pos="100000">
                <a:srgbClr val="7476DC">
                  <a:gamma/>
                  <a:shade val="54118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Oval 31"/>
          <p:cNvSpPr>
            <a:spLocks noChangeArrowheads="1"/>
          </p:cNvSpPr>
          <p:nvPr/>
        </p:nvSpPr>
        <p:spPr bwMode="gray">
          <a:xfrm>
            <a:off x="3733800" y="2584132"/>
            <a:ext cx="1690688" cy="519351"/>
          </a:xfrm>
          <a:prstGeom prst="ellipse">
            <a:avLst/>
          </a:prstGeom>
          <a:gradFill rotWithShape="1">
            <a:gsLst>
              <a:gs pos="0">
                <a:srgbClr val="7476DC">
                  <a:gamma/>
                  <a:shade val="63529"/>
                  <a:invGamma/>
                </a:srgbClr>
              </a:gs>
              <a:gs pos="100000">
                <a:srgbClr val="7476DC">
                  <a:alpha val="0"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roup 44"/>
          <p:cNvGrpSpPr>
            <a:grpSpLocks/>
          </p:cNvGrpSpPr>
          <p:nvPr/>
        </p:nvGrpSpPr>
        <p:grpSpPr bwMode="auto">
          <a:xfrm>
            <a:off x="3835401" y="2307432"/>
            <a:ext cx="1522413" cy="1104901"/>
            <a:chOff x="2416" y="1938"/>
            <a:chExt cx="959" cy="928"/>
          </a:xfrm>
        </p:grpSpPr>
        <p:sp>
          <p:nvSpPr>
            <p:cNvPr id="77" name="Oval 32"/>
            <p:cNvSpPr>
              <a:spLocks noChangeArrowheads="1"/>
            </p:cNvSpPr>
            <p:nvPr/>
          </p:nvSpPr>
          <p:spPr bwMode="gray">
            <a:xfrm>
              <a:off x="2416" y="2187"/>
              <a:ext cx="959" cy="43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Oval 33"/>
            <p:cNvSpPr>
              <a:spLocks noChangeArrowheads="1"/>
            </p:cNvSpPr>
            <p:nvPr/>
          </p:nvSpPr>
          <p:spPr bwMode="gray">
            <a:xfrm>
              <a:off x="2430" y="1938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val 34"/>
            <p:cNvSpPr>
              <a:spLocks noChangeArrowheads="1"/>
            </p:cNvSpPr>
            <p:nvPr/>
          </p:nvSpPr>
          <p:spPr bwMode="gray">
            <a:xfrm>
              <a:off x="2441" y="1944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gray">
            <a:xfrm>
              <a:off x="2451" y="1953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Oval 36"/>
            <p:cNvSpPr>
              <a:spLocks noChangeArrowheads="1"/>
            </p:cNvSpPr>
            <p:nvPr/>
          </p:nvSpPr>
          <p:spPr bwMode="gray">
            <a:xfrm>
              <a:off x="2502" y="1976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3876709" y="2530706"/>
            <a:ext cx="1431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</a:rPr>
              <a:t>OpenMP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5911655" y="1286356"/>
            <a:ext cx="2159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</a:rPr>
              <a:t>Data Environment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3212520" y="1409700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6629400" y="2724150"/>
            <a:ext cx="19800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B050"/>
                </a:solidFill>
              </a:rPr>
              <a:t>Synchronization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5715001" y="3924300"/>
            <a:ext cx="1960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</a:rPr>
              <a:t>Runtime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1800" i="0" u="none" strike="noStrike" kern="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</a:rPr>
              <a:t>fuctions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669534" y="2724151"/>
            <a:ext cx="181331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Parellel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 </a:t>
            </a:r>
            <a:r>
              <a:rPr kumimoji="0" lang="en-US" sz="18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control</a:t>
            </a: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</a:rPr>
              <a:t>structures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2110462" y="3877866"/>
            <a:ext cx="121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>
                <a:ln>
                  <a:noFill/>
                </a:ln>
                <a:solidFill>
                  <a:srgbClr val="5D8223"/>
                </a:solidFill>
                <a:effectLst/>
                <a:uLnTx/>
                <a:uFillTx/>
                <a:latin typeface="Arial" pitchFamily="34" charset="0"/>
              </a:rPr>
              <a:t>Varibales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D8223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467600" cy="536972"/>
          </a:xfrm>
        </p:spPr>
        <p:txBody>
          <a:bodyPr>
            <a:normAutofit fontScale="90000"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n-US" sz="3200" b="1" i="1" dirty="0">
                <a:solidFill>
                  <a:srgbClr val="1B00FE"/>
                </a:solidFill>
                <a:latin typeface="Book Antiqua" panose="02040602050305030304" pitchFamily="18" charset="0"/>
              </a:rPr>
              <a:t>Data </a:t>
            </a:r>
            <a:r>
              <a:rPr lang="en-US" sz="3200" i="1" dirty="0" err="1">
                <a:solidFill>
                  <a:srgbClr val="1B00FE"/>
                </a:solidFill>
                <a:latin typeface="Book Antiqua" panose="02040602050305030304" pitchFamily="18" charset="0"/>
              </a:rPr>
              <a:t>Eviroment</a:t>
            </a:r>
            <a:endParaRPr lang="en-US" i="1" dirty="0">
              <a:solidFill>
                <a:srgbClr val="1B00FE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  <a:r>
              <a:rPr lang="en-US" sz="2000" dirty="0"/>
              <a:t>Shared: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song song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	Private: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song song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400" dirty="0"/>
              <a:t>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3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 err="1">
                <a:solidFill>
                  <a:srgbClr val="377F85"/>
                </a:solidFill>
              </a:rPr>
              <a:t>Đặt</a:t>
            </a:r>
            <a:r>
              <a:rPr lang="en-US" sz="6000" b="1" dirty="0">
                <a:solidFill>
                  <a:srgbClr val="377F85"/>
                </a:solidFill>
              </a:rPr>
              <a:t> </a:t>
            </a:r>
            <a:r>
              <a:rPr lang="en-US" sz="6000" b="1" dirty="0" err="1">
                <a:solidFill>
                  <a:srgbClr val="377F85"/>
                </a:solidFill>
              </a:rPr>
              <a:t>vấn</a:t>
            </a:r>
            <a:r>
              <a:rPr lang="en-US" sz="6000" b="1" dirty="0">
                <a:solidFill>
                  <a:srgbClr val="377F85"/>
                </a:solidFill>
              </a:rPr>
              <a:t> </a:t>
            </a:r>
            <a:r>
              <a:rPr lang="en-US" sz="6000" b="1" dirty="0" err="1">
                <a:solidFill>
                  <a:srgbClr val="377F85"/>
                </a:solidFill>
              </a:rPr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endParaRPr lang="en-US" sz="4000" dirty="0">
              <a:latin typeface="Calibri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1225551" y="1143000"/>
            <a:ext cx="5403851" cy="3371850"/>
          </a:xfrm>
          <a:prstGeom prst="rightArrow">
            <a:avLst>
              <a:gd name="adj1" fmla="val 79306"/>
              <a:gd name="adj2" fmla="val 32918"/>
            </a:avLst>
          </a:prstGeom>
          <a:gradFill rotWithShape="1">
            <a:gsLst>
              <a:gs pos="0">
                <a:srgbClr val="FCFDFE"/>
              </a:gs>
              <a:gs pos="100000">
                <a:srgbClr val="99BCE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blackWhite">
          <a:xfrm>
            <a:off x="1524000" y="1620441"/>
            <a:ext cx="4038600" cy="1005046"/>
          </a:xfrm>
          <a:prstGeom prst="roundRect">
            <a:avLst>
              <a:gd name="adj" fmla="val 9106"/>
            </a:avLst>
          </a:prstGeom>
          <a:solidFill>
            <a:srgbClr val="377F8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openmp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1524000" y="2828925"/>
            <a:ext cx="4038600" cy="1057275"/>
          </a:xfrm>
          <a:prstGeom prst="roundRect">
            <a:avLst>
              <a:gd name="adj" fmla="val 9106"/>
            </a:avLst>
          </a:prstGeom>
          <a:solidFill>
            <a:srgbClr val="FFC000"/>
          </a:solidFill>
          <a:ln w="25400">
            <a:solidFill>
              <a:srgbClr val="0CC1E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quicksort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821816"/>
            <a:ext cx="1981200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7467600" cy="990600"/>
          </a:xfrm>
        </p:spPr>
        <p:txBody>
          <a:bodyPr>
            <a:noAutofit/>
          </a:bodyPr>
          <a:lstStyle/>
          <a:p>
            <a:pPr lvl="0" fontAlgn="base">
              <a:spcAft>
                <a:spcPct val="0"/>
              </a:spcAft>
            </a:pP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br>
              <a:rPr lang="en-US" sz="1600" b="1" cap="none" dirty="0">
                <a:solidFill>
                  <a:srgbClr val="377F85"/>
                </a:solidFill>
                <a:ea typeface="+mn-ea"/>
              </a:rPr>
            </a:b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1)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Th</a:t>
            </a:r>
            <a:r>
              <a:rPr lang="vi-VN" sz="2800" b="1" i="1" cap="none" dirty="0">
                <a:solidFill>
                  <a:srgbClr val="1B00FE"/>
                </a:solidFill>
                <a:ea typeface="+mn-ea"/>
              </a:rPr>
              <a:t>ư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viện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i="1" cap="none" dirty="0" err="1">
                <a:solidFill>
                  <a:srgbClr val="1B00FE"/>
                </a:solidFill>
                <a:ea typeface="+mn-ea"/>
              </a:rPr>
              <a:t>O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penmp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có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chức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năng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gì</a:t>
            </a:r>
            <a:r>
              <a:rPr lang="en-US" sz="2800" b="1" i="1" cap="none">
                <a:solidFill>
                  <a:srgbClr val="1B00FE"/>
                </a:solidFill>
                <a:ea typeface="+mn-ea"/>
              </a:rPr>
              <a:t>, ứng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dụng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vào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những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việc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gì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,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cài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đặt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 ra </a:t>
            </a:r>
            <a:r>
              <a:rPr lang="en-US" sz="2800" b="1" i="1" cap="none" dirty="0" err="1">
                <a:solidFill>
                  <a:srgbClr val="1B00FE"/>
                </a:solidFill>
                <a:ea typeface="+mn-ea"/>
              </a:rPr>
              <a:t>sao</a:t>
            </a:r>
            <a:r>
              <a:rPr lang="en-US" sz="2800" b="1" i="1" cap="none" dirty="0">
                <a:solidFill>
                  <a:srgbClr val="1B00FE"/>
                </a:solidFill>
                <a:ea typeface="+mn-ea"/>
              </a:rPr>
              <a:t>?</a:t>
            </a:r>
            <a:br>
              <a:rPr lang="en-US" sz="1600" b="1" cap="none" dirty="0">
                <a:solidFill>
                  <a:srgbClr val="1B00FE"/>
                </a:solidFill>
                <a:ea typeface="+mn-ea"/>
              </a:rPr>
            </a:br>
            <a:endParaRPr lang="en-US" sz="1600" dirty="0">
              <a:solidFill>
                <a:srgbClr val="1B00F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Open </a:t>
            </a:r>
            <a:r>
              <a:rPr lang="en-US" dirty="0" err="1"/>
              <a:t>mp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AIP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điểu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endParaRPr lang="en-US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C/C++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luồng</a:t>
            </a:r>
            <a:endParaRPr lang="en-US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4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1B00FE"/>
                </a:solidFill>
              </a:rPr>
              <a:t>H</a:t>
            </a:r>
            <a:r>
              <a:rPr lang="vi-VN" i="1" dirty="0">
                <a:solidFill>
                  <a:srgbClr val="1B00FE"/>
                </a:solidFill>
              </a:rPr>
              <a:t>ướng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dẫn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cài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vi-VN" i="1" dirty="0">
                <a:solidFill>
                  <a:srgbClr val="1B00FE"/>
                </a:solidFill>
              </a:rPr>
              <a:t>đặt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th</a:t>
            </a:r>
            <a:r>
              <a:rPr lang="vi-VN" i="1" dirty="0">
                <a:solidFill>
                  <a:srgbClr val="1B00FE"/>
                </a:solidFill>
              </a:rPr>
              <a:t>ư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viện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openmp</a:t>
            </a:r>
            <a:endParaRPr lang="en-US" i="1" dirty="0">
              <a:solidFill>
                <a:srgbClr val="1B00F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3DEE0-50EA-45E8-8086-F9EC3C6D96A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4800600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1961-E2CC-4E77-A1C6-E867316F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1B00FE"/>
                </a:solidFill>
              </a:rPr>
              <a:t>H</a:t>
            </a:r>
            <a:r>
              <a:rPr lang="vi-VN" i="1" dirty="0">
                <a:solidFill>
                  <a:srgbClr val="1B00FE"/>
                </a:solidFill>
              </a:rPr>
              <a:t>ướng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dẫn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cài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vi-VN" i="1" dirty="0">
                <a:solidFill>
                  <a:srgbClr val="1B00FE"/>
                </a:solidFill>
              </a:rPr>
              <a:t>đặt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th</a:t>
            </a:r>
            <a:r>
              <a:rPr lang="vi-VN" i="1" dirty="0">
                <a:solidFill>
                  <a:srgbClr val="1B00FE"/>
                </a:solidFill>
              </a:rPr>
              <a:t>ư</a:t>
            </a:r>
            <a:r>
              <a:rPr lang="en-US" i="1" dirty="0">
                <a:solidFill>
                  <a:srgbClr val="1B00FE"/>
                </a:solidFill>
              </a:rPr>
              <a:t> </a:t>
            </a:r>
            <a:r>
              <a:rPr lang="en-US" i="1" dirty="0" err="1">
                <a:solidFill>
                  <a:srgbClr val="1B00FE"/>
                </a:solidFill>
              </a:rPr>
              <a:t>viện</a:t>
            </a:r>
            <a:r>
              <a:rPr lang="en-US" i="1" dirty="0">
                <a:solidFill>
                  <a:srgbClr val="1B00FE"/>
                </a:solidFill>
              </a:rPr>
              <a:t> OpenMP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08EE-B330-4002-A68F-D27D466DF2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635CF8-5B74-47FE-9A74-1E9044471B62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AF24E-512D-4CB2-A89B-11D83E869B5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0150"/>
            <a:ext cx="6019800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1187</Words>
  <Application>Microsoft Office PowerPoint</Application>
  <PresentationFormat>On-screen Show (16:9)</PresentationFormat>
  <Paragraphs>148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Book Antiqua</vt:lpstr>
      <vt:lpstr>Calibri</vt:lpstr>
      <vt:lpstr>Century</vt:lpstr>
      <vt:lpstr>Century Schoolbook</vt:lpstr>
      <vt:lpstr>Times New Roman</vt:lpstr>
      <vt:lpstr>Verdana</vt:lpstr>
      <vt:lpstr>Wingdings</vt:lpstr>
      <vt:lpstr>Wingdings 2</vt:lpstr>
      <vt:lpstr>Custom Design</vt:lpstr>
      <vt:lpstr>Oriel</vt:lpstr>
      <vt:lpstr>   Đề tài : SONG SONG HÓA GIẢI THUẬT QUICKSORT VỚI THƯ VIỆN OPENMP </vt:lpstr>
      <vt:lpstr>Nội Dung</vt:lpstr>
      <vt:lpstr>OpenMP là gì ?</vt:lpstr>
      <vt:lpstr>Cấu trúc OpenMP</vt:lpstr>
      <vt:lpstr>Data Eviroment</vt:lpstr>
      <vt:lpstr>Đặt vấn đề</vt:lpstr>
      <vt:lpstr>       1)Thư viện Openmp có chức năng gì, ứng dụng vào những việc gì, cài đặt ra sao? </vt:lpstr>
      <vt:lpstr>Hướng dẫn cài đặt thư viện openmp</vt:lpstr>
      <vt:lpstr>Hướng dẫn cài đặt thư viện OpenMP</vt:lpstr>
      <vt:lpstr>2)Giải thuật quicksort hoạt động như thế nào? </vt:lpstr>
      <vt:lpstr>Phương án triển khai</vt:lpstr>
      <vt:lpstr>1. Thực hiện việc song song hóa trong chính giải thuật </vt:lpstr>
      <vt:lpstr>PowerPoint Presentation</vt:lpstr>
      <vt:lpstr>2. Thực hiện việc song song hóa ngoài giải thuật </vt:lpstr>
      <vt:lpstr>PowerPoint Presentation</vt:lpstr>
      <vt:lpstr>Demo Chương Trình</vt:lpstr>
      <vt:lpstr>Kết quả demo</vt:lpstr>
      <vt:lpstr>Kết quả demo</vt:lpstr>
      <vt:lpstr>Kết luận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Hải Nguyễn</cp:lastModifiedBy>
  <cp:revision>71</cp:revision>
  <dcterms:created xsi:type="dcterms:W3CDTF">2013-04-15T07:54:58Z</dcterms:created>
  <dcterms:modified xsi:type="dcterms:W3CDTF">2019-11-28T16:15:55Z</dcterms:modified>
</cp:coreProperties>
</file>