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0413" cy="6859588"/>
  <p:notesSz cx="6858000" cy="9144000"/>
  <p:defaultTextStyle>
    <a:defPPr>
      <a:defRPr lang="ru-RU"/>
    </a:defPPr>
    <a:lvl1pPr marL="0" algn="l" defTabSz="121790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952" algn="l" defTabSz="121790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903" algn="l" defTabSz="121790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6855" algn="l" defTabSz="121790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5806" algn="l" defTabSz="121790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4758" algn="l" defTabSz="121790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3708" algn="l" defTabSz="121790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2661" algn="l" defTabSz="121790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1611" algn="l" defTabSz="121790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22" autoAdjust="0"/>
  </p:normalViewPr>
  <p:slideViewPr>
    <p:cSldViewPr>
      <p:cViewPr>
        <p:scale>
          <a:sx n="100" d="100"/>
          <a:sy n="100" d="100"/>
        </p:scale>
        <p:origin x="-396" y="21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609742"/>
            <a:ext cx="10361851" cy="426818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9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4954147"/>
            <a:ext cx="8533289" cy="1219482"/>
          </a:xfrm>
        </p:spPr>
        <p:txBody>
          <a:bodyPr>
            <a:normAutofit/>
          </a:bodyPr>
          <a:lstStyle>
            <a:lvl1pPr marL="0" indent="0" algn="ctr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6682-3B8E-4D2C-8F21-C69F89E15D36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DAB744-0875-48AE-A513-C8F9AAA05F6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6682-3B8E-4D2C-8F21-C69F89E15D36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B744-0875-48AE-A513-C8F9AAA05F6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6682-3B8E-4D2C-8F21-C69F89E15D36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B744-0875-48AE-A513-C8F9AAA05F6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6682-3B8E-4D2C-8F21-C69F89E15D36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B744-0875-48AE-A513-C8F9AAA05F6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1371918"/>
            <a:ext cx="10361851" cy="2505655"/>
          </a:xfrm>
        </p:spPr>
        <p:txBody>
          <a:bodyPr anchor="b"/>
          <a:lstStyle>
            <a:lvl1pPr algn="ctr" defTabSz="108850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7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4069706"/>
            <a:ext cx="10361851" cy="1132149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6682-3B8E-4D2C-8F21-C69F89E15D36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B744-0875-48AE-A513-C8F9AAA05F6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5993620" y="3925209"/>
            <a:ext cx="113015" cy="847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0285" y="3925209"/>
            <a:ext cx="113015" cy="847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225" y="3925209"/>
            <a:ext cx="113015" cy="847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>
            <a:lvl1pPr>
              <a:defRPr sz="2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6682-3B8E-4D2C-8F21-C69F89E15D36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B744-0875-48AE-A513-C8F9AAA05F6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16" y="1600571"/>
            <a:ext cx="5388163" cy="452732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5386216" cy="609741"/>
          </a:xfrm>
        </p:spPr>
        <p:txBody>
          <a:bodyPr anchor="b">
            <a:noAutofit/>
          </a:bodyPr>
          <a:lstStyle>
            <a:lvl1pPr marL="0" indent="0" algn="ctr">
              <a:buNone/>
              <a:defRPr sz="2900" b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794" y="1600571"/>
            <a:ext cx="5388332" cy="609741"/>
          </a:xfrm>
        </p:spPr>
        <p:txBody>
          <a:bodyPr anchor="b">
            <a:noAutofit/>
          </a:bodyPr>
          <a:lstStyle>
            <a:lvl1pPr marL="0" indent="0" algn="ctr">
              <a:buNone/>
              <a:defRPr sz="2900" b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6682-3B8E-4D2C-8F21-C69F89E15D36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B744-0875-48AE-A513-C8F9AAA05F6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520" y="2213361"/>
            <a:ext cx="5388163" cy="39145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29301" y="2213361"/>
            <a:ext cx="5388163" cy="391409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6682-3B8E-4D2C-8F21-C69F89E15D36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B744-0875-48AE-A513-C8F9AAA05F6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6682-3B8E-4D2C-8F21-C69F89E15D36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B744-0875-48AE-A513-C8F9AAA05F6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5091" y="266762"/>
            <a:ext cx="4010562" cy="2095985"/>
          </a:xfrm>
        </p:spPr>
        <p:txBody>
          <a:bodyPr anchor="b"/>
          <a:lstStyle>
            <a:lvl1pPr algn="ctr">
              <a:lnSpc>
                <a:spcPct val="100000"/>
              </a:lnSpc>
              <a:defRPr sz="33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725" y="273114"/>
            <a:ext cx="6660284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5091" y="2438965"/>
            <a:ext cx="4010562" cy="3688617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9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6682-3B8E-4D2C-8F21-C69F89E15D36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B744-0875-48AE-A513-C8F9AAA05F6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143" y="228653"/>
            <a:ext cx="7614774" cy="895557"/>
          </a:xfrm>
        </p:spPr>
        <p:txBody>
          <a:bodyPr anchor="b"/>
          <a:lstStyle>
            <a:lvl1pPr algn="ctr">
              <a:lnSpc>
                <a:spcPct val="100000"/>
              </a:lnSpc>
              <a:defRPr sz="33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573" y="1143265"/>
            <a:ext cx="8071914" cy="4542095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143" y="5811595"/>
            <a:ext cx="7614774" cy="533524"/>
          </a:xfrm>
        </p:spPr>
        <p:txBody>
          <a:bodyPr>
            <a:normAutofit/>
          </a:bodyPr>
          <a:lstStyle>
            <a:lvl1pPr marL="0" indent="0" algn="ctr">
              <a:buNone/>
              <a:defRPr sz="19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6682-3B8E-4D2C-8F21-C69F89E15D36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B744-0875-48AE-A513-C8F9AAA05F6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0"/>
            <a:ext cx="10971372" cy="1600571"/>
          </a:xfrm>
          <a:prstGeom prst="rect">
            <a:avLst/>
          </a:prstGeom>
        </p:spPr>
        <p:txBody>
          <a:bodyPr vert="horz" lIns="108850" tIns="54425" rIns="108850" bIns="54425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3359" y="6357822"/>
            <a:ext cx="2780938" cy="365210"/>
          </a:xfrm>
          <a:prstGeom prst="rect">
            <a:avLst/>
          </a:prstGeom>
        </p:spPr>
        <p:txBody>
          <a:bodyPr vert="horz" lIns="108850" tIns="54425" rIns="54425" bIns="54425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0A16682-3B8E-4D2C-8F21-C69F89E15D36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773" y="6357822"/>
            <a:ext cx="3796806" cy="365210"/>
          </a:xfrm>
          <a:prstGeom prst="rect">
            <a:avLst/>
          </a:prstGeom>
        </p:spPr>
        <p:txBody>
          <a:bodyPr vert="horz" lIns="54425" tIns="54425" rIns="108850" bIns="54425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9555" y="6357822"/>
            <a:ext cx="749202" cy="365210"/>
          </a:xfrm>
          <a:prstGeom prst="rect">
            <a:avLst/>
          </a:prstGeom>
        </p:spPr>
        <p:txBody>
          <a:bodyPr vert="horz" lIns="32655" tIns="54425" rIns="54425" bIns="54425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4DAB744-0875-48AE-A513-C8F9AAA05F6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11275545" y="6500889"/>
            <a:ext cx="113015" cy="847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marL="0" algn="ctr" defTabSz="1088502" rtl="0" eaLnBrk="1" latinLnBrk="0" hangingPunct="1"/>
            <a:endParaRPr lang="en-US" sz="21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726" y="6500889"/>
            <a:ext cx="113015" cy="847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088502" rtl="0" eaLnBrk="1" latinLnBrk="0" hangingPunct="1">
        <a:lnSpc>
          <a:spcPts val="6904"/>
        </a:lnSpc>
        <a:spcBef>
          <a:spcPct val="0"/>
        </a:spcBef>
        <a:buNone/>
        <a:defRPr sz="6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Courier New" pitchFamily="49" charset="0"/>
        <a:buChar char="o"/>
        <a:defRPr sz="1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Courier New" pitchFamily="49" charset="0"/>
        <a:buChar char="o"/>
        <a:defRPr sz="1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Courier New" pitchFamily="49" charset="0"/>
        <a:buChar char="o"/>
        <a:defRPr sz="1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Courier New" pitchFamily="49" charset="0"/>
        <a:buChar char="o"/>
        <a:defRPr sz="1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1307" y="1052980"/>
            <a:ext cx="10751795" cy="1704584"/>
          </a:xfrm>
        </p:spPr>
        <p:txBody>
          <a:bodyPr>
            <a:noAutofit/>
          </a:bodyPr>
          <a:lstStyle/>
          <a:p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курсу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5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5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7295" y="3525828"/>
            <a:ext cx="9834538" cy="1753005"/>
          </a:xfrm>
        </p:spPr>
        <p:txBody>
          <a:bodyPr>
            <a:normAutofit/>
          </a:bodyPr>
          <a:lstStyle/>
          <a:p>
            <a:pPr algn="l"/>
            <a:r>
              <a:rPr lang="ru-RU" sz="3000" b="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Тема</a:t>
            </a: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Прогнозирование конечных свойств новых материалов (композиционных материалов)</a:t>
            </a:r>
            <a:endParaRPr lang="ru-RU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="" xmlns:a16="http://schemas.microsoft.com/office/drawing/2014/main" id="{19951C75-8678-423B-8CEA-9C20F08504DD}"/>
              </a:ext>
            </a:extLst>
          </p:cNvPr>
          <p:cNvSpPr txBox="1">
            <a:spLocks/>
          </p:cNvSpPr>
          <p:nvPr/>
        </p:nvSpPr>
        <p:spPr>
          <a:xfrm>
            <a:off x="815312" y="5542519"/>
            <a:ext cx="3455933" cy="672230"/>
          </a:xfrm>
          <a:prstGeom prst="rect">
            <a:avLst/>
          </a:prstGeom>
        </p:spPr>
        <p:txBody>
          <a:bodyPr vert="horz" lIns="121776" tIns="60888" rIns="121776" bIns="60888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1065"/>
              </a:spcAft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Слушатель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473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8450" y="1557586"/>
            <a:ext cx="10971372" cy="1600571"/>
          </a:xfrm>
        </p:spPr>
        <p:txBody>
          <a:bodyPr/>
          <a:lstStyle/>
          <a:p>
            <a:r>
              <a:rPr lang="ru-RU" sz="5000" dirty="0">
                <a:solidFill>
                  <a:srgbClr val="3D516A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52383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0458" y="-26590"/>
            <a:ext cx="10971372" cy="141357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3D516A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17085" y="1773611"/>
            <a:ext cx="11066753" cy="676963"/>
          </a:xfrm>
          <a:prstGeom prst="rect">
            <a:avLst/>
          </a:prstGeom>
        </p:spPr>
        <p:txBody>
          <a:bodyPr wrap="square" lIns="121776" tIns="60888" rIns="121776" bIns="60888">
            <a:spAutoFit/>
          </a:bodyPr>
          <a:lstStyle/>
          <a:p>
            <a:pPr algn="just"/>
            <a:r>
              <a:rPr lang="ru-RU" sz="1800" b="1" dirty="0">
                <a:solidFill>
                  <a:srgbClr val="3D51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 </a:t>
            </a:r>
            <a:r>
              <a:rPr lang="ru-RU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 в  прогнозировании ряда конечных свойств получаемых </a:t>
            </a:r>
          </a:p>
          <a:p>
            <a:pPr algn="just"/>
            <a:r>
              <a:rPr lang="ru-RU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композиционных материалов на основе </a:t>
            </a:r>
            <a:r>
              <a:rPr lang="ru-RU" sz="18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имеющихся </a:t>
            </a:r>
            <a:r>
              <a:rPr lang="ru-RU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входящих параметров.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64277" y="2802368"/>
            <a:ext cx="11019561" cy="2862304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r>
              <a:rPr lang="ru-RU" sz="1800" b="1" dirty="0">
                <a:solidFill>
                  <a:srgbClr val="3D51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исследования</a:t>
            </a:r>
            <a:r>
              <a:rPr lang="ru-RU" sz="1800" dirty="0">
                <a:solidFill>
                  <a:srgbClr val="3D51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63515" indent="-363515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теоретические основы и методы решения поставленной задачи</a:t>
            </a:r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15" indent="-363515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разведочный анализ данных</a:t>
            </a:r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15" indent="-363515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предобработку данных</a:t>
            </a:r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15" indent="-363515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Обучить нескольких моделей для прогноза модуля упругости при растяжении и прочности при растяжении</a:t>
            </a:r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15" indent="-363515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нейронную сеть, которая будет рекомендовать соотношение матрица-наполнитель</a:t>
            </a:r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15" indent="-363515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приложение</a:t>
            </a:r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15" indent="-363515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Оценить точность модели на тренировочном и тестовом датасете</a:t>
            </a:r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15" indent="-363515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удаленный репозиторий и разместить там код исследования. Оформить файл </a:t>
            </a:r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readme</a:t>
            </a:r>
            <a:r>
              <a:rPr lang="ru-RU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980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2758" y="117426"/>
            <a:ext cx="868221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3D516A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Разведочный анализ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1FC2769-E371-4067-934C-B45D62022EE9}"/>
              </a:ext>
            </a:extLst>
          </p:cNvPr>
          <p:cNvSpPr txBox="1"/>
          <p:nvPr/>
        </p:nvSpPr>
        <p:spPr>
          <a:xfrm>
            <a:off x="334566" y="1727456"/>
            <a:ext cx="5707548" cy="3862578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r>
              <a:rPr lang="ru-RU" sz="17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Объединённый </a:t>
            </a:r>
            <a:r>
              <a:rPr lang="ru-RU" sz="17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17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 индексу и типу объединения INNER состоит из </a:t>
            </a:r>
            <a:r>
              <a:rPr lang="en-US" sz="17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13 </a:t>
            </a:r>
            <a:r>
              <a:rPr lang="ru-RU" sz="17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столбцов и 1023 строк.</a:t>
            </a:r>
          </a:p>
          <a:p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7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Дубликаты и пропущенные значения в </a:t>
            </a:r>
            <a:r>
              <a:rPr lang="ru-RU" sz="1700" spc="-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датасете</a:t>
            </a:r>
            <a:r>
              <a:rPr lang="ru-RU" sz="17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отсутствуют.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7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основном в каждом столбце содержатся только уникальные значения, кроме столбца </a:t>
            </a:r>
            <a:r>
              <a:rPr lang="en-US" sz="17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7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Угол нашивки</a:t>
            </a:r>
            <a:r>
              <a:rPr lang="en-US" sz="17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17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всего 2 значения</a:t>
            </a:r>
            <a:r>
              <a:rPr lang="ru-RU" sz="1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7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17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Целевые </a:t>
            </a:r>
            <a:r>
              <a:rPr lang="ru-RU" sz="17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переменные</a:t>
            </a:r>
            <a:r>
              <a:rPr lang="en-US" sz="17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7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упругости при растяжении, Гпа</a:t>
            </a:r>
            <a:endParaRPr lang="en-US" sz="17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7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Прочность при растяжении, МПа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7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Соотношение матрица-наполнитель</a:t>
            </a:r>
          </a:p>
          <a:p>
            <a:endParaRPr lang="ru-RU" dirty="0"/>
          </a:p>
        </p:txBody>
      </p:sp>
      <p:pic>
        <p:nvPicPr>
          <p:cNvPr id="1026" name="Picture 2" descr="D:\МГТУ\ВКР\Рисунки к ВКР\Рисунок 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166" y="1485578"/>
            <a:ext cx="6250383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88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044" y="124731"/>
            <a:ext cx="10971372" cy="5494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rgbClr val="3D516A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Разведочный анализ данных</a:t>
            </a:r>
          </a:p>
        </p:txBody>
      </p:sp>
      <p:pic>
        <p:nvPicPr>
          <p:cNvPr id="2050" name="Picture 2" descr="D:\МГТУ\ВКР\Рисунки к ВКР\Рисунок 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46" y="674204"/>
            <a:ext cx="4536504" cy="454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МГТУ\ВКР\Рисунки к ВКР\Рисунок 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252" y="661348"/>
            <a:ext cx="4970401" cy="449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laceHolder 7"/>
          <p:cNvSpPr txBox="1"/>
          <p:nvPr/>
        </p:nvSpPr>
        <p:spPr>
          <a:xfrm>
            <a:off x="6527254" y="5389978"/>
            <a:ext cx="5256584" cy="113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just">
              <a:spcBef>
                <a:spcPts val="1417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целях выявления зависимостей между переменными построим тепловую карту коэффициентов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корреляции.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Коэффициенты корреляции показывают слабую зависимость между переменными</a:t>
            </a:r>
            <a:r>
              <a:rPr lang="ru-RU" sz="14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laceHolder 7"/>
          <p:cNvSpPr txBox="1"/>
          <p:nvPr/>
        </p:nvSpPr>
        <p:spPr>
          <a:xfrm>
            <a:off x="694606" y="5371816"/>
            <a:ext cx="5472608" cy="113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just">
              <a:spcBef>
                <a:spcPts val="1417"/>
              </a:spcBef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гистограммам распределения видно, что распределение величин близко к нормальному для большей части переменных, за исключением поверхностной плотности – смещением влево и  угла нашивки – дискретная величина, график оказался не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показателен.</a:t>
            </a:r>
            <a:endParaRPr lang="ru-RU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2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09521" y="1"/>
            <a:ext cx="10971372" cy="693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rgbClr val="3D516A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Разведочный анализ данных</a:t>
            </a:r>
          </a:p>
        </p:txBody>
      </p:sp>
      <p:pic>
        <p:nvPicPr>
          <p:cNvPr id="3074" name="Picture 2" descr="D:\МГТУ\ВКР\Рисунки к ВКР\Рисунок 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77" y="669719"/>
            <a:ext cx="4549547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МГТУ\ВКР\Рисунки к ВКР\Рисунок 1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246" y="669719"/>
            <a:ext cx="4756834" cy="478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laceHolder 7"/>
          <p:cNvSpPr txBox="1"/>
          <p:nvPr/>
        </p:nvSpPr>
        <p:spPr>
          <a:xfrm>
            <a:off x="851665" y="5740098"/>
            <a:ext cx="4752528" cy="79428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just">
              <a:spcBef>
                <a:spcPts val="1417"/>
              </a:spcBef>
            </a:pP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размаха</a:t>
            </a:r>
            <a:r>
              <a:rPr lang="ru-RU" sz="1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показывают на наличие выбросов во всех признаках кроме 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Угол нашивки, град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1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417"/>
              </a:spcBef>
            </a:pPr>
            <a:endParaRPr lang="ru-RU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laceHolder 7"/>
          <p:cNvSpPr txBox="1"/>
          <p:nvPr/>
        </p:nvSpPr>
        <p:spPr>
          <a:xfrm>
            <a:off x="6441132" y="5638271"/>
            <a:ext cx="4752528" cy="79428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Попарные 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 рассеяния также указывают на наличие выбросов и отсутствие каких-либо выраженных зависимостей  между переменными.</a:t>
            </a:r>
          </a:p>
          <a:p>
            <a:pPr algn="just">
              <a:spcBef>
                <a:spcPts val="1417"/>
              </a:spcBef>
            </a:pPr>
            <a:endParaRPr lang="ru-RU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9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09521" y="216025"/>
            <a:ext cx="10971372" cy="621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rgbClr val="3D516A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Разведочный анализ данных</a:t>
            </a:r>
          </a:p>
        </p:txBody>
      </p:sp>
      <p:pic>
        <p:nvPicPr>
          <p:cNvPr id="4098" name="Picture 2" descr="D:\МГТУ\ВКР\Рисунки к ВКР\Рисунок 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06" y="1197545"/>
            <a:ext cx="4986768" cy="338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МГТУ\ВКР\Рисунки к ВКР\Рисунок 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174" y="1229760"/>
            <a:ext cx="5767408" cy="320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laceHolder 7"/>
          <p:cNvSpPr txBox="1"/>
          <p:nvPr/>
        </p:nvSpPr>
        <p:spPr>
          <a:xfrm>
            <a:off x="741000" y="5229994"/>
            <a:ext cx="4968552" cy="65026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just">
              <a:spcBef>
                <a:spcPts val="1417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диаграммы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boxplot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(«Ящик с усами») видно, что порядок значений переменных различается в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разы.</a:t>
            </a:r>
            <a:endParaRPr lang="ru-RU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laceHolder 7"/>
          <p:cNvSpPr txBox="1"/>
          <p:nvPr/>
        </p:nvSpPr>
        <p:spPr>
          <a:xfrm>
            <a:off x="6144830" y="5085978"/>
            <a:ext cx="5310096" cy="79428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плотности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ядра также показывает,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значения переменных находятся в разных диапазонах поэтому требуется нормализация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89465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09521" y="-144016"/>
            <a:ext cx="10971372" cy="837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>
                <a:solidFill>
                  <a:srgbClr val="3D516A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Предобработка </a:t>
            </a:r>
            <a:r>
              <a:rPr lang="ru-RU" sz="2800" dirty="0">
                <a:solidFill>
                  <a:srgbClr val="3D516A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данных</a:t>
            </a:r>
          </a:p>
        </p:txBody>
      </p:sp>
      <p:pic>
        <p:nvPicPr>
          <p:cNvPr id="5122" name="Picture 2" descr="D:\МГТУ\ВКР\Рисунки к ВКР\Рисунок 1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51" y="1090630"/>
            <a:ext cx="6499391" cy="439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laceHolder 7"/>
          <p:cNvSpPr txBox="1"/>
          <p:nvPr/>
        </p:nvSpPr>
        <p:spPr>
          <a:xfrm>
            <a:off x="838622" y="5590034"/>
            <a:ext cx="8784976" cy="61097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самые сильные выбросы удалены, размерность очищенного </a:t>
            </a:r>
            <a:r>
              <a:rPr lang="ru-RU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составляет 936 на 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данных выполнена с помощью метода 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laceHolder 7"/>
          <p:cNvSpPr txBox="1"/>
          <p:nvPr/>
        </p:nvSpPr>
        <p:spPr>
          <a:xfrm>
            <a:off x="910630" y="693489"/>
            <a:ext cx="7579543" cy="39714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стадии предобработки данных произведено удаление выбросов и нормализация данных.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3" descr="D:\МГТУ\ВКР\Рисунки к ВКР\Рисунок 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66" y="1989634"/>
            <a:ext cx="4176464" cy="207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laceHolder 7"/>
          <p:cNvSpPr txBox="1"/>
          <p:nvPr/>
        </p:nvSpPr>
        <p:spPr>
          <a:xfrm>
            <a:off x="7679382" y="4077866"/>
            <a:ext cx="4248472" cy="46022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оценки плотности после нормализации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199188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09521" y="1"/>
            <a:ext cx="10971372" cy="69348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3D516A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</a:t>
            </a:r>
            <a:r>
              <a:rPr lang="ru-RU" sz="2800" dirty="0">
                <a:solidFill>
                  <a:srgbClr val="3D516A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обучение и тестирование моделей</a:t>
            </a:r>
          </a:p>
        </p:txBody>
      </p:sp>
      <p:sp>
        <p:nvSpPr>
          <p:cNvPr id="5" name="PlaceHolder 7"/>
          <p:cNvSpPr txBox="1"/>
          <p:nvPr/>
        </p:nvSpPr>
        <p:spPr>
          <a:xfrm>
            <a:off x="1054646" y="549474"/>
            <a:ext cx="10225136" cy="136815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работе применялись наиболее часто используемые методы и модели машинного обучения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библиотеки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разработке и обучении моделей был проведен поиск оптимальных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с помощью поиска по сетке с перекрестной проверкой, количество блоков равно 10, для чего был применен метод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417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 обучением моделей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датасеты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были разделены на обучающую и тестовую выборки, в соответствии с условием задачи 70%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на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и 30% на тестирование</a:t>
            </a:r>
          </a:p>
        </p:txBody>
      </p:sp>
      <p:sp>
        <p:nvSpPr>
          <p:cNvPr id="6" name="PlaceHolder 7"/>
          <p:cNvSpPr txBox="1"/>
          <p:nvPr/>
        </p:nvSpPr>
        <p:spPr>
          <a:xfrm>
            <a:off x="5951190" y="4653930"/>
            <a:ext cx="5472608" cy="151216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spcBef>
                <a:spcPts val="1417"/>
              </a:spcBef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 таблиц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видно, что при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предсказаниям не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удалось приблизится к идеальному результату более, чем до предсказания среднего значения. Коэффициент детерминации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близкий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нулю, а тем более отрицательное его значение свидетельствует о низком качестве модели и отсутствии линейных связей. MAE и MSE показывает высокие показатели, что так же подтверждает отсутствие линейных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связей.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951190" y="1917626"/>
            <a:ext cx="52565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400" b="1" dirty="0" smtClean="0">
                <a:solidFill>
                  <a:srgbClr val="3D516A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Метрики </a:t>
            </a:r>
            <a:r>
              <a:rPr lang="ru-RU" sz="1400" b="1" dirty="0">
                <a:solidFill>
                  <a:srgbClr val="3D516A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для оценки качества работы </a:t>
            </a:r>
            <a:r>
              <a:rPr lang="ru-RU" sz="1400" b="1" dirty="0" smtClean="0">
                <a:solidFill>
                  <a:srgbClr val="3D516A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модели:</a:t>
            </a:r>
            <a:endParaRPr lang="ru-RU" sz="1400" b="1" dirty="0">
              <a:solidFill>
                <a:srgbClr val="3D516A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ru-RU" sz="1200" dirty="0" smtClean="0"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1200" b="1" dirty="0" smtClean="0">
                <a:solidFill>
                  <a:srgbClr val="3D516A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MAE </a:t>
            </a:r>
            <a:r>
              <a:rPr lang="ru-RU" sz="1200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- измеряет среднюю абсолютную ошибку прогнозов. Для каждой точки вычисляется разница между прогнозами и целью, а затем усредняются эти значения. </a:t>
            </a:r>
            <a:endParaRPr lang="ru-RU" sz="1200" dirty="0" smtClean="0"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ru-RU" sz="800" dirty="0"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ru-RU" sz="1200" dirty="0" smtClean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200" b="1" dirty="0" smtClean="0">
                <a:solidFill>
                  <a:srgbClr val="3D516A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lang="ru-RU" sz="1200" dirty="0" smtClean="0">
                <a:solidFill>
                  <a:srgbClr val="3D516A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- измеряет </a:t>
            </a:r>
            <a:r>
              <a:rPr lang="ru-RU" sz="1200" dirty="0" smtClean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средний квадрат ошибок </a:t>
            </a:r>
            <a:r>
              <a:rPr lang="ru-RU" sz="1200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прогнозов. Для каждой точки вычисляется квадратная разница между прогнозами и целью, а затем усредняются эти значения. </a:t>
            </a:r>
            <a:endParaRPr lang="ru-RU" sz="1200" dirty="0" smtClean="0"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ru-RU" sz="800" dirty="0" smtClean="0"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ru-RU" sz="1200" dirty="0" smtClean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1200" b="1" dirty="0" smtClean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b="1" dirty="0" smtClean="0">
                <a:solidFill>
                  <a:srgbClr val="3D516A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R² </a:t>
            </a:r>
            <a:r>
              <a:rPr lang="ru-RU" sz="1200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1200" dirty="0" smtClean="0"/>
              <a:t>к</a:t>
            </a:r>
            <a:r>
              <a:rPr lang="ru-RU" sz="1200" dirty="0" smtClean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оэффициент детерминации, </a:t>
            </a:r>
            <a:r>
              <a:rPr lang="ru-RU" sz="1200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показывает насколько хорошо регрессионная модель описывает данные. R2 равный 1, означает что функция идеально ложится на все точки – данные идеально описаны моделью. Метрика помогает понять, какую долю данных модель смогла объяснить.</a:t>
            </a:r>
          </a:p>
        </p:txBody>
      </p:sp>
      <p:pic>
        <p:nvPicPr>
          <p:cNvPr id="6146" name="Picture 2" descr="D:\МГТУ\ВКР\Рисунки к ВКР\Модул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38" y="1917626"/>
            <a:ext cx="4680520" cy="202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D:\МГТУ\ВКР\Рисунки к ВКР\Прочность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29" y="4077866"/>
            <a:ext cx="4659929" cy="202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92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78582" y="144017"/>
            <a:ext cx="11521279" cy="621481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3D516A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Нейронная сеть для прогнозирования соотношения матрица-наполнитель</a:t>
            </a:r>
            <a:endParaRPr lang="ru-RU" sz="2800" dirty="0">
              <a:solidFill>
                <a:srgbClr val="3D516A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7" name="Picture 3" descr="D:\МГТУ\ВКР\Рисунки к ВКР\Неронка\2вар\Модель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94" y="693490"/>
            <a:ext cx="5472608" cy="209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МГТУ\ВКР\Рисунки к ВКР\Неронка\2вар\Модель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220" y="2785346"/>
            <a:ext cx="5450582" cy="366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МГТУ\ВКР\Рисунки к ВКР\Неронка\2вар\1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2" y="693490"/>
            <a:ext cx="6324202" cy="24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МГТУ\ВКР\Рисунки к ВКР\Неронка\2вар\1(2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3" y="2995953"/>
            <a:ext cx="3162101" cy="259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МГТУ\ВКР\Рисунки к ВКР\Неронка\2вар\1(4)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02" y="3146490"/>
            <a:ext cx="319087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laceHolder 7"/>
          <p:cNvSpPr txBox="1"/>
          <p:nvPr/>
        </p:nvSpPr>
        <p:spPr>
          <a:xfrm>
            <a:off x="118542" y="5590034"/>
            <a:ext cx="6466679" cy="117938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just">
              <a:spcBef>
                <a:spcPts val="1417"/>
              </a:spcBef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нейронной сети показала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неудовлетворительный результат.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детерминации,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значение близкое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нулю,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говорит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том, что результат использования нейронной сети не точнее использования для прогноза среднего значения прогнозируемого параметра</a:t>
            </a:r>
          </a:p>
        </p:txBody>
      </p:sp>
      <p:pic>
        <p:nvPicPr>
          <p:cNvPr id="1036" name="Picture 12" descr="D:\МГТУ\ВКР\Рисунки к ВКР\Неронка\2вар\1(5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94" y="4705331"/>
            <a:ext cx="3195188" cy="88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188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764</TotalTime>
  <Words>627</Words>
  <Application>Microsoft Office PowerPoint</Application>
  <PresentationFormat>Произвольный</PresentationFormat>
  <Paragraphs>54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Исполнительная</vt:lpstr>
      <vt:lpstr>ВЫПУСКНАЯ КВАЛИФИКАЦИОННАЯ РАБОТА  по курсу  «Data Science»</vt:lpstr>
      <vt:lpstr>Цели и задачи</vt:lpstr>
      <vt:lpstr>Разведочный анализ данных</vt:lpstr>
      <vt:lpstr>Разведочный анализ данных</vt:lpstr>
      <vt:lpstr>Разведочный анализ данных</vt:lpstr>
      <vt:lpstr>Разведочный анализ данных</vt:lpstr>
      <vt:lpstr>Предобработка данных</vt:lpstr>
      <vt:lpstr>Разработка, обучение и тестирование моделей</vt:lpstr>
      <vt:lpstr>Нейронная сеть для прогнозирования соотношения матрица-наполнитель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AD1</dc:creator>
  <cp:lastModifiedBy>AD1</cp:lastModifiedBy>
  <cp:revision>38</cp:revision>
  <dcterms:created xsi:type="dcterms:W3CDTF">2023-04-03T08:54:15Z</dcterms:created>
  <dcterms:modified xsi:type="dcterms:W3CDTF">2023-04-06T19:11:01Z</dcterms:modified>
</cp:coreProperties>
</file>