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 id="2147483801" r:id="rId5"/>
  </p:sldMasterIdLst>
  <p:notesMasterIdLst>
    <p:notesMasterId r:id="rId55"/>
  </p:notesMasterIdLst>
  <p:handoutMasterIdLst>
    <p:handoutMasterId r:id="rId56"/>
  </p:handoutMasterIdLst>
  <p:sldIdLst>
    <p:sldId id="3011" r:id="rId6"/>
    <p:sldId id="2076136877" r:id="rId7"/>
    <p:sldId id="2076137079" r:id="rId8"/>
    <p:sldId id="2076137080" r:id="rId9"/>
    <p:sldId id="2076137081" r:id="rId10"/>
    <p:sldId id="2076137082" r:id="rId11"/>
    <p:sldId id="2076137083" r:id="rId12"/>
    <p:sldId id="2076137084" r:id="rId13"/>
    <p:sldId id="2076137085" r:id="rId14"/>
    <p:sldId id="2076137086" r:id="rId15"/>
    <p:sldId id="2076137087" r:id="rId16"/>
    <p:sldId id="2076137088" r:id="rId17"/>
    <p:sldId id="2076137089" r:id="rId18"/>
    <p:sldId id="2076137091" r:id="rId19"/>
    <p:sldId id="2076137092" r:id="rId20"/>
    <p:sldId id="2076136993" r:id="rId21"/>
    <p:sldId id="3316" r:id="rId22"/>
    <p:sldId id="2076137093" r:id="rId23"/>
    <p:sldId id="2076137068" r:id="rId24"/>
    <p:sldId id="2076137090" r:id="rId25"/>
    <p:sldId id="2076137095" r:id="rId26"/>
    <p:sldId id="2076137096" r:id="rId27"/>
    <p:sldId id="2076137097" r:id="rId28"/>
    <p:sldId id="2076137098" r:id="rId29"/>
    <p:sldId id="2076137099" r:id="rId30"/>
    <p:sldId id="2076137100" r:id="rId31"/>
    <p:sldId id="2076137102" r:id="rId32"/>
    <p:sldId id="2076137103" r:id="rId33"/>
    <p:sldId id="2076137104" r:id="rId34"/>
    <p:sldId id="2076137105" r:id="rId35"/>
    <p:sldId id="2076137106" r:id="rId36"/>
    <p:sldId id="2076137110" r:id="rId37"/>
    <p:sldId id="2076137109" r:id="rId38"/>
    <p:sldId id="2076137111" r:id="rId39"/>
    <p:sldId id="2076137112" r:id="rId40"/>
    <p:sldId id="2076137113" r:id="rId41"/>
    <p:sldId id="2076137094" r:id="rId42"/>
    <p:sldId id="2076137101" r:id="rId43"/>
    <p:sldId id="2076137114" r:id="rId44"/>
    <p:sldId id="2076137115" r:id="rId45"/>
    <p:sldId id="2076137116" r:id="rId46"/>
    <p:sldId id="2076137107" r:id="rId47"/>
    <p:sldId id="2076137108" r:id="rId48"/>
    <p:sldId id="2076137075" r:id="rId49"/>
    <p:sldId id="2076137074" r:id="rId50"/>
    <p:sldId id="2076137078" r:id="rId51"/>
    <p:sldId id="2076137076" r:id="rId52"/>
    <p:sldId id="2076137077" r:id="rId53"/>
    <p:sldId id="2076137064" r:id="rId5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Piazza" initials="JP" lastIdx="5" clrIdx="0">
    <p:extLst>
      <p:ext uri="{19B8F6BF-5375-455C-9EA6-DF929625EA0E}">
        <p15:presenceInfo xmlns:p15="http://schemas.microsoft.com/office/powerpoint/2012/main" userId="S::jeffrey.p@orioninc.com::6a56117c-0833-4d93-a9f5-f2132ead4975" providerId="AD"/>
      </p:ext>
    </p:extLst>
  </p:cmAuthor>
  <p:cmAuthor id="2" name="Hasita Vinod" initials="HV" lastIdx="6" clrIdx="1">
    <p:extLst>
      <p:ext uri="{19B8F6BF-5375-455C-9EA6-DF929625EA0E}">
        <p15:presenceInfo xmlns:p15="http://schemas.microsoft.com/office/powerpoint/2012/main" userId="Hasita Vin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8FA"/>
    <a:srgbClr val="B3FFFD"/>
    <a:srgbClr val="EFF1F3"/>
    <a:srgbClr val="657786"/>
    <a:srgbClr val="F4F8FA"/>
    <a:srgbClr val="F4F8FB"/>
    <a:srgbClr val="0E7185"/>
    <a:srgbClr val="222222"/>
    <a:srgbClr val="66768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093" autoAdjust="0"/>
  </p:normalViewPr>
  <p:slideViewPr>
    <p:cSldViewPr snapToGrid="0">
      <p:cViewPr varScale="1">
        <p:scale>
          <a:sx n="72" d="100"/>
          <a:sy n="72" d="100"/>
        </p:scale>
        <p:origin x="660" y="66"/>
      </p:cViewPr>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p:scale>
          <a:sx n="1" d="2"/>
          <a:sy n="1" d="2"/>
        </p:scale>
        <p:origin x="288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03A50A-B73A-744A-90EE-BEFC05509C01}"/>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36BAFF02-2835-FC48-A150-7E7822798B70}"/>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C772521-5083-AF4C-95A9-2A48F491DBA5}" type="datetimeFigureOut">
              <a:rPr lang="en-US" smtClean="0"/>
              <a:t>2/23/2024</a:t>
            </a:fld>
            <a:endParaRPr lang="en-US" dirty="0"/>
          </a:p>
        </p:txBody>
      </p:sp>
      <p:sp>
        <p:nvSpPr>
          <p:cNvPr id="4" name="Footer Placeholder 3">
            <a:extLst>
              <a:ext uri="{FF2B5EF4-FFF2-40B4-BE49-F238E27FC236}">
                <a16:creationId xmlns:a16="http://schemas.microsoft.com/office/drawing/2014/main" id="{11D0A43A-905B-8C4F-9801-1E4C9FA03158}"/>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87EEECA6-AE26-E648-A0D8-0BEC99C356DB}"/>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26B0F7A8-3A4E-EB4A-A41E-8CC869C7678E}" type="slidenum">
              <a:rPr lang="en-US" smtClean="0"/>
              <a:t>‹#›</a:t>
            </a:fld>
            <a:endParaRPr lang="en-US" dirty="0"/>
          </a:p>
        </p:txBody>
      </p:sp>
    </p:spTree>
    <p:extLst>
      <p:ext uri="{BB962C8B-B14F-4D97-AF65-F5344CB8AC3E}">
        <p14:creationId xmlns:p14="http://schemas.microsoft.com/office/powerpoint/2010/main" val="231172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C9D571A-CD64-4798-8FA2-64280F7D087C}" type="datetimeFigureOut">
              <a:rPr lang="en-IN" smtClean="0"/>
              <a:t>23-02-2024</a:t>
            </a:fld>
            <a:endParaRPr lang="en-IN"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6A98052-FB82-4C1A-9ECE-8B12EE389315}" type="slidenum">
              <a:rPr lang="en-IN" smtClean="0"/>
              <a:t>‹#›</a:t>
            </a:fld>
            <a:endParaRPr lang="en-IN" dirty="0"/>
          </a:p>
        </p:txBody>
      </p:sp>
    </p:spTree>
    <p:extLst>
      <p:ext uri="{BB962C8B-B14F-4D97-AF65-F5344CB8AC3E}">
        <p14:creationId xmlns:p14="http://schemas.microsoft.com/office/powerpoint/2010/main" val="99866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defRPr/>
            </a:pPr>
            <a:fld id="{96A98052-FB82-4C1A-9ECE-8B12EE389315}" type="slidenum">
              <a:rPr lang="en-IN">
                <a:solidFill>
                  <a:prstClr val="black"/>
                </a:solidFill>
                <a:latin typeface="Calibri" panose="020F0502020204030204"/>
              </a:rPr>
              <a:pPr defTabSz="966612">
                <a:defRPr/>
              </a:pPr>
              <a:t>1</a:t>
            </a:fld>
            <a:endParaRPr lang="en-IN" dirty="0">
              <a:solidFill>
                <a:prstClr val="black"/>
              </a:solidFill>
              <a:latin typeface="Calibri" panose="020F0502020204030204"/>
            </a:endParaRPr>
          </a:p>
        </p:txBody>
      </p:sp>
    </p:spTree>
    <p:extLst>
      <p:ext uri="{BB962C8B-B14F-4D97-AF65-F5344CB8AC3E}">
        <p14:creationId xmlns:p14="http://schemas.microsoft.com/office/powerpoint/2010/main" val="237029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31</a:t>
            </a:fld>
            <a:endParaRPr lang="en-IN" dirty="0"/>
          </a:p>
        </p:txBody>
      </p:sp>
    </p:spTree>
    <p:extLst>
      <p:ext uri="{BB962C8B-B14F-4D97-AF65-F5344CB8AC3E}">
        <p14:creationId xmlns:p14="http://schemas.microsoft.com/office/powerpoint/2010/main" val="1803804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49</a:t>
            </a:fld>
            <a:endParaRPr lang="en-IN" dirty="0"/>
          </a:p>
        </p:txBody>
      </p:sp>
    </p:spTree>
    <p:extLst>
      <p:ext uri="{BB962C8B-B14F-4D97-AF65-F5344CB8AC3E}">
        <p14:creationId xmlns:p14="http://schemas.microsoft.com/office/powerpoint/2010/main" val="744527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dirty="0"/>
              <a:t>Presentation Date</a:t>
            </a:r>
          </a:p>
        </p:txBody>
      </p:sp>
    </p:spTree>
    <p:extLst>
      <p:ext uri="{BB962C8B-B14F-4D97-AF65-F5344CB8AC3E}">
        <p14:creationId xmlns:p14="http://schemas.microsoft.com/office/powerpoint/2010/main" val="23170448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368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9787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arrow - Right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dirty="0"/>
              <a:t>Click to edit Master text styles</a:t>
            </a:r>
          </a:p>
          <a:p>
            <a:pPr lvl="1"/>
            <a:r>
              <a:rPr lang="en-IN" dirty="0"/>
              <a:t>Second level</a:t>
            </a:r>
          </a:p>
          <a:p>
            <a:pPr lvl="2"/>
            <a:r>
              <a:rPr lang="en-IN" dirty="0"/>
              <a:t>Third level</a:t>
            </a:r>
          </a:p>
          <a:p>
            <a:pPr lvl="3"/>
            <a:r>
              <a:rPr lang="en-IN" dirty="0"/>
              <a:t>Fourth level</a:t>
            </a:r>
          </a:p>
          <a:p>
            <a:pPr lvl="4"/>
            <a:r>
              <a:rPr lang="en-IN" dirty="0"/>
              <a:t>Fifth level</a:t>
            </a:r>
            <a:endParaRPr lang="en-US" dirty="0"/>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3326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2186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2852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7997096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97481099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88000"/>
          </a:xfrm>
        </p:spPr>
        <p:txBody>
          <a:bodyPr/>
          <a:lstStyle>
            <a:lvl1pPr marL="1800" indent="0">
              <a:buNone/>
              <a:defRPr sz="1200" b="1" baseline="0">
                <a:solidFill>
                  <a:schemeClr val="bg1"/>
                </a:solidFill>
              </a:defRPr>
            </a:lvl1pPr>
          </a:lstStyle>
          <a:p>
            <a:pPr lvl="0"/>
            <a:r>
              <a:rPr lang="en-US" dirty="0" err="1"/>
              <a:t>Firstname</a:t>
            </a:r>
            <a:r>
              <a:rPr lang="en-US" dirty="0"/>
              <a:t> </a:t>
            </a:r>
            <a:r>
              <a:rPr lang="en-US" dirty="0" err="1"/>
              <a:t>Lastname</a:t>
            </a:r>
            <a:endParaRPr lang="en-US" dirty="0"/>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dirty="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71274"/>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776630"/>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5081986"/>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24902013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 White">
    <p:spTree>
      <p:nvGrpSpPr>
        <p:cNvPr id="1" name="Shape 186"/>
        <p:cNvGrpSpPr/>
        <p:nvPr/>
      </p:nvGrpSpPr>
      <p:grpSpPr>
        <a:xfrm>
          <a:off x="0" y="0"/>
          <a:ext cx="0" cy="0"/>
          <a:chOff x="0" y="0"/>
          <a:chExt cx="0" cy="0"/>
        </a:xfrm>
      </p:grpSpPr>
      <p:sp>
        <p:nvSpPr>
          <p:cNvPr id="6" name="TextBox 5"/>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03662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4304265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dirty="0"/>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4748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pic>
        <p:nvPicPr>
          <p:cNvPr id="8" name="Picture 7">
            <a:extLst>
              <a:ext uri="{FF2B5EF4-FFF2-40B4-BE49-F238E27FC236}">
                <a16:creationId xmlns:a16="http://schemas.microsoft.com/office/drawing/2014/main" id="{DBAD84DE-48FF-9F47-8499-995EA103B50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373525" y="950601"/>
            <a:ext cx="2479823" cy="538256"/>
          </a:xfrm>
          <a:prstGeom prst="rect">
            <a:avLst/>
          </a:prstGeom>
          <a:noFill/>
        </p:spPr>
      </p:pic>
      <p:cxnSp>
        <p:nvCxnSpPr>
          <p:cNvPr id="9" name="Straight Connector 8">
            <a:extLst>
              <a:ext uri="{FF2B5EF4-FFF2-40B4-BE49-F238E27FC236}">
                <a16:creationId xmlns:a16="http://schemas.microsoft.com/office/drawing/2014/main" id="{BBFDA4DA-3461-BA47-B27D-336FCA7F56AB}"/>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951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7BBE63A-54D5-C84E-AE63-3B34FD41D56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cxnSp>
        <p:nvCxnSpPr>
          <p:cNvPr id="9" name="Straight Connector 8">
            <a:extLst>
              <a:ext uri="{FF2B5EF4-FFF2-40B4-BE49-F238E27FC236}">
                <a16:creationId xmlns:a16="http://schemas.microsoft.com/office/drawing/2014/main" id="{D51F5FD6-6F37-F849-88FC-3497DEEEE56F}"/>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8719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7718479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03418450"/>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12" name="Group 11">
            <a:extLst>
              <a:ext uri="{FF2B5EF4-FFF2-40B4-BE49-F238E27FC236}">
                <a16:creationId xmlns:a16="http://schemas.microsoft.com/office/drawing/2014/main" id="{FF226791-3665-7444-A494-FEF5A3B29A51}"/>
              </a:ext>
            </a:extLst>
          </p:cNvPr>
          <p:cNvGrpSpPr/>
          <p:nvPr userDrawn="1"/>
        </p:nvGrpSpPr>
        <p:grpSpPr>
          <a:xfrm>
            <a:off x="-2477006" y="951186"/>
            <a:ext cx="7970296" cy="4955628"/>
            <a:chOff x="-2477006" y="951186"/>
            <a:chExt cx="7970296" cy="4955628"/>
          </a:xfrm>
          <a:solidFill>
            <a:schemeClr val="bg1"/>
          </a:solidFill>
        </p:grpSpPr>
        <p:sp>
          <p:nvSpPr>
            <p:cNvPr id="13" name="Parallelogram 12">
              <a:extLst>
                <a:ext uri="{FF2B5EF4-FFF2-40B4-BE49-F238E27FC236}">
                  <a16:creationId xmlns:a16="http://schemas.microsoft.com/office/drawing/2014/main" id="{8B17B7A7-EAC5-EB49-BEA9-74A0383BD879}"/>
                </a:ext>
              </a:extLst>
            </p:cNvPr>
            <p:cNvSpPr/>
            <p:nvPr/>
          </p:nvSpPr>
          <p:spPr>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DE96D5D8-169F-E34B-8F2A-8B67AC0F8576}"/>
                </a:ext>
              </a:extLst>
            </p:cNvPr>
            <p:cNvSpPr/>
            <p:nvPr/>
          </p:nvSpPr>
          <p:spPr>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15286010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grpSp>
        <p:nvGrpSpPr>
          <p:cNvPr id="10" name="Group 9">
            <a:extLst>
              <a:ext uri="{FF2B5EF4-FFF2-40B4-BE49-F238E27FC236}">
                <a16:creationId xmlns:a16="http://schemas.microsoft.com/office/drawing/2014/main" id="{CD4809C4-3E3D-6548-84EB-68833B7007E1}"/>
              </a:ext>
            </a:extLst>
          </p:cNvPr>
          <p:cNvGrpSpPr/>
          <p:nvPr userDrawn="1"/>
        </p:nvGrpSpPr>
        <p:grpSpPr>
          <a:xfrm>
            <a:off x="-2488436" y="951186"/>
            <a:ext cx="7970296" cy="4955628"/>
            <a:chOff x="-2477006" y="951186"/>
            <a:chExt cx="7970296" cy="4955628"/>
          </a:xfrm>
          <a:solidFill>
            <a:srgbClr val="F4F8FA"/>
          </a:solidFill>
        </p:grpSpPr>
        <p:sp>
          <p:nvSpPr>
            <p:cNvPr id="11" name="Parallelogram 10">
              <a:extLst>
                <a:ext uri="{FF2B5EF4-FFF2-40B4-BE49-F238E27FC236}">
                  <a16:creationId xmlns:a16="http://schemas.microsoft.com/office/drawing/2014/main" id="{402BD812-EB30-6949-BF31-3A81D5FA9423}"/>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Block Arc 11">
              <a:extLst>
                <a:ext uri="{FF2B5EF4-FFF2-40B4-BE49-F238E27FC236}">
                  <a16:creationId xmlns:a16="http://schemas.microsoft.com/office/drawing/2014/main" id="{2332629C-B5D9-3642-B0CB-1C9103F2BE7E}"/>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261360151"/>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pic>
        <p:nvPicPr>
          <p:cNvPr id="10" name="Picture 9">
            <a:extLst>
              <a:ext uri="{FF2B5EF4-FFF2-40B4-BE49-F238E27FC236}">
                <a16:creationId xmlns:a16="http://schemas.microsoft.com/office/drawing/2014/main" id="{BA34F4F8-E735-1042-B721-D39D67CCD1B4}"/>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22073574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31472066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2702839010"/>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C43647DC-AE05-CB48-90D8-5CB660F8A819}"/>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a:extLst>
              <a:ext uri="{FF2B5EF4-FFF2-40B4-BE49-F238E27FC236}">
                <a16:creationId xmlns:a16="http://schemas.microsoft.com/office/drawing/2014/main" id="{4D3B7B19-C477-7F43-8F8C-9C7E5354255C}"/>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9610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dirty="0"/>
              <a:t>Click to add text</a:t>
            </a:r>
            <a:endParaRPr dirty="0"/>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41470392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4" name="Rectangle 13"/>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731619719"/>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2" name="Rectangle 11"/>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41276115"/>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772870220"/>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34609830"/>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803735184"/>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9977551"/>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120850"/>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 Statement - White">
    <p:spTree>
      <p:nvGrpSpPr>
        <p:cNvPr id="1" name="Shape 186"/>
        <p:cNvGrpSpPr/>
        <p:nvPr/>
      </p:nvGrpSpPr>
      <p:grpSpPr>
        <a:xfrm>
          <a:off x="0" y="0"/>
          <a:ext cx="0" cy="0"/>
          <a:chOff x="0" y="0"/>
          <a:chExt cx="0" cy="0"/>
        </a:xfrm>
      </p:grpSpPr>
      <p:sp>
        <p:nvSpPr>
          <p:cNvPr id="6" name="TextBox 5"/>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68968602"/>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53432225"/>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23078259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 </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31794140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Column - White">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294809"/>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326001"/>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 Column">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335850"/>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57487195"/>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693625990"/>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6" name="Rectangle 1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75205215"/>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675238343"/>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4874961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Column">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480169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4-Column Header">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4176282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605601626"/>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4BEE6472-397A-A448-8540-27F47F341890}"/>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a:extLst>
              <a:ext uri="{FF2B5EF4-FFF2-40B4-BE49-F238E27FC236}">
                <a16:creationId xmlns:a16="http://schemas.microsoft.com/office/drawing/2014/main" id="{C41238F9-7EC7-3F42-A478-1BA0822C8062}"/>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242149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7BCC9FB4-13CB-D54F-8144-4F4D9BC0319D}"/>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a:extLst>
              <a:ext uri="{FF2B5EF4-FFF2-40B4-BE49-F238E27FC236}">
                <a16:creationId xmlns:a16="http://schemas.microsoft.com/office/drawing/2014/main" id="{0F2F900C-80EC-A14A-A279-AE6A6325C06F}"/>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6610715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440156"/>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479713"/>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439588591"/>
      </p:ext>
    </p:extLst>
  </p:cSld>
  <p:clrMapOvr>
    <a:masterClrMapping/>
  </p:clrMapOvr>
  <p:hf sldNum="0"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3733"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67"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138848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2_Text Narrow - Right">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12648" y="457200"/>
            <a:ext cx="10972800" cy="457200"/>
          </a:xfrm>
          <a:prstGeom prst="rect">
            <a:avLst/>
          </a:prstGeom>
        </p:spPr>
        <p:txBody>
          <a:bodyPr lIns="0" tIns="0" rIns="0" bIns="0" anchor="t" anchorCtr="0">
            <a:noAutofit/>
          </a:bodyPr>
          <a:lstStyle>
            <a:lvl1pPr marR="0" lvl="0" algn="l" rtl="0">
              <a:lnSpc>
                <a:spcPct val="110000"/>
              </a:lnSpc>
              <a:spcBef>
                <a:spcPts val="0"/>
              </a:spcBef>
              <a:spcAft>
                <a:spcPts val="800"/>
              </a:spcAft>
              <a:buClr>
                <a:srgbClr val="073763"/>
              </a:buClr>
              <a:buSzPct val="100000"/>
              <a:buNone/>
              <a:defRPr sz="1200" b="0" i="0" u="none" strike="noStrike" cap="none" spc="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Autofit/>
          </a:bodyPr>
          <a:lstStyle>
            <a:lvl1pPr marL="152396" indent="-152396">
              <a:tabLst/>
              <a:defRPr sz="1867">
                <a:solidFill>
                  <a:schemeClr val="tx2"/>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2" name="Footer Placeholder 1">
            <a:extLst>
              <a:ext uri="{FF2B5EF4-FFF2-40B4-BE49-F238E27FC236}">
                <a16:creationId xmlns:a16="http://schemas.microsoft.com/office/drawing/2014/main" id="{34C129C0-E527-C242-BCBD-F8027A93F33D}"/>
              </a:ext>
            </a:extLst>
          </p:cNvPr>
          <p:cNvSpPr>
            <a:spLocks noGrp="1"/>
          </p:cNvSpPr>
          <p:nvPr>
            <p:ph type="ftr" sz="quarter" idx="24"/>
          </p:nvPr>
        </p:nvSpPr>
        <p:spPr/>
        <p:txBody>
          <a:bodyPr>
            <a:noAutofit/>
          </a:bodyPr>
          <a:lstStyle/>
          <a:p>
            <a:r>
              <a:rPr lang="en-US" dirty="0"/>
              <a:t>Proprietary and Confidential</a:t>
            </a:r>
          </a:p>
        </p:txBody>
      </p:sp>
      <p:sp>
        <p:nvSpPr>
          <p:cNvPr id="3" name="Slide Number Placeholder 2">
            <a:extLst>
              <a:ext uri="{FF2B5EF4-FFF2-40B4-BE49-F238E27FC236}">
                <a16:creationId xmlns:a16="http://schemas.microsoft.com/office/drawing/2014/main" id="{94B468D7-E4D8-E24E-BEA8-B750CCE7D627}"/>
              </a:ext>
            </a:extLst>
          </p:cNvPr>
          <p:cNvSpPr>
            <a:spLocks noGrp="1"/>
          </p:cNvSpPr>
          <p:nvPr>
            <p:ph type="sldNum" sz="quarter" idx="25"/>
          </p:nvPr>
        </p:nvSpPr>
        <p:spPr/>
        <p:txBody>
          <a:bodyPr>
            <a:noAutofit/>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177432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Orange - Text 1 Column Righ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0" y="487680"/>
            <a:ext cx="10972800" cy="609600"/>
          </a:xfrm>
          <a:prstGeom prst="rect">
            <a:avLst/>
          </a:prstGeom>
        </p:spPr>
        <p:txBody>
          <a:bodyPr lIns="0" tIns="0" rIns="0" bIns="0" anchor="t" anchorCtr="0"/>
          <a:lstStyle>
            <a:lvl1pPr marR="0" lvl="0" algn="l" rtl="0">
              <a:lnSpc>
                <a:spcPct val="110000"/>
              </a:lnSpc>
              <a:spcBef>
                <a:spcPts val="0"/>
              </a:spcBef>
              <a:spcAft>
                <a:spcPts val="80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7243710A-47FE-6F4B-B3AE-404D8398EB86}"/>
              </a:ext>
            </a:extLst>
          </p:cNvPr>
          <p:cNvSpPr>
            <a:spLocks noGrp="1"/>
          </p:cNvSpPr>
          <p:nvPr>
            <p:ph type="ftr" sz="quarter" idx="11"/>
          </p:nvPr>
        </p:nvSpPr>
        <p:spPr/>
        <p:txBody>
          <a:bodyPr/>
          <a:lstStyle/>
          <a:p>
            <a:r>
              <a:rPr lang="en-IN" dirty="0">
                <a:solidFill>
                  <a:schemeClr val="bg1">
                    <a:lumMod val="65000"/>
                  </a:scheme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59DDF245-45E0-BB46-B90D-34BC7D28797B}"/>
              </a:ext>
            </a:extLst>
          </p:cNvPr>
          <p:cNvSpPr>
            <a:spLocks noGrp="1"/>
          </p:cNvSpPr>
          <p:nvPr>
            <p:ph type="sldNum" sz="quarter" idx="12"/>
          </p:nvPr>
        </p:nvSpPr>
        <p:spPr/>
        <p:txBody>
          <a:bodyPr/>
          <a:lstStyle/>
          <a:p>
            <a:fld id="{F4F498AA-9F45-434A-9071-A59C3F5BAA13}" type="slidenum">
              <a:rPr lang="en-IN" smtClean="0">
                <a:solidFill>
                  <a:schemeClr val="bg1">
                    <a:lumMod val="65000"/>
                  </a:schemeClr>
                </a:solidFill>
                <a:latin typeface="Segoe UI" panose="020B0502040204020203" pitchFamily="34" charset="0"/>
                <a:cs typeface="Segoe UI" panose="020B0502040204020203" pitchFamily="34" charset="0"/>
              </a:rPr>
              <a:pPr/>
              <a:t>‹#›</a:t>
            </a:fld>
            <a:endParaRPr lang="en-IN" dirty="0">
              <a:solidFill>
                <a:schemeClr val="bg1">
                  <a:lumMod val="65000"/>
                </a:schemeClr>
              </a:solidFill>
              <a:latin typeface="Segoe UI" panose="020B0502040204020203" pitchFamily="34" charset="0"/>
              <a:cs typeface="Segoe UI" panose="020B0502040204020203" pitchFamily="34" charset="0"/>
            </a:endParaRP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rmAutofit/>
          </a:bodyPr>
          <a:lstStyle>
            <a:lvl1pPr marL="237061" indent="-237061">
              <a:tabLst/>
              <a:defRPr sz="1867"/>
            </a:lvl1pPr>
            <a:lvl2pPr marL="846646" indent="-237061">
              <a:tabLst/>
              <a:defRPr sz="1867"/>
            </a:lvl2pPr>
            <a:lvl3pPr marL="1456230" indent="-237061">
              <a:tabLst/>
              <a:defRPr sz="1867"/>
            </a:lvl3pPr>
            <a:lvl4pPr marL="2065815" indent="-237061">
              <a:tabLst/>
              <a:defRPr sz="1867"/>
            </a:lvl4pPr>
            <a:lvl5pPr marL="2675400" indent="-237061">
              <a:tabLst/>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8990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Orange - Tex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1" y="487680"/>
            <a:ext cx="10972800" cy="609600"/>
          </a:xfrm>
          <a:prstGeom prst="rect">
            <a:avLst/>
          </a:prstGeom>
        </p:spPr>
        <p:txBody>
          <a:bodyPr lIns="0" tIns="0" rIns="0" bIns="0" anchor="t" anchorCtr="0"/>
          <a:lstStyle>
            <a:lvl1pPr marR="0" lvl="0" algn="l" rtl="0">
              <a:lnSpc>
                <a:spcPct val="100000"/>
              </a:lnSpc>
              <a:spcBef>
                <a:spcPts val="0"/>
              </a:spcBef>
              <a:spcAft>
                <a:spcPts val="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988C73BD-8AE4-9740-B919-FEAD045359F9}"/>
              </a:ext>
            </a:extLst>
          </p:cNvPr>
          <p:cNvSpPr>
            <a:spLocks noGrp="1"/>
          </p:cNvSpPr>
          <p:nvPr>
            <p:ph type="ftr" sz="quarter" idx="11"/>
          </p:nvPr>
        </p:nvSpPr>
        <p:spPr/>
        <p:txBody>
          <a:bodyPr/>
          <a:lstStyle/>
          <a:p>
            <a:r>
              <a:rPr lang="en-IN" dirty="0">
                <a:solidFill>
                  <a:prstClr val="white">
                    <a:lumMod val="65000"/>
                  </a:prst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9EDF6113-B0E9-DE45-B388-39B64D121485}"/>
              </a:ext>
            </a:extLst>
          </p:cNvPr>
          <p:cNvSpPr>
            <a:spLocks noGrp="1"/>
          </p:cNvSpPr>
          <p:nvPr>
            <p:ph type="sldNum" sz="quarter" idx="12"/>
          </p:nvPr>
        </p:nvSpPr>
        <p:spPr/>
        <p:txBody>
          <a:bodyPr/>
          <a:lstStyle/>
          <a:p>
            <a:fld id="{F4F498AA-9F45-434A-9071-A59C3F5BAA13}" type="slidenum">
              <a:rPr lang="en-IN" smtClean="0">
                <a:solidFill>
                  <a:prstClr val="white">
                    <a:lumMod val="65000"/>
                  </a:prstClr>
                </a:solidFill>
                <a:latin typeface="Segoe UI" panose="020B0502040204020203" pitchFamily="34" charset="0"/>
                <a:cs typeface="Segoe UI" panose="020B0502040204020203" pitchFamily="34" charset="0"/>
              </a:rPr>
              <a:pPr/>
              <a:t>‹#›</a:t>
            </a:fld>
            <a:endParaRPr lang="en-IN" dirty="0">
              <a:solidFill>
                <a:prstClr val="white">
                  <a:lumMod val="65000"/>
                </a:prstClr>
              </a:solidFill>
              <a:latin typeface="Segoe UI" panose="020B0502040204020203" pitchFamily="34" charset="0"/>
              <a:cs typeface="Segoe UI" panose="020B0502040204020203" pitchFamily="34" charset="0"/>
            </a:endParaRPr>
          </a:p>
        </p:txBody>
      </p:sp>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219200"/>
            <a:ext cx="10972800" cy="4876800"/>
          </a:xfrm>
        </p:spPr>
        <p:txBody>
          <a:bodyPr/>
          <a:lstStyle>
            <a:lvl1pPr marL="232822" indent="-224356">
              <a:buClr>
                <a:schemeClr val="bg1">
                  <a:lumMod val="75000"/>
                </a:schemeClr>
              </a:buClr>
              <a:tabLst/>
              <a:defRPr b="0" i="0">
                <a:latin typeface="Segoe UI Semilight" panose="020B0402040204020203" pitchFamily="34" charset="0"/>
                <a:cs typeface="Segoe UI Semilight" panose="020B0402040204020203" pitchFamily="34" charset="0"/>
              </a:defRPr>
            </a:lvl1pPr>
            <a:lvl2pPr>
              <a:buClr>
                <a:schemeClr val="bg1">
                  <a:lumMod val="75000"/>
                </a:schemeClr>
              </a:buClr>
              <a:defRPr b="0" i="0">
                <a:latin typeface="Segoe UI Semilight" panose="020B0402040204020203" pitchFamily="34" charset="0"/>
                <a:cs typeface="Segoe UI Semilight" panose="020B0402040204020203" pitchFamily="34" charset="0"/>
              </a:defRPr>
            </a:lvl2pPr>
            <a:lvl3pPr>
              <a:buClr>
                <a:schemeClr val="bg1">
                  <a:lumMod val="75000"/>
                </a:schemeClr>
              </a:buClr>
              <a:defRPr b="0" i="0">
                <a:latin typeface="Segoe UI Semilight" panose="020B0402040204020203" pitchFamily="34" charset="0"/>
                <a:cs typeface="Segoe UI Semilight" panose="020B0402040204020203" pitchFamily="34" charset="0"/>
              </a:defRPr>
            </a:lvl3pPr>
            <a:lvl4pPr>
              <a:buClr>
                <a:schemeClr val="bg1">
                  <a:lumMod val="75000"/>
                </a:schemeClr>
              </a:buClr>
              <a:defRPr b="0" i="0">
                <a:latin typeface="Segoe UI Semilight" panose="020B0402040204020203" pitchFamily="34" charset="0"/>
                <a:cs typeface="Segoe UI Semilight" panose="020B0402040204020203" pitchFamily="34" charset="0"/>
              </a:defRPr>
            </a:lvl4pPr>
            <a:lvl5pPr>
              <a:buClr>
                <a:schemeClr val="bg1">
                  <a:lumMod val="75000"/>
                </a:schemeClr>
              </a:buClr>
              <a:defRPr b="0" i="0">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8289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40261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spc="200" baseline="0">
                <a:solidFill>
                  <a:srgbClr val="26C3F3"/>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4531792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09601" y="457200"/>
            <a:ext cx="10972800" cy="457200"/>
          </a:xfrm>
          <a:prstGeom prst="rect">
            <a:avLst/>
          </a:prstGeom>
        </p:spPr>
        <p:txBody>
          <a:bodyPr lIns="0" tIns="0" rIns="0" bIns="0" anchor="t" anchorCtr="0"/>
          <a:lstStyle>
            <a:lvl1pPr marR="0" lvl="0" algn="l" defTabSz="1219170" rtl="0" eaLnBrk="1" latinLnBrk="0" hangingPunct="1">
              <a:lnSpc>
                <a:spcPct val="100000"/>
              </a:lnSpc>
              <a:spcBef>
                <a:spcPts val="0"/>
              </a:spcBef>
              <a:spcAft>
                <a:spcPts val="0"/>
              </a:spcAft>
              <a:buClr>
                <a:srgbClr val="073763"/>
              </a:buClr>
              <a:buSzPct val="100000"/>
              <a:buNone/>
              <a:defRPr sz="1200" b="0" i="0" u="none" strike="noStrike" kern="1200" cap="none" spc="200" baseline="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3" name="Slide Number Placeholder 2">
            <a:extLst>
              <a:ext uri="{FF2B5EF4-FFF2-40B4-BE49-F238E27FC236}">
                <a16:creationId xmlns:a16="http://schemas.microsoft.com/office/drawing/2014/main" id="{F509D132-2790-3A46-BDC1-0220F0557022}"/>
              </a:ext>
            </a:extLst>
          </p:cNvPr>
          <p:cNvSpPr>
            <a:spLocks noGrp="1"/>
          </p:cNvSpPr>
          <p:nvPr>
            <p:ph type="sldNum" sz="quarter" idx="15"/>
          </p:nvPr>
        </p:nvSpPr>
        <p:spPr/>
        <p:txBody>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24104229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8823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cap="all" spc="200" baseline="0">
                <a:solidFill>
                  <a:schemeClr val="accent1"/>
                </a:solidFill>
                <a:latin typeface="Arial" panose="020B0604020202020204" pitchFamily="34" charset="0"/>
                <a:cs typeface="Arial" panose="020B0604020202020204" pitchFamily="34" charset="0"/>
              </a:defRPr>
            </a:lvl1pPr>
          </a:lstStyle>
          <a:p>
            <a:pPr lvl="0"/>
            <a:r>
              <a:rPr lang="en-US" dirty="0"/>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144538960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chemeClr val="tx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9913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3176641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theme" Target="../theme/theme2.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a:p>
            <a:pPr lvl="4"/>
            <a:r>
              <a:rPr lang="en-US" dirty="0"/>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21"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dirty="0"/>
              <a:t>CLICK TO EDIT MASTER TITLE STYLE</a:t>
            </a:r>
          </a:p>
        </p:txBody>
      </p:sp>
      <p:sp>
        <p:nvSpPr>
          <p:cNvPr id="2" name="MSIPCMContentMarking" descr="{&quot;HashCode&quot;:1372689701,&quot;Placement&quot;:&quot;Footer&quot;}">
            <a:extLst>
              <a:ext uri="{FF2B5EF4-FFF2-40B4-BE49-F238E27FC236}">
                <a16:creationId xmlns:a16="http://schemas.microsoft.com/office/drawing/2014/main" id="{CC4F5E24-F13A-43C6-8E7D-8F1C9D8E9017}"/>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1701166760"/>
      </p:ext>
    </p:extLst>
  </p:cSld>
  <p:clrMap bg1="lt1" tx1="dk1" bg2="lt2" tx2="dk2" accent1="accent1" accent2="accent2" accent3="accent3" accent4="accent4" accent5="accent5" accent6="accent6" hlink="hlink" folHlink="folHlink"/>
  <p:sldLayoutIdLst>
    <p:sldLayoutId id="2147483759" r:id="rId1"/>
    <p:sldLayoutId id="2147483787" r:id="rId2"/>
    <p:sldLayoutId id="2147483762" r:id="rId3"/>
    <p:sldLayoutId id="2147483760" r:id="rId4"/>
    <p:sldLayoutId id="2147483779" r:id="rId5"/>
    <p:sldLayoutId id="2147483799" r:id="rId6"/>
    <p:sldLayoutId id="2147483798" r:id="rId7"/>
    <p:sldLayoutId id="2147483764" r:id="rId8"/>
    <p:sldLayoutId id="2147483796" r:id="rId9"/>
    <p:sldLayoutId id="2147483769" r:id="rId10"/>
    <p:sldLayoutId id="2147483770" r:id="rId11"/>
    <p:sldLayoutId id="2147483791" r:id="rId12"/>
    <p:sldLayoutId id="2147483771" r:id="rId13"/>
    <p:sldLayoutId id="2147483772" r:id="rId14"/>
    <p:sldLayoutId id="2147483774" r:id="rId15"/>
    <p:sldLayoutId id="2147483775" r:id="rId16"/>
    <p:sldLayoutId id="2147483800" r:id="rId17"/>
    <p:sldLayoutId id="2147483848" r:id="rId18"/>
    <p:sldLayoutId id="2147483849" r:id="rId19"/>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userDrawn="1">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userDrawn="1">
          <p15:clr>
            <a:srgbClr val="5ACBF0"/>
          </p15:clr>
        </p15:guide>
        <p15:guide id="28" pos="240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p:nvPicPr>
        <p:blipFill>
          <a:blip r:embed="rId44"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pic>
        <p:nvPicPr>
          <p:cNvPr id="6" name="Picture 5">
            <a:extLst>
              <a:ext uri="{FF2B5EF4-FFF2-40B4-BE49-F238E27FC236}">
                <a16:creationId xmlns:a16="http://schemas.microsoft.com/office/drawing/2014/main" id="{89484621-9B3E-F240-9BAF-389DA7198524}"/>
              </a:ext>
            </a:extLst>
          </p:cNvPr>
          <p:cNvPicPr>
            <a:picLocks noChangeAspect="1"/>
          </p:cNvPicPr>
          <p:nvPr userDrawn="1"/>
        </p:nvPicPr>
        <p:blipFill>
          <a:blip r:embed="rId44" cstate="screen">
            <a:duotone>
              <a:schemeClr val="bg2">
                <a:shade val="45000"/>
                <a:satMod val="135000"/>
              </a:schemeClr>
              <a:prstClr val="white"/>
            </a:duotone>
            <a:alphaModFix amt="4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2" name="MSIPCMContentMarking" descr="{&quot;HashCode&quot;:1372689701,&quot;Placement&quot;:&quot;Footer&quot;}">
            <a:extLst>
              <a:ext uri="{FF2B5EF4-FFF2-40B4-BE49-F238E27FC236}">
                <a16:creationId xmlns:a16="http://schemas.microsoft.com/office/drawing/2014/main" id="{F097BAD5-7A1A-4291-9A71-87CCAA4134F0}"/>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24544394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3" r:id="rId41"/>
    <p:sldLayoutId id="2147483844" r:id="rId42"/>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azure.microsoft.com/en-us/services/cosmos-db/" TargetMode="External"/><Relationship Id="rId3" Type="http://schemas.openxmlformats.org/officeDocument/2006/relationships/hyperlink" Target="https://azure.microsoft.com/en-us/services/azure-sql/sql-managed-instance/" TargetMode="External"/><Relationship Id="rId7" Type="http://schemas.openxmlformats.org/officeDocument/2006/relationships/hyperlink" Target="https://azure.microsoft.com/en-us/services/mariadb/" TargetMode="External"/><Relationship Id="rId2" Type="http://schemas.openxmlformats.org/officeDocument/2006/relationships/hyperlink" Target="https://azure.microsoft.com/en-us/services/sql-database/" TargetMode="External"/><Relationship Id="rId1" Type="http://schemas.openxmlformats.org/officeDocument/2006/relationships/slideLayout" Target="../slideLayouts/slideLayout19.xml"/><Relationship Id="rId6" Type="http://schemas.openxmlformats.org/officeDocument/2006/relationships/hyperlink" Target="https://azure.microsoft.com/en-us/services/mysql/" TargetMode="External"/><Relationship Id="rId5" Type="http://schemas.openxmlformats.org/officeDocument/2006/relationships/hyperlink" Target="https://azure.microsoft.com/en-us/services/postgresql/" TargetMode="External"/><Relationship Id="rId10" Type="http://schemas.openxmlformats.org/officeDocument/2006/relationships/hyperlink" Target="https://azure.microsoft.com/en-us/services/database-migration/" TargetMode="External"/><Relationship Id="rId4" Type="http://schemas.openxmlformats.org/officeDocument/2006/relationships/hyperlink" Target="https://azure.microsoft.com/en-us/services/virtual-machines/sql-server/" TargetMode="External"/><Relationship Id="rId9" Type="http://schemas.openxmlformats.org/officeDocument/2006/relationships/hyperlink" Target="https://azure.microsoft.com/en-us/services/cach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19.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2" Type="http://schemas.openxmlformats.org/officeDocument/2006/relationships/hyperlink" Target="https://learn.microsoft.com/en-us/data-migration/" TargetMode="Externa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learn.microsoft.com/en-us/training/modules/provide-disaster-recovery-replicate-storage-data/5-exercise-failover-secondary-location" TargetMode="Externa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hyperlink" Target="https://learn.microsoft.com/en-us/azure/azure-sql/database/single-database-create-quickstart?view=azuresql&amp;tabs=azure-portal" TargetMode="Externa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hyperlink" Target="https://learn.microsoft.com/en-us/azure/storage/files/storage-how-to-use-files-portal?tabs=azure-portal" TargetMode="Externa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t-ai8JzhHuY" TargetMode="External"/><Relationship Id="rId2" Type="http://schemas.openxmlformats.org/officeDocument/2006/relationships/hyperlink" Target="https://www.youtube.com/watch?v=H8W9oMNSuwo" TargetMode="External"/><Relationship Id="rId1" Type="http://schemas.openxmlformats.org/officeDocument/2006/relationships/slideLayout" Target="../slideLayouts/slideLayout19.xml"/><Relationship Id="rId4" Type="http://schemas.openxmlformats.org/officeDocument/2006/relationships/hyperlink" Target="https://www.sqlshack.com/azure-sql-database-vs-sql-server-on-azure-vms/"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9.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contrast="10000"/>
                    </a14:imgEffect>
                  </a14:imgLayer>
                </a14:imgProps>
              </a:ext>
            </a:extLst>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113-7D64-984E-A590-9521764EDE03}"/>
              </a:ext>
            </a:extLst>
          </p:cNvPr>
          <p:cNvSpPr>
            <a:spLocks noGrp="1"/>
          </p:cNvSpPr>
          <p:nvPr>
            <p:ph type="ctrTitle"/>
          </p:nvPr>
        </p:nvSpPr>
        <p:spPr>
          <a:xfrm>
            <a:off x="2310802" y="2563675"/>
            <a:ext cx="8263645" cy="1717704"/>
          </a:xfrm>
        </p:spPr>
        <p:txBody>
          <a:bodyPr>
            <a:normAutofit/>
          </a:bodyPr>
          <a:lstStyle/>
          <a:p>
            <a:r>
              <a:rPr lang="en-US" sz="4400" dirty="0"/>
              <a:t>Cloud Infrastructure</a:t>
            </a:r>
            <a:br>
              <a:rPr lang="en-US" sz="4400" dirty="0"/>
            </a:br>
            <a:r>
              <a:rPr lang="en-US" sz="4400" dirty="0"/>
              <a:t>Week#2</a:t>
            </a:r>
            <a:endParaRPr lang="tr-TR" sz="4400" dirty="0"/>
          </a:p>
        </p:txBody>
      </p:sp>
      <p:sp>
        <p:nvSpPr>
          <p:cNvPr id="12" name="Text Placeholder 11">
            <a:extLst>
              <a:ext uri="{FF2B5EF4-FFF2-40B4-BE49-F238E27FC236}">
                <a16:creationId xmlns:a16="http://schemas.microsoft.com/office/drawing/2014/main" id="{130525A6-CB1C-9B43-853B-061F8D8A9E5F}"/>
              </a:ext>
            </a:extLst>
          </p:cNvPr>
          <p:cNvSpPr>
            <a:spLocks noGrp="1"/>
          </p:cNvSpPr>
          <p:nvPr>
            <p:ph type="body" sz="quarter" idx="11"/>
          </p:nvPr>
        </p:nvSpPr>
        <p:spPr/>
        <p:txBody>
          <a:bodyPr/>
          <a:lstStyle/>
          <a:p>
            <a:r>
              <a:rPr lang="en-US" dirty="0"/>
              <a:t>January 2024</a:t>
            </a:r>
          </a:p>
        </p:txBody>
      </p:sp>
      <p:pic>
        <p:nvPicPr>
          <p:cNvPr id="5" name="Resim 3">
            <a:extLst>
              <a:ext uri="{FF2B5EF4-FFF2-40B4-BE49-F238E27FC236}">
                <a16:creationId xmlns:a16="http://schemas.microsoft.com/office/drawing/2014/main" id="{1FFFC808-4FE3-4F88-822D-9DE50F2D3F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8319" y="810231"/>
            <a:ext cx="2760934" cy="770761"/>
          </a:xfrm>
          <a:prstGeom prst="rect">
            <a:avLst/>
          </a:prstGeom>
        </p:spPr>
      </p:pic>
      <p:sp>
        <p:nvSpPr>
          <p:cNvPr id="6" name="Text Placeholder 11">
            <a:extLst>
              <a:ext uri="{FF2B5EF4-FFF2-40B4-BE49-F238E27FC236}">
                <a16:creationId xmlns:a16="http://schemas.microsoft.com/office/drawing/2014/main" id="{FD367A0A-931F-4857-885D-43C45C6E1830}"/>
              </a:ext>
            </a:extLst>
          </p:cNvPr>
          <p:cNvSpPr txBox="1">
            <a:spLocks/>
          </p:cNvSpPr>
          <p:nvPr/>
        </p:nvSpPr>
        <p:spPr>
          <a:xfrm>
            <a:off x="2340824" y="4440300"/>
            <a:ext cx="2425700" cy="252000"/>
          </a:xfrm>
          <a:prstGeom prst="rect">
            <a:avLst/>
          </a:prstGeom>
        </p:spPr>
        <p:txBody>
          <a:bodyPr vert="horz" lIns="0" tIns="0" rIns="0" bIns="0" rtlCol="0">
            <a:noAutofit/>
          </a:bodyPr>
          <a:lstStyle>
            <a:lvl1pPr marL="0" indent="0" algn="l" defTabSz="1219170" rtl="0" eaLnBrk="1" latinLnBrk="0" hangingPunct="1">
              <a:lnSpc>
                <a:spcPct val="110000"/>
              </a:lnSpc>
              <a:spcBef>
                <a:spcPts val="400"/>
              </a:spcBef>
              <a:spcAft>
                <a:spcPts val="400"/>
              </a:spcAft>
              <a:buClr>
                <a:schemeClr val="bg2"/>
              </a:buClr>
              <a:buFont typeface="Arial" panose="020B0604020202020204" pitchFamily="34" charset="0"/>
              <a:buNone/>
              <a:tabLst/>
              <a:defRPr sz="1200" b="0" i="0" kern="1200" spc="50" baseline="0">
                <a:solidFill>
                  <a:schemeClr val="tx2"/>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tr-TR" dirty="0"/>
              <a:t>Emrah Mutlu</a:t>
            </a:r>
            <a:endParaRPr lang="en-US" dirty="0"/>
          </a:p>
        </p:txBody>
      </p:sp>
    </p:spTree>
    <p:extLst>
      <p:ext uri="{BB962C8B-B14F-4D97-AF65-F5344CB8AC3E}">
        <p14:creationId xmlns:p14="http://schemas.microsoft.com/office/powerpoint/2010/main" val="324699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095C26-AEFB-EA4F-C7E0-588162A23568}"/>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Define the types of the following data types:</a:t>
            </a:r>
          </a:p>
          <a:p>
            <a:pPr lvl="1"/>
            <a:r>
              <a:rPr lang="en-US" sz="1600" b="1" dirty="0">
                <a:latin typeface="Calibri" panose="020F0502020204030204" pitchFamily="34" charset="0"/>
                <a:cs typeface="Calibri" panose="020F0502020204030204" pitchFamily="34" charset="0"/>
              </a:rPr>
              <a:t>Industry 4.0 data</a:t>
            </a:r>
          </a:p>
          <a:p>
            <a:pPr lvl="1"/>
            <a:r>
              <a:rPr lang="en-US" sz="1600" dirty="0">
                <a:latin typeface="Calibri" panose="020F0502020204030204" pitchFamily="34" charset="0"/>
                <a:cs typeface="Calibri" panose="020F0502020204030204" pitchFamily="34" charset="0"/>
              </a:rPr>
              <a:t>Industry 4.0 data may contain the following types:</a:t>
            </a:r>
          </a:p>
          <a:p>
            <a:pPr lvl="2"/>
            <a:r>
              <a:rPr lang="en-US" sz="1600" dirty="0">
                <a:latin typeface="Calibri" panose="020F0502020204030204" pitchFamily="34" charset="0"/>
                <a:cs typeface="Calibri" panose="020F0502020204030204" pitchFamily="34" charset="0"/>
              </a:rPr>
              <a:t>Data coming from various types of sensors (IoT)</a:t>
            </a:r>
          </a:p>
          <a:p>
            <a:pPr lvl="2"/>
            <a:r>
              <a:rPr lang="en-US" sz="1600" dirty="0">
                <a:latin typeface="Calibri" panose="020F0502020204030204" pitchFamily="34" charset="0"/>
                <a:cs typeface="Calibri" panose="020F0502020204030204" pitchFamily="34" charset="0"/>
              </a:rPr>
              <a:t>Processed data from Edge devices</a:t>
            </a:r>
          </a:p>
          <a:p>
            <a:pPr lvl="2"/>
            <a:r>
              <a:rPr lang="en-US" sz="1600" dirty="0">
                <a:latin typeface="Calibri" panose="020F0502020204030204" pitchFamily="34" charset="0"/>
                <a:cs typeface="Calibri" panose="020F0502020204030204" pitchFamily="34" charset="0"/>
              </a:rPr>
              <a:t>Unprocessed data from local resources</a:t>
            </a:r>
          </a:p>
          <a:p>
            <a:pPr lvl="2"/>
            <a:r>
              <a:rPr lang="en-US" sz="1600" dirty="0">
                <a:latin typeface="Calibri" panose="020F0502020204030204" pitchFamily="34" charset="0"/>
                <a:cs typeface="Calibri" panose="020F0502020204030204" pitchFamily="34" charset="0"/>
              </a:rPr>
              <a:t>ERP (Enterprise Resource Planning) data from ERP systems</a:t>
            </a:r>
          </a:p>
          <a:p>
            <a:pPr lvl="2"/>
            <a:r>
              <a:rPr lang="en-US" sz="1600" dirty="0">
                <a:latin typeface="Calibri" panose="020F0502020204030204" pitchFamily="34" charset="0"/>
                <a:cs typeface="Calibri" panose="020F0502020204030204" pitchFamily="34" charset="0"/>
              </a:rPr>
              <a:t>HMI (Human Machine Interface) data from HMI devices</a:t>
            </a:r>
          </a:p>
          <a:p>
            <a:pPr lvl="2"/>
            <a:r>
              <a:rPr lang="en-US" sz="1600" dirty="0">
                <a:latin typeface="Calibri" panose="020F0502020204030204" pitchFamily="34" charset="0"/>
                <a:cs typeface="Calibri" panose="020F0502020204030204" pitchFamily="34" charset="0"/>
              </a:rPr>
              <a:t>AR/VR data from planning systems</a:t>
            </a:r>
          </a:p>
          <a:p>
            <a:pPr lvl="2"/>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As a result, a big data system that contains both structured &amp; unstructured data</a:t>
            </a:r>
          </a:p>
          <a:p>
            <a:pPr lvl="1"/>
            <a:endParaRPr lang="en-US" sz="1600" dirty="0">
              <a:latin typeface="Calibri" panose="020F0502020204030204" pitchFamily="34" charset="0"/>
              <a:cs typeface="Calibri" panose="020F0502020204030204" pitchFamily="34" charset="0"/>
            </a:endParaRPr>
          </a:p>
          <a:p>
            <a:pPr lvl="1"/>
            <a:r>
              <a:rPr lang="en-US" sz="1600" b="1" dirty="0">
                <a:latin typeface="Calibri" panose="020F0502020204030204" pitchFamily="34" charset="0"/>
                <a:cs typeface="Calibri" panose="020F0502020204030204" pitchFamily="34" charset="0"/>
              </a:rPr>
              <a:t>Answer: Unstructured Data</a:t>
            </a:r>
          </a:p>
        </p:txBody>
      </p:sp>
      <p:sp>
        <p:nvSpPr>
          <p:cNvPr id="3" name="Title 2">
            <a:extLst>
              <a:ext uri="{FF2B5EF4-FFF2-40B4-BE49-F238E27FC236}">
                <a16:creationId xmlns:a16="http://schemas.microsoft.com/office/drawing/2014/main" id="{D7FAC935-9ADE-03FA-BED9-C32266449A8B}"/>
              </a:ext>
            </a:extLst>
          </p:cNvPr>
          <p:cNvSpPr>
            <a:spLocks noGrp="1"/>
          </p:cNvSpPr>
          <p:nvPr>
            <p:ph type="title"/>
          </p:nvPr>
        </p:nvSpPr>
        <p:spPr/>
        <p:txBody>
          <a:bodyPr/>
          <a:lstStyle/>
          <a:p>
            <a:r>
              <a:rPr lang="en-US" dirty="0" err="1"/>
              <a:t>Q&amp;a</a:t>
            </a:r>
            <a:endParaRPr lang="en-US" dirty="0"/>
          </a:p>
        </p:txBody>
      </p:sp>
    </p:spTree>
    <p:extLst>
      <p:ext uri="{BB962C8B-B14F-4D97-AF65-F5344CB8AC3E}">
        <p14:creationId xmlns:p14="http://schemas.microsoft.com/office/powerpoint/2010/main" val="349412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F58AB-E66D-4B32-8BBF-2774CD69EE9C}"/>
              </a:ext>
            </a:extLst>
          </p:cNvPr>
          <p:cNvSpPr>
            <a:spLocks noGrp="1"/>
          </p:cNvSpPr>
          <p:nvPr>
            <p:ph type="title"/>
          </p:nvPr>
        </p:nvSpPr>
        <p:spPr/>
        <p:txBody>
          <a:bodyPr/>
          <a:lstStyle/>
          <a:p>
            <a:r>
              <a:rPr lang="en-US" dirty="0"/>
              <a:t>TRANSACTION</a:t>
            </a:r>
            <a:endParaRPr lang="tr-TR" dirty="0"/>
          </a:p>
        </p:txBody>
      </p:sp>
      <p:sp>
        <p:nvSpPr>
          <p:cNvPr id="4" name="Text Placeholder 1">
            <a:extLst>
              <a:ext uri="{FF2B5EF4-FFF2-40B4-BE49-F238E27FC236}">
                <a16:creationId xmlns:a16="http://schemas.microsoft.com/office/drawing/2014/main" id="{55F7A33F-F7E3-449F-864D-2DB8B64B24F4}"/>
              </a:ext>
            </a:extLst>
          </p:cNvPr>
          <p:cNvSpPr txBox="1">
            <a:spLocks/>
          </p:cNvSpPr>
          <p:nvPr/>
        </p:nvSpPr>
        <p:spPr>
          <a:xfrm>
            <a:off x="609599" y="712375"/>
            <a:ext cx="11212946" cy="5098489"/>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lnSpc>
                <a:spcPct val="100000"/>
              </a:lnSpc>
              <a:spcBef>
                <a:spcPts val="0"/>
              </a:spcBef>
              <a:spcAft>
                <a:spcPts val="800"/>
              </a:spcAft>
              <a:buNone/>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Transaction: </a:t>
            </a:r>
            <a:r>
              <a:rPr lang="en-US" sz="1600" dirty="0">
                <a:effectLst/>
                <a:latin typeface="Calibri" panose="020F0502020204030204" pitchFamily="34" charset="0"/>
                <a:ea typeface="Calibri" panose="020F0502020204030204" pitchFamily="34" charset="0"/>
                <a:cs typeface="Times New Roman" panose="02020603050405020304" pitchFamily="18" charset="0"/>
              </a:rPr>
              <a:t>A transaction is a logical group of database operations that execute together.</a:t>
            </a:r>
          </a:p>
          <a:p>
            <a:pPr>
              <a:lnSpc>
                <a:spcPct val="100000"/>
              </a:lnSpc>
              <a:spcBef>
                <a:spcPts val="0"/>
              </a:spcBef>
              <a:spcAft>
                <a:spcPts val="800"/>
              </a:spcAft>
            </a:pPr>
            <a:r>
              <a:rPr lang="en-US" sz="1600" u="sng" dirty="0">
                <a:effectLst/>
                <a:latin typeface="Calibri" panose="020F0502020204030204" pitchFamily="34" charset="0"/>
                <a:ea typeface="Calibri" panose="020F0502020204030204" pitchFamily="34" charset="0"/>
                <a:cs typeface="Times New Roman" panose="02020603050405020304" pitchFamily="18" charset="0"/>
              </a:rPr>
              <a:t>If a change in a piece of data will impact another, then Transaction is required.</a:t>
            </a:r>
          </a:p>
          <a:p>
            <a:pPr marL="0" marR="0">
              <a:lnSpc>
                <a:spcPct val="107000"/>
              </a:lnSpc>
              <a:spcBef>
                <a:spcPts val="0"/>
              </a:spcBef>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Transactions are often defined by a set of four requirements, referred to as ACID guarantees. ACID stands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a:effectLst/>
                <a:latin typeface="Calibri" panose="020F0502020204030204" pitchFamily="34" charset="0"/>
                <a:ea typeface="Calibri" panose="020F0502020204030204" pitchFamily="34" charset="0"/>
                <a:cs typeface="Times New Roman" panose="02020603050405020304" pitchFamily="18" charset="0"/>
              </a:rPr>
              <a:t>for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A</a:t>
            </a:r>
            <a:r>
              <a:rPr lang="tr-TR" sz="1600" dirty="0">
                <a:effectLst/>
                <a:latin typeface="Calibri" panose="020F0502020204030204" pitchFamily="34" charset="0"/>
                <a:ea typeface="Calibri" panose="020F0502020204030204" pitchFamily="34" charset="0"/>
                <a:cs typeface="Times New Roman" panose="02020603050405020304" pitchFamily="18" charset="0"/>
              </a:rPr>
              <a:t>tomicity,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C</a:t>
            </a:r>
            <a:r>
              <a:rPr lang="tr-TR" sz="1600" dirty="0">
                <a:effectLst/>
                <a:latin typeface="Calibri" panose="020F0502020204030204" pitchFamily="34" charset="0"/>
                <a:ea typeface="Calibri" panose="020F0502020204030204" pitchFamily="34" charset="0"/>
                <a:cs typeface="Times New Roman" panose="02020603050405020304" pitchFamily="18" charset="0"/>
              </a:rPr>
              <a:t>onsistency,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I</a:t>
            </a:r>
            <a:r>
              <a:rPr lang="tr-TR" sz="1600" dirty="0">
                <a:effectLst/>
                <a:latin typeface="Calibri" panose="020F0502020204030204" pitchFamily="34" charset="0"/>
                <a:ea typeface="Calibri" panose="020F0502020204030204" pitchFamily="34" charset="0"/>
                <a:cs typeface="Times New Roman" panose="02020603050405020304" pitchFamily="18" charset="0"/>
              </a:rPr>
              <a:t>solation, and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D</a:t>
            </a:r>
            <a:r>
              <a:rPr lang="tr-TR" sz="1600" dirty="0">
                <a:effectLst/>
                <a:latin typeface="Calibri" panose="020F0502020204030204" pitchFamily="34" charset="0"/>
                <a:ea typeface="Calibri" panose="020F0502020204030204" pitchFamily="34" charset="0"/>
                <a:cs typeface="Times New Roman" panose="02020603050405020304" pitchFamily="18" charset="0"/>
              </a:rPr>
              <a:t>urability: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b="1" dirty="0">
                <a:effectLst/>
                <a:latin typeface="Calibri" panose="020F0502020204030204" pitchFamily="34" charset="0"/>
                <a:ea typeface="Calibri" panose="020F0502020204030204" pitchFamily="34" charset="0"/>
                <a:cs typeface="Times New Roman" panose="02020603050405020304" pitchFamily="18" charset="0"/>
              </a:rPr>
              <a:t>Atomicity</a:t>
            </a:r>
            <a:r>
              <a:rPr lang="tr-TR" sz="1600" dirty="0">
                <a:effectLst/>
                <a:latin typeface="Calibri" panose="020F0502020204030204" pitchFamily="34" charset="0"/>
                <a:ea typeface="Calibri" panose="020F0502020204030204" pitchFamily="34" charset="0"/>
                <a:cs typeface="Times New Roman" panose="02020603050405020304" pitchFamily="18" charset="0"/>
              </a:rPr>
              <a:t> means a transaction must execute exactly once and must be atomic; either all of the work is done, or none of it is. Operations within a transaction usually share a common intent and are interdependent.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b="1" dirty="0">
                <a:effectLst/>
                <a:latin typeface="Calibri" panose="020F0502020204030204" pitchFamily="34" charset="0"/>
                <a:ea typeface="Calibri" panose="020F0502020204030204" pitchFamily="34" charset="0"/>
                <a:cs typeface="Times New Roman" panose="02020603050405020304" pitchFamily="18" charset="0"/>
              </a:rPr>
              <a:t>Consistency</a:t>
            </a:r>
            <a:r>
              <a:rPr lang="tr-TR" sz="1600" dirty="0">
                <a:effectLst/>
                <a:latin typeface="Calibri" panose="020F0502020204030204" pitchFamily="34" charset="0"/>
                <a:ea typeface="Calibri" panose="020F0502020204030204" pitchFamily="34" charset="0"/>
                <a:cs typeface="Times New Roman" panose="02020603050405020304" pitchFamily="18" charset="0"/>
              </a:rPr>
              <a:t> ensures that the data is consistent both before and after the transaction.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b="1" dirty="0">
                <a:effectLst/>
                <a:latin typeface="Calibri" panose="020F0502020204030204" pitchFamily="34" charset="0"/>
                <a:ea typeface="Calibri" panose="020F0502020204030204" pitchFamily="34" charset="0"/>
                <a:cs typeface="Times New Roman" panose="02020603050405020304" pitchFamily="18" charset="0"/>
              </a:rPr>
              <a:t>Isolation</a:t>
            </a:r>
            <a:r>
              <a:rPr lang="tr-TR" sz="1600" dirty="0">
                <a:effectLst/>
                <a:latin typeface="Calibri" panose="020F0502020204030204" pitchFamily="34" charset="0"/>
                <a:ea typeface="Calibri" panose="020F0502020204030204" pitchFamily="34" charset="0"/>
                <a:cs typeface="Times New Roman" panose="02020603050405020304" pitchFamily="18" charset="0"/>
              </a:rPr>
              <a:t> ensures that one transaction is not impacted by another transaction.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b="1" dirty="0">
                <a:effectLst/>
                <a:latin typeface="Calibri" panose="020F0502020204030204" pitchFamily="34" charset="0"/>
                <a:ea typeface="Calibri" panose="020F0502020204030204" pitchFamily="34" charset="0"/>
                <a:cs typeface="Times New Roman" panose="02020603050405020304" pitchFamily="18" charset="0"/>
              </a:rPr>
              <a:t>Durability</a:t>
            </a:r>
            <a:r>
              <a:rPr lang="tr-TR" sz="1600" dirty="0">
                <a:effectLst/>
                <a:latin typeface="Calibri" panose="020F0502020204030204" pitchFamily="34" charset="0"/>
                <a:ea typeface="Calibri" panose="020F0502020204030204" pitchFamily="34" charset="0"/>
                <a:cs typeface="Times New Roman" panose="02020603050405020304" pitchFamily="18" charset="0"/>
              </a:rPr>
              <a:t> means that the changes made due to the transaction are permanently saved in the system. Committed data is saved by the system so that even in the event of a failure and system restart, the data is available in its correct state.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0"/>
              </a:spcBef>
              <a:spcAft>
                <a:spcPts val="0"/>
              </a:spcAft>
              <a:buFont typeface="Symbol" panose="05050102010706020507" pitchFamily="18" charset="2"/>
              <a:buChar char=""/>
            </a:pPr>
            <a:r>
              <a:rPr lang="tr-TR" sz="1600" dirty="0">
                <a:latin typeface="Calibri" panose="020F0502020204030204" pitchFamily="34" charset="0"/>
                <a:cs typeface="Times New Roman" panose="02020603050405020304" pitchFamily="18" charset="0"/>
              </a:rPr>
              <a:t>When a database offers ACID guarantees, these principles are applied to any transactions in a consistent manner.</a:t>
            </a:r>
            <a:endParaRPr lang="en-US" sz="1600" dirty="0">
              <a:latin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937" indent="0">
              <a:lnSpc>
                <a:spcPct val="100000"/>
              </a:lnSpc>
              <a:spcBef>
                <a:spcPts val="0"/>
              </a:spcBef>
              <a:spcAft>
                <a:spcPts val="800"/>
              </a:spcAft>
              <a:buNone/>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a:extLst>
              <a:ext uri="{FF2B5EF4-FFF2-40B4-BE49-F238E27FC236}">
                <a16:creationId xmlns:a16="http://schemas.microsoft.com/office/drawing/2014/main" id="{B90AEDAE-8764-5F89-2313-6F487B9AC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3" y="4045667"/>
            <a:ext cx="46672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42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6C1AE0-CF0D-4358-AFBA-A7402DCBD570}"/>
              </a:ext>
            </a:extLst>
          </p:cNvPr>
          <p:cNvSpPr>
            <a:spLocks noGrp="1"/>
          </p:cNvSpPr>
          <p:nvPr>
            <p:ph type="title"/>
          </p:nvPr>
        </p:nvSpPr>
        <p:spPr/>
        <p:txBody>
          <a:bodyPr/>
          <a:lstStyle/>
          <a:p>
            <a:r>
              <a:rPr lang="en-US" dirty="0"/>
              <a:t>OLTP &amp; OLAP</a:t>
            </a:r>
          </a:p>
        </p:txBody>
      </p:sp>
      <p:sp>
        <p:nvSpPr>
          <p:cNvPr id="4" name="Text Placeholder 1">
            <a:extLst>
              <a:ext uri="{FF2B5EF4-FFF2-40B4-BE49-F238E27FC236}">
                <a16:creationId xmlns:a16="http://schemas.microsoft.com/office/drawing/2014/main" id="{A5EE094E-AD41-E40A-F167-59FDE2A3324A}"/>
              </a:ext>
            </a:extLst>
          </p:cNvPr>
          <p:cNvSpPr txBox="1">
            <a:spLocks/>
          </p:cNvSpPr>
          <p:nvPr/>
        </p:nvSpPr>
        <p:spPr>
          <a:xfrm>
            <a:off x="609599" y="712375"/>
            <a:ext cx="11212946" cy="5098489"/>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nSpc>
                <a:spcPct val="100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Transactional databases </a:t>
            </a:r>
            <a:r>
              <a:rPr lang="en-US" sz="1600" dirty="0">
                <a:effectLst/>
                <a:latin typeface="Calibri" panose="020F0502020204030204" pitchFamily="34" charset="0"/>
                <a:ea typeface="Calibri" panose="020F0502020204030204" pitchFamily="34" charset="0"/>
                <a:cs typeface="Times New Roman" panose="02020603050405020304" pitchFamily="18" charset="0"/>
              </a:rPr>
              <a:t>are generally called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OLTP</a:t>
            </a:r>
            <a:r>
              <a:rPr lang="en-US" sz="1600" dirty="0">
                <a:effectLst/>
                <a:latin typeface="Calibri" panose="020F0502020204030204" pitchFamily="34" charset="0"/>
                <a:ea typeface="Calibri" panose="020F0502020204030204" pitchFamily="34" charset="0"/>
                <a:cs typeface="Times New Roman" panose="02020603050405020304" pitchFamily="18" charset="0"/>
              </a:rPr>
              <a:t> (Online Transaction Processing) systems.</a:t>
            </a:r>
          </a:p>
          <a:p>
            <a:pPr>
              <a:lnSpc>
                <a:spcPct val="100000"/>
              </a:lnSpc>
              <a:spcBef>
                <a:spcPts val="0"/>
              </a:spcBef>
              <a:spcAft>
                <a:spcPts val="800"/>
              </a:spcAft>
            </a:pPr>
            <a:r>
              <a:rPr lang="en-US" sz="1600" b="1" dirty="0">
                <a:latin typeface="Calibri" panose="020F0502020204030204" pitchFamily="34" charset="0"/>
                <a:cs typeface="Times New Roman" panose="02020603050405020304" pitchFamily="18" charset="0"/>
              </a:rPr>
              <a:t>OLTP</a:t>
            </a:r>
            <a:r>
              <a:rPr lang="en-US" sz="1600" dirty="0">
                <a:latin typeface="Calibri" panose="020F0502020204030204" pitchFamily="34" charset="0"/>
                <a:cs typeface="Times New Roman" panose="02020603050405020304" pitchFamily="18" charset="0"/>
              </a:rPr>
              <a:t> systems;</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Supports lots of users</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Have quick response times</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Handle large volumes of data</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Has HA (Highly available) structure</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Typically handle small or relatively simple transactions.</a:t>
            </a:r>
          </a:p>
          <a:p>
            <a:pPr>
              <a:lnSpc>
                <a:spcPct val="100000"/>
              </a:lnSpc>
              <a:spcBef>
                <a:spcPts val="0"/>
              </a:spcBef>
              <a:spcAft>
                <a:spcPts val="800"/>
              </a:spcAft>
            </a:pPr>
            <a:r>
              <a:rPr lang="en-US" sz="1600" b="1" dirty="0">
                <a:latin typeface="Calibri" panose="020F0502020204030204" pitchFamily="34" charset="0"/>
                <a:cs typeface="Times New Roman" panose="02020603050405020304" pitchFamily="18" charset="0"/>
              </a:rPr>
              <a:t>OLAP</a:t>
            </a:r>
            <a:r>
              <a:rPr lang="en-US" sz="1600" dirty="0">
                <a:latin typeface="Calibri" panose="020F0502020204030204" pitchFamily="34" charset="0"/>
                <a:cs typeface="Times New Roman" panose="02020603050405020304" pitchFamily="18" charset="0"/>
              </a:rPr>
              <a:t> (Online Analytical Processing) systems;</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Commonly support fewer users</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Have longer response times</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Can be less available</a:t>
            </a:r>
          </a:p>
          <a:p>
            <a:pPr lvl="1">
              <a:lnSpc>
                <a:spcPct val="100000"/>
              </a:lnSpc>
              <a:spcBef>
                <a:spcPts val="0"/>
              </a:spcBef>
              <a:spcAft>
                <a:spcPts val="800"/>
              </a:spcAft>
            </a:pPr>
            <a:r>
              <a:rPr lang="en-US" sz="1600" dirty="0">
                <a:latin typeface="Calibri" panose="020F0502020204030204" pitchFamily="34" charset="0"/>
                <a:cs typeface="Times New Roman" panose="02020603050405020304" pitchFamily="18" charset="0"/>
              </a:rPr>
              <a:t>Typically handle large and complex transactions.</a:t>
            </a:r>
          </a:p>
          <a:p>
            <a:pPr marL="0" marR="0" lvl="0" indent="0">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937" indent="0">
              <a:lnSpc>
                <a:spcPct val="100000"/>
              </a:lnSpc>
              <a:spcBef>
                <a:spcPts val="0"/>
              </a:spcBef>
              <a:spcAft>
                <a:spcPts val="800"/>
              </a:spcAft>
              <a:buNone/>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328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095C26-AEFB-EA4F-C7E0-588162A23568}"/>
              </a:ext>
            </a:extLst>
          </p:cNvPr>
          <p:cNvSpPr>
            <a:spLocks noGrp="1"/>
          </p:cNvSpPr>
          <p:nvPr>
            <p:ph type="body" sz="quarter" idx="13"/>
          </p:nvPr>
        </p:nvSpPr>
        <p:spPr/>
        <p:txBody>
          <a:bodyPr/>
          <a:lstStyle/>
          <a:p>
            <a:r>
              <a:rPr lang="en-US" sz="1600" b="1" dirty="0">
                <a:latin typeface="Calibri" panose="020F0502020204030204" pitchFamily="34" charset="0"/>
                <a:cs typeface="Calibri" panose="020F0502020204030204" pitchFamily="34" charset="0"/>
              </a:rPr>
              <a:t>Define the types of the following needs (OLTP or OLAP):</a:t>
            </a:r>
          </a:p>
          <a:p>
            <a:pPr lvl="1"/>
            <a:r>
              <a:rPr lang="en-US" sz="1600" dirty="0">
                <a:latin typeface="Calibri" panose="020F0502020204030204" pitchFamily="34" charset="0"/>
                <a:cs typeface="Calibri" panose="020F0502020204030204" pitchFamily="34" charset="0"/>
              </a:rPr>
              <a:t>Product Catalog Data</a:t>
            </a:r>
          </a:p>
          <a:p>
            <a:pPr lvl="1"/>
            <a:r>
              <a:rPr lang="en-US" sz="1600" dirty="0">
                <a:latin typeface="Calibri" panose="020F0502020204030204" pitchFamily="34" charset="0"/>
                <a:cs typeface="Calibri" panose="020F0502020204030204" pitchFamily="34" charset="0"/>
              </a:rPr>
              <a:t>Photos &amp; Videos</a:t>
            </a:r>
          </a:p>
          <a:p>
            <a:pPr lvl="1"/>
            <a:r>
              <a:rPr lang="en-US" sz="1600" dirty="0">
                <a:latin typeface="Calibri" panose="020F0502020204030204" pitchFamily="34" charset="0"/>
                <a:cs typeface="Calibri" panose="020F0502020204030204" pitchFamily="34" charset="0"/>
              </a:rPr>
              <a:t>Business Data</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Product Catalog Data: Transaction is a must especially on payments, inventory updates, etc. </a:t>
            </a:r>
            <a:r>
              <a:rPr lang="en-US" sz="1600" dirty="0">
                <a:latin typeface="Calibri" panose="020F0502020204030204" pitchFamily="34" charset="0"/>
                <a:cs typeface="Calibri" panose="020F0502020204030204" pitchFamily="34" charset="0"/>
                <a:sym typeface="Wingdings" panose="05000000000000000000" pitchFamily="2" charset="2"/>
              </a:rPr>
              <a:t> OLTP</a:t>
            </a:r>
          </a:p>
          <a:p>
            <a:r>
              <a:rPr lang="en-US" sz="1600" dirty="0">
                <a:latin typeface="Calibri" panose="020F0502020204030204" pitchFamily="34" charset="0"/>
                <a:cs typeface="Calibri" panose="020F0502020204030204" pitchFamily="34" charset="0"/>
                <a:sym typeface="Wingdings" panose="05000000000000000000" pitchFamily="2" charset="2"/>
              </a:rPr>
              <a:t>Photos &amp; Videos: These files are changed when a change in the file itself, no transaction requirement.</a:t>
            </a:r>
          </a:p>
          <a:p>
            <a:r>
              <a:rPr lang="en-US" sz="1600" dirty="0">
                <a:latin typeface="Calibri" panose="020F0502020204030204" pitchFamily="34" charset="0"/>
                <a:cs typeface="Calibri" panose="020F0502020204030204" pitchFamily="34" charset="0"/>
                <a:sym typeface="Wingdings" panose="05000000000000000000" pitchFamily="2" charset="2"/>
              </a:rPr>
              <a:t>Business Data: All the data is historical and not changing, so no transaction requirement.  OLAP</a:t>
            </a:r>
          </a:p>
          <a:p>
            <a:endParaRPr lang="en-US" sz="1600" dirty="0">
              <a:latin typeface="Calibri" panose="020F0502020204030204" pitchFamily="34" charset="0"/>
              <a:cs typeface="Calibri" panose="020F0502020204030204" pitchFamily="34" charset="0"/>
              <a:sym typeface="Wingdings" panose="05000000000000000000" pitchFamily="2" charset="2"/>
            </a:endParaRPr>
          </a:p>
          <a:p>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7FAC935-9ADE-03FA-BED9-C32266449A8B}"/>
              </a:ext>
            </a:extLst>
          </p:cNvPr>
          <p:cNvSpPr>
            <a:spLocks noGrp="1"/>
          </p:cNvSpPr>
          <p:nvPr>
            <p:ph type="title"/>
          </p:nvPr>
        </p:nvSpPr>
        <p:spPr/>
        <p:txBody>
          <a:bodyPr/>
          <a:lstStyle/>
          <a:p>
            <a:r>
              <a:rPr lang="en-US" dirty="0" err="1"/>
              <a:t>Q&amp;a</a:t>
            </a:r>
            <a:endParaRPr lang="en-US" dirty="0"/>
          </a:p>
        </p:txBody>
      </p:sp>
    </p:spTree>
    <p:extLst>
      <p:ext uri="{BB962C8B-B14F-4D97-AF65-F5344CB8AC3E}">
        <p14:creationId xmlns:p14="http://schemas.microsoft.com/office/powerpoint/2010/main" val="112998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5D0846-5B24-FD78-6D6A-3B82619C02F8}"/>
              </a:ext>
            </a:extLst>
          </p:cNvPr>
          <p:cNvSpPr>
            <a:spLocks noGrp="1"/>
          </p:cNvSpPr>
          <p:nvPr>
            <p:ph type="title"/>
          </p:nvPr>
        </p:nvSpPr>
        <p:spPr/>
        <p:txBody>
          <a:bodyPr/>
          <a:lstStyle/>
          <a:p>
            <a:r>
              <a:rPr lang="en-US" dirty="0"/>
              <a:t>SQL vs NoSQL</a:t>
            </a:r>
          </a:p>
        </p:txBody>
      </p:sp>
      <p:pic>
        <p:nvPicPr>
          <p:cNvPr id="4" name="Picture 2" descr="Why and when should I use NoSQL instead of SQL? - Quora">
            <a:extLst>
              <a:ext uri="{FF2B5EF4-FFF2-40B4-BE49-F238E27FC236}">
                <a16:creationId xmlns:a16="http://schemas.microsoft.com/office/drawing/2014/main" id="{75733351-BF04-C22E-1BAC-B2A383EF1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09" y="712376"/>
            <a:ext cx="5224782" cy="29421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arison of SQL &amp; NoSQL to Simplify Your Database Decision">
            <a:extLst>
              <a:ext uri="{FF2B5EF4-FFF2-40B4-BE49-F238E27FC236}">
                <a16:creationId xmlns:a16="http://schemas.microsoft.com/office/drawing/2014/main" id="{FA11E6B7-4E7C-52C7-C5E2-AC8B02124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270" y="3519028"/>
            <a:ext cx="7553791" cy="262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50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5D0846-5B24-FD78-6D6A-3B82619C02F8}"/>
              </a:ext>
            </a:extLst>
          </p:cNvPr>
          <p:cNvSpPr>
            <a:spLocks noGrp="1"/>
          </p:cNvSpPr>
          <p:nvPr>
            <p:ph type="title"/>
          </p:nvPr>
        </p:nvSpPr>
        <p:spPr/>
        <p:txBody>
          <a:bodyPr/>
          <a:lstStyle/>
          <a:p>
            <a:r>
              <a:rPr lang="en-US" dirty="0"/>
              <a:t>SQL vs NoSQL</a:t>
            </a:r>
          </a:p>
        </p:txBody>
      </p:sp>
      <p:graphicFrame>
        <p:nvGraphicFramePr>
          <p:cNvPr id="2" name="Table 1">
            <a:extLst>
              <a:ext uri="{FF2B5EF4-FFF2-40B4-BE49-F238E27FC236}">
                <a16:creationId xmlns:a16="http://schemas.microsoft.com/office/drawing/2014/main" id="{9A31A76E-CD63-1D28-C2B4-4E4F6088594C}"/>
              </a:ext>
            </a:extLst>
          </p:cNvPr>
          <p:cNvGraphicFramePr>
            <a:graphicFrameLocks noGrp="1"/>
          </p:cNvGraphicFramePr>
          <p:nvPr>
            <p:extLst>
              <p:ext uri="{D42A27DB-BD31-4B8C-83A1-F6EECF244321}">
                <p14:modId xmlns:p14="http://schemas.microsoft.com/office/powerpoint/2010/main" val="3236579655"/>
              </p:ext>
            </p:extLst>
          </p:nvPr>
        </p:nvGraphicFramePr>
        <p:xfrm>
          <a:off x="609598" y="1098386"/>
          <a:ext cx="10972800" cy="3604260"/>
        </p:xfrm>
        <a:graphic>
          <a:graphicData uri="http://schemas.openxmlformats.org/drawingml/2006/table">
            <a:tbl>
              <a:tblPr/>
              <a:tblGrid>
                <a:gridCol w="5486400">
                  <a:extLst>
                    <a:ext uri="{9D8B030D-6E8A-4147-A177-3AD203B41FA5}">
                      <a16:colId xmlns:a16="http://schemas.microsoft.com/office/drawing/2014/main" val="3738477150"/>
                    </a:ext>
                  </a:extLst>
                </a:gridCol>
                <a:gridCol w="5486400">
                  <a:extLst>
                    <a:ext uri="{9D8B030D-6E8A-4147-A177-3AD203B41FA5}">
                      <a16:colId xmlns:a16="http://schemas.microsoft.com/office/drawing/2014/main" val="2200757801"/>
                    </a:ext>
                  </a:extLst>
                </a:gridCol>
              </a:tblGrid>
              <a:tr h="0">
                <a:tc>
                  <a:txBody>
                    <a:bodyPr/>
                    <a:lstStyle/>
                    <a:p>
                      <a:pPr algn="l" fontAlgn="base"/>
                      <a:r>
                        <a:rPr lang="en-US" sz="1400" b="1">
                          <a:solidFill>
                            <a:schemeClr val="tx1"/>
                          </a:solidFill>
                          <a:effectLst/>
                        </a:rPr>
                        <a:t>SQL</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solidFill>
                            <a:schemeClr val="tx1"/>
                          </a:solidFill>
                          <a:effectLst/>
                        </a:rPr>
                        <a:t>NoSQL</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27087058"/>
                  </a:ext>
                </a:extLst>
              </a:tr>
              <a:tr h="0">
                <a:tc>
                  <a:txBody>
                    <a:bodyPr/>
                    <a:lstStyle/>
                    <a:p>
                      <a:pPr algn="ctr" fontAlgn="ctr"/>
                      <a:r>
                        <a:rPr lang="en-US" sz="1250" b="0">
                          <a:solidFill>
                            <a:schemeClr val="tx1"/>
                          </a:solidFill>
                          <a:effectLst/>
                        </a:rPr>
                        <a:t>RELATIONAL DATABASE MANAGEMENT SYSTEM (RDBMS)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solidFill>
                            <a:schemeClr val="tx1"/>
                          </a:solidFill>
                          <a:effectLst/>
                        </a:rPr>
                        <a:t>Non-relational or distributed database system.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59430713"/>
                  </a:ext>
                </a:extLst>
              </a:tr>
              <a:tr h="0">
                <a:tc>
                  <a:txBody>
                    <a:bodyPr/>
                    <a:lstStyle/>
                    <a:p>
                      <a:pPr algn="ctr" fontAlgn="ctr"/>
                      <a:r>
                        <a:rPr lang="en-US" sz="1250" b="0">
                          <a:solidFill>
                            <a:schemeClr val="tx1"/>
                          </a:solidFill>
                          <a:effectLst/>
                        </a:rPr>
                        <a:t>These databases have fixed or static or predefined schema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solidFill>
                            <a:schemeClr val="tx1"/>
                          </a:solidFill>
                          <a:effectLst/>
                        </a:rPr>
                        <a:t>They have a dynamic schema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16860459"/>
                  </a:ext>
                </a:extLst>
              </a:tr>
              <a:tr h="0">
                <a:tc>
                  <a:txBody>
                    <a:bodyPr/>
                    <a:lstStyle/>
                    <a:p>
                      <a:pPr algn="ctr" fontAlgn="ctr"/>
                      <a:r>
                        <a:rPr lang="en-US" sz="1250" b="0">
                          <a:solidFill>
                            <a:schemeClr val="tx1"/>
                          </a:solidFill>
                          <a:effectLst/>
                        </a:rPr>
                        <a:t>These databases are not suited for hierarchical data storage.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solidFill>
                            <a:schemeClr val="tx1"/>
                          </a:solidFill>
                          <a:effectLst/>
                        </a:rPr>
                        <a:t>These databases are best suited for hierarchical data storage.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14944190"/>
                  </a:ext>
                </a:extLst>
              </a:tr>
              <a:tr h="0">
                <a:tc>
                  <a:txBody>
                    <a:bodyPr/>
                    <a:lstStyle/>
                    <a:p>
                      <a:pPr algn="ctr" fontAlgn="ctr"/>
                      <a:r>
                        <a:rPr lang="en-US" sz="1250" b="0">
                          <a:solidFill>
                            <a:schemeClr val="tx1"/>
                          </a:solidFill>
                          <a:effectLst/>
                        </a:rPr>
                        <a:t>These databases are best suited for complex queries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solidFill>
                            <a:schemeClr val="tx1"/>
                          </a:solidFill>
                          <a:effectLst/>
                        </a:rPr>
                        <a:t>These databases are not so good for complex queries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37364055"/>
                  </a:ext>
                </a:extLst>
              </a:tr>
              <a:tr h="0">
                <a:tc>
                  <a:txBody>
                    <a:bodyPr/>
                    <a:lstStyle/>
                    <a:p>
                      <a:pPr algn="ctr" fontAlgn="ctr"/>
                      <a:r>
                        <a:rPr lang="en-US" sz="1250" b="0">
                          <a:solidFill>
                            <a:schemeClr val="tx1"/>
                          </a:solidFill>
                          <a:effectLst/>
                        </a:rPr>
                        <a:t>Vertically Scalable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solidFill>
                            <a:schemeClr val="tx1"/>
                          </a:solidFill>
                          <a:effectLst/>
                        </a:rPr>
                        <a:t>Horizontally scalable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07598612"/>
                  </a:ext>
                </a:extLst>
              </a:tr>
              <a:tr h="0">
                <a:tc>
                  <a:txBody>
                    <a:bodyPr/>
                    <a:lstStyle/>
                    <a:p>
                      <a:pPr algn="ctr" fontAlgn="ctr"/>
                      <a:r>
                        <a:rPr lang="en-US" sz="1250" b="0">
                          <a:solidFill>
                            <a:schemeClr val="tx1"/>
                          </a:solidFill>
                          <a:effectLst/>
                        </a:rPr>
                        <a:t>Follows ACID property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solidFill>
                            <a:schemeClr val="tx1"/>
                          </a:solidFill>
                          <a:effectLst/>
                        </a:rPr>
                        <a:t>Follows CAP (consistency, availability, partition tolerance)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01682651"/>
                  </a:ext>
                </a:extLst>
              </a:tr>
              <a:tr h="0">
                <a:tc>
                  <a:txBody>
                    <a:bodyPr/>
                    <a:lstStyle/>
                    <a:p>
                      <a:pPr algn="ctr" fontAlgn="ctr"/>
                      <a:r>
                        <a:rPr lang="fr-FR" sz="1250" b="1" dirty="0" err="1">
                          <a:solidFill>
                            <a:schemeClr val="tx1"/>
                          </a:solidFill>
                          <a:effectLst/>
                        </a:rPr>
                        <a:t>Examples</a:t>
                      </a:r>
                      <a:r>
                        <a:rPr lang="fr-FR" sz="1250" b="1" dirty="0">
                          <a:solidFill>
                            <a:schemeClr val="tx1"/>
                          </a:solidFill>
                          <a:effectLst/>
                        </a:rPr>
                        <a:t>: </a:t>
                      </a:r>
                      <a:r>
                        <a:rPr lang="fr-FR" sz="1250" b="0" u="sng" dirty="0">
                          <a:solidFill>
                            <a:schemeClr val="tx1"/>
                          </a:solidFill>
                          <a:effectLst/>
                        </a:rPr>
                        <a:t>MySQL</a:t>
                      </a:r>
                      <a:r>
                        <a:rPr lang="fr-FR" sz="1250" b="0" dirty="0">
                          <a:solidFill>
                            <a:schemeClr val="tx1"/>
                          </a:solidFill>
                          <a:effectLst/>
                        </a:rPr>
                        <a:t>, </a:t>
                      </a:r>
                      <a:r>
                        <a:rPr lang="fr-FR" sz="1250" b="0" u="sng" dirty="0">
                          <a:solidFill>
                            <a:schemeClr val="tx1"/>
                          </a:solidFill>
                          <a:effectLst/>
                        </a:rPr>
                        <a:t>PostgreSQL</a:t>
                      </a:r>
                      <a:r>
                        <a:rPr lang="fr-FR" sz="1250" b="0" dirty="0">
                          <a:solidFill>
                            <a:schemeClr val="tx1"/>
                          </a:solidFill>
                          <a:effectLst/>
                        </a:rPr>
                        <a:t>, Oracle, MS-SQL Server, </a:t>
                      </a:r>
                      <a:r>
                        <a:rPr lang="fr-FR" sz="1250" b="0" dirty="0" err="1">
                          <a:solidFill>
                            <a:schemeClr val="tx1"/>
                          </a:solidFill>
                          <a:effectLst/>
                        </a:rPr>
                        <a:t>etc</a:t>
                      </a:r>
                      <a:endParaRPr lang="fr-FR" sz="1250" b="0" dirty="0">
                        <a:solidFill>
                          <a:schemeClr val="tx1"/>
                        </a:solidFill>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1" dirty="0">
                          <a:solidFill>
                            <a:schemeClr val="tx1"/>
                          </a:solidFill>
                          <a:effectLst/>
                        </a:rPr>
                        <a:t>Examples: </a:t>
                      </a:r>
                      <a:r>
                        <a:rPr lang="en-US" sz="1250" b="0" u="sng" dirty="0">
                          <a:solidFill>
                            <a:schemeClr val="tx1"/>
                          </a:solidFill>
                          <a:effectLst/>
                        </a:rPr>
                        <a:t>MongoDB</a:t>
                      </a:r>
                      <a:r>
                        <a:rPr lang="en-US" sz="1250" b="0" dirty="0">
                          <a:solidFill>
                            <a:schemeClr val="tx1"/>
                          </a:solidFill>
                          <a:effectLst/>
                        </a:rPr>
                        <a:t>, HBase, Neo4j, Cassandra, </a:t>
                      </a:r>
                      <a:r>
                        <a:rPr lang="en-US" sz="1250" b="0" dirty="0" err="1">
                          <a:solidFill>
                            <a:schemeClr val="tx1"/>
                          </a:solidFill>
                          <a:effectLst/>
                        </a:rPr>
                        <a:t>etc</a:t>
                      </a:r>
                      <a:endParaRPr lang="en-US" sz="1250" b="0" dirty="0">
                        <a:solidFill>
                          <a:schemeClr val="tx1"/>
                        </a:solidFill>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88753620"/>
                  </a:ext>
                </a:extLst>
              </a:tr>
            </a:tbl>
          </a:graphicData>
        </a:graphic>
      </p:graphicFrame>
    </p:spTree>
    <p:extLst>
      <p:ext uri="{BB962C8B-B14F-4D97-AF65-F5344CB8AC3E}">
        <p14:creationId xmlns:p14="http://schemas.microsoft.com/office/powerpoint/2010/main" val="367609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Cloud Database Services</a:t>
            </a:r>
            <a:endParaRPr lang="tr-TR" dirty="0"/>
          </a:p>
        </p:txBody>
      </p:sp>
    </p:spTree>
    <p:extLst>
      <p:ext uri="{BB962C8B-B14F-4D97-AF65-F5344CB8AC3E}">
        <p14:creationId xmlns:p14="http://schemas.microsoft.com/office/powerpoint/2010/main" val="150484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Cloud </a:t>
            </a:r>
            <a:r>
              <a:rPr lang="en-US" dirty="0"/>
              <a:t>DATABASE </a:t>
            </a:r>
            <a:r>
              <a:rPr lang="tr-TR" dirty="0"/>
              <a:t>servıce</a:t>
            </a:r>
            <a:r>
              <a:rPr lang="en-US" dirty="0"/>
              <a:t>S (AZURE)</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graphicFrame>
        <p:nvGraphicFramePr>
          <p:cNvPr id="2" name="Table 1">
            <a:extLst>
              <a:ext uri="{FF2B5EF4-FFF2-40B4-BE49-F238E27FC236}">
                <a16:creationId xmlns:a16="http://schemas.microsoft.com/office/drawing/2014/main" id="{21A57A9B-DAB8-C33F-BD32-BB57F37D8640}"/>
              </a:ext>
            </a:extLst>
          </p:cNvPr>
          <p:cNvGraphicFramePr>
            <a:graphicFrameLocks noGrp="1"/>
          </p:cNvGraphicFramePr>
          <p:nvPr>
            <p:extLst>
              <p:ext uri="{D42A27DB-BD31-4B8C-83A1-F6EECF244321}">
                <p14:modId xmlns:p14="http://schemas.microsoft.com/office/powerpoint/2010/main" val="1149878768"/>
              </p:ext>
            </p:extLst>
          </p:nvPr>
        </p:nvGraphicFramePr>
        <p:xfrm>
          <a:off x="457199" y="738776"/>
          <a:ext cx="11125199" cy="5759344"/>
        </p:xfrm>
        <a:graphic>
          <a:graphicData uri="http://schemas.openxmlformats.org/drawingml/2006/table">
            <a:tbl>
              <a:tblPr firstRow="1" firstCol="1" bandRow="1">
                <a:tableStyleId>{5C22544A-7EE6-4342-B048-85BDC9FD1C3A}</a:tableStyleId>
              </a:tblPr>
              <a:tblGrid>
                <a:gridCol w="8980410">
                  <a:extLst>
                    <a:ext uri="{9D8B030D-6E8A-4147-A177-3AD203B41FA5}">
                      <a16:colId xmlns:a16="http://schemas.microsoft.com/office/drawing/2014/main" val="543335855"/>
                    </a:ext>
                  </a:extLst>
                </a:gridCol>
                <a:gridCol w="2144789">
                  <a:extLst>
                    <a:ext uri="{9D8B030D-6E8A-4147-A177-3AD203B41FA5}">
                      <a16:colId xmlns:a16="http://schemas.microsoft.com/office/drawing/2014/main" val="4030191945"/>
                    </a:ext>
                  </a:extLst>
                </a:gridCol>
              </a:tblGrid>
              <a:tr h="194260">
                <a:tc>
                  <a:txBody>
                    <a:bodyPr/>
                    <a:lstStyle/>
                    <a:p>
                      <a:pPr algn="ctr">
                        <a:lnSpc>
                          <a:spcPct val="107000"/>
                        </a:lnSpc>
                        <a:spcAft>
                          <a:spcPts val="800"/>
                        </a:spcAft>
                      </a:pPr>
                      <a:r>
                        <a:rPr lang="tr-TR" sz="1600">
                          <a:effectLst/>
                        </a:rPr>
                        <a:t>IF YOU WANT TO</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07000"/>
                        </a:lnSpc>
                        <a:spcAft>
                          <a:spcPts val="800"/>
                        </a:spcAft>
                      </a:pPr>
                      <a:r>
                        <a:rPr lang="tr-TR" sz="1600">
                          <a:effectLst/>
                        </a:rPr>
                        <a:t>USE THIS</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392679551"/>
                  </a:ext>
                </a:extLst>
              </a:tr>
              <a:tr h="603496">
                <a:tc>
                  <a:txBody>
                    <a:bodyPr/>
                    <a:lstStyle/>
                    <a:p>
                      <a:pPr>
                        <a:lnSpc>
                          <a:spcPct val="107000"/>
                        </a:lnSpc>
                        <a:spcAft>
                          <a:spcPts val="800"/>
                        </a:spcAft>
                      </a:pPr>
                      <a:r>
                        <a:rPr lang="tr-TR" sz="1600" dirty="0">
                          <a:effectLst/>
                        </a:rPr>
                        <a:t>Build modern cloud applications with an always up-to-date relational database service that includes serverless compute, hyperscale storage, and AI-powered and automated features to optimize performance and durability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dirty="0">
                          <a:effectLst/>
                          <a:hlinkClick r:id="rId2"/>
                        </a:rPr>
                        <a:t>Azure SQL Database</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395728812"/>
                  </a:ext>
                </a:extLst>
              </a:tr>
              <a:tr h="398878">
                <a:tc>
                  <a:txBody>
                    <a:bodyPr/>
                    <a:lstStyle/>
                    <a:p>
                      <a:pPr>
                        <a:lnSpc>
                          <a:spcPct val="107000"/>
                        </a:lnSpc>
                        <a:spcAft>
                          <a:spcPts val="800"/>
                        </a:spcAft>
                      </a:pPr>
                      <a:r>
                        <a:rPr lang="tr-TR" sz="1600" dirty="0">
                          <a:effectLst/>
                        </a:rPr>
                        <a:t>Migrate your SQL workloads to Azure while maintaining complete SQL Server compatibility, with all the benefits of a fully managed and evergreen PaaS</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dirty="0">
                          <a:effectLst/>
                          <a:hlinkClick r:id="rId3"/>
                        </a:rPr>
                        <a:t>Azure SQL Managed Instance</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4132985255"/>
                  </a:ext>
                </a:extLst>
              </a:tr>
              <a:tr h="398878">
                <a:tc>
                  <a:txBody>
                    <a:bodyPr/>
                    <a:lstStyle/>
                    <a:p>
                      <a:pPr>
                        <a:lnSpc>
                          <a:spcPct val="107000"/>
                        </a:lnSpc>
                        <a:spcAft>
                          <a:spcPts val="800"/>
                        </a:spcAft>
                      </a:pPr>
                      <a:r>
                        <a:rPr lang="tr-TR" sz="1600">
                          <a:effectLst/>
                        </a:rPr>
                        <a:t>Migrate your SQL workloads to Azure while maintaining complete SQL Server compatibility and operating system-level access</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a:effectLst/>
                          <a:hlinkClick r:id="rId4"/>
                        </a:rPr>
                        <a:t>SQL Server on Virtual Machines</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329737281"/>
                  </a:ext>
                </a:extLst>
              </a:tr>
              <a:tr h="603496">
                <a:tc>
                  <a:txBody>
                    <a:bodyPr/>
                    <a:lstStyle/>
                    <a:p>
                      <a:pPr>
                        <a:lnSpc>
                          <a:spcPct val="107000"/>
                        </a:lnSpc>
                        <a:spcAft>
                          <a:spcPts val="800"/>
                        </a:spcAft>
                      </a:pPr>
                      <a:r>
                        <a:rPr lang="tr-TR" sz="1600">
                          <a:effectLst/>
                        </a:rPr>
                        <a:t>Build scalable, secure, and fully managed enterprise-ready apps on open-source PostgreSQL, scale out single-node PostgreSQL with high performance, or migrate PostgreSQL and Oracle workloads to the cloud </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a:effectLst/>
                          <a:hlinkClick r:id="rId5"/>
                        </a:rPr>
                        <a:t>Azure Database for PostgreSQL</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423966494"/>
                  </a:ext>
                </a:extLst>
              </a:tr>
              <a:tr h="935602">
                <a:tc>
                  <a:txBody>
                    <a:bodyPr/>
                    <a:lstStyle/>
                    <a:p>
                      <a:pPr>
                        <a:lnSpc>
                          <a:spcPct val="107000"/>
                        </a:lnSpc>
                        <a:spcAft>
                          <a:spcPts val="800"/>
                        </a:spcAft>
                      </a:pPr>
                      <a:r>
                        <a:rPr lang="tr-TR" sz="1600">
                          <a:effectLst/>
                        </a:rPr>
                        <a:t>Deliver high availability and elastic scaling to open-source mobile and web apps with a managed community MySQL database service, or migrate MySQL workloads to the cloud.</a:t>
                      </a:r>
                      <a:endParaRPr lang="tr-TR" sz="2000">
                        <a:effectLst/>
                      </a:endParaRPr>
                    </a:p>
                    <a:p>
                      <a:pPr>
                        <a:lnSpc>
                          <a:spcPct val="107000"/>
                        </a:lnSpc>
                        <a:spcAft>
                          <a:spcPts val="800"/>
                        </a:spcAft>
                      </a:pPr>
                      <a:r>
                        <a:rPr lang="tr-TR" sz="1600">
                          <a:effectLst/>
                        </a:rPr>
                        <a:t>Supports LAMP stack (Linux, Apache, MySQL, PHP).</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a:effectLst/>
                          <a:hlinkClick r:id="rId6"/>
                        </a:rPr>
                        <a:t>Azure Database for MySQL</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961914767"/>
                  </a:ext>
                </a:extLst>
              </a:tr>
              <a:tr h="398878">
                <a:tc>
                  <a:txBody>
                    <a:bodyPr/>
                    <a:lstStyle/>
                    <a:p>
                      <a:pPr>
                        <a:lnSpc>
                          <a:spcPct val="107000"/>
                        </a:lnSpc>
                        <a:spcAft>
                          <a:spcPts val="800"/>
                        </a:spcAft>
                      </a:pPr>
                      <a:r>
                        <a:rPr lang="tr-TR" sz="1600">
                          <a:effectLst/>
                        </a:rPr>
                        <a:t>Deliver high availability and elastic scaling to open-source mobile and web apps with a managed community MariaDB database service</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a:effectLst/>
                          <a:hlinkClick r:id="rId7"/>
                        </a:rPr>
                        <a:t>Azure Database for MariaDB</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293789022"/>
                  </a:ext>
                </a:extLst>
              </a:tr>
              <a:tr h="603496">
                <a:tc>
                  <a:txBody>
                    <a:bodyPr/>
                    <a:lstStyle/>
                    <a:p>
                      <a:pPr>
                        <a:lnSpc>
                          <a:spcPct val="107000"/>
                        </a:lnSpc>
                        <a:spcAft>
                          <a:spcPts val="800"/>
                        </a:spcAft>
                      </a:pPr>
                      <a:r>
                        <a:rPr lang="tr-TR" sz="1600">
                          <a:effectLst/>
                        </a:rPr>
                        <a:t>Build applications with guaranteed low latency and high availability anywhere, at any scale, or migrate Cassandra, MongoDB, and other NoSQL workloads to the cloud</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a:effectLst/>
                          <a:hlinkClick r:id="rId8"/>
                        </a:rPr>
                        <a:t>Azure Cosmos DB</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1734398433"/>
                  </a:ext>
                </a:extLst>
              </a:tr>
              <a:tr h="398878">
                <a:tc>
                  <a:txBody>
                    <a:bodyPr/>
                    <a:lstStyle/>
                    <a:p>
                      <a:pPr>
                        <a:lnSpc>
                          <a:spcPct val="107000"/>
                        </a:lnSpc>
                        <a:spcAft>
                          <a:spcPts val="800"/>
                        </a:spcAft>
                      </a:pPr>
                      <a:r>
                        <a:rPr lang="tr-TR" sz="1600">
                          <a:effectLst/>
                        </a:rPr>
                        <a:t>Power fast, scalable applications with an open-source-compatible in-memory data store</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a:effectLst/>
                          <a:hlinkClick r:id="rId9"/>
                        </a:rPr>
                        <a:t>Azure Cache for Redis</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1454818880"/>
                  </a:ext>
                </a:extLst>
              </a:tr>
              <a:tr h="398878">
                <a:tc>
                  <a:txBody>
                    <a:bodyPr/>
                    <a:lstStyle/>
                    <a:p>
                      <a:pPr>
                        <a:lnSpc>
                          <a:spcPct val="107000"/>
                        </a:lnSpc>
                        <a:spcAft>
                          <a:spcPts val="800"/>
                        </a:spcAft>
                      </a:pPr>
                      <a:r>
                        <a:rPr lang="tr-TR" sz="1600" dirty="0">
                          <a:effectLst/>
                        </a:rPr>
                        <a:t>Accelerate your transition to the cloud using a simple, self-guided migration process</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800"/>
                        </a:spcAft>
                      </a:pPr>
                      <a:r>
                        <a:rPr lang="tr-TR" sz="1600" u="sng" dirty="0">
                          <a:effectLst/>
                          <a:hlinkClick r:id="rId10"/>
                        </a:rPr>
                        <a:t>Azure Database Migration Service</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4031784618"/>
                  </a:ext>
                </a:extLst>
              </a:tr>
            </a:tbl>
          </a:graphicData>
        </a:graphic>
      </p:graphicFrame>
    </p:spTree>
    <p:extLst>
      <p:ext uri="{BB962C8B-B14F-4D97-AF65-F5344CB8AC3E}">
        <p14:creationId xmlns:p14="http://schemas.microsoft.com/office/powerpoint/2010/main" val="1519657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726D31-4784-0ED0-C400-76F51D2525D5}"/>
              </a:ext>
            </a:extLst>
          </p:cNvPr>
          <p:cNvSpPr>
            <a:spLocks noGrp="1"/>
          </p:cNvSpPr>
          <p:nvPr>
            <p:ph type="title"/>
          </p:nvPr>
        </p:nvSpPr>
        <p:spPr/>
        <p:txBody>
          <a:bodyPr/>
          <a:lstStyle/>
          <a:p>
            <a:r>
              <a:rPr lang="en-US" dirty="0"/>
              <a:t>COMPARISION OF DATABASE SERVICES</a:t>
            </a:r>
          </a:p>
        </p:txBody>
      </p:sp>
      <p:pic>
        <p:nvPicPr>
          <p:cNvPr id="4" name="Picture 3">
            <a:extLst>
              <a:ext uri="{FF2B5EF4-FFF2-40B4-BE49-F238E27FC236}">
                <a16:creationId xmlns:a16="http://schemas.microsoft.com/office/drawing/2014/main" id="{4EEE282B-1AD5-C773-5B53-9C7DAF6C136C}"/>
              </a:ext>
            </a:extLst>
          </p:cNvPr>
          <p:cNvPicPr/>
          <p:nvPr/>
        </p:nvPicPr>
        <p:blipFill>
          <a:blip r:embed="rId2"/>
          <a:stretch>
            <a:fillRect/>
          </a:stretch>
        </p:blipFill>
        <p:spPr>
          <a:xfrm>
            <a:off x="609598" y="864776"/>
            <a:ext cx="10972799" cy="5380448"/>
          </a:xfrm>
          <a:prstGeom prst="rect">
            <a:avLst/>
          </a:prstGeom>
        </p:spPr>
      </p:pic>
    </p:spTree>
    <p:extLst>
      <p:ext uri="{BB962C8B-B14F-4D97-AF65-F5344CB8AC3E}">
        <p14:creationId xmlns:p14="http://schemas.microsoft.com/office/powerpoint/2010/main" val="123620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Cloud Storage Services</a:t>
            </a:r>
            <a:endParaRPr lang="tr-TR" dirty="0"/>
          </a:p>
        </p:txBody>
      </p:sp>
    </p:spTree>
    <p:extLst>
      <p:ext uri="{BB962C8B-B14F-4D97-AF65-F5344CB8AC3E}">
        <p14:creationId xmlns:p14="http://schemas.microsoft.com/office/powerpoint/2010/main" val="24913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CEF-2563-4B00-B315-E5F8A0610078}"/>
              </a:ext>
            </a:extLst>
          </p:cNvPr>
          <p:cNvSpPr>
            <a:spLocks noGrp="1"/>
          </p:cNvSpPr>
          <p:nvPr>
            <p:ph type="title"/>
          </p:nvPr>
        </p:nvSpPr>
        <p:spPr/>
        <p:txBody>
          <a:bodyPr/>
          <a:lstStyle/>
          <a:p>
            <a:r>
              <a:rPr lang="tr-TR" dirty="0"/>
              <a:t>AGENDA – </a:t>
            </a:r>
            <a:r>
              <a:rPr lang="en-US" dirty="0"/>
              <a:t>WEEK</a:t>
            </a:r>
            <a:r>
              <a:rPr lang="tr-TR" dirty="0"/>
              <a:t>#</a:t>
            </a:r>
            <a:r>
              <a:rPr lang="en-US" dirty="0"/>
              <a:t>2</a:t>
            </a:r>
            <a:endParaRPr lang="tr-TR" dirty="0"/>
          </a:p>
        </p:txBody>
      </p:sp>
      <p:sp>
        <p:nvSpPr>
          <p:cNvPr id="3" name="Text Placeholder 2">
            <a:extLst>
              <a:ext uri="{FF2B5EF4-FFF2-40B4-BE49-F238E27FC236}">
                <a16:creationId xmlns:a16="http://schemas.microsoft.com/office/drawing/2014/main" id="{04133E64-7B38-4BE4-8DF7-11BBB197CE65}"/>
              </a:ext>
            </a:extLst>
          </p:cNvPr>
          <p:cNvSpPr>
            <a:spLocks noGrp="1"/>
          </p:cNvSpPr>
          <p:nvPr>
            <p:ph type="body" sz="quarter" idx="18"/>
          </p:nvPr>
        </p:nvSpPr>
        <p:spPr>
          <a:xfrm>
            <a:off x="609598" y="947854"/>
            <a:ext cx="10972800" cy="5633684"/>
          </a:xfrm>
        </p:spPr>
        <p:txBody>
          <a:bodyPr/>
          <a:lstStyle/>
          <a:p>
            <a:pPr marL="342900" indent="-342900">
              <a:buFont typeface="Arial" panose="020B0604020202020204" pitchFamily="34" charset="0"/>
              <a:buChar char="•"/>
            </a:pPr>
            <a:r>
              <a:rPr lang="en-US" sz="1800" dirty="0"/>
              <a:t>Data, Data Types, Databases</a:t>
            </a:r>
          </a:p>
          <a:p>
            <a:pPr marL="342900" indent="-342900">
              <a:buFont typeface="Arial" panose="020B0604020202020204" pitchFamily="34" charset="0"/>
              <a:buChar char="•"/>
            </a:pPr>
            <a:r>
              <a:rPr lang="en-US" sz="1800" dirty="0"/>
              <a:t>Cloud Storage Services</a:t>
            </a:r>
          </a:p>
          <a:p>
            <a:pPr marL="342900" indent="-342900">
              <a:buFont typeface="Arial" panose="020B0604020202020204" pitchFamily="34" charset="0"/>
              <a:buChar char="•"/>
            </a:pPr>
            <a:r>
              <a:rPr lang="en-US" sz="1800" dirty="0"/>
              <a:t>Cloud Database Services</a:t>
            </a:r>
          </a:p>
          <a:p>
            <a:pPr marL="342900" indent="-342900">
              <a:buFont typeface="Arial" panose="020B0604020202020204" pitchFamily="34" charset="0"/>
              <a:buChar char="•"/>
            </a:pPr>
            <a:r>
              <a:rPr lang="en-US" sz="1800" dirty="0"/>
              <a:t>Caching</a:t>
            </a:r>
          </a:p>
          <a:p>
            <a:pPr marL="342900" indent="-342900">
              <a:buFont typeface="Arial" panose="020B0604020202020204" pitchFamily="34" charset="0"/>
              <a:buChar char="•"/>
            </a:pPr>
            <a:r>
              <a:rPr lang="en-US" sz="1800" dirty="0"/>
              <a:t>Data Redundancy &amp; Replication</a:t>
            </a:r>
          </a:p>
          <a:p>
            <a:pPr marL="342900" indent="-342900">
              <a:buFont typeface="Arial" panose="020B0604020202020204" pitchFamily="34" charset="0"/>
              <a:buChar char="•"/>
            </a:pPr>
            <a:r>
              <a:rPr lang="en-US" sz="1800" dirty="0"/>
              <a:t>Database Migration to Cloud</a:t>
            </a:r>
          </a:p>
          <a:p>
            <a:pPr marL="342900" indent="-342900">
              <a:buFont typeface="Arial" panose="020B0604020202020204" pitchFamily="34" charset="0"/>
              <a:buChar char="•"/>
            </a:pPr>
            <a:r>
              <a:rPr lang="en-US" sz="1800" dirty="0"/>
              <a:t>Data Security</a:t>
            </a:r>
          </a:p>
          <a:p>
            <a:pPr marL="342900" indent="-342900">
              <a:buFont typeface="Arial" panose="020B0604020202020204" pitchFamily="34" charset="0"/>
              <a:buChar char="•"/>
            </a:pPr>
            <a:r>
              <a:rPr lang="en-US" sz="1800" dirty="0"/>
              <a:t>Lab Sessions:</a:t>
            </a:r>
          </a:p>
          <a:p>
            <a:pPr marL="803700" lvl="1" indent="-342900">
              <a:buFont typeface="Arial" panose="020B0604020202020204" pitchFamily="34" charset="0"/>
              <a:buChar char="•"/>
            </a:pPr>
            <a:r>
              <a:rPr lang="en-US" sz="1800" dirty="0"/>
              <a:t>Lab: Testing replication &amp; disaster recovery scenarios on Cloud</a:t>
            </a:r>
          </a:p>
          <a:p>
            <a:pPr marL="803700" lvl="1" indent="-342900">
              <a:buFont typeface="Arial" panose="020B0604020202020204" pitchFamily="34" charset="0"/>
              <a:buChar char="•"/>
            </a:pPr>
            <a:r>
              <a:rPr lang="en-US" sz="1800" dirty="0"/>
              <a:t>Lab: Creating an SQL DB on Cloud</a:t>
            </a:r>
          </a:p>
          <a:p>
            <a:pPr marL="803700" lvl="1" indent="-342900">
              <a:buFont typeface="Arial" panose="020B0604020202020204" pitchFamily="34" charset="0"/>
              <a:buChar char="•"/>
            </a:pPr>
            <a:r>
              <a:rPr lang="en-US" sz="1800" dirty="0"/>
              <a:t>Lab: Creating a File Share on Cloud</a:t>
            </a:r>
          </a:p>
          <a:p>
            <a:endParaRPr lang="en-US" sz="1800" dirty="0"/>
          </a:p>
        </p:txBody>
      </p:sp>
    </p:spTree>
    <p:extLst>
      <p:ext uri="{BB962C8B-B14F-4D97-AF65-F5344CB8AC3E}">
        <p14:creationId xmlns:p14="http://schemas.microsoft.com/office/powerpoint/2010/main" val="304683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Cloud </a:t>
            </a:r>
            <a:r>
              <a:rPr lang="en-US" dirty="0"/>
              <a:t>STORAGE </a:t>
            </a:r>
            <a:r>
              <a:rPr lang="tr-TR" dirty="0"/>
              <a:t>servıce</a:t>
            </a:r>
            <a:r>
              <a:rPr lang="en-US" dirty="0"/>
              <a:t>S (azure)</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graphicFrame>
        <p:nvGraphicFramePr>
          <p:cNvPr id="2" name="Table 1">
            <a:extLst>
              <a:ext uri="{FF2B5EF4-FFF2-40B4-BE49-F238E27FC236}">
                <a16:creationId xmlns:a16="http://schemas.microsoft.com/office/drawing/2014/main" id="{61869F37-17A7-B4EB-54FD-C9F0F1D2CFB0}"/>
              </a:ext>
            </a:extLst>
          </p:cNvPr>
          <p:cNvGraphicFramePr>
            <a:graphicFrameLocks noGrp="1"/>
          </p:cNvGraphicFramePr>
          <p:nvPr>
            <p:extLst>
              <p:ext uri="{D42A27DB-BD31-4B8C-83A1-F6EECF244321}">
                <p14:modId xmlns:p14="http://schemas.microsoft.com/office/powerpoint/2010/main" val="404106323"/>
              </p:ext>
            </p:extLst>
          </p:nvPr>
        </p:nvGraphicFramePr>
        <p:xfrm>
          <a:off x="609598" y="738777"/>
          <a:ext cx="10363202" cy="1481767"/>
        </p:xfrm>
        <a:graphic>
          <a:graphicData uri="http://schemas.openxmlformats.org/drawingml/2006/table">
            <a:tbl>
              <a:tblPr firstRow="1" firstCol="1" bandRow="1">
                <a:tableStyleId>{5C22544A-7EE6-4342-B048-85BDC9FD1C3A}</a:tableStyleId>
              </a:tblPr>
              <a:tblGrid>
                <a:gridCol w="1876759">
                  <a:extLst>
                    <a:ext uri="{9D8B030D-6E8A-4147-A177-3AD203B41FA5}">
                      <a16:colId xmlns:a16="http://schemas.microsoft.com/office/drawing/2014/main" val="2864175978"/>
                    </a:ext>
                  </a:extLst>
                </a:gridCol>
                <a:gridCol w="8486443">
                  <a:extLst>
                    <a:ext uri="{9D8B030D-6E8A-4147-A177-3AD203B41FA5}">
                      <a16:colId xmlns:a16="http://schemas.microsoft.com/office/drawing/2014/main" val="1546632355"/>
                    </a:ext>
                  </a:extLst>
                </a:gridCol>
              </a:tblGrid>
              <a:tr h="159978">
                <a:tc>
                  <a:txBody>
                    <a:bodyPr/>
                    <a:lstStyle/>
                    <a:p>
                      <a:pPr>
                        <a:lnSpc>
                          <a:spcPct val="107000"/>
                        </a:lnSpc>
                        <a:spcAft>
                          <a:spcPts val="800"/>
                        </a:spcAft>
                      </a:pPr>
                      <a:r>
                        <a:rPr lang="tr-TR" sz="1400">
                          <a:effectLst/>
                        </a:rPr>
                        <a:t>Service name</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tr-TR" sz="1400">
                          <a:effectLst/>
                        </a:rPr>
                        <a:t>Service function</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88884692"/>
                  </a:ext>
                </a:extLst>
              </a:tr>
              <a:tr h="311482">
                <a:tc>
                  <a:txBody>
                    <a:bodyPr/>
                    <a:lstStyle/>
                    <a:p>
                      <a:pPr>
                        <a:lnSpc>
                          <a:spcPct val="107000"/>
                        </a:lnSpc>
                        <a:spcAft>
                          <a:spcPts val="800"/>
                        </a:spcAft>
                      </a:pPr>
                      <a:r>
                        <a:rPr lang="tr-TR" sz="1400">
                          <a:effectLst/>
                        </a:rPr>
                        <a:t>Azure Blob storage</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tr-TR" sz="1400" dirty="0">
                          <a:effectLst/>
                        </a:rPr>
                        <a:t>Storage service for very large objects, such as video files or bitmaps (Containers).</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65417200"/>
                  </a:ext>
                </a:extLst>
              </a:tr>
              <a:tr h="311482">
                <a:tc>
                  <a:txBody>
                    <a:bodyPr/>
                    <a:lstStyle/>
                    <a:p>
                      <a:pPr>
                        <a:lnSpc>
                          <a:spcPct val="107000"/>
                        </a:lnSpc>
                        <a:spcAft>
                          <a:spcPts val="800"/>
                        </a:spcAft>
                      </a:pPr>
                      <a:r>
                        <a:rPr lang="tr-TR" sz="1400">
                          <a:effectLst/>
                        </a:rPr>
                        <a:t>Azure File storage</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tr-TR" sz="1400">
                          <a:effectLst/>
                        </a:rPr>
                        <a:t>File shares that can be accessed and managed like a file server.</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341113541"/>
                  </a:ext>
                </a:extLst>
              </a:tr>
              <a:tr h="311482">
                <a:tc>
                  <a:txBody>
                    <a:bodyPr/>
                    <a:lstStyle/>
                    <a:p>
                      <a:pPr>
                        <a:lnSpc>
                          <a:spcPct val="107000"/>
                        </a:lnSpc>
                        <a:spcAft>
                          <a:spcPts val="800"/>
                        </a:spcAft>
                      </a:pPr>
                      <a:r>
                        <a:rPr lang="tr-TR" sz="1400">
                          <a:effectLst/>
                        </a:rPr>
                        <a:t>Azure Queue storage</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tr-TR" sz="1400">
                          <a:effectLst/>
                        </a:rPr>
                        <a:t>A data store for queuing and reliably delivering messages between applications.</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20535212"/>
                  </a:ext>
                </a:extLst>
              </a:tr>
              <a:tr h="311482">
                <a:tc>
                  <a:txBody>
                    <a:bodyPr/>
                    <a:lstStyle/>
                    <a:p>
                      <a:pPr>
                        <a:lnSpc>
                          <a:spcPct val="107000"/>
                        </a:lnSpc>
                        <a:spcAft>
                          <a:spcPts val="800"/>
                        </a:spcAft>
                      </a:pPr>
                      <a:r>
                        <a:rPr lang="tr-TR" sz="1400">
                          <a:effectLst/>
                        </a:rPr>
                        <a:t>Azure Table storage</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tr-TR" sz="1400" dirty="0">
                          <a:effectLst/>
                        </a:rPr>
                        <a:t>A NoSQL store that hosts unstructured data independent of any schema.</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49446563"/>
                  </a:ext>
                </a:extLst>
              </a:tr>
            </a:tbl>
          </a:graphicData>
        </a:graphic>
      </p:graphicFrame>
      <p:pic>
        <p:nvPicPr>
          <p:cNvPr id="4" name="Picture 3">
            <a:extLst>
              <a:ext uri="{FF2B5EF4-FFF2-40B4-BE49-F238E27FC236}">
                <a16:creationId xmlns:a16="http://schemas.microsoft.com/office/drawing/2014/main" id="{59877F35-D3ED-85D8-A803-EEB5F9B36B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8" y="2455805"/>
            <a:ext cx="2848262" cy="1707644"/>
          </a:xfrm>
          <a:prstGeom prst="rect">
            <a:avLst/>
          </a:prstGeom>
          <a:noFill/>
          <a:ln>
            <a:noFill/>
          </a:ln>
        </p:spPr>
      </p:pic>
      <p:pic>
        <p:nvPicPr>
          <p:cNvPr id="5" name="Picture 4" descr="Diagram of two disks inside a virtual machine. One stores the operating system and one stores data.">
            <a:extLst>
              <a:ext uri="{FF2B5EF4-FFF2-40B4-BE49-F238E27FC236}">
                <a16:creationId xmlns:a16="http://schemas.microsoft.com/office/drawing/2014/main" id="{00938087-0530-D844-36DF-9683E2A86F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11186" y="2455805"/>
            <a:ext cx="1793512" cy="1683593"/>
          </a:xfrm>
          <a:prstGeom prst="rect">
            <a:avLst/>
          </a:prstGeom>
          <a:noFill/>
          <a:ln>
            <a:noFill/>
          </a:ln>
        </p:spPr>
      </p:pic>
      <p:pic>
        <p:nvPicPr>
          <p:cNvPr id="6" name="Picture 5">
            <a:extLst>
              <a:ext uri="{FF2B5EF4-FFF2-40B4-BE49-F238E27FC236}">
                <a16:creationId xmlns:a16="http://schemas.microsoft.com/office/drawing/2014/main" id="{34E554EB-DB28-6C87-2A35-4090D22436C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598" y="4228996"/>
            <a:ext cx="2748744" cy="2168628"/>
          </a:xfrm>
          <a:prstGeom prst="rect">
            <a:avLst/>
          </a:prstGeom>
          <a:noFill/>
          <a:ln>
            <a:noFill/>
          </a:ln>
        </p:spPr>
      </p:pic>
      <p:sp>
        <p:nvSpPr>
          <p:cNvPr id="8" name="TextBox 7">
            <a:extLst>
              <a:ext uri="{FF2B5EF4-FFF2-40B4-BE49-F238E27FC236}">
                <a16:creationId xmlns:a16="http://schemas.microsoft.com/office/drawing/2014/main" id="{6BEC3CC2-61CC-E066-2825-8F31BA99F3C3}"/>
              </a:ext>
            </a:extLst>
          </p:cNvPr>
          <p:cNvSpPr txBox="1"/>
          <p:nvPr/>
        </p:nvSpPr>
        <p:spPr>
          <a:xfrm>
            <a:off x="3611186" y="4228996"/>
            <a:ext cx="1793512" cy="2451825"/>
          </a:xfrm>
          <a:prstGeom prst="rect">
            <a:avLst/>
          </a:prstGeom>
          <a:noFill/>
          <a:ln>
            <a:noFill/>
          </a:ln>
        </p:spPr>
        <p:txBody>
          <a:bodyPr wrap="square">
            <a:spAutoFit/>
          </a:bodyPr>
          <a:lstStyle/>
          <a:p>
            <a:pPr>
              <a:lnSpc>
                <a:spcPct val="107000"/>
              </a:lnSpc>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 Azure VMs use </a:t>
            </a:r>
            <a:r>
              <a:rPr lang="tr-TR" sz="1600" u="sng" dirty="0">
                <a:effectLst/>
                <a:latin typeface="Calibri" panose="020F0502020204030204" pitchFamily="34" charset="0"/>
                <a:ea typeface="Calibri" panose="020F0502020204030204" pitchFamily="34" charset="0"/>
                <a:cs typeface="Times New Roman" panose="02020603050405020304" pitchFamily="18" charset="0"/>
              </a:rPr>
              <a:t>Azure Disk Storage</a:t>
            </a:r>
            <a:r>
              <a:rPr lang="tr-TR" sz="1600" dirty="0">
                <a:effectLst/>
                <a:latin typeface="Calibri" panose="020F0502020204030204" pitchFamily="34" charset="0"/>
                <a:ea typeface="Calibri" panose="020F0502020204030204" pitchFamily="34" charset="0"/>
                <a:cs typeface="Times New Roman" panose="02020603050405020304" pitchFamily="18" charset="0"/>
              </a:rPr>
              <a:t> to store virtual disks. However, you can't use </a:t>
            </a:r>
            <a:r>
              <a:rPr lang="tr-TR" sz="1600" u="sng" dirty="0">
                <a:effectLst/>
                <a:latin typeface="Calibri" panose="020F0502020204030204" pitchFamily="34" charset="0"/>
                <a:ea typeface="Calibri" panose="020F0502020204030204" pitchFamily="34" charset="0"/>
                <a:cs typeface="Times New Roman" panose="02020603050405020304" pitchFamily="18" charset="0"/>
              </a:rPr>
              <a:t>Azure Disk Storage</a:t>
            </a:r>
            <a:r>
              <a:rPr lang="tr-TR" sz="1600" dirty="0">
                <a:effectLst/>
                <a:latin typeface="Calibri" panose="020F0502020204030204" pitchFamily="34" charset="0"/>
                <a:ea typeface="Calibri" panose="020F0502020204030204" pitchFamily="34" charset="0"/>
                <a:cs typeface="Times New Roman" panose="02020603050405020304" pitchFamily="18" charset="0"/>
              </a:rPr>
              <a:t> to store a disk outside of a virtual machine.</a:t>
            </a:r>
          </a:p>
        </p:txBody>
      </p:sp>
      <p:pic>
        <p:nvPicPr>
          <p:cNvPr id="9" name="Picture 8">
            <a:extLst>
              <a:ext uri="{FF2B5EF4-FFF2-40B4-BE49-F238E27FC236}">
                <a16:creationId xmlns:a16="http://schemas.microsoft.com/office/drawing/2014/main" id="{78ED86EF-805B-9E9F-9193-FC888D09ABE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57541" y="2433585"/>
            <a:ext cx="4251229" cy="4247236"/>
          </a:xfrm>
          <a:prstGeom prst="rect">
            <a:avLst/>
          </a:prstGeom>
          <a:noFill/>
          <a:ln>
            <a:noFill/>
          </a:ln>
        </p:spPr>
      </p:pic>
      <p:sp>
        <p:nvSpPr>
          <p:cNvPr id="10" name="TextBox 9">
            <a:extLst>
              <a:ext uri="{FF2B5EF4-FFF2-40B4-BE49-F238E27FC236}">
                <a16:creationId xmlns:a16="http://schemas.microsoft.com/office/drawing/2014/main" id="{0534C707-5CEF-0D38-ABA4-4A6DED3A3023}"/>
              </a:ext>
            </a:extLst>
          </p:cNvPr>
          <p:cNvSpPr txBox="1"/>
          <p:nvPr/>
        </p:nvSpPr>
        <p:spPr>
          <a:xfrm>
            <a:off x="9908770" y="2246945"/>
            <a:ext cx="2193404" cy="4541371"/>
          </a:xfrm>
          <a:prstGeom prst="rect">
            <a:avLst/>
          </a:prstGeom>
          <a:noFill/>
          <a:ln>
            <a:noFill/>
          </a:ln>
        </p:spPr>
        <p:txBody>
          <a:bodyPr wrap="square">
            <a:spAutoFit/>
          </a:bodyPr>
          <a:lstStyle/>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Azure Storage offers different access tiers for your blob storage, helping you store object data in the most cost-effective manner. The available access tiers include:</a:t>
            </a:r>
          </a:p>
          <a:p>
            <a:pPr lvl="0">
              <a:lnSpc>
                <a:spcPct val="107000"/>
              </a:lnSpc>
              <a:spcAft>
                <a:spcPts val="800"/>
              </a:spcAft>
              <a:buSzPts val="1000"/>
              <a:tabLst>
                <a:tab pos="457200" algn="l"/>
              </a:tabLst>
            </a:pPr>
            <a:r>
              <a:rPr lang="tr-TR" sz="1200" b="1" dirty="0">
                <a:effectLst/>
                <a:latin typeface="Calibri" panose="020F0502020204030204" pitchFamily="34" charset="0"/>
                <a:ea typeface="Calibri" panose="020F0502020204030204" pitchFamily="34" charset="0"/>
                <a:cs typeface="Times New Roman" panose="02020603050405020304" pitchFamily="18" charset="0"/>
              </a:rPr>
              <a:t>Hot access tier</a:t>
            </a:r>
            <a:r>
              <a:rPr lang="tr-TR" sz="1200" dirty="0">
                <a:effectLst/>
                <a:latin typeface="Calibri" panose="020F0502020204030204" pitchFamily="34" charset="0"/>
                <a:ea typeface="Calibri" panose="020F0502020204030204" pitchFamily="34" charset="0"/>
                <a:cs typeface="Times New Roman" panose="02020603050405020304" pitchFamily="18" charset="0"/>
              </a:rPr>
              <a:t>: Optimized for storing data that is accessed frequently (for example, images for your website).</a:t>
            </a:r>
          </a:p>
          <a:p>
            <a:pPr lvl="0">
              <a:lnSpc>
                <a:spcPct val="107000"/>
              </a:lnSpc>
              <a:spcAft>
                <a:spcPts val="800"/>
              </a:spcAft>
              <a:buSzPts val="1000"/>
              <a:tabLst>
                <a:tab pos="457200" algn="l"/>
              </a:tabLst>
            </a:pPr>
            <a:r>
              <a:rPr lang="tr-TR" sz="1200" b="1" dirty="0">
                <a:effectLst/>
                <a:latin typeface="Calibri" panose="020F0502020204030204" pitchFamily="34" charset="0"/>
                <a:ea typeface="Calibri" panose="020F0502020204030204" pitchFamily="34" charset="0"/>
                <a:cs typeface="Times New Roman" panose="02020603050405020304" pitchFamily="18" charset="0"/>
              </a:rPr>
              <a:t>Cool access tier</a:t>
            </a:r>
            <a:r>
              <a:rPr lang="tr-TR" sz="1200" dirty="0">
                <a:effectLst/>
                <a:latin typeface="Calibri" panose="020F0502020204030204" pitchFamily="34" charset="0"/>
                <a:ea typeface="Calibri" panose="020F0502020204030204" pitchFamily="34" charset="0"/>
                <a:cs typeface="Times New Roman" panose="02020603050405020304" pitchFamily="18" charset="0"/>
              </a:rPr>
              <a:t>: Optimized for data that is infrequently accessed and stored for at least 30 days (for example, invoices for your customers).</a:t>
            </a:r>
          </a:p>
          <a:p>
            <a:pPr lvl="0">
              <a:lnSpc>
                <a:spcPct val="107000"/>
              </a:lnSpc>
              <a:spcAft>
                <a:spcPts val="800"/>
              </a:spcAft>
              <a:buSzPts val="1000"/>
              <a:tabLst>
                <a:tab pos="457200" algn="l"/>
              </a:tabLst>
            </a:pPr>
            <a:r>
              <a:rPr lang="tr-TR" sz="1200" b="1" dirty="0">
                <a:effectLst/>
                <a:latin typeface="Calibri" panose="020F0502020204030204" pitchFamily="34" charset="0"/>
                <a:ea typeface="Calibri" panose="020F0502020204030204" pitchFamily="34" charset="0"/>
                <a:cs typeface="Times New Roman" panose="02020603050405020304" pitchFamily="18" charset="0"/>
              </a:rPr>
              <a:t>Archive access tier</a:t>
            </a:r>
            <a:r>
              <a:rPr lang="tr-TR" sz="1200" dirty="0">
                <a:effectLst/>
                <a:latin typeface="Calibri" panose="020F0502020204030204" pitchFamily="34" charset="0"/>
                <a:ea typeface="Calibri" panose="020F0502020204030204" pitchFamily="34" charset="0"/>
                <a:cs typeface="Times New Roman" panose="02020603050405020304" pitchFamily="18" charset="0"/>
              </a:rPr>
              <a:t>: Appropriate for data that is rarely accessed and stored for at least 180 days, with flexible latency requirements (for example, long-term backups).</a:t>
            </a:r>
          </a:p>
        </p:txBody>
      </p:sp>
    </p:spTree>
    <p:extLst>
      <p:ext uri="{BB962C8B-B14F-4D97-AF65-F5344CB8AC3E}">
        <p14:creationId xmlns:p14="http://schemas.microsoft.com/office/powerpoint/2010/main" val="295592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6E5420-6B75-5BB7-2BE0-5331F652E0E8}"/>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Based on the DB types &amp; storage services, determine the best DB / Storage to these services:</a:t>
            </a:r>
          </a:p>
          <a:p>
            <a:pPr lvl="1"/>
            <a:r>
              <a:rPr lang="en-US" sz="1600" dirty="0">
                <a:latin typeface="Calibri" panose="020F0502020204030204" pitchFamily="34" charset="0"/>
                <a:cs typeface="Calibri" panose="020F0502020204030204" pitchFamily="34" charset="0"/>
              </a:rPr>
              <a:t>Product Catalog Data</a:t>
            </a:r>
          </a:p>
          <a:p>
            <a:pPr lvl="1"/>
            <a:r>
              <a:rPr lang="en-US" sz="1600" dirty="0">
                <a:latin typeface="Calibri" panose="020F0502020204030204" pitchFamily="34" charset="0"/>
                <a:cs typeface="Calibri" panose="020F0502020204030204" pitchFamily="34" charset="0"/>
              </a:rPr>
              <a:t>Photos &amp; Videos</a:t>
            </a:r>
          </a:p>
          <a:p>
            <a:pPr lvl="1"/>
            <a:r>
              <a:rPr lang="en-US" sz="1600" dirty="0">
                <a:latin typeface="Calibri" panose="020F0502020204030204" pitchFamily="34" charset="0"/>
                <a:cs typeface="Calibri" panose="020F0502020204030204" pitchFamily="34" charset="0"/>
              </a:rPr>
              <a:t>Business Data</a:t>
            </a:r>
          </a:p>
          <a:p>
            <a:pPr marL="232200" lvl="1" indent="0">
              <a:buNone/>
            </a:pPr>
            <a:endParaRPr lang="en-US" sz="1600" dirty="0">
              <a:latin typeface="Calibri" panose="020F0502020204030204" pitchFamily="34" charset="0"/>
              <a:cs typeface="Calibri" panose="020F0502020204030204" pitchFamily="34" charset="0"/>
            </a:endParaRPr>
          </a:p>
          <a:p>
            <a:pPr marL="232200" lvl="1" indent="0">
              <a:buNone/>
            </a:pPr>
            <a:r>
              <a:rPr lang="en-US" sz="1600" dirty="0">
                <a:latin typeface="Calibri" panose="020F0502020204030204" pitchFamily="34" charset="0"/>
                <a:cs typeface="Calibri" panose="020F0502020204030204" pitchFamily="34" charset="0"/>
              </a:rPr>
              <a:t>Tip: Define the data classification, operation volume, latency, throughput and transaction needs before answering the question.</a:t>
            </a:r>
          </a:p>
          <a:p>
            <a:pPr marL="232200" lvl="1" indent="0">
              <a:buNone/>
            </a:pPr>
            <a:r>
              <a:rPr lang="en-US" sz="1600" dirty="0">
                <a:latin typeface="Calibri" panose="020F0502020204030204" pitchFamily="34" charset="0"/>
                <a:cs typeface="Calibri" panose="020F0502020204030204" pitchFamily="34" charset="0"/>
              </a:rPr>
              <a:t>You have 5 minutes </a:t>
            </a:r>
            <a:r>
              <a:rPr lang="en-US" sz="1600" dirty="0">
                <a:latin typeface="Calibri" panose="020F0502020204030204" pitchFamily="34" charset="0"/>
                <a:cs typeface="Calibri" panose="020F0502020204030204" pitchFamily="34" charset="0"/>
                <a:sym typeface="Wingdings" panose="05000000000000000000" pitchFamily="2" charset="2"/>
              </a:rPr>
              <a:t></a:t>
            </a:r>
            <a:endParaRPr lang="en-US" sz="1600" dirty="0">
              <a:latin typeface="Calibri" panose="020F0502020204030204" pitchFamily="34" charset="0"/>
              <a:cs typeface="Calibri" panose="020F0502020204030204" pitchFamily="34" charset="0"/>
            </a:endParaRPr>
          </a:p>
          <a:p>
            <a:pPr lvl="1"/>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DF7D46F-267F-CE9B-4961-69F62E548AB3}"/>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3751917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2DEE93-0E20-3D4B-08D0-1E84AB8CC425}"/>
              </a:ext>
            </a:extLst>
          </p:cNvPr>
          <p:cNvSpPr>
            <a:spLocks noGrp="1"/>
          </p:cNvSpPr>
          <p:nvPr>
            <p:ph type="body" sz="quarter" idx="13"/>
          </p:nvPr>
        </p:nvSpPr>
        <p:spPr/>
        <p:txBody>
          <a:bodyPr/>
          <a:lstStyle/>
          <a:p>
            <a:r>
              <a:rPr lang="en-US" sz="1600" b="1" dirty="0">
                <a:latin typeface="Calibri" panose="020F0502020204030204" pitchFamily="34" charset="0"/>
                <a:cs typeface="Calibri" panose="020F0502020204030204" pitchFamily="34" charset="0"/>
              </a:rPr>
              <a:t>Product Catalog Data</a:t>
            </a:r>
          </a:p>
          <a:p>
            <a:pPr lvl="1"/>
            <a:r>
              <a:rPr lang="en-US" sz="1600" dirty="0">
                <a:latin typeface="Calibri" panose="020F0502020204030204" pitchFamily="34" charset="0"/>
                <a:cs typeface="Calibri" panose="020F0502020204030204" pitchFamily="34" charset="0"/>
              </a:rPr>
              <a:t>Data Classification: Semi-structured (changing the products, etc.)</a:t>
            </a:r>
          </a:p>
          <a:p>
            <a:pPr lvl="1"/>
            <a:r>
              <a:rPr lang="en-US" sz="1600" dirty="0">
                <a:latin typeface="Calibri" panose="020F0502020204030204" pitchFamily="34" charset="0"/>
                <a:cs typeface="Calibri" panose="020F0502020204030204" pitchFamily="34" charset="0"/>
              </a:rPr>
              <a:t>Operations: Customers require high number of read operations, business need high number of write operations</a:t>
            </a:r>
          </a:p>
          <a:p>
            <a:pPr lvl="1"/>
            <a:r>
              <a:rPr lang="en-US" sz="1600" dirty="0">
                <a:latin typeface="Calibri" panose="020F0502020204030204" pitchFamily="34" charset="0"/>
                <a:cs typeface="Calibri" panose="020F0502020204030204" pitchFamily="34" charset="0"/>
              </a:rPr>
              <a:t>Latency &amp; Throughput: High throughput &amp; low latency</a:t>
            </a:r>
          </a:p>
          <a:p>
            <a:pPr lvl="1"/>
            <a:r>
              <a:rPr lang="en-US" sz="1600" dirty="0">
                <a:latin typeface="Calibri" panose="020F0502020204030204" pitchFamily="34" charset="0"/>
                <a:cs typeface="Calibri" panose="020F0502020204030204" pitchFamily="34" charset="0"/>
              </a:rPr>
              <a:t>Transaction Support: Required</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Recommended Solution: </a:t>
            </a:r>
            <a:r>
              <a:rPr lang="en-US" sz="1600" dirty="0">
                <a:latin typeface="Calibri" panose="020F0502020204030204" pitchFamily="34" charset="0"/>
                <a:cs typeface="Calibri" panose="020F0502020204030204" pitchFamily="34" charset="0"/>
              </a:rPr>
              <a:t>Azure Cosmos DB</a:t>
            </a:r>
          </a:p>
          <a:p>
            <a:pPr lvl="1"/>
            <a:r>
              <a:rPr lang="en-US" sz="1600" dirty="0">
                <a:latin typeface="Calibri" panose="020F0502020204030204" pitchFamily="34" charset="0"/>
                <a:cs typeface="Calibri" panose="020F0502020204030204" pitchFamily="34" charset="0"/>
              </a:rPr>
              <a:t>Why?</a:t>
            </a:r>
          </a:p>
          <a:p>
            <a:pPr lvl="2"/>
            <a:r>
              <a:rPr lang="en-US" sz="1600" dirty="0">
                <a:latin typeface="Calibri" panose="020F0502020204030204" pitchFamily="34" charset="0"/>
                <a:cs typeface="Calibri" panose="020F0502020204030204" pitchFamily="34" charset="0"/>
              </a:rPr>
              <a:t>NoSQL DB requirement</a:t>
            </a:r>
          </a:p>
          <a:p>
            <a:pPr lvl="2"/>
            <a:r>
              <a:rPr lang="en-US" sz="1600" dirty="0">
                <a:latin typeface="Calibri" panose="020F0502020204030204" pitchFamily="34" charset="0"/>
                <a:cs typeface="Calibri" panose="020F0502020204030204" pitchFamily="34" charset="0"/>
              </a:rPr>
              <a:t>Transaction support / ACID compliant</a:t>
            </a:r>
          </a:p>
          <a:p>
            <a:pPr lvl="2"/>
            <a:r>
              <a:rPr lang="en-US" sz="1600" dirty="0">
                <a:latin typeface="Calibri" panose="020F0502020204030204" pitchFamily="34" charset="0"/>
                <a:cs typeface="Calibri" panose="020F0502020204030204" pitchFamily="34" charset="0"/>
              </a:rPr>
              <a:t>Replication support for operation</a:t>
            </a:r>
          </a:p>
          <a:p>
            <a:pPr lvl="2"/>
            <a:r>
              <a:rPr lang="en-US" sz="1600" dirty="0">
                <a:latin typeface="Calibri" panose="020F0502020204030204" pitchFamily="34" charset="0"/>
                <a:cs typeface="Calibri" panose="020F0502020204030204" pitchFamily="34" charset="0"/>
              </a:rPr>
              <a:t>Supports several consistency levels for the optimized throughput &amp; latency</a:t>
            </a:r>
          </a:p>
          <a:p>
            <a:pPr lvl="1"/>
            <a:r>
              <a:rPr lang="en-US" sz="1600" dirty="0">
                <a:latin typeface="Calibri" panose="020F0502020204030204" pitchFamily="34" charset="0"/>
                <a:cs typeface="Calibri" panose="020F0502020204030204" pitchFamily="34" charset="0"/>
              </a:rPr>
              <a:t>Why not other solutions?</a:t>
            </a:r>
          </a:p>
        </p:txBody>
      </p:sp>
      <p:sp>
        <p:nvSpPr>
          <p:cNvPr id="3" name="Title 2">
            <a:extLst>
              <a:ext uri="{FF2B5EF4-FFF2-40B4-BE49-F238E27FC236}">
                <a16:creationId xmlns:a16="http://schemas.microsoft.com/office/drawing/2014/main" id="{2574AA8A-0A97-C156-5624-19B428036A02}"/>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6636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2DEE93-0E20-3D4B-08D0-1E84AB8CC425}"/>
              </a:ext>
            </a:extLst>
          </p:cNvPr>
          <p:cNvSpPr>
            <a:spLocks noGrp="1"/>
          </p:cNvSpPr>
          <p:nvPr>
            <p:ph type="body" sz="quarter" idx="13"/>
          </p:nvPr>
        </p:nvSpPr>
        <p:spPr/>
        <p:txBody>
          <a:bodyPr/>
          <a:lstStyle/>
          <a:p>
            <a:r>
              <a:rPr lang="en-US" sz="1600" b="1" dirty="0">
                <a:latin typeface="Calibri" panose="020F0502020204030204" pitchFamily="34" charset="0"/>
                <a:cs typeface="Calibri" panose="020F0502020204030204" pitchFamily="34" charset="0"/>
              </a:rPr>
              <a:t>Photos &amp; Videos</a:t>
            </a:r>
          </a:p>
          <a:p>
            <a:pPr lvl="1"/>
            <a:r>
              <a:rPr lang="en-US" sz="1600" dirty="0">
                <a:latin typeface="Calibri" panose="020F0502020204030204" pitchFamily="34" charset="0"/>
                <a:cs typeface="Calibri" panose="020F0502020204030204" pitchFamily="34" charset="0"/>
              </a:rPr>
              <a:t>Data Classification: Unstructured </a:t>
            </a:r>
          </a:p>
          <a:p>
            <a:pPr lvl="1"/>
            <a:r>
              <a:rPr lang="en-US" sz="1600" dirty="0">
                <a:latin typeface="Calibri" panose="020F0502020204030204" pitchFamily="34" charset="0"/>
                <a:cs typeface="Calibri" panose="020F0502020204030204" pitchFamily="34" charset="0"/>
              </a:rPr>
              <a:t>Operations: Need to be retrieved by ID, high number of read by customers with low latency, create/modify operations will be infrequent, could tolerate high latency. </a:t>
            </a:r>
          </a:p>
          <a:p>
            <a:pPr lvl="1"/>
            <a:r>
              <a:rPr lang="en-US" sz="1600" dirty="0">
                <a:latin typeface="Calibri" panose="020F0502020204030204" pitchFamily="34" charset="0"/>
                <a:cs typeface="Calibri" panose="020F0502020204030204" pitchFamily="34" charset="0"/>
              </a:rPr>
              <a:t>Latency &amp; Throughput: Retrievals by ID need to support low latency and high throughput. Creates and updates can have higher latency than read operations.</a:t>
            </a:r>
          </a:p>
          <a:p>
            <a:pPr lvl="1"/>
            <a:r>
              <a:rPr lang="en-US" sz="1600" dirty="0">
                <a:latin typeface="Calibri" panose="020F0502020204030204" pitchFamily="34" charset="0"/>
                <a:cs typeface="Calibri" panose="020F0502020204030204" pitchFamily="34" charset="0"/>
              </a:rPr>
              <a:t>Transaction Support: Not required</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Recommended Solution: </a:t>
            </a:r>
            <a:r>
              <a:rPr lang="en-US" sz="1600" dirty="0">
                <a:latin typeface="Calibri" panose="020F0502020204030204" pitchFamily="34" charset="0"/>
                <a:cs typeface="Calibri" panose="020F0502020204030204" pitchFamily="34" charset="0"/>
              </a:rPr>
              <a:t>Azure Blob Storage</a:t>
            </a:r>
          </a:p>
          <a:p>
            <a:pPr lvl="1"/>
            <a:r>
              <a:rPr lang="en-US" sz="1600" dirty="0">
                <a:latin typeface="Calibri" panose="020F0502020204030204" pitchFamily="34" charset="0"/>
                <a:cs typeface="Calibri" panose="020F0502020204030204" pitchFamily="34" charset="0"/>
              </a:rPr>
              <a:t>Why?</a:t>
            </a:r>
          </a:p>
          <a:p>
            <a:pPr lvl="2"/>
            <a:r>
              <a:rPr lang="en-US" sz="1600" dirty="0">
                <a:latin typeface="Calibri" panose="020F0502020204030204" pitchFamily="34" charset="0"/>
                <a:cs typeface="Calibri" panose="020F0502020204030204" pitchFamily="34" charset="0"/>
              </a:rPr>
              <a:t>Best place to home photos &amp; videos</a:t>
            </a:r>
          </a:p>
          <a:p>
            <a:pPr lvl="2"/>
            <a:r>
              <a:rPr lang="en-US" sz="1600" dirty="0">
                <a:latin typeface="Calibri" panose="020F0502020204030204" pitchFamily="34" charset="0"/>
                <a:cs typeface="Calibri" panose="020F0502020204030204" pitchFamily="34" charset="0"/>
              </a:rPr>
              <a:t>Supports Azure CDN (Content Delivery Network) for Edge servers to store frequently reached files</a:t>
            </a:r>
          </a:p>
          <a:p>
            <a:pPr lvl="2"/>
            <a:r>
              <a:rPr lang="en-US" sz="1600" dirty="0">
                <a:latin typeface="Calibri" panose="020F0502020204030204" pitchFamily="34" charset="0"/>
                <a:cs typeface="Calibri" panose="020F0502020204030204" pitchFamily="34" charset="0"/>
              </a:rPr>
              <a:t>Tiered approach (Hot, Cool, Archive) for better pricing / performance</a:t>
            </a:r>
          </a:p>
          <a:p>
            <a:pPr lvl="1"/>
            <a:r>
              <a:rPr lang="en-US" sz="1600" dirty="0">
                <a:latin typeface="Calibri" panose="020F0502020204030204" pitchFamily="34" charset="0"/>
                <a:cs typeface="Calibri" panose="020F0502020204030204" pitchFamily="34" charset="0"/>
              </a:rPr>
              <a:t>Why not other solutions?</a:t>
            </a:r>
          </a:p>
        </p:txBody>
      </p:sp>
      <p:sp>
        <p:nvSpPr>
          <p:cNvPr id="3" name="Title 2">
            <a:extLst>
              <a:ext uri="{FF2B5EF4-FFF2-40B4-BE49-F238E27FC236}">
                <a16:creationId xmlns:a16="http://schemas.microsoft.com/office/drawing/2014/main" id="{2574AA8A-0A97-C156-5624-19B428036A02}"/>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9360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2DEE93-0E20-3D4B-08D0-1E84AB8CC425}"/>
              </a:ext>
            </a:extLst>
          </p:cNvPr>
          <p:cNvSpPr>
            <a:spLocks noGrp="1"/>
          </p:cNvSpPr>
          <p:nvPr>
            <p:ph type="body" sz="quarter" idx="13"/>
          </p:nvPr>
        </p:nvSpPr>
        <p:spPr/>
        <p:txBody>
          <a:bodyPr/>
          <a:lstStyle/>
          <a:p>
            <a:r>
              <a:rPr lang="en-US" sz="1600" b="1" dirty="0">
                <a:latin typeface="Calibri" panose="020F0502020204030204" pitchFamily="34" charset="0"/>
                <a:cs typeface="Calibri" panose="020F0502020204030204" pitchFamily="34" charset="0"/>
              </a:rPr>
              <a:t>Business Data</a:t>
            </a:r>
          </a:p>
          <a:p>
            <a:pPr lvl="1"/>
            <a:r>
              <a:rPr lang="en-US" sz="1600" dirty="0">
                <a:latin typeface="Calibri" panose="020F0502020204030204" pitchFamily="34" charset="0"/>
                <a:cs typeface="Calibri" panose="020F0502020204030204" pitchFamily="34" charset="0"/>
              </a:rPr>
              <a:t>Data Classification: Structured (stable data, not changing)</a:t>
            </a:r>
          </a:p>
          <a:p>
            <a:pPr lvl="1"/>
            <a:r>
              <a:rPr lang="en-US" sz="1600" dirty="0">
                <a:latin typeface="Calibri" panose="020F0502020204030204" pitchFamily="34" charset="0"/>
                <a:cs typeface="Calibri" panose="020F0502020204030204" pitchFamily="34" charset="0"/>
              </a:rPr>
              <a:t>Operations: Read-only, complex analytical queries across multiple databases</a:t>
            </a:r>
          </a:p>
          <a:p>
            <a:pPr lvl="1"/>
            <a:r>
              <a:rPr lang="en-US" sz="1600" dirty="0">
                <a:latin typeface="Calibri" panose="020F0502020204030204" pitchFamily="34" charset="0"/>
                <a:cs typeface="Calibri" panose="020F0502020204030204" pitchFamily="34" charset="0"/>
              </a:rPr>
              <a:t>Latency &amp; Throughput: Some latency in the results is expected based on the complex nature of the queries.</a:t>
            </a:r>
          </a:p>
          <a:p>
            <a:pPr lvl="1"/>
            <a:r>
              <a:rPr lang="en-US" sz="1600" dirty="0">
                <a:latin typeface="Calibri" panose="020F0502020204030204" pitchFamily="34" charset="0"/>
                <a:cs typeface="Calibri" panose="020F0502020204030204" pitchFamily="34" charset="0"/>
              </a:rPr>
              <a:t>Transaction Support: Not required</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Recommended Solution: </a:t>
            </a:r>
            <a:r>
              <a:rPr lang="en-US" sz="1600" dirty="0">
                <a:latin typeface="Calibri" panose="020F0502020204030204" pitchFamily="34" charset="0"/>
                <a:cs typeface="Calibri" panose="020F0502020204030204" pitchFamily="34" charset="0"/>
              </a:rPr>
              <a:t>Azure SQL Database</a:t>
            </a:r>
          </a:p>
          <a:p>
            <a:pPr lvl="1"/>
            <a:r>
              <a:rPr lang="en-US" sz="1600" dirty="0">
                <a:latin typeface="Calibri" panose="020F0502020204030204" pitchFamily="34" charset="0"/>
                <a:cs typeface="Calibri" panose="020F0502020204030204" pitchFamily="34" charset="0"/>
              </a:rPr>
              <a:t>Why?</a:t>
            </a:r>
          </a:p>
          <a:p>
            <a:pPr lvl="2"/>
            <a:r>
              <a:rPr lang="en-US" sz="1600" dirty="0">
                <a:latin typeface="Calibri" panose="020F0502020204030204" pitchFamily="34" charset="0"/>
                <a:cs typeface="Calibri" panose="020F0502020204030204" pitchFamily="34" charset="0"/>
              </a:rPr>
              <a:t>SQL DB requirement</a:t>
            </a:r>
          </a:p>
          <a:p>
            <a:pPr lvl="2"/>
            <a:r>
              <a:rPr lang="en-US" sz="1600" dirty="0">
                <a:latin typeface="Calibri" panose="020F0502020204030204" pitchFamily="34" charset="0"/>
                <a:cs typeface="Calibri" panose="020F0502020204030204" pitchFamily="34" charset="0"/>
              </a:rPr>
              <a:t>Transaction support / ACID compliant</a:t>
            </a:r>
          </a:p>
          <a:p>
            <a:pPr lvl="2"/>
            <a:r>
              <a:rPr lang="en-US" sz="1600" dirty="0">
                <a:latin typeface="Calibri" panose="020F0502020204030204" pitchFamily="34" charset="0"/>
                <a:cs typeface="Calibri" panose="020F0502020204030204" pitchFamily="34" charset="0"/>
              </a:rPr>
              <a:t>Works better with BI tools (</a:t>
            </a:r>
            <a:r>
              <a:rPr lang="en-US" sz="1600" dirty="0" err="1">
                <a:latin typeface="Calibri" panose="020F0502020204030204" pitchFamily="34" charset="0"/>
                <a:cs typeface="Calibri" panose="020F0502020204030204" pitchFamily="34" charset="0"/>
              </a:rPr>
              <a:t>PowerBI</a:t>
            </a:r>
            <a:r>
              <a:rPr lang="en-US" sz="1600" dirty="0">
                <a:latin typeface="Calibri" panose="020F0502020204030204" pitchFamily="34" charset="0"/>
                <a:cs typeface="Calibri" panose="020F0502020204030204" pitchFamily="34" charset="0"/>
              </a:rPr>
              <a:t>, etc.)</a:t>
            </a:r>
          </a:p>
          <a:p>
            <a:pPr lvl="2"/>
            <a:r>
              <a:rPr lang="en-US" sz="1600" dirty="0">
                <a:latin typeface="Calibri" panose="020F0502020204030204" pitchFamily="34" charset="0"/>
                <a:cs typeface="Calibri" panose="020F0502020204030204" pitchFamily="34" charset="0"/>
              </a:rPr>
              <a:t>Cross-database query support for data analysis</a:t>
            </a:r>
          </a:p>
          <a:p>
            <a:pPr lvl="2"/>
            <a:r>
              <a:rPr lang="en-US" sz="1600" dirty="0">
                <a:latin typeface="Calibri" panose="020F0502020204030204" pitchFamily="34" charset="0"/>
                <a:cs typeface="Calibri" panose="020F0502020204030204" pitchFamily="34" charset="0"/>
              </a:rPr>
              <a:t>SQL Query Support for data analysis</a:t>
            </a:r>
          </a:p>
          <a:p>
            <a:pPr lvl="1"/>
            <a:r>
              <a:rPr lang="en-US" sz="1600" dirty="0">
                <a:latin typeface="Calibri" panose="020F0502020204030204" pitchFamily="34" charset="0"/>
                <a:cs typeface="Calibri" panose="020F0502020204030204" pitchFamily="34" charset="0"/>
              </a:rPr>
              <a:t>Why not other solutions? (Azure Synapse, Azure Analysis Services, Azure Stream Analytics)</a:t>
            </a:r>
          </a:p>
        </p:txBody>
      </p:sp>
      <p:sp>
        <p:nvSpPr>
          <p:cNvPr id="3" name="Title 2">
            <a:extLst>
              <a:ext uri="{FF2B5EF4-FFF2-40B4-BE49-F238E27FC236}">
                <a16:creationId xmlns:a16="http://schemas.microsoft.com/office/drawing/2014/main" id="{2574AA8A-0A97-C156-5624-19B428036A02}"/>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368403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Caching</a:t>
            </a:r>
            <a:endParaRPr lang="tr-TR" dirty="0"/>
          </a:p>
        </p:txBody>
      </p:sp>
    </p:spTree>
    <p:extLst>
      <p:ext uri="{BB962C8B-B14F-4D97-AF65-F5344CB8AC3E}">
        <p14:creationId xmlns:p14="http://schemas.microsoft.com/office/powerpoint/2010/main" val="120735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5D0846-5B24-FD78-6D6A-3B82619C02F8}"/>
              </a:ext>
            </a:extLst>
          </p:cNvPr>
          <p:cNvSpPr>
            <a:spLocks noGrp="1"/>
          </p:cNvSpPr>
          <p:nvPr>
            <p:ph type="title"/>
          </p:nvPr>
        </p:nvSpPr>
        <p:spPr/>
        <p:txBody>
          <a:bodyPr/>
          <a:lstStyle/>
          <a:p>
            <a:r>
              <a:rPr lang="en-US" dirty="0"/>
              <a:t>CACHING</a:t>
            </a:r>
          </a:p>
        </p:txBody>
      </p:sp>
      <p:sp>
        <p:nvSpPr>
          <p:cNvPr id="2" name="Text Placeholder 1">
            <a:extLst>
              <a:ext uri="{FF2B5EF4-FFF2-40B4-BE49-F238E27FC236}">
                <a16:creationId xmlns:a16="http://schemas.microsoft.com/office/drawing/2014/main" id="{65FEC6C6-644A-69B1-808F-0C9FABCD78DB}"/>
              </a:ext>
            </a:extLst>
          </p:cNvPr>
          <p:cNvSpPr txBox="1">
            <a:spLocks/>
          </p:cNvSpPr>
          <p:nvPr/>
        </p:nvSpPr>
        <p:spPr>
          <a:xfrm>
            <a:off x="609599" y="712375"/>
            <a:ext cx="11212946" cy="5098489"/>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l"/>
            <a:r>
              <a:rPr lang="en-US" sz="1600" b="1" dirty="0">
                <a:effectLst/>
                <a:latin typeface="Calibri" panose="020F0502020204030204" pitchFamily="34" charset="0"/>
                <a:ea typeface="Calibri" panose="020F0502020204030204" pitchFamily="34" charset="0"/>
                <a:cs typeface="Times New Roman" panose="02020603050405020304" pitchFamily="18" charset="0"/>
              </a:rPr>
              <a:t>Caching: </a:t>
            </a:r>
            <a:r>
              <a:rPr lang="en-US" sz="1600" b="0" i="0" dirty="0">
                <a:solidFill>
                  <a:srgbClr val="161616"/>
                </a:solidFill>
                <a:effectLst/>
                <a:latin typeface="Calibri" panose="020F0502020204030204" pitchFamily="34" charset="0"/>
                <a:cs typeface="Calibri" panose="020F0502020204030204" pitchFamily="34" charset="0"/>
              </a:rPr>
              <a:t>Caching is a common technique that aims to improve the performance and scalability of a system. It caches data by temporarily copying frequently accessed data to fast storage that's located close to the application. If this fast data storage is located closer to the application than the original source, then caching can significantly improve response times for client applications by serving data more quickly.</a:t>
            </a:r>
          </a:p>
          <a:p>
            <a:pPr algn="l"/>
            <a:r>
              <a:rPr lang="en-US" sz="1600" dirty="0">
                <a:solidFill>
                  <a:srgbClr val="161616"/>
                </a:solidFill>
                <a:latin typeface="Calibri" panose="020F0502020204030204" pitchFamily="34" charset="0"/>
                <a:cs typeface="Calibri" panose="020F0502020204030204" pitchFamily="34" charset="0"/>
              </a:rPr>
              <a:t>Caching is most effective when a client instance repeatedly reads the same data, especially if all the following conditions apply to the original data store:</a:t>
            </a:r>
          </a:p>
          <a:p>
            <a:pPr lvl="1"/>
            <a:r>
              <a:rPr lang="en-US" sz="1600" dirty="0">
                <a:solidFill>
                  <a:srgbClr val="161616"/>
                </a:solidFill>
                <a:latin typeface="Calibri" panose="020F0502020204030204" pitchFamily="34" charset="0"/>
                <a:cs typeface="Calibri" panose="020F0502020204030204" pitchFamily="34" charset="0"/>
              </a:rPr>
              <a:t>It remains relatively static.</a:t>
            </a:r>
          </a:p>
          <a:p>
            <a:pPr lvl="1"/>
            <a:r>
              <a:rPr lang="en-US" sz="1600" dirty="0">
                <a:solidFill>
                  <a:srgbClr val="161616"/>
                </a:solidFill>
                <a:latin typeface="Calibri" panose="020F0502020204030204" pitchFamily="34" charset="0"/>
                <a:cs typeface="Calibri" panose="020F0502020204030204" pitchFamily="34" charset="0"/>
              </a:rPr>
              <a:t>It's slow compared to the speed of the cache.</a:t>
            </a:r>
          </a:p>
          <a:p>
            <a:pPr lvl="1"/>
            <a:r>
              <a:rPr lang="en-US" sz="1600" dirty="0">
                <a:solidFill>
                  <a:srgbClr val="161616"/>
                </a:solidFill>
                <a:latin typeface="Calibri" panose="020F0502020204030204" pitchFamily="34" charset="0"/>
                <a:cs typeface="Calibri" panose="020F0502020204030204" pitchFamily="34" charset="0"/>
              </a:rPr>
              <a:t>It's subject to a high level of contention.</a:t>
            </a:r>
          </a:p>
          <a:p>
            <a:pPr lvl="1"/>
            <a:r>
              <a:rPr lang="en-US" sz="1600" dirty="0">
                <a:solidFill>
                  <a:srgbClr val="161616"/>
                </a:solidFill>
                <a:latin typeface="Calibri" panose="020F0502020204030204" pitchFamily="34" charset="0"/>
                <a:cs typeface="Calibri" panose="020F0502020204030204" pitchFamily="34" charset="0"/>
              </a:rPr>
              <a:t>It's far away when network latency can cause access to be slow.</a:t>
            </a:r>
          </a:p>
          <a:p>
            <a:pPr algn="l"/>
            <a:r>
              <a:rPr lang="en-US" sz="1600" b="1" dirty="0">
                <a:solidFill>
                  <a:srgbClr val="161616"/>
                </a:solidFill>
                <a:latin typeface="Calibri" panose="020F0502020204030204" pitchFamily="34" charset="0"/>
                <a:cs typeface="Calibri" panose="020F0502020204030204" pitchFamily="34" charset="0"/>
              </a:rPr>
              <a:t>Caching in distributed applications</a:t>
            </a:r>
          </a:p>
          <a:p>
            <a:pPr marL="232200" lvl="1" indent="0">
              <a:buNone/>
            </a:pPr>
            <a:r>
              <a:rPr lang="en-US" sz="1600" dirty="0">
                <a:solidFill>
                  <a:srgbClr val="161616"/>
                </a:solidFill>
                <a:latin typeface="Calibri" panose="020F0502020204030204" pitchFamily="34" charset="0"/>
                <a:cs typeface="Calibri" panose="020F0502020204030204" pitchFamily="34" charset="0"/>
              </a:rPr>
              <a:t>Distributed applications typically implement either or both of the following strategies when caching data:</a:t>
            </a:r>
          </a:p>
          <a:p>
            <a:pPr lvl="1"/>
            <a:r>
              <a:rPr lang="en-US" sz="1600" dirty="0">
                <a:solidFill>
                  <a:srgbClr val="161616"/>
                </a:solidFill>
                <a:latin typeface="Calibri" panose="020F0502020204030204" pitchFamily="34" charset="0"/>
                <a:cs typeface="Calibri" panose="020F0502020204030204" pitchFamily="34" charset="0"/>
              </a:rPr>
              <a:t>They use a private cache, where data is held locally on the computer that's running an instance of an application or service.</a:t>
            </a:r>
          </a:p>
          <a:p>
            <a:pPr lvl="1"/>
            <a:r>
              <a:rPr lang="en-US" sz="1600" dirty="0">
                <a:solidFill>
                  <a:srgbClr val="161616"/>
                </a:solidFill>
                <a:latin typeface="Calibri" panose="020F0502020204030204" pitchFamily="34" charset="0"/>
                <a:cs typeface="Calibri" panose="020F0502020204030204" pitchFamily="34" charset="0"/>
              </a:rPr>
              <a:t>They use a shared cache, serving as a common source that can be accessed by multiple processes and machines.</a:t>
            </a:r>
          </a:p>
          <a:p>
            <a:pPr lvl="1"/>
            <a:r>
              <a:rPr lang="en-US" sz="1600" dirty="0">
                <a:solidFill>
                  <a:srgbClr val="161616"/>
                </a:solidFill>
                <a:latin typeface="Calibri" panose="020F0502020204030204" pitchFamily="34" charset="0"/>
                <a:cs typeface="Calibri" panose="020F0502020204030204" pitchFamily="34" charset="0"/>
              </a:rPr>
              <a:t>In both cases, caching can be performed client-side and server-side. Client-side caching is done by the process that provides the user interface for a system, such as a web browser or desktop application. Server-side caching is done by the process that provides the business services that are running remotely.</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389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8EB9A-5136-452C-71CD-7C5FEF8EA53F}"/>
              </a:ext>
            </a:extLst>
          </p:cNvPr>
          <p:cNvSpPr>
            <a:spLocks noGrp="1"/>
          </p:cNvSpPr>
          <p:nvPr>
            <p:ph type="body" sz="quarter" idx="13"/>
          </p:nvPr>
        </p:nvSpPr>
        <p:spPr/>
        <p:txBody>
          <a:bodyPr/>
          <a:lstStyle/>
          <a:p>
            <a:r>
              <a:rPr lang="en-US" sz="1600" b="1" dirty="0">
                <a:latin typeface="Calibri" panose="020F0502020204030204" pitchFamily="34" charset="0"/>
                <a:cs typeface="Calibri" panose="020F0502020204030204" pitchFamily="34" charset="0"/>
              </a:rPr>
              <a:t>Private Caching:</a:t>
            </a:r>
            <a:r>
              <a:rPr lang="en-US" sz="1600" dirty="0">
                <a:latin typeface="Calibri" panose="020F0502020204030204" pitchFamily="34" charset="0"/>
                <a:cs typeface="Calibri" panose="020F0502020204030204" pitchFamily="34" charset="0"/>
              </a:rPr>
              <a:t> The most basic type of cache is an in-memory store. It's held in the address space of a single process and accessed directly by the code that runs in that process. This type of cache is quick to access. It can also provide an effective means for storing modest amounts of static data. The size of a cache is typically constrained by the amount of memory available on the machine that hosts the process.</a:t>
            </a:r>
          </a:p>
        </p:txBody>
      </p:sp>
      <p:sp>
        <p:nvSpPr>
          <p:cNvPr id="3" name="Title 2">
            <a:extLst>
              <a:ext uri="{FF2B5EF4-FFF2-40B4-BE49-F238E27FC236}">
                <a16:creationId xmlns:a16="http://schemas.microsoft.com/office/drawing/2014/main" id="{22341771-D0FF-7EFC-9D05-684AA8EDD491}"/>
              </a:ext>
            </a:extLst>
          </p:cNvPr>
          <p:cNvSpPr>
            <a:spLocks noGrp="1"/>
          </p:cNvSpPr>
          <p:nvPr>
            <p:ph type="title"/>
          </p:nvPr>
        </p:nvSpPr>
        <p:spPr/>
        <p:txBody>
          <a:bodyPr/>
          <a:lstStyle/>
          <a:p>
            <a:r>
              <a:rPr lang="en-US" dirty="0"/>
              <a:t>CACHING TYPES</a:t>
            </a:r>
          </a:p>
        </p:txBody>
      </p:sp>
      <p:pic>
        <p:nvPicPr>
          <p:cNvPr id="8" name="Picture 7">
            <a:extLst>
              <a:ext uri="{FF2B5EF4-FFF2-40B4-BE49-F238E27FC236}">
                <a16:creationId xmlns:a16="http://schemas.microsoft.com/office/drawing/2014/main" id="{52D524C9-EA06-9991-7BCB-33B2F531A6FE}"/>
              </a:ext>
            </a:extLst>
          </p:cNvPr>
          <p:cNvPicPr>
            <a:picLocks noChangeAspect="1"/>
          </p:cNvPicPr>
          <p:nvPr/>
        </p:nvPicPr>
        <p:blipFill>
          <a:blip r:embed="rId2"/>
          <a:stretch>
            <a:fillRect/>
          </a:stretch>
        </p:blipFill>
        <p:spPr>
          <a:xfrm>
            <a:off x="3858849" y="2182284"/>
            <a:ext cx="4474297" cy="4002206"/>
          </a:xfrm>
          <a:prstGeom prst="rect">
            <a:avLst/>
          </a:prstGeom>
        </p:spPr>
      </p:pic>
      <p:sp>
        <p:nvSpPr>
          <p:cNvPr id="9" name="TextBox 8">
            <a:extLst>
              <a:ext uri="{FF2B5EF4-FFF2-40B4-BE49-F238E27FC236}">
                <a16:creationId xmlns:a16="http://schemas.microsoft.com/office/drawing/2014/main" id="{D4E5629A-C8D1-A75C-9522-2F5C6589FD35}"/>
              </a:ext>
            </a:extLst>
          </p:cNvPr>
          <p:cNvSpPr txBox="1"/>
          <p:nvPr/>
        </p:nvSpPr>
        <p:spPr>
          <a:xfrm>
            <a:off x="5855855" y="6267560"/>
            <a:ext cx="2807854" cy="260127"/>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1200" b="1" dirty="0"/>
              <a:t>Private Caching</a:t>
            </a:r>
          </a:p>
        </p:txBody>
      </p:sp>
    </p:spTree>
    <p:extLst>
      <p:ext uri="{BB962C8B-B14F-4D97-AF65-F5344CB8AC3E}">
        <p14:creationId xmlns:p14="http://schemas.microsoft.com/office/powerpoint/2010/main" val="2191064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8EB9A-5136-452C-71CD-7C5FEF8EA53F}"/>
              </a:ext>
            </a:extLst>
          </p:cNvPr>
          <p:cNvSpPr>
            <a:spLocks noGrp="1"/>
          </p:cNvSpPr>
          <p:nvPr>
            <p:ph type="body" sz="quarter" idx="13"/>
          </p:nvPr>
        </p:nvSpPr>
        <p:spPr/>
        <p:txBody>
          <a:bodyPr/>
          <a:lstStyle/>
          <a:p>
            <a:r>
              <a:rPr lang="en-US" sz="1600" b="1" dirty="0">
                <a:latin typeface="Calibri" panose="020F0502020204030204" pitchFamily="34" charset="0"/>
                <a:cs typeface="Calibri" panose="020F0502020204030204" pitchFamily="34" charset="0"/>
              </a:rPr>
              <a:t>Shared Caching:</a:t>
            </a:r>
            <a:r>
              <a:rPr lang="en-US" sz="1600" dirty="0">
                <a:latin typeface="Calibri" panose="020F0502020204030204" pitchFamily="34" charset="0"/>
                <a:cs typeface="Calibri" panose="020F0502020204030204" pitchFamily="34" charset="0"/>
              </a:rPr>
              <a:t> If you use a shared cache, it can help alleviate concerns that data might differ in each cache, which can occur with in-memory caching. Shared caching ensures that different application instances see the same view of cached data. It locates the cache in a separate location, which is typically hosted as part of a separate service.</a:t>
            </a:r>
          </a:p>
        </p:txBody>
      </p:sp>
      <p:sp>
        <p:nvSpPr>
          <p:cNvPr id="3" name="Title 2">
            <a:extLst>
              <a:ext uri="{FF2B5EF4-FFF2-40B4-BE49-F238E27FC236}">
                <a16:creationId xmlns:a16="http://schemas.microsoft.com/office/drawing/2014/main" id="{22341771-D0FF-7EFC-9D05-684AA8EDD491}"/>
              </a:ext>
            </a:extLst>
          </p:cNvPr>
          <p:cNvSpPr>
            <a:spLocks noGrp="1"/>
          </p:cNvSpPr>
          <p:nvPr>
            <p:ph type="title"/>
          </p:nvPr>
        </p:nvSpPr>
        <p:spPr/>
        <p:txBody>
          <a:bodyPr/>
          <a:lstStyle/>
          <a:p>
            <a:r>
              <a:rPr lang="en-US" dirty="0"/>
              <a:t>CACHING TYPES</a:t>
            </a:r>
          </a:p>
        </p:txBody>
      </p:sp>
      <p:sp>
        <p:nvSpPr>
          <p:cNvPr id="9" name="TextBox 8">
            <a:extLst>
              <a:ext uri="{FF2B5EF4-FFF2-40B4-BE49-F238E27FC236}">
                <a16:creationId xmlns:a16="http://schemas.microsoft.com/office/drawing/2014/main" id="{D4E5629A-C8D1-A75C-9522-2F5C6589FD35}"/>
              </a:ext>
            </a:extLst>
          </p:cNvPr>
          <p:cNvSpPr txBox="1"/>
          <p:nvPr/>
        </p:nvSpPr>
        <p:spPr>
          <a:xfrm>
            <a:off x="5430982" y="6054426"/>
            <a:ext cx="2807854" cy="260127"/>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1200" b="1" dirty="0"/>
              <a:t>Shared Caching</a:t>
            </a:r>
          </a:p>
        </p:txBody>
      </p:sp>
      <p:pic>
        <p:nvPicPr>
          <p:cNvPr id="5" name="Picture 4">
            <a:extLst>
              <a:ext uri="{FF2B5EF4-FFF2-40B4-BE49-F238E27FC236}">
                <a16:creationId xmlns:a16="http://schemas.microsoft.com/office/drawing/2014/main" id="{60B06701-65D2-E35C-398F-D676C74C2704}"/>
              </a:ext>
            </a:extLst>
          </p:cNvPr>
          <p:cNvPicPr>
            <a:picLocks noChangeAspect="1"/>
          </p:cNvPicPr>
          <p:nvPr/>
        </p:nvPicPr>
        <p:blipFill>
          <a:blip r:embed="rId2"/>
          <a:stretch>
            <a:fillRect/>
          </a:stretch>
        </p:blipFill>
        <p:spPr>
          <a:xfrm>
            <a:off x="3044035" y="1933388"/>
            <a:ext cx="5562600" cy="3990975"/>
          </a:xfrm>
          <a:prstGeom prst="rect">
            <a:avLst/>
          </a:prstGeom>
        </p:spPr>
      </p:pic>
    </p:spTree>
    <p:extLst>
      <p:ext uri="{BB962C8B-B14F-4D97-AF65-F5344CB8AC3E}">
        <p14:creationId xmlns:p14="http://schemas.microsoft.com/office/powerpoint/2010/main" val="146580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8EB9A-5136-452C-71CD-7C5FEF8EA53F}"/>
              </a:ext>
            </a:extLst>
          </p:cNvPr>
          <p:cNvSpPr>
            <a:spLocks noGrp="1"/>
          </p:cNvSpPr>
          <p:nvPr>
            <p:ph type="body" sz="quarter" idx="13"/>
          </p:nvPr>
        </p:nvSpPr>
        <p:spPr/>
        <p:txBody>
          <a:bodyPr/>
          <a:lstStyle/>
          <a:p>
            <a:r>
              <a:rPr lang="en-US" sz="1600" b="1" dirty="0">
                <a:latin typeface="Calibri" panose="020F0502020204030204" pitchFamily="34" charset="0"/>
                <a:cs typeface="Calibri" panose="020F0502020204030204" pitchFamily="34" charset="0"/>
              </a:rPr>
              <a:t>Mixed Caching:</a:t>
            </a:r>
            <a:r>
              <a:rPr lang="en-US" sz="1600" dirty="0">
                <a:latin typeface="Calibri" panose="020F0502020204030204" pitchFamily="34" charset="0"/>
                <a:cs typeface="Calibri" panose="020F0502020204030204" pitchFamily="34" charset="0"/>
              </a:rPr>
              <a:t> A combination of both Private and Shared caching for high available / BC App. scenario.</a:t>
            </a:r>
          </a:p>
        </p:txBody>
      </p:sp>
      <p:sp>
        <p:nvSpPr>
          <p:cNvPr id="3" name="Title 2">
            <a:extLst>
              <a:ext uri="{FF2B5EF4-FFF2-40B4-BE49-F238E27FC236}">
                <a16:creationId xmlns:a16="http://schemas.microsoft.com/office/drawing/2014/main" id="{22341771-D0FF-7EFC-9D05-684AA8EDD491}"/>
              </a:ext>
            </a:extLst>
          </p:cNvPr>
          <p:cNvSpPr>
            <a:spLocks noGrp="1"/>
          </p:cNvSpPr>
          <p:nvPr>
            <p:ph type="title"/>
          </p:nvPr>
        </p:nvSpPr>
        <p:spPr/>
        <p:txBody>
          <a:bodyPr/>
          <a:lstStyle/>
          <a:p>
            <a:r>
              <a:rPr lang="en-US" dirty="0"/>
              <a:t>CACHING TYPES</a:t>
            </a:r>
          </a:p>
        </p:txBody>
      </p:sp>
      <p:sp>
        <p:nvSpPr>
          <p:cNvPr id="9" name="TextBox 8">
            <a:extLst>
              <a:ext uri="{FF2B5EF4-FFF2-40B4-BE49-F238E27FC236}">
                <a16:creationId xmlns:a16="http://schemas.microsoft.com/office/drawing/2014/main" id="{D4E5629A-C8D1-A75C-9522-2F5C6589FD35}"/>
              </a:ext>
            </a:extLst>
          </p:cNvPr>
          <p:cNvSpPr txBox="1"/>
          <p:nvPr/>
        </p:nvSpPr>
        <p:spPr>
          <a:xfrm>
            <a:off x="5430982" y="6054426"/>
            <a:ext cx="2807854" cy="260127"/>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1200" b="1" dirty="0"/>
              <a:t>Mixed Caching</a:t>
            </a:r>
          </a:p>
        </p:txBody>
      </p:sp>
      <p:pic>
        <p:nvPicPr>
          <p:cNvPr id="6" name="Picture 5">
            <a:extLst>
              <a:ext uri="{FF2B5EF4-FFF2-40B4-BE49-F238E27FC236}">
                <a16:creationId xmlns:a16="http://schemas.microsoft.com/office/drawing/2014/main" id="{40C2E2EC-AC49-AA55-8211-EB9887B23BF8}"/>
              </a:ext>
            </a:extLst>
          </p:cNvPr>
          <p:cNvPicPr>
            <a:picLocks noChangeAspect="1"/>
          </p:cNvPicPr>
          <p:nvPr/>
        </p:nvPicPr>
        <p:blipFill>
          <a:blip r:embed="rId2"/>
          <a:stretch>
            <a:fillRect/>
          </a:stretch>
        </p:blipFill>
        <p:spPr>
          <a:xfrm>
            <a:off x="2374323" y="1421234"/>
            <a:ext cx="7047160" cy="4447927"/>
          </a:xfrm>
          <a:prstGeom prst="rect">
            <a:avLst/>
          </a:prstGeom>
        </p:spPr>
      </p:pic>
    </p:spTree>
    <p:extLst>
      <p:ext uri="{BB962C8B-B14F-4D97-AF65-F5344CB8AC3E}">
        <p14:creationId xmlns:p14="http://schemas.microsoft.com/office/powerpoint/2010/main" val="352183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Data, Data Types &amp; Databases</a:t>
            </a:r>
            <a:endParaRPr lang="tr-TR" dirty="0"/>
          </a:p>
        </p:txBody>
      </p:sp>
    </p:spTree>
    <p:extLst>
      <p:ext uri="{BB962C8B-B14F-4D97-AF65-F5344CB8AC3E}">
        <p14:creationId xmlns:p14="http://schemas.microsoft.com/office/powerpoint/2010/main" val="3911623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Data Redundancy &amp; Replication</a:t>
            </a:r>
            <a:endParaRPr lang="tr-TR" dirty="0"/>
          </a:p>
        </p:txBody>
      </p:sp>
    </p:spTree>
    <p:extLst>
      <p:ext uri="{BB962C8B-B14F-4D97-AF65-F5344CB8AC3E}">
        <p14:creationId xmlns:p14="http://schemas.microsoft.com/office/powerpoint/2010/main" val="545271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5D0846-5B24-FD78-6D6A-3B82619C02F8}"/>
              </a:ext>
            </a:extLst>
          </p:cNvPr>
          <p:cNvSpPr>
            <a:spLocks noGrp="1"/>
          </p:cNvSpPr>
          <p:nvPr>
            <p:ph type="title"/>
          </p:nvPr>
        </p:nvSpPr>
        <p:spPr/>
        <p:txBody>
          <a:bodyPr/>
          <a:lstStyle/>
          <a:p>
            <a:r>
              <a:rPr lang="en-US" dirty="0"/>
              <a:t>Data Redundancy</a:t>
            </a:r>
          </a:p>
        </p:txBody>
      </p:sp>
      <p:sp>
        <p:nvSpPr>
          <p:cNvPr id="2" name="Text Placeholder 1">
            <a:extLst>
              <a:ext uri="{FF2B5EF4-FFF2-40B4-BE49-F238E27FC236}">
                <a16:creationId xmlns:a16="http://schemas.microsoft.com/office/drawing/2014/main" id="{65FEC6C6-644A-69B1-808F-0C9FABCD78DB}"/>
              </a:ext>
            </a:extLst>
          </p:cNvPr>
          <p:cNvSpPr txBox="1">
            <a:spLocks/>
          </p:cNvSpPr>
          <p:nvPr/>
        </p:nvSpPr>
        <p:spPr>
          <a:xfrm>
            <a:off x="609599" y="712375"/>
            <a:ext cx="11212946" cy="5928570"/>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l"/>
            <a:r>
              <a:rPr lang="en-US" sz="1600" b="1" dirty="0">
                <a:solidFill>
                  <a:srgbClr val="161616"/>
                </a:solidFill>
                <a:latin typeface="Calibri" panose="020F0502020204030204" pitchFamily="34" charset="0"/>
                <a:ea typeface="Calibri" panose="020F0502020204030204" pitchFamily="34" charset="0"/>
                <a:cs typeface="Calibri" panose="020F0502020204030204" pitchFamily="34" charset="0"/>
              </a:rPr>
              <a:t>Data redundancy: </a:t>
            </a:r>
            <a:r>
              <a:rPr lang="en-US" sz="1600" dirty="0">
                <a:solidFill>
                  <a:srgbClr val="161616"/>
                </a:solidFill>
                <a:latin typeface="Calibri" panose="020F0502020204030204" pitchFamily="34" charset="0"/>
                <a:ea typeface="Calibri" panose="020F0502020204030204" pitchFamily="34" charset="0"/>
                <a:cs typeface="Calibri" panose="020F0502020204030204" pitchFamily="34" charset="0"/>
              </a:rPr>
              <a:t>Data in Azure is replicated to ensure that it's always available, even if a datacenter or region becomes inaccessible or a specific piece of hardware fails. You have the following replication options:</a:t>
            </a:r>
          </a:p>
          <a:p>
            <a:pPr lvl="1"/>
            <a:r>
              <a:rPr lang="en-US" sz="1600" dirty="0">
                <a:solidFill>
                  <a:srgbClr val="161616"/>
                </a:solidFill>
                <a:latin typeface="Calibri" panose="020F0502020204030204" pitchFamily="34" charset="0"/>
                <a:ea typeface="Calibri" panose="020F0502020204030204" pitchFamily="34" charset="0"/>
                <a:cs typeface="Calibri" panose="020F0502020204030204" pitchFamily="34" charset="0"/>
              </a:rPr>
              <a:t>Locally redundant storage (LRS)</a:t>
            </a:r>
          </a:p>
          <a:p>
            <a:pPr lvl="1"/>
            <a:r>
              <a:rPr lang="en-US" sz="1600" dirty="0">
                <a:solidFill>
                  <a:srgbClr val="161616"/>
                </a:solidFill>
                <a:latin typeface="Calibri" panose="020F0502020204030204" pitchFamily="34" charset="0"/>
                <a:ea typeface="Calibri" panose="020F0502020204030204" pitchFamily="34" charset="0"/>
                <a:cs typeface="Calibri" panose="020F0502020204030204" pitchFamily="34" charset="0"/>
              </a:rPr>
              <a:t>Zone-redundant storage (ZRS)</a:t>
            </a:r>
          </a:p>
          <a:p>
            <a:pPr lvl="1"/>
            <a:r>
              <a:rPr lang="en-US" sz="1600" dirty="0">
                <a:solidFill>
                  <a:srgbClr val="161616"/>
                </a:solidFill>
                <a:latin typeface="Calibri" panose="020F0502020204030204" pitchFamily="34" charset="0"/>
                <a:ea typeface="Calibri" panose="020F0502020204030204" pitchFamily="34" charset="0"/>
                <a:cs typeface="Calibri" panose="020F0502020204030204" pitchFamily="34" charset="0"/>
              </a:rPr>
              <a:t>Geographically redundant storage (GRS)</a:t>
            </a:r>
          </a:p>
          <a:p>
            <a:pPr lvl="1"/>
            <a:r>
              <a:rPr lang="en-US" sz="1600" dirty="0">
                <a:solidFill>
                  <a:srgbClr val="161616"/>
                </a:solidFill>
                <a:latin typeface="Calibri" panose="020F0502020204030204" pitchFamily="34" charset="0"/>
                <a:ea typeface="Calibri" panose="020F0502020204030204" pitchFamily="34" charset="0"/>
                <a:cs typeface="Calibri" panose="020F0502020204030204" pitchFamily="34" charset="0"/>
              </a:rPr>
              <a:t>Read-access geo-redundant storage (RA-GRS) </a:t>
            </a:r>
          </a:p>
          <a:p>
            <a:pPr lvl="1"/>
            <a:r>
              <a:rPr lang="en-US" sz="1600" dirty="0">
                <a:solidFill>
                  <a:srgbClr val="161616"/>
                </a:solidFill>
                <a:latin typeface="Calibri" panose="020F0502020204030204" pitchFamily="34" charset="0"/>
                <a:ea typeface="Calibri" panose="020F0502020204030204" pitchFamily="34" charset="0"/>
                <a:cs typeface="Calibri" panose="020F0502020204030204" pitchFamily="34" charset="0"/>
              </a:rPr>
              <a:t>Geo-zone-redundant storage (GZRS)</a:t>
            </a:r>
          </a:p>
          <a:p>
            <a:pPr lvl="1"/>
            <a:r>
              <a:rPr lang="en-US" sz="1600" dirty="0">
                <a:solidFill>
                  <a:srgbClr val="161616"/>
                </a:solidFill>
                <a:latin typeface="Calibri" panose="020F0502020204030204" pitchFamily="34" charset="0"/>
                <a:ea typeface="Calibri" panose="020F0502020204030204" pitchFamily="34" charset="0"/>
                <a:cs typeface="Calibri" panose="020F0502020204030204" pitchFamily="34" charset="0"/>
              </a:rPr>
              <a:t>Read-access geo-zone-redundant storage (RA-GZRS)</a:t>
            </a:r>
          </a:p>
          <a:p>
            <a:pPr algn="l"/>
            <a:r>
              <a:rPr lang="en-US" sz="1600" dirty="0">
                <a:solidFill>
                  <a:srgbClr val="161616"/>
                </a:solidFill>
                <a:latin typeface="Calibri" panose="020F0502020204030204" pitchFamily="34" charset="0"/>
                <a:ea typeface="Calibri" panose="020F0502020204030204" pitchFamily="34" charset="0"/>
                <a:cs typeface="Calibri" panose="020F0502020204030204" pitchFamily="34" charset="0"/>
              </a:rPr>
              <a:t>Each replication option provides a different level of redundancy and durability. </a:t>
            </a:r>
          </a:p>
        </p:txBody>
      </p:sp>
      <p:pic>
        <p:nvPicPr>
          <p:cNvPr id="5" name="Picture 4" descr="An overview of locally redundant storage.">
            <a:extLst>
              <a:ext uri="{FF2B5EF4-FFF2-40B4-BE49-F238E27FC236}">
                <a16:creationId xmlns:a16="http://schemas.microsoft.com/office/drawing/2014/main" id="{F9E64CB0-D7E3-1847-1AE5-F4B57B9C0D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3895" y="1003733"/>
            <a:ext cx="4438650" cy="1266825"/>
          </a:xfrm>
          <a:prstGeom prst="rect">
            <a:avLst/>
          </a:prstGeom>
          <a:noFill/>
          <a:ln>
            <a:noFill/>
          </a:ln>
        </p:spPr>
      </p:pic>
      <p:pic>
        <p:nvPicPr>
          <p:cNvPr id="6" name="Picture 5" descr="An overview of zone-redundant storage.">
            <a:extLst>
              <a:ext uri="{FF2B5EF4-FFF2-40B4-BE49-F238E27FC236}">
                <a16:creationId xmlns:a16="http://schemas.microsoft.com/office/drawing/2014/main" id="{13EDCE60-FF9D-E02F-0578-ED1C16C8C3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9220" y="2445976"/>
            <a:ext cx="3048000" cy="2009775"/>
          </a:xfrm>
          <a:prstGeom prst="rect">
            <a:avLst/>
          </a:prstGeom>
          <a:noFill/>
          <a:ln>
            <a:noFill/>
          </a:ln>
        </p:spPr>
      </p:pic>
      <p:pic>
        <p:nvPicPr>
          <p:cNvPr id="7" name="Picture 6" descr="An overview of geo-redundant storage.">
            <a:extLst>
              <a:ext uri="{FF2B5EF4-FFF2-40B4-BE49-F238E27FC236}">
                <a16:creationId xmlns:a16="http://schemas.microsoft.com/office/drawing/2014/main" id="{FBCCF298-F32E-2AB4-42A7-DD0B50F2D50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02920" y="4587443"/>
            <a:ext cx="4619625" cy="1800225"/>
          </a:xfrm>
          <a:prstGeom prst="rect">
            <a:avLst/>
          </a:prstGeom>
          <a:noFill/>
          <a:ln>
            <a:noFill/>
          </a:ln>
        </p:spPr>
      </p:pic>
      <p:pic>
        <p:nvPicPr>
          <p:cNvPr id="8" name="Picture 7" descr="An overview of read-access geo-redundant storage.">
            <a:extLst>
              <a:ext uri="{FF2B5EF4-FFF2-40B4-BE49-F238E27FC236}">
                <a16:creationId xmlns:a16="http://schemas.microsoft.com/office/drawing/2014/main" id="{7AF9356D-23A0-EC30-CCAE-DCC8E522296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75207" y="4036088"/>
            <a:ext cx="4638675" cy="2182495"/>
          </a:xfrm>
          <a:prstGeom prst="rect">
            <a:avLst/>
          </a:prstGeom>
          <a:noFill/>
          <a:ln>
            <a:noFill/>
          </a:ln>
        </p:spPr>
      </p:pic>
    </p:spTree>
    <p:extLst>
      <p:ext uri="{BB962C8B-B14F-4D97-AF65-F5344CB8AC3E}">
        <p14:creationId xmlns:p14="http://schemas.microsoft.com/office/powerpoint/2010/main" val="182333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09BC40-8EF1-3A6D-EEEC-E8D612DF1368}"/>
              </a:ext>
            </a:extLst>
          </p:cNvPr>
          <p:cNvSpPr>
            <a:spLocks noGrp="1"/>
          </p:cNvSpPr>
          <p:nvPr>
            <p:ph type="title"/>
          </p:nvPr>
        </p:nvSpPr>
        <p:spPr/>
        <p:txBody>
          <a:bodyPr/>
          <a:lstStyle/>
          <a:p>
            <a:r>
              <a:rPr lang="en-US" dirty="0"/>
              <a:t>DATA REDUNDANCY COMPARISION</a:t>
            </a:r>
          </a:p>
        </p:txBody>
      </p:sp>
      <p:graphicFrame>
        <p:nvGraphicFramePr>
          <p:cNvPr id="4" name="Table 3">
            <a:extLst>
              <a:ext uri="{FF2B5EF4-FFF2-40B4-BE49-F238E27FC236}">
                <a16:creationId xmlns:a16="http://schemas.microsoft.com/office/drawing/2014/main" id="{CD51CEA1-68FA-C69D-AAD1-90CDE63EFC64}"/>
              </a:ext>
            </a:extLst>
          </p:cNvPr>
          <p:cNvGraphicFramePr>
            <a:graphicFrameLocks noGrp="1"/>
          </p:cNvGraphicFramePr>
          <p:nvPr>
            <p:extLst>
              <p:ext uri="{D42A27DB-BD31-4B8C-83A1-F6EECF244321}">
                <p14:modId xmlns:p14="http://schemas.microsoft.com/office/powerpoint/2010/main" val="358407673"/>
              </p:ext>
            </p:extLst>
          </p:nvPr>
        </p:nvGraphicFramePr>
        <p:xfrm>
          <a:off x="937284" y="1018709"/>
          <a:ext cx="10317431" cy="4820581"/>
        </p:xfrm>
        <a:graphic>
          <a:graphicData uri="http://schemas.openxmlformats.org/drawingml/2006/table">
            <a:tbl>
              <a:tblPr firstRow="1" firstCol="1" bandRow="1">
                <a:tableStyleId>{5C22544A-7EE6-4342-B048-85BDC9FD1C3A}</a:tableStyleId>
              </a:tblPr>
              <a:tblGrid>
                <a:gridCol w="1799799">
                  <a:extLst>
                    <a:ext uri="{9D8B030D-6E8A-4147-A177-3AD203B41FA5}">
                      <a16:colId xmlns:a16="http://schemas.microsoft.com/office/drawing/2014/main" val="1947614767"/>
                    </a:ext>
                  </a:extLst>
                </a:gridCol>
                <a:gridCol w="1359300">
                  <a:extLst>
                    <a:ext uri="{9D8B030D-6E8A-4147-A177-3AD203B41FA5}">
                      <a16:colId xmlns:a16="http://schemas.microsoft.com/office/drawing/2014/main" val="81312368"/>
                    </a:ext>
                  </a:extLst>
                </a:gridCol>
                <a:gridCol w="7158332">
                  <a:extLst>
                    <a:ext uri="{9D8B030D-6E8A-4147-A177-3AD203B41FA5}">
                      <a16:colId xmlns:a16="http://schemas.microsoft.com/office/drawing/2014/main" val="3362020577"/>
                    </a:ext>
                  </a:extLst>
                </a:gridCol>
              </a:tblGrid>
              <a:tr h="360768">
                <a:tc>
                  <a:txBody>
                    <a:bodyPr/>
                    <a:lstStyle/>
                    <a:p>
                      <a:pPr marL="0" marR="0" algn="ctr">
                        <a:lnSpc>
                          <a:spcPct val="107000"/>
                        </a:lnSpc>
                        <a:spcBef>
                          <a:spcPts val="0"/>
                        </a:spcBef>
                        <a:spcAft>
                          <a:spcPts val="0"/>
                        </a:spcAft>
                      </a:pPr>
                      <a:r>
                        <a:rPr lang="tr-TR" sz="1600">
                          <a:effectLst/>
                        </a:rPr>
                        <a:t>Replication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gn="ctr">
                        <a:lnSpc>
                          <a:spcPct val="107000"/>
                        </a:lnSpc>
                        <a:spcBef>
                          <a:spcPts val="0"/>
                        </a:spcBef>
                        <a:spcAft>
                          <a:spcPts val="0"/>
                        </a:spcAft>
                      </a:pPr>
                      <a:r>
                        <a:rPr lang="tr-TR" sz="1600" dirty="0">
                          <a:effectLst/>
                        </a:rPr>
                        <a:t>Copies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nSpc>
                          <a:spcPct val="107000"/>
                        </a:lnSpc>
                        <a:spcBef>
                          <a:spcPts val="0"/>
                        </a:spcBef>
                        <a:spcAft>
                          <a:spcPts val="0"/>
                        </a:spcAft>
                      </a:pPr>
                      <a:r>
                        <a:rPr lang="tr-TR" sz="1600" dirty="0">
                          <a:effectLst/>
                        </a:rPr>
                        <a:t>Use 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extLst>
                  <a:ext uri="{0D108BD9-81ED-4DB2-BD59-A6C34878D82A}">
                    <a16:rowId xmlns:a16="http://schemas.microsoft.com/office/drawing/2014/main" val="2819241468"/>
                  </a:ext>
                </a:extLst>
              </a:tr>
              <a:tr h="616492">
                <a:tc>
                  <a:txBody>
                    <a:bodyPr/>
                    <a:lstStyle/>
                    <a:p>
                      <a:pPr marL="0" marR="0" algn="ctr">
                        <a:lnSpc>
                          <a:spcPct val="107000"/>
                        </a:lnSpc>
                        <a:spcBef>
                          <a:spcPts val="0"/>
                        </a:spcBef>
                        <a:spcAft>
                          <a:spcPts val="0"/>
                        </a:spcAft>
                      </a:pPr>
                      <a:r>
                        <a:rPr lang="tr-TR" sz="1600" dirty="0">
                          <a:effectLst/>
                        </a:rPr>
                        <a:t>LRS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gn="ctr">
                        <a:lnSpc>
                          <a:spcPct val="107000"/>
                        </a:lnSpc>
                        <a:spcBef>
                          <a:spcPts val="0"/>
                        </a:spcBef>
                        <a:spcAft>
                          <a:spcPts val="0"/>
                        </a:spcAft>
                      </a:pPr>
                      <a:r>
                        <a:rPr lang="tr-TR"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nSpc>
                          <a:spcPct val="107000"/>
                        </a:lnSpc>
                        <a:spcBef>
                          <a:spcPts val="0"/>
                        </a:spcBef>
                        <a:spcAft>
                          <a:spcPts val="0"/>
                        </a:spcAft>
                      </a:pPr>
                      <a:r>
                        <a:rPr lang="tr-TR" sz="1600" dirty="0">
                          <a:effectLst/>
                        </a:rPr>
                        <a:t>Data remains highly available, but for compliance reasons, isn't allowed to leave the local datacenter.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extLst>
                  <a:ext uri="{0D108BD9-81ED-4DB2-BD59-A6C34878D82A}">
                    <a16:rowId xmlns:a16="http://schemas.microsoft.com/office/drawing/2014/main" val="1531979430"/>
                  </a:ext>
                </a:extLst>
              </a:tr>
              <a:tr h="616492">
                <a:tc>
                  <a:txBody>
                    <a:bodyPr/>
                    <a:lstStyle/>
                    <a:p>
                      <a:pPr marL="0" marR="0" algn="ctr">
                        <a:lnSpc>
                          <a:spcPct val="107000"/>
                        </a:lnSpc>
                        <a:spcBef>
                          <a:spcPts val="0"/>
                        </a:spcBef>
                        <a:spcAft>
                          <a:spcPts val="0"/>
                        </a:spcAft>
                      </a:pPr>
                      <a:r>
                        <a:rPr lang="tr-TR" sz="1600" dirty="0">
                          <a:effectLst/>
                        </a:rPr>
                        <a:t>ZRS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gn="ctr">
                        <a:lnSpc>
                          <a:spcPct val="107000"/>
                        </a:lnSpc>
                        <a:spcBef>
                          <a:spcPts val="0"/>
                        </a:spcBef>
                        <a:spcAft>
                          <a:spcPts val="0"/>
                        </a:spcAft>
                      </a:pPr>
                      <a:r>
                        <a:rPr lang="tr-TR"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nSpc>
                          <a:spcPct val="107000"/>
                        </a:lnSpc>
                        <a:spcBef>
                          <a:spcPts val="0"/>
                        </a:spcBef>
                        <a:spcAft>
                          <a:spcPts val="0"/>
                        </a:spcAft>
                      </a:pPr>
                      <a:r>
                        <a:rPr lang="tr-TR" sz="1600" dirty="0">
                          <a:effectLst/>
                        </a:rPr>
                        <a:t>Need redundancy in multiple physical locations, but because of compliance, data isn't allowed to leave a region.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extLst>
                  <a:ext uri="{0D108BD9-81ED-4DB2-BD59-A6C34878D82A}">
                    <a16:rowId xmlns:a16="http://schemas.microsoft.com/office/drawing/2014/main" val="3443970082"/>
                  </a:ext>
                </a:extLst>
              </a:tr>
              <a:tr h="464321">
                <a:tc>
                  <a:txBody>
                    <a:bodyPr/>
                    <a:lstStyle/>
                    <a:p>
                      <a:pPr marL="0" marR="0" algn="ctr">
                        <a:lnSpc>
                          <a:spcPct val="107000"/>
                        </a:lnSpc>
                        <a:spcBef>
                          <a:spcPts val="0"/>
                        </a:spcBef>
                        <a:spcAft>
                          <a:spcPts val="0"/>
                        </a:spcAft>
                      </a:pPr>
                      <a:r>
                        <a:rPr lang="tr-TR" sz="1600" dirty="0">
                          <a:effectLst/>
                        </a:rPr>
                        <a:t>GRS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gn="ctr">
                        <a:lnSpc>
                          <a:spcPct val="107000"/>
                        </a:lnSpc>
                        <a:spcBef>
                          <a:spcPts val="0"/>
                        </a:spcBef>
                        <a:spcAft>
                          <a:spcPts val="0"/>
                        </a:spcAft>
                      </a:pPr>
                      <a:r>
                        <a:rPr lang="tr-TR"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nSpc>
                          <a:spcPct val="107000"/>
                        </a:lnSpc>
                        <a:spcBef>
                          <a:spcPts val="0"/>
                        </a:spcBef>
                        <a:spcAft>
                          <a:spcPts val="0"/>
                        </a:spcAft>
                      </a:pPr>
                      <a:r>
                        <a:rPr lang="tr-TR" sz="1600">
                          <a:effectLst/>
                        </a:rPr>
                        <a:t>App has access to the data, even if an entire region has an outage.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extLst>
                  <a:ext uri="{0D108BD9-81ED-4DB2-BD59-A6C34878D82A}">
                    <a16:rowId xmlns:a16="http://schemas.microsoft.com/office/drawing/2014/main" val="506165925"/>
                  </a:ext>
                </a:extLst>
              </a:tr>
              <a:tr h="616492">
                <a:tc>
                  <a:txBody>
                    <a:bodyPr/>
                    <a:lstStyle/>
                    <a:p>
                      <a:pPr marL="0" marR="0" algn="ctr">
                        <a:lnSpc>
                          <a:spcPct val="107000"/>
                        </a:lnSpc>
                        <a:spcBef>
                          <a:spcPts val="0"/>
                        </a:spcBef>
                        <a:spcAft>
                          <a:spcPts val="0"/>
                        </a:spcAft>
                      </a:pPr>
                      <a:r>
                        <a:rPr lang="tr-TR" sz="1600" dirty="0">
                          <a:effectLst/>
                        </a:rPr>
                        <a:t>RA-GRS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gn="ctr">
                        <a:lnSpc>
                          <a:spcPct val="107000"/>
                        </a:lnSpc>
                        <a:spcBef>
                          <a:spcPts val="0"/>
                        </a:spcBef>
                        <a:spcAft>
                          <a:spcPts val="0"/>
                        </a:spcAft>
                      </a:pPr>
                      <a:r>
                        <a:rPr lang="tr-TR"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nSpc>
                          <a:spcPct val="107000"/>
                        </a:lnSpc>
                        <a:spcBef>
                          <a:spcPts val="0"/>
                        </a:spcBef>
                        <a:spcAft>
                          <a:spcPts val="0"/>
                        </a:spcAft>
                      </a:pPr>
                      <a:r>
                        <a:rPr lang="tr-TR" sz="1600" dirty="0">
                          <a:effectLst/>
                        </a:rPr>
                        <a:t>App reads from multiple geographical locations, so you can serve users from a location that's closer to them.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extLst>
                  <a:ext uri="{0D108BD9-81ED-4DB2-BD59-A6C34878D82A}">
                    <a16:rowId xmlns:a16="http://schemas.microsoft.com/office/drawing/2014/main" val="1584276508"/>
                  </a:ext>
                </a:extLst>
              </a:tr>
              <a:tr h="1225180">
                <a:tc>
                  <a:txBody>
                    <a:bodyPr/>
                    <a:lstStyle/>
                    <a:p>
                      <a:pPr marL="0" marR="0" algn="ctr">
                        <a:lnSpc>
                          <a:spcPct val="107000"/>
                        </a:lnSpc>
                        <a:spcBef>
                          <a:spcPts val="0"/>
                        </a:spcBef>
                        <a:spcAft>
                          <a:spcPts val="0"/>
                        </a:spcAft>
                      </a:pPr>
                      <a:r>
                        <a:rPr lang="tr-TR" sz="1600" dirty="0">
                          <a:effectLst/>
                        </a:rPr>
                        <a:t>GZRS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gn="ctr">
                        <a:lnSpc>
                          <a:spcPct val="107000"/>
                        </a:lnSpc>
                        <a:spcBef>
                          <a:spcPts val="0"/>
                        </a:spcBef>
                        <a:spcAft>
                          <a:spcPts val="0"/>
                        </a:spcAft>
                      </a:pPr>
                      <a:r>
                        <a:rPr lang="tr-TR"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nSpc>
                          <a:spcPct val="107000"/>
                        </a:lnSpc>
                        <a:spcBef>
                          <a:spcPts val="0"/>
                        </a:spcBef>
                        <a:spcAft>
                          <a:spcPts val="0"/>
                        </a:spcAft>
                      </a:pPr>
                      <a:r>
                        <a:rPr lang="tr-TR" sz="1600" dirty="0">
                          <a:effectLst/>
                        </a:rPr>
                        <a:t>App can access data, even if the primary region has failed, and your secondary region has a datacenter that's experiencing an outage. But you don't want to read from the secondary region unless the primary region is down.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extLst>
                  <a:ext uri="{0D108BD9-81ED-4DB2-BD59-A6C34878D82A}">
                    <a16:rowId xmlns:a16="http://schemas.microsoft.com/office/drawing/2014/main" val="3595931039"/>
                  </a:ext>
                </a:extLst>
              </a:tr>
              <a:tr h="920836">
                <a:tc>
                  <a:txBody>
                    <a:bodyPr/>
                    <a:lstStyle/>
                    <a:p>
                      <a:pPr marL="0" marR="0" algn="ctr">
                        <a:lnSpc>
                          <a:spcPct val="107000"/>
                        </a:lnSpc>
                        <a:spcBef>
                          <a:spcPts val="0"/>
                        </a:spcBef>
                        <a:spcAft>
                          <a:spcPts val="0"/>
                        </a:spcAft>
                      </a:pPr>
                      <a:r>
                        <a:rPr lang="tr-TR" sz="1600" dirty="0">
                          <a:effectLst/>
                        </a:rPr>
                        <a:t>RA-GZRS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gn="ctr">
                        <a:lnSpc>
                          <a:spcPct val="107000"/>
                        </a:lnSpc>
                        <a:spcBef>
                          <a:spcPts val="0"/>
                        </a:spcBef>
                        <a:spcAft>
                          <a:spcPts val="0"/>
                        </a:spcAft>
                      </a:pPr>
                      <a:r>
                        <a:rPr lang="tr-TR" sz="1600" dirty="0">
                          <a:effectLst/>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tc>
                  <a:txBody>
                    <a:bodyPr/>
                    <a:lstStyle/>
                    <a:p>
                      <a:pPr marL="0" marR="0">
                        <a:lnSpc>
                          <a:spcPct val="107000"/>
                        </a:lnSpc>
                        <a:spcBef>
                          <a:spcPts val="0"/>
                        </a:spcBef>
                        <a:spcAft>
                          <a:spcPts val="0"/>
                        </a:spcAft>
                      </a:pPr>
                      <a:r>
                        <a:rPr lang="tr-TR" sz="1600" dirty="0">
                          <a:effectLst/>
                        </a:rPr>
                        <a:t>Regularly read data from your secondary region, perhaps to serve users from a location closer to them, even if a datacenter is up in your primary region.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108" marR="9108" marT="9108" marB="9108" anchor="ctr"/>
                </a:tc>
                <a:extLst>
                  <a:ext uri="{0D108BD9-81ED-4DB2-BD59-A6C34878D82A}">
                    <a16:rowId xmlns:a16="http://schemas.microsoft.com/office/drawing/2014/main" val="344425905"/>
                  </a:ext>
                </a:extLst>
              </a:tr>
            </a:tbl>
          </a:graphicData>
        </a:graphic>
      </p:graphicFrame>
    </p:spTree>
    <p:extLst>
      <p:ext uri="{BB962C8B-B14F-4D97-AF65-F5344CB8AC3E}">
        <p14:creationId xmlns:p14="http://schemas.microsoft.com/office/powerpoint/2010/main" val="72155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C5D101-C438-7675-037D-048149E00A30}"/>
              </a:ext>
            </a:extLst>
          </p:cNvPr>
          <p:cNvSpPr>
            <a:spLocks noGrp="1"/>
          </p:cNvSpPr>
          <p:nvPr>
            <p:ph type="body" sz="quarter" idx="13"/>
          </p:nvPr>
        </p:nvSpPr>
        <p:spPr/>
        <p:txBody>
          <a:bodyPr/>
          <a:lstStyle/>
          <a:p>
            <a:pPr algn="l"/>
            <a:r>
              <a:rPr lang="en-US" sz="1600" b="1" dirty="0">
                <a:effectLst/>
                <a:latin typeface="Calibri" panose="020F0502020204030204" pitchFamily="34" charset="0"/>
                <a:ea typeface="Calibri" panose="020F0502020204030204" pitchFamily="34" charset="0"/>
                <a:cs typeface="Times New Roman" panose="02020603050405020304" pitchFamily="18" charset="0"/>
              </a:rPr>
              <a:t>Replication: </a:t>
            </a:r>
            <a:r>
              <a:rPr lang="en-US" sz="1600" b="0" i="0" dirty="0">
                <a:solidFill>
                  <a:srgbClr val="161616"/>
                </a:solidFill>
                <a:effectLst/>
                <a:latin typeface="Calibri" panose="020F0502020204030204" pitchFamily="34" charset="0"/>
                <a:cs typeface="Calibri" panose="020F0502020204030204" pitchFamily="34" charset="0"/>
              </a:rPr>
              <a:t>Replication is used for business continuity and disaster recovery scenarios. Each DB has a different replication technique in Azure.</a:t>
            </a:r>
          </a:p>
          <a:p>
            <a:pPr algn="l"/>
            <a:r>
              <a:rPr lang="en-US" sz="1600" b="1" dirty="0">
                <a:solidFill>
                  <a:srgbClr val="161616"/>
                </a:solidFill>
                <a:latin typeface="Calibri" panose="020F0502020204030204" pitchFamily="34" charset="0"/>
                <a:cs typeface="Calibri" panose="020F0502020204030204" pitchFamily="34" charset="0"/>
              </a:rPr>
              <a:t>RTO</a:t>
            </a:r>
            <a:r>
              <a:rPr lang="en-US" sz="1600" dirty="0">
                <a:solidFill>
                  <a:srgbClr val="161616"/>
                </a:solidFill>
                <a:latin typeface="Calibri" panose="020F0502020204030204" pitchFamily="34" charset="0"/>
                <a:cs typeface="Calibri" panose="020F0502020204030204" pitchFamily="34" charset="0"/>
              </a:rPr>
              <a:t> (Recovery Time Objective) and </a:t>
            </a:r>
            <a:r>
              <a:rPr lang="en-US" sz="1600" b="1" dirty="0">
                <a:solidFill>
                  <a:srgbClr val="161616"/>
                </a:solidFill>
                <a:latin typeface="Calibri" panose="020F0502020204030204" pitchFamily="34" charset="0"/>
                <a:cs typeface="Calibri" panose="020F0502020204030204" pitchFamily="34" charset="0"/>
              </a:rPr>
              <a:t>RPO</a:t>
            </a:r>
            <a:r>
              <a:rPr lang="en-US" sz="1600" dirty="0">
                <a:solidFill>
                  <a:srgbClr val="161616"/>
                </a:solidFill>
                <a:latin typeface="Calibri" panose="020F0502020204030204" pitchFamily="34" charset="0"/>
                <a:cs typeface="Calibri" panose="020F0502020204030204" pitchFamily="34" charset="0"/>
              </a:rPr>
              <a:t> (Recovery Point Objective) are the main criteria while designing replication:</a:t>
            </a:r>
          </a:p>
          <a:p>
            <a:pPr lvl="1"/>
            <a:r>
              <a:rPr lang="en-US" sz="1600" b="1" i="0" dirty="0">
                <a:solidFill>
                  <a:srgbClr val="161616"/>
                </a:solidFill>
                <a:effectLst/>
                <a:latin typeface="Calibri" panose="020F0502020204030204" pitchFamily="34" charset="0"/>
                <a:cs typeface="Calibri" panose="020F0502020204030204" pitchFamily="34" charset="0"/>
              </a:rPr>
              <a:t>RTO: </a:t>
            </a:r>
            <a:r>
              <a:rPr lang="en-US" sz="1600" b="0" i="0" dirty="0">
                <a:solidFill>
                  <a:srgbClr val="161616"/>
                </a:solidFill>
                <a:effectLst/>
                <a:latin typeface="Calibri" panose="020F0502020204030204" pitchFamily="34" charset="0"/>
                <a:cs typeface="Calibri" panose="020F0502020204030204" pitchFamily="34" charset="0"/>
              </a:rPr>
              <a:t>An RTO is a measure of the maximum amount of time your business can survive after a disaster before normal service is restored. Let's assume your RTO is 12 hours, which means that operations can continue for 12 hours without the business's core services functioning. If the downtime is 24 hours, your business would be seriously harmed.</a:t>
            </a:r>
          </a:p>
          <a:p>
            <a:pPr marL="232200" lvl="1" indent="0">
              <a:buNone/>
            </a:pPr>
            <a:endParaRPr lang="en-US" sz="1600" b="0" i="0" dirty="0">
              <a:solidFill>
                <a:srgbClr val="161616"/>
              </a:solidFill>
              <a:effectLst/>
              <a:latin typeface="Calibri" panose="020F0502020204030204" pitchFamily="34" charset="0"/>
              <a:cs typeface="Calibri" panose="020F0502020204030204" pitchFamily="34" charset="0"/>
            </a:endParaRPr>
          </a:p>
          <a:p>
            <a:pPr lvl="1"/>
            <a:endParaRPr lang="en-US" sz="1600" dirty="0">
              <a:solidFill>
                <a:srgbClr val="161616"/>
              </a:solidFill>
              <a:latin typeface="Calibri" panose="020F0502020204030204" pitchFamily="34" charset="0"/>
              <a:cs typeface="Calibri" panose="020F0502020204030204" pitchFamily="34" charset="0"/>
            </a:endParaRPr>
          </a:p>
          <a:p>
            <a:pPr lvl="1"/>
            <a:endParaRPr lang="en-US" sz="1600" dirty="0">
              <a:solidFill>
                <a:srgbClr val="161616"/>
              </a:solidFill>
              <a:latin typeface="Calibri" panose="020F0502020204030204" pitchFamily="34" charset="0"/>
              <a:cs typeface="Calibri" panose="020F0502020204030204" pitchFamily="34" charset="0"/>
            </a:endParaRPr>
          </a:p>
          <a:p>
            <a:pPr lvl="1"/>
            <a:endParaRPr lang="en-US" sz="1600" dirty="0">
              <a:solidFill>
                <a:srgbClr val="161616"/>
              </a:solidFill>
              <a:latin typeface="Calibri" panose="020F0502020204030204" pitchFamily="34" charset="0"/>
              <a:cs typeface="Calibri" panose="020F0502020204030204" pitchFamily="34" charset="0"/>
            </a:endParaRPr>
          </a:p>
          <a:p>
            <a:pPr lvl="1"/>
            <a:r>
              <a:rPr lang="en-US" sz="1600" b="1" dirty="0">
                <a:solidFill>
                  <a:srgbClr val="161616"/>
                </a:solidFill>
                <a:latin typeface="Calibri" panose="020F0502020204030204" pitchFamily="34" charset="0"/>
                <a:cs typeface="Calibri" panose="020F0502020204030204" pitchFamily="34" charset="0"/>
              </a:rPr>
              <a:t>RPO: </a:t>
            </a:r>
            <a:r>
              <a:rPr lang="en-US" sz="1600" dirty="0">
                <a:solidFill>
                  <a:srgbClr val="161616"/>
                </a:solidFill>
                <a:latin typeface="Calibri" panose="020F0502020204030204" pitchFamily="34" charset="0"/>
                <a:cs typeface="Calibri" panose="020F0502020204030204" pitchFamily="34" charset="0"/>
              </a:rPr>
              <a:t>An RPO is a measure of the maximum amount of data loss that's acceptable during a disaster. A business can typically decide to do a backup every 24 hours, 12 hours, or even in real time. If a disaster occurs, there's always some data loss.</a:t>
            </a:r>
            <a:endParaRPr lang="en-US" sz="1600" b="0" i="0" dirty="0">
              <a:solidFill>
                <a:srgbClr val="161616"/>
              </a:solidFill>
              <a:effectLst/>
              <a:latin typeface="Calibri" panose="020F0502020204030204" pitchFamily="34" charset="0"/>
              <a:cs typeface="Calibri" panose="020F0502020204030204" pitchFamily="34" charset="0"/>
            </a:endParaRPr>
          </a:p>
          <a:p>
            <a:endParaRPr lang="en-US" dirty="0"/>
          </a:p>
        </p:txBody>
      </p:sp>
      <p:sp>
        <p:nvSpPr>
          <p:cNvPr id="3" name="Title 2">
            <a:extLst>
              <a:ext uri="{FF2B5EF4-FFF2-40B4-BE49-F238E27FC236}">
                <a16:creationId xmlns:a16="http://schemas.microsoft.com/office/drawing/2014/main" id="{D44E64D7-A858-2919-F5B6-6D87422A9616}"/>
              </a:ext>
            </a:extLst>
          </p:cNvPr>
          <p:cNvSpPr>
            <a:spLocks noGrp="1"/>
          </p:cNvSpPr>
          <p:nvPr>
            <p:ph type="title"/>
          </p:nvPr>
        </p:nvSpPr>
        <p:spPr/>
        <p:txBody>
          <a:bodyPr/>
          <a:lstStyle/>
          <a:p>
            <a:r>
              <a:rPr lang="en-US" dirty="0"/>
              <a:t>REPLICATION</a:t>
            </a:r>
          </a:p>
        </p:txBody>
      </p:sp>
      <p:pic>
        <p:nvPicPr>
          <p:cNvPr id="4" name="Picture 3" descr="An illustration showing the duration, in hours, of the recovery point objective and recovery time objective from the time of the disaster.">
            <a:extLst>
              <a:ext uri="{FF2B5EF4-FFF2-40B4-BE49-F238E27FC236}">
                <a16:creationId xmlns:a16="http://schemas.microsoft.com/office/drawing/2014/main" id="{2FE9CBB9-A4F5-0AB6-A8ED-87C8A77DA4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3279" y="2947083"/>
            <a:ext cx="6256766" cy="1279161"/>
          </a:xfrm>
          <a:prstGeom prst="rect">
            <a:avLst/>
          </a:prstGeom>
          <a:noFill/>
          <a:ln>
            <a:noFill/>
          </a:ln>
        </p:spPr>
      </p:pic>
    </p:spTree>
    <p:extLst>
      <p:ext uri="{BB962C8B-B14F-4D97-AF65-F5344CB8AC3E}">
        <p14:creationId xmlns:p14="http://schemas.microsoft.com/office/powerpoint/2010/main" val="286821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A48321-93A4-C411-D2F4-12E22E6A1CA7}"/>
              </a:ext>
            </a:extLst>
          </p:cNvPr>
          <p:cNvSpPr>
            <a:spLocks noGrp="1"/>
          </p:cNvSpPr>
          <p:nvPr>
            <p:ph type="title"/>
          </p:nvPr>
        </p:nvSpPr>
        <p:spPr/>
        <p:txBody>
          <a:bodyPr/>
          <a:lstStyle/>
          <a:p>
            <a:r>
              <a:rPr lang="en-US" dirty="0"/>
              <a:t>DB REPLICATION EXAMPLE: AZURE DB for MYSQL</a:t>
            </a:r>
          </a:p>
        </p:txBody>
      </p:sp>
      <p:pic>
        <p:nvPicPr>
          <p:cNvPr id="9218" name="Picture 2" descr="thumbnail image 1 of blog post titled &#10; &#10; &#10;  &#10; &#10; &#10; &#10;    &#10;  &#10;   &#10;    &#10;      &#10;       Disaster Recovery options for Azure Database for MySQL - Single Server&#10;       &#10;      &#10;     &#10;   &#10;  &#10; &#10;   &#10; &#10; &#10; &#10; &#10; &#10;">
            <a:extLst>
              <a:ext uri="{FF2B5EF4-FFF2-40B4-BE49-F238E27FC236}">
                <a16:creationId xmlns:a16="http://schemas.microsoft.com/office/drawing/2014/main" id="{D47CA40D-0200-7EDF-35A7-8317A5629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3" y="920607"/>
            <a:ext cx="5520716" cy="285706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humbnail image 2 of blog post titled &#10; &#10; &#10;  &#10; &#10; &#10; &#10;    &#10;  &#10;   &#10;    &#10;      &#10;       Disaster Recovery options for Azure Database for MySQL - Single Server&#10;       &#10;      &#10;     &#10;   &#10;  &#10; &#10;   &#10; &#10; &#10; &#10; &#10; &#10;">
            <a:extLst>
              <a:ext uri="{FF2B5EF4-FFF2-40B4-BE49-F238E27FC236}">
                <a16:creationId xmlns:a16="http://schemas.microsoft.com/office/drawing/2014/main" id="{61111AB6-8E61-6FCF-3550-E9E899887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173" y="920607"/>
            <a:ext cx="5431480" cy="281088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495729C5-77EE-98BF-C9EF-05473A671A1E}"/>
              </a:ext>
            </a:extLst>
          </p:cNvPr>
          <p:cNvGrpSpPr/>
          <p:nvPr/>
        </p:nvGrpSpPr>
        <p:grpSpPr>
          <a:xfrm>
            <a:off x="5792421" y="1891941"/>
            <a:ext cx="777936" cy="1444981"/>
            <a:chOff x="5789304" y="1956595"/>
            <a:chExt cx="777936" cy="1444981"/>
          </a:xfrm>
        </p:grpSpPr>
        <p:sp>
          <p:nvSpPr>
            <p:cNvPr id="4" name="Cross 3">
              <a:extLst>
                <a:ext uri="{FF2B5EF4-FFF2-40B4-BE49-F238E27FC236}">
                  <a16:creationId xmlns:a16="http://schemas.microsoft.com/office/drawing/2014/main" id="{158A838D-0920-29EB-6F61-AB6D8A4F9D78}"/>
                </a:ext>
              </a:extLst>
            </p:cNvPr>
            <p:cNvSpPr/>
            <p:nvPr/>
          </p:nvSpPr>
          <p:spPr>
            <a:xfrm rot="2572817">
              <a:off x="5789304" y="1956595"/>
              <a:ext cx="702303" cy="738909"/>
            </a:xfrm>
            <a:prstGeom prst="plus">
              <a:avLst/>
            </a:prstGeom>
            <a:solidFill>
              <a:srgbClr val="FF0000"/>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41E78B1B-2930-A614-693E-7BC6F7EF5608}"/>
                </a:ext>
              </a:extLst>
            </p:cNvPr>
            <p:cNvSpPr txBox="1"/>
            <p:nvPr/>
          </p:nvSpPr>
          <p:spPr>
            <a:xfrm>
              <a:off x="5800436" y="2835725"/>
              <a:ext cx="766804" cy="565851"/>
            </a:xfrm>
            <a:prstGeom prst="rect">
              <a:avLst/>
            </a:prstGeom>
            <a:noFill/>
            <a:ln>
              <a:noFill/>
            </a:ln>
          </p:spPr>
          <p:txBody>
            <a:bodyPr wrap="none" lIns="36000" tIns="36000" rIns="36000" bIns="36000" rtlCol="0">
              <a:spAutoFit/>
            </a:bodyPr>
            <a:lstStyle/>
            <a:p>
              <a:pPr algn="l">
                <a:lnSpc>
                  <a:spcPct val="110000"/>
                </a:lnSpc>
                <a:spcBef>
                  <a:spcPts val="400"/>
                </a:spcBef>
                <a:spcAft>
                  <a:spcPts val="400"/>
                </a:spcAft>
                <a:buClr>
                  <a:schemeClr val="bg2"/>
                </a:buClr>
              </a:pPr>
              <a:r>
                <a:rPr lang="en-US" sz="1200" b="1" dirty="0">
                  <a:solidFill>
                    <a:srgbClr val="FF0000"/>
                  </a:solidFill>
                </a:rPr>
                <a:t>Regional </a:t>
              </a:r>
            </a:p>
            <a:p>
              <a:pPr algn="l">
                <a:lnSpc>
                  <a:spcPct val="110000"/>
                </a:lnSpc>
                <a:spcBef>
                  <a:spcPts val="400"/>
                </a:spcBef>
                <a:spcAft>
                  <a:spcPts val="400"/>
                </a:spcAft>
                <a:buClr>
                  <a:schemeClr val="bg2"/>
                </a:buClr>
              </a:pPr>
              <a:r>
                <a:rPr lang="en-US" sz="1200" b="1" dirty="0">
                  <a:solidFill>
                    <a:srgbClr val="FF0000"/>
                  </a:solidFill>
                </a:rPr>
                <a:t>Disaster</a:t>
              </a:r>
            </a:p>
          </p:txBody>
        </p:sp>
      </p:grpSp>
      <p:pic>
        <p:nvPicPr>
          <p:cNvPr id="9222" name="Picture 6" descr="thumbnail image 3 of blog post titled &#10; &#10; &#10;  &#10; &#10; &#10; &#10;    &#10;  &#10;   &#10;    &#10;      &#10;       Disaster Recovery options for Azure Database for MySQL - Single Server&#10;       &#10;      &#10;     &#10;   &#10;  &#10; &#10;   &#10; &#10; &#10; &#10; &#10; &#10;">
            <a:extLst>
              <a:ext uri="{FF2B5EF4-FFF2-40B4-BE49-F238E27FC236}">
                <a16:creationId xmlns:a16="http://schemas.microsoft.com/office/drawing/2014/main" id="{F361E8B8-3751-D303-5F03-D5C52529E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0840" y="3939724"/>
            <a:ext cx="5200505" cy="2644679"/>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691FA62D-ABC1-DF25-C685-A858B7A7B08F}"/>
              </a:ext>
            </a:extLst>
          </p:cNvPr>
          <p:cNvSpPr/>
          <p:nvPr/>
        </p:nvSpPr>
        <p:spPr>
          <a:xfrm>
            <a:off x="397164" y="4562606"/>
            <a:ext cx="2770909" cy="1080812"/>
          </a:xfrm>
          <a:prstGeom prst="rightArrow">
            <a:avLst/>
          </a:prstGeom>
          <a:solidFill>
            <a:schemeClr val="bg2"/>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Alternate Replication</a:t>
            </a:r>
          </a:p>
        </p:txBody>
      </p:sp>
    </p:spTree>
    <p:extLst>
      <p:ext uri="{BB962C8B-B14F-4D97-AF65-F5344CB8AC3E}">
        <p14:creationId xmlns:p14="http://schemas.microsoft.com/office/powerpoint/2010/main" val="111588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D320C7-09F7-9493-7B1B-81876280A335}"/>
              </a:ext>
            </a:extLst>
          </p:cNvPr>
          <p:cNvSpPr>
            <a:spLocks noGrp="1"/>
          </p:cNvSpPr>
          <p:nvPr>
            <p:ph type="title"/>
          </p:nvPr>
        </p:nvSpPr>
        <p:spPr/>
        <p:txBody>
          <a:bodyPr/>
          <a:lstStyle/>
          <a:p>
            <a:r>
              <a:rPr lang="en-US" dirty="0"/>
              <a:t>DB REPLICATION EXAMPLE: POSTGRESQL</a:t>
            </a:r>
          </a:p>
        </p:txBody>
      </p:sp>
      <p:pic>
        <p:nvPicPr>
          <p:cNvPr id="5" name="Picture 4">
            <a:extLst>
              <a:ext uri="{FF2B5EF4-FFF2-40B4-BE49-F238E27FC236}">
                <a16:creationId xmlns:a16="http://schemas.microsoft.com/office/drawing/2014/main" id="{AC1E5E2E-8DA0-94B0-26F6-83A039349452}"/>
              </a:ext>
            </a:extLst>
          </p:cNvPr>
          <p:cNvPicPr>
            <a:picLocks noChangeAspect="1"/>
          </p:cNvPicPr>
          <p:nvPr/>
        </p:nvPicPr>
        <p:blipFill>
          <a:blip r:embed="rId2"/>
          <a:stretch>
            <a:fillRect/>
          </a:stretch>
        </p:blipFill>
        <p:spPr>
          <a:xfrm>
            <a:off x="1131734" y="1466200"/>
            <a:ext cx="9928527" cy="3925599"/>
          </a:xfrm>
          <a:prstGeom prst="rect">
            <a:avLst/>
          </a:prstGeom>
        </p:spPr>
      </p:pic>
      <p:sp>
        <p:nvSpPr>
          <p:cNvPr id="6" name="TextBox 5">
            <a:extLst>
              <a:ext uri="{FF2B5EF4-FFF2-40B4-BE49-F238E27FC236}">
                <a16:creationId xmlns:a16="http://schemas.microsoft.com/office/drawing/2014/main" id="{6A87957B-5EA1-A818-9A32-A237D76A0A44}"/>
              </a:ext>
            </a:extLst>
          </p:cNvPr>
          <p:cNvSpPr txBox="1"/>
          <p:nvPr/>
        </p:nvSpPr>
        <p:spPr>
          <a:xfrm>
            <a:off x="609599" y="871288"/>
            <a:ext cx="8695128" cy="329953"/>
          </a:xfrm>
          <a:prstGeom prst="rect">
            <a:avLst/>
          </a:prstGeom>
          <a:noFill/>
          <a:ln>
            <a:noFill/>
          </a:ln>
        </p:spPr>
        <p:txBody>
          <a:bodyPr wrap="none" lIns="36000" tIns="36000" rIns="36000" bIns="36000" rtlCol="0">
            <a:spAutoFit/>
          </a:bodyPr>
          <a:lstStyle/>
          <a:p>
            <a:pPr marL="183600" indent="-183600" algn="l">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PostgreSQL DB uses Built-in HA structure that Azure Cloud could control the replication automatically.</a:t>
            </a:r>
          </a:p>
        </p:txBody>
      </p:sp>
    </p:spTree>
    <p:extLst>
      <p:ext uri="{BB962C8B-B14F-4D97-AF65-F5344CB8AC3E}">
        <p14:creationId xmlns:p14="http://schemas.microsoft.com/office/powerpoint/2010/main" val="280212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Screenshot to enable multi-region writes using Azure portal.">
            <a:extLst>
              <a:ext uri="{FF2B5EF4-FFF2-40B4-BE49-F238E27FC236}">
                <a16:creationId xmlns:a16="http://schemas.microsoft.com/office/drawing/2014/main" id="{12375B17-0A08-41C7-8928-FC26AD9768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3339" y="1121785"/>
            <a:ext cx="6733010" cy="212335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720EBB6-554A-20BE-EDED-878CCA8ADD46}"/>
              </a:ext>
            </a:extLst>
          </p:cNvPr>
          <p:cNvSpPr>
            <a:spLocks noGrp="1"/>
          </p:cNvSpPr>
          <p:nvPr>
            <p:ph type="title"/>
          </p:nvPr>
        </p:nvSpPr>
        <p:spPr/>
        <p:txBody>
          <a:bodyPr/>
          <a:lstStyle/>
          <a:p>
            <a:r>
              <a:rPr lang="en-US" dirty="0"/>
              <a:t>DB REPLICATION EXAMPLE: AZURE COSMOS DB</a:t>
            </a:r>
          </a:p>
        </p:txBody>
      </p:sp>
      <p:pic>
        <p:nvPicPr>
          <p:cNvPr id="10242" name="Picture 2" descr="Architecture Diagram">
            <a:extLst>
              <a:ext uri="{FF2B5EF4-FFF2-40B4-BE49-F238E27FC236}">
                <a16:creationId xmlns:a16="http://schemas.microsoft.com/office/drawing/2014/main" id="{95B2847A-D577-7DF3-114D-4D075C784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208" y="3324594"/>
            <a:ext cx="3484650" cy="32604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B61B97-E6D2-F896-8156-ED2C4B2C189A}"/>
              </a:ext>
            </a:extLst>
          </p:cNvPr>
          <p:cNvSpPr txBox="1"/>
          <p:nvPr/>
        </p:nvSpPr>
        <p:spPr>
          <a:xfrm>
            <a:off x="609599" y="712376"/>
            <a:ext cx="9957269" cy="329953"/>
          </a:xfrm>
          <a:prstGeom prst="rect">
            <a:avLst/>
          </a:prstGeom>
          <a:noFill/>
          <a:ln>
            <a:noFill/>
          </a:ln>
        </p:spPr>
        <p:txBody>
          <a:bodyPr wrap="none" lIns="36000" tIns="36000" rIns="36000" bIns="36000" rtlCol="0">
            <a:spAutoFit/>
          </a:bodyPr>
          <a:lstStyle/>
          <a:p>
            <a:pPr marL="183600" indent="-183600" algn="l">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Azure Cosmos DB uses Built-in multi-region write copies that Azure Cloud could control the replication automatically.</a:t>
            </a:r>
          </a:p>
        </p:txBody>
      </p:sp>
    </p:spTree>
    <p:extLst>
      <p:ext uri="{BB962C8B-B14F-4D97-AF65-F5344CB8AC3E}">
        <p14:creationId xmlns:p14="http://schemas.microsoft.com/office/powerpoint/2010/main" val="3478008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DB Migration to Cloud</a:t>
            </a:r>
            <a:endParaRPr lang="tr-TR" dirty="0"/>
          </a:p>
        </p:txBody>
      </p:sp>
    </p:spTree>
    <p:extLst>
      <p:ext uri="{BB962C8B-B14F-4D97-AF65-F5344CB8AC3E}">
        <p14:creationId xmlns:p14="http://schemas.microsoft.com/office/powerpoint/2010/main" val="27173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F45CBF-4593-5017-5682-A46160E1F949}"/>
              </a:ext>
            </a:extLst>
          </p:cNvPr>
          <p:cNvPicPr>
            <a:picLocks noChangeAspect="1"/>
          </p:cNvPicPr>
          <p:nvPr/>
        </p:nvPicPr>
        <p:blipFill>
          <a:blip r:embed="rId2"/>
          <a:stretch>
            <a:fillRect/>
          </a:stretch>
        </p:blipFill>
        <p:spPr>
          <a:xfrm>
            <a:off x="609599" y="2181420"/>
            <a:ext cx="11251823" cy="4273846"/>
          </a:xfrm>
          <a:prstGeom prst="rect">
            <a:avLst/>
          </a:prstGeom>
        </p:spPr>
      </p:pic>
      <p:sp>
        <p:nvSpPr>
          <p:cNvPr id="3" name="Title 2">
            <a:extLst>
              <a:ext uri="{FF2B5EF4-FFF2-40B4-BE49-F238E27FC236}">
                <a16:creationId xmlns:a16="http://schemas.microsoft.com/office/drawing/2014/main" id="{D25D0846-5B24-FD78-6D6A-3B82619C02F8}"/>
              </a:ext>
            </a:extLst>
          </p:cNvPr>
          <p:cNvSpPr>
            <a:spLocks noGrp="1"/>
          </p:cNvSpPr>
          <p:nvPr>
            <p:ph type="title"/>
          </p:nvPr>
        </p:nvSpPr>
        <p:spPr/>
        <p:txBody>
          <a:bodyPr/>
          <a:lstStyle/>
          <a:p>
            <a:r>
              <a:rPr lang="en-US" dirty="0"/>
              <a:t>DB MIGRATIONS</a:t>
            </a:r>
          </a:p>
        </p:txBody>
      </p:sp>
      <p:sp>
        <p:nvSpPr>
          <p:cNvPr id="2" name="TextBox 1">
            <a:extLst>
              <a:ext uri="{FF2B5EF4-FFF2-40B4-BE49-F238E27FC236}">
                <a16:creationId xmlns:a16="http://schemas.microsoft.com/office/drawing/2014/main" id="{2FF892C7-C7BF-7DF2-71E7-30A074189BF9}"/>
              </a:ext>
            </a:extLst>
          </p:cNvPr>
          <p:cNvSpPr txBox="1"/>
          <p:nvPr/>
        </p:nvSpPr>
        <p:spPr>
          <a:xfrm>
            <a:off x="609599" y="712376"/>
            <a:ext cx="5584277" cy="2570566"/>
          </a:xfrm>
          <a:prstGeom prst="rect">
            <a:avLst/>
          </a:prstGeom>
          <a:noFill/>
          <a:ln>
            <a:noFill/>
          </a:ln>
        </p:spPr>
        <p:txBody>
          <a:bodyPr wrap="none" lIns="36000" tIns="36000" rIns="36000" bIns="36000" rtlCol="0">
            <a:spAutoFit/>
          </a:bodyPr>
          <a:lstStyle/>
          <a:p>
            <a:pPr marL="183600" indent="-183600" algn="l">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Migration to Cloud is a step-by-step procedure to be succeeded.</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Steps are;</a:t>
            </a:r>
          </a:p>
          <a:p>
            <a:pPr marL="640800" lvl="1" indent="-183600">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Discover</a:t>
            </a:r>
          </a:p>
          <a:p>
            <a:pPr marL="640800" lvl="1" indent="-183600">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Assess</a:t>
            </a:r>
          </a:p>
          <a:p>
            <a:pPr marL="640800" lvl="1" indent="-183600">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Migrate</a:t>
            </a:r>
          </a:p>
          <a:p>
            <a:pPr marL="640800" lvl="1" indent="-183600">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Cutover</a:t>
            </a:r>
          </a:p>
          <a:p>
            <a:pPr marL="640800" lvl="1" indent="-183600">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Optimize </a:t>
            </a:r>
          </a:p>
        </p:txBody>
      </p:sp>
      <p:pic>
        <p:nvPicPr>
          <p:cNvPr id="4" name="Picture 3" descr="The process flow for data migration to Azure SQL Managed Instance.">
            <a:extLst>
              <a:ext uri="{FF2B5EF4-FFF2-40B4-BE49-F238E27FC236}">
                <a16:creationId xmlns:a16="http://schemas.microsoft.com/office/drawing/2014/main" id="{9B9945DC-205F-011C-1B5A-F89300EC37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9540" y="712376"/>
            <a:ext cx="2952858" cy="1469044"/>
          </a:xfrm>
          <a:prstGeom prst="rect">
            <a:avLst/>
          </a:prstGeom>
          <a:noFill/>
          <a:ln>
            <a:noFill/>
          </a:ln>
        </p:spPr>
      </p:pic>
    </p:spTree>
    <p:extLst>
      <p:ext uri="{BB962C8B-B14F-4D97-AF65-F5344CB8AC3E}">
        <p14:creationId xmlns:p14="http://schemas.microsoft.com/office/powerpoint/2010/main" val="71885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9D146-1B38-EB0E-1F84-50ADF2732901}"/>
              </a:ext>
            </a:extLst>
          </p:cNvPr>
          <p:cNvSpPr>
            <a:spLocks noGrp="1"/>
          </p:cNvSpPr>
          <p:nvPr>
            <p:ph type="body" sz="quarter" idx="13"/>
          </p:nvPr>
        </p:nvSpPr>
        <p:spPr>
          <a:xfrm>
            <a:off x="609599" y="712376"/>
            <a:ext cx="10972800" cy="5820946"/>
          </a:xfrm>
        </p:spPr>
        <p:txBody>
          <a:bodyPr/>
          <a:lstStyle/>
          <a:p>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Customer has several on-prem SQL servers that contains the following data:</a:t>
            </a:r>
          </a:p>
          <a:p>
            <a:pPr lvl="1"/>
            <a:r>
              <a:rPr lang="en-US" sz="1600" dirty="0">
                <a:solidFill>
                  <a:srgbClr val="000000"/>
                </a:solidFill>
                <a:latin typeface="Calibri" panose="020F0502020204030204" pitchFamily="34" charset="0"/>
                <a:cs typeface="Calibri" panose="020F0502020204030204" pitchFamily="34" charset="0"/>
              </a:rPr>
              <a:t>Business Critical Applications and their database</a:t>
            </a:r>
          </a:p>
          <a:p>
            <a:pPr lvl="1"/>
            <a:r>
              <a:rPr lang="en-US" sz="1600" dirty="0">
                <a:solidFill>
                  <a:srgbClr val="000000"/>
                </a:solidFill>
                <a:latin typeface="Calibri" panose="020F0502020204030204" pitchFamily="34" charset="0"/>
                <a:cs typeface="Calibri" panose="020F0502020204030204" pitchFamily="34" charset="0"/>
              </a:rPr>
              <a:t>Company critical data (Personal info, financial info, etc.)</a:t>
            </a:r>
          </a:p>
          <a:p>
            <a:pPr lvl="1"/>
            <a:r>
              <a:rPr lang="en-US" sz="1600" dirty="0">
                <a:solidFill>
                  <a:srgbClr val="000000"/>
                </a:solidFill>
                <a:latin typeface="Calibri" panose="020F0502020204030204" pitchFamily="34" charset="0"/>
                <a:cs typeface="Calibri" panose="020F0502020204030204" pitchFamily="34" charset="0"/>
              </a:rPr>
              <a:t>CRM data (Customer Relationship Management – opportunities, sales, etc.)</a:t>
            </a:r>
          </a:p>
          <a:p>
            <a:r>
              <a:rPr lang="en-US" sz="1600" dirty="0">
                <a:solidFill>
                  <a:srgbClr val="000000"/>
                </a:solidFill>
                <a:latin typeface="Calibri" panose="020F0502020204030204" pitchFamily="34" charset="0"/>
                <a:cs typeface="Calibri" panose="020F0502020204030204" pitchFamily="34" charset="0"/>
              </a:rPr>
              <a:t>Determine a way forward to move all data to Azure SQL MI.</a:t>
            </a:r>
          </a:p>
          <a:p>
            <a:r>
              <a:rPr lang="en-US" sz="1600" dirty="0">
                <a:solidFill>
                  <a:srgbClr val="000000"/>
                </a:solidFill>
                <a:latin typeface="Calibri" panose="020F0502020204030204" pitchFamily="34" charset="0"/>
                <a:cs typeface="Calibri" panose="020F0502020204030204" pitchFamily="34" charset="0"/>
              </a:rPr>
              <a:t>Steps:</a:t>
            </a:r>
          </a:p>
          <a:p>
            <a:pPr lvl="1"/>
            <a:r>
              <a:rPr lang="en-US" sz="1600" dirty="0">
                <a:solidFill>
                  <a:srgbClr val="000000"/>
                </a:solidFill>
                <a:latin typeface="Calibri" panose="020F0502020204030204" pitchFamily="34" charset="0"/>
                <a:cs typeface="Calibri" panose="020F0502020204030204" pitchFamily="34" charset="0"/>
              </a:rPr>
              <a:t>Discover: Use a discovery tool to analyze the needs (Azure Migrate or some 3</a:t>
            </a:r>
            <a:r>
              <a:rPr lang="en-US" sz="1600" baseline="30000" dirty="0">
                <a:solidFill>
                  <a:srgbClr val="000000"/>
                </a:solidFill>
                <a:latin typeface="Calibri" panose="020F0502020204030204" pitchFamily="34" charset="0"/>
                <a:cs typeface="Calibri" panose="020F0502020204030204" pitchFamily="34" charset="0"/>
              </a:rPr>
              <a:t>rd</a:t>
            </a:r>
            <a:r>
              <a:rPr lang="en-US" sz="1600" dirty="0">
                <a:solidFill>
                  <a:srgbClr val="000000"/>
                </a:solidFill>
                <a:latin typeface="Calibri" panose="020F0502020204030204" pitchFamily="34" charset="0"/>
                <a:cs typeface="Calibri" panose="020F0502020204030204" pitchFamily="34" charset="0"/>
              </a:rPr>
              <a:t> party tools)</a:t>
            </a:r>
          </a:p>
          <a:p>
            <a:pPr lvl="1"/>
            <a:r>
              <a:rPr lang="en-US" sz="1600" dirty="0">
                <a:solidFill>
                  <a:srgbClr val="000000"/>
                </a:solidFill>
                <a:latin typeface="Calibri" panose="020F0502020204030204" pitchFamily="34" charset="0"/>
                <a:cs typeface="Calibri" panose="020F0502020204030204" pitchFamily="34" charset="0"/>
              </a:rPr>
              <a:t>Assess: Assess all the needs and determine the migration method;</a:t>
            </a:r>
          </a:p>
          <a:p>
            <a:pPr lvl="2"/>
            <a:r>
              <a:rPr lang="en-US" sz="1600" dirty="0">
                <a:solidFill>
                  <a:srgbClr val="000000"/>
                </a:solidFill>
                <a:latin typeface="Calibri" panose="020F0502020204030204" pitchFamily="34" charset="0"/>
                <a:cs typeface="Calibri" panose="020F0502020204030204" pitchFamily="34" charset="0"/>
              </a:rPr>
              <a:t>BC App &amp; CRM: Need low downtime requirement due to business continuity.</a:t>
            </a:r>
          </a:p>
          <a:p>
            <a:pPr lvl="2"/>
            <a:r>
              <a:rPr lang="en-US" sz="1600" dirty="0">
                <a:solidFill>
                  <a:srgbClr val="000000"/>
                </a:solidFill>
                <a:latin typeface="Calibri" panose="020F0502020204030204" pitchFamily="34" charset="0"/>
                <a:cs typeface="Calibri" panose="020F0502020204030204" pitchFamily="34" charset="0"/>
              </a:rPr>
              <a:t>Company Data: Do not need low downtime requirements.</a:t>
            </a:r>
          </a:p>
          <a:p>
            <a:pPr lvl="2"/>
            <a:r>
              <a:rPr lang="en-US" sz="1600" dirty="0">
                <a:solidFill>
                  <a:srgbClr val="000000"/>
                </a:solidFill>
                <a:latin typeface="Calibri" panose="020F0502020204030204" pitchFamily="34" charset="0"/>
                <a:cs typeface="Calibri" panose="020F0502020204030204" pitchFamily="34" charset="0"/>
              </a:rPr>
              <a:t>Use Azure Migrate Assess tool (or any other 3</a:t>
            </a:r>
            <a:r>
              <a:rPr lang="en-US" sz="1600" baseline="30000" dirty="0">
                <a:solidFill>
                  <a:srgbClr val="000000"/>
                </a:solidFill>
                <a:latin typeface="Calibri" panose="020F0502020204030204" pitchFamily="34" charset="0"/>
                <a:cs typeface="Calibri" panose="020F0502020204030204" pitchFamily="34" charset="0"/>
              </a:rPr>
              <a:t>rd</a:t>
            </a:r>
            <a:r>
              <a:rPr lang="en-US" sz="1600" dirty="0">
                <a:solidFill>
                  <a:srgbClr val="000000"/>
                </a:solidFill>
                <a:latin typeface="Calibri" panose="020F0502020204030204" pitchFamily="34" charset="0"/>
                <a:cs typeface="Calibri" panose="020F0502020204030204" pitchFamily="34" charset="0"/>
              </a:rPr>
              <a:t> party tool) to assess SQL servers to be migrated.</a:t>
            </a:r>
          </a:p>
          <a:p>
            <a:pPr lvl="2"/>
            <a:r>
              <a:rPr lang="en-US" sz="1600" dirty="0">
                <a:solidFill>
                  <a:srgbClr val="000000"/>
                </a:solidFill>
                <a:latin typeface="Calibri" panose="020F0502020204030204" pitchFamily="34" charset="0"/>
                <a:cs typeface="Calibri" panose="020F0502020204030204" pitchFamily="34" charset="0"/>
              </a:rPr>
              <a:t>Review the assessment results and determine the migration method: BC App &amp; CRM: Azure Data Studio for zero downtime  / Company Data: Native backup &amp; restore – need some downtime.</a:t>
            </a:r>
          </a:p>
          <a:p>
            <a:pPr lvl="1"/>
            <a:r>
              <a:rPr lang="en-US" sz="1600" dirty="0">
                <a:solidFill>
                  <a:srgbClr val="000000"/>
                </a:solidFill>
                <a:latin typeface="Calibri" panose="020F0502020204030204" pitchFamily="34" charset="0"/>
                <a:cs typeface="Calibri" panose="020F0502020204030204" pitchFamily="34" charset="0"/>
              </a:rPr>
              <a:t>Migrate: Use Azure Data Studio to migrate BC App &amp; CRM </a:t>
            </a:r>
            <a:r>
              <a:rPr lang="en-US" sz="1600" dirty="0" err="1">
                <a:solidFill>
                  <a:srgbClr val="000000"/>
                </a:solidFill>
                <a:latin typeface="Calibri" panose="020F0502020204030204" pitchFamily="34" charset="0"/>
                <a:cs typeface="Calibri" panose="020F0502020204030204" pitchFamily="34" charset="0"/>
              </a:rPr>
              <a:t>DBs.</a:t>
            </a:r>
            <a:r>
              <a:rPr lang="en-US" sz="1600" dirty="0">
                <a:solidFill>
                  <a:srgbClr val="000000"/>
                </a:solidFill>
                <a:latin typeface="Calibri" panose="020F0502020204030204" pitchFamily="34" charset="0"/>
                <a:cs typeface="Calibri" panose="020F0502020204030204" pitchFamily="34" charset="0"/>
              </a:rPr>
              <a:t> Use Backup &amp; Restore to migrate Company data.</a:t>
            </a:r>
          </a:p>
          <a:p>
            <a:pPr lvl="1"/>
            <a:r>
              <a:rPr lang="en-US" sz="1600" dirty="0">
                <a:solidFill>
                  <a:srgbClr val="000000"/>
                </a:solidFill>
                <a:latin typeface="Calibri" panose="020F0502020204030204" pitchFamily="34" charset="0"/>
                <a:cs typeface="Calibri" panose="020F0502020204030204" pitchFamily="34" charset="0"/>
              </a:rPr>
              <a:t>Cutover: Perform migration cutover and make changes in the applications to use Azure SQL MI as the primary DB.</a:t>
            </a:r>
          </a:p>
          <a:p>
            <a:pPr lvl="1"/>
            <a:r>
              <a:rPr lang="en-US" sz="1600" dirty="0">
                <a:solidFill>
                  <a:srgbClr val="000000"/>
                </a:solidFill>
                <a:latin typeface="Calibri" panose="020F0502020204030204" pitchFamily="34" charset="0"/>
                <a:cs typeface="Calibri" panose="020F0502020204030204" pitchFamily="34" charset="0"/>
              </a:rPr>
              <a:t>Optimize: Perform tests (validation, performance, etc.) and make necessary changes to optimize the workload.</a:t>
            </a:r>
          </a:p>
        </p:txBody>
      </p:sp>
      <p:sp>
        <p:nvSpPr>
          <p:cNvPr id="3" name="Title 2">
            <a:extLst>
              <a:ext uri="{FF2B5EF4-FFF2-40B4-BE49-F238E27FC236}">
                <a16:creationId xmlns:a16="http://schemas.microsoft.com/office/drawing/2014/main" id="{A7CC5662-E4B2-7552-06D8-4CBE44B1065F}"/>
              </a:ext>
            </a:extLst>
          </p:cNvPr>
          <p:cNvSpPr>
            <a:spLocks noGrp="1"/>
          </p:cNvSpPr>
          <p:nvPr>
            <p:ph type="title"/>
          </p:nvPr>
        </p:nvSpPr>
        <p:spPr/>
        <p:txBody>
          <a:bodyPr/>
          <a:lstStyle/>
          <a:p>
            <a:r>
              <a:rPr lang="en-US" dirty="0"/>
              <a:t>DB MIGRATION EXAMPLE: SQL Server to Azure SQL Managed Instance</a:t>
            </a:r>
          </a:p>
        </p:txBody>
      </p:sp>
      <p:pic>
        <p:nvPicPr>
          <p:cNvPr id="4" name="Picture 3" descr="The process flow for data migration to Azure SQL Managed Instance.">
            <a:extLst>
              <a:ext uri="{FF2B5EF4-FFF2-40B4-BE49-F238E27FC236}">
                <a16:creationId xmlns:a16="http://schemas.microsoft.com/office/drawing/2014/main" id="{3096B37C-A9C9-C743-73E8-81D6CE9676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9540" y="712376"/>
            <a:ext cx="2952858" cy="1469044"/>
          </a:xfrm>
          <a:prstGeom prst="rect">
            <a:avLst/>
          </a:prstGeom>
          <a:noFill/>
          <a:ln>
            <a:noFill/>
          </a:ln>
        </p:spPr>
      </p:pic>
    </p:spTree>
    <p:extLst>
      <p:ext uri="{BB962C8B-B14F-4D97-AF65-F5344CB8AC3E}">
        <p14:creationId xmlns:p14="http://schemas.microsoft.com/office/powerpoint/2010/main" val="272686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F58AB-E66D-4B32-8BBF-2774CD69EE9C}"/>
              </a:ext>
            </a:extLst>
          </p:cNvPr>
          <p:cNvSpPr>
            <a:spLocks noGrp="1"/>
          </p:cNvSpPr>
          <p:nvPr>
            <p:ph type="title"/>
          </p:nvPr>
        </p:nvSpPr>
        <p:spPr/>
        <p:txBody>
          <a:bodyPr/>
          <a:lstStyle/>
          <a:p>
            <a:r>
              <a:rPr lang="en-US" dirty="0"/>
              <a:t>DATA &amp; DATA Types</a:t>
            </a:r>
            <a:endParaRPr lang="tr-TR" dirty="0"/>
          </a:p>
        </p:txBody>
      </p:sp>
      <p:sp>
        <p:nvSpPr>
          <p:cNvPr id="4" name="Text Placeholder 1">
            <a:extLst>
              <a:ext uri="{FF2B5EF4-FFF2-40B4-BE49-F238E27FC236}">
                <a16:creationId xmlns:a16="http://schemas.microsoft.com/office/drawing/2014/main" id="{55F7A33F-F7E3-449F-864D-2DB8B64B24F4}"/>
              </a:ext>
            </a:extLst>
          </p:cNvPr>
          <p:cNvSpPr txBox="1">
            <a:spLocks/>
          </p:cNvSpPr>
          <p:nvPr/>
        </p:nvSpPr>
        <p:spPr>
          <a:xfrm>
            <a:off x="609599" y="712375"/>
            <a:ext cx="11212946" cy="5098489"/>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lnSpc>
                <a:spcPct val="100000"/>
              </a:lnSpc>
              <a:spcBef>
                <a:spcPts val="0"/>
              </a:spcBef>
              <a:spcAft>
                <a:spcPts val="800"/>
              </a:spcAft>
              <a:buNone/>
            </a:pPr>
            <a:r>
              <a:rPr lang="en-US" sz="1600" b="1" dirty="0">
                <a:effectLst/>
                <a:latin typeface="Calibri" panose="020F0502020204030204" pitchFamily="34" charset="0"/>
                <a:ea typeface="Calibri" panose="020F0502020204030204" pitchFamily="34" charset="0"/>
                <a:cs typeface="Times New Roman" panose="02020603050405020304" pitchFamily="18" charset="0"/>
              </a:rPr>
              <a:t>Data: </a:t>
            </a:r>
            <a:r>
              <a:rPr lang="en-US" sz="1600" dirty="0">
                <a:effectLst/>
                <a:latin typeface="Calibri" panose="020F0502020204030204" pitchFamily="34" charset="0"/>
                <a:ea typeface="Calibri" panose="020F0502020204030204" pitchFamily="34" charset="0"/>
                <a:cs typeface="Times New Roman" panose="02020603050405020304" pitchFamily="18" charset="0"/>
              </a:rPr>
              <a:t>In the pursuit of knowledge, </a:t>
            </a:r>
            <a:r>
              <a:rPr lang="en-US" sz="1600" b="1" i="1" dirty="0">
                <a:effectLst/>
                <a:latin typeface="Calibri" panose="020F0502020204030204" pitchFamily="34" charset="0"/>
                <a:ea typeface="Calibri" panose="020F0502020204030204" pitchFamily="34" charset="0"/>
                <a:cs typeface="Times New Roman" panose="02020603050405020304" pitchFamily="18" charset="0"/>
              </a:rPr>
              <a:t>data</a:t>
            </a:r>
            <a:r>
              <a:rPr lang="en-US" sz="1600" dirty="0">
                <a:effectLst/>
                <a:latin typeface="Calibri" panose="020F0502020204030204" pitchFamily="34" charset="0"/>
                <a:ea typeface="Calibri" panose="020F0502020204030204" pitchFamily="34" charset="0"/>
                <a:cs typeface="Times New Roman" panose="02020603050405020304" pitchFamily="18" charset="0"/>
              </a:rPr>
              <a:t> is a collection of discrete values that convey information, describing quantity, quality, fact, statistics, other basic units of meaning, or simply sequences of symbols that may be further interpreted.</a:t>
            </a:r>
          </a:p>
          <a:p>
            <a:pPr marL="7937" indent="0">
              <a:lnSpc>
                <a:spcPct val="100000"/>
              </a:lnSpc>
              <a:spcBef>
                <a:spcPts val="0"/>
              </a:spcBef>
              <a:spcAft>
                <a:spcPts val="800"/>
              </a:spcAft>
              <a:buNone/>
            </a:pPr>
            <a:r>
              <a:rPr lang="en-US" sz="1600" u="sng" dirty="0">
                <a:latin typeface="Calibri" panose="020F0502020204030204" pitchFamily="34" charset="0"/>
                <a:ea typeface="Calibri" panose="020F0502020204030204" pitchFamily="34" charset="0"/>
                <a:cs typeface="Times New Roman" panose="02020603050405020304" pitchFamily="18" charset="0"/>
              </a:rPr>
              <a:t>Examples of data types: </a:t>
            </a:r>
            <a:r>
              <a:rPr lang="en-US" sz="1600" dirty="0">
                <a:latin typeface="Calibri" panose="020F0502020204030204" pitchFamily="34" charset="0"/>
                <a:ea typeface="Calibri" panose="020F0502020204030204" pitchFamily="34" charset="0"/>
                <a:cs typeface="Times New Roman" panose="02020603050405020304" pitchFamily="18" charset="0"/>
              </a:rPr>
              <a:t>Media files (videos, photos, etc.), business data (mail, product catalogs, etc.), financial data, sensor data, etc.</a:t>
            </a:r>
          </a:p>
          <a:p>
            <a:pPr marL="7937" indent="0">
              <a:lnSpc>
                <a:spcPct val="100000"/>
              </a:lnSpc>
              <a:spcBef>
                <a:spcPts val="0"/>
              </a:spcBef>
              <a:spcAft>
                <a:spcPts val="800"/>
              </a:spcAft>
              <a:buNone/>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Classification of Data Types:</a:t>
            </a:r>
          </a:p>
          <a:p>
            <a:pPr marL="7937" indent="0">
              <a:lnSpc>
                <a:spcPct val="100000"/>
              </a:lnSpc>
              <a:spcBef>
                <a:spcPts val="0"/>
              </a:spcBef>
              <a:spcAft>
                <a:spcPts val="800"/>
              </a:spcAft>
              <a:buNone/>
            </a:pPr>
            <a:r>
              <a:rPr lang="en-US" sz="1600" b="1" dirty="0">
                <a:latin typeface="Calibri" panose="020F0502020204030204" pitchFamily="34" charset="0"/>
                <a:ea typeface="Calibri" panose="020F0502020204030204" pitchFamily="34" charset="0"/>
                <a:cs typeface="Times New Roman" panose="02020603050405020304" pitchFamily="18" charset="0"/>
              </a:rPr>
              <a:t>1. Structured Data: </a:t>
            </a:r>
            <a:r>
              <a:rPr lang="en-US" sz="1600" dirty="0">
                <a:latin typeface="Calibri" panose="020F0502020204030204" pitchFamily="34" charset="0"/>
                <a:ea typeface="Calibri" panose="020F0502020204030204" pitchFamily="34" charset="0"/>
                <a:cs typeface="Times New Roman" panose="02020603050405020304" pitchFamily="18" charset="0"/>
              </a:rPr>
              <a:t>Structured data, sometimes referred to as </a:t>
            </a:r>
            <a:r>
              <a:rPr lang="en-US" sz="1600" i="1" dirty="0">
                <a:latin typeface="Calibri" panose="020F0502020204030204" pitchFamily="34" charset="0"/>
                <a:ea typeface="Calibri" panose="020F0502020204030204" pitchFamily="34" charset="0"/>
                <a:cs typeface="Times New Roman" panose="02020603050405020304" pitchFamily="18" charset="0"/>
              </a:rPr>
              <a:t>relational data</a:t>
            </a:r>
            <a:r>
              <a:rPr lang="en-US" sz="1600" dirty="0">
                <a:latin typeface="Calibri" panose="020F0502020204030204" pitchFamily="34" charset="0"/>
                <a:ea typeface="Calibri" panose="020F0502020204030204" pitchFamily="34" charset="0"/>
                <a:cs typeface="Times New Roman" panose="02020603050405020304" pitchFamily="18" charset="0"/>
              </a:rPr>
              <a:t>, is data that adheres to a strict schema, so all of the data has the same fields or properties. The shared schema allows this type of data to be easily searched with query languages such as </a:t>
            </a:r>
            <a:r>
              <a:rPr lang="en-US" sz="1600" b="1" i="1" dirty="0">
                <a:latin typeface="Calibri" panose="020F0502020204030204" pitchFamily="34" charset="0"/>
                <a:ea typeface="Calibri" panose="020F0502020204030204" pitchFamily="34" charset="0"/>
                <a:cs typeface="Times New Roman" panose="02020603050405020304" pitchFamily="18" charset="0"/>
              </a:rPr>
              <a:t>SQL (Structured Query Language). </a:t>
            </a:r>
          </a:p>
          <a:p>
            <a:pPr marL="350837" indent="-342900">
              <a:lnSpc>
                <a:spcPct val="100000"/>
              </a:lnSpc>
              <a:spcBef>
                <a:spcPts val="0"/>
              </a:spcBef>
              <a:spcAft>
                <a:spcPts val="800"/>
              </a:spcAft>
              <a:buAutoNum type="arabi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50837" indent="-342900">
              <a:lnSpc>
                <a:spcPct val="100000"/>
              </a:lnSpc>
              <a:spcBef>
                <a:spcPts val="0"/>
              </a:spcBef>
              <a:spcAft>
                <a:spcPts val="800"/>
              </a:spcAft>
              <a:buAutoNum type="arabicPeriod"/>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910CE82-3B66-F057-25B4-D6CCEDF460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678" y="2727358"/>
            <a:ext cx="6336643" cy="3781846"/>
          </a:xfrm>
          <a:prstGeom prst="rect">
            <a:avLst/>
          </a:prstGeom>
          <a:noFill/>
          <a:ln>
            <a:noFill/>
          </a:ln>
        </p:spPr>
      </p:pic>
    </p:spTree>
    <p:extLst>
      <p:ext uri="{BB962C8B-B14F-4D97-AF65-F5344CB8AC3E}">
        <p14:creationId xmlns:p14="http://schemas.microsoft.com/office/powerpoint/2010/main" val="282172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276FF8-AFBE-4DEA-C016-FE315FB4B794}"/>
              </a:ext>
            </a:extLst>
          </p:cNvPr>
          <p:cNvSpPr>
            <a:spLocks noGrp="1"/>
          </p:cNvSpPr>
          <p:nvPr>
            <p:ph type="title"/>
          </p:nvPr>
        </p:nvSpPr>
        <p:spPr/>
        <p:txBody>
          <a:bodyPr/>
          <a:lstStyle/>
          <a:p>
            <a:r>
              <a:rPr lang="en-US" dirty="0"/>
              <a:t>DB MIGRATION EXAMPLE: ORACLE TO POSTGRESQL on AZURE</a:t>
            </a:r>
          </a:p>
        </p:txBody>
      </p:sp>
      <p:pic>
        <p:nvPicPr>
          <p:cNvPr id="5" name="Picture 4">
            <a:extLst>
              <a:ext uri="{FF2B5EF4-FFF2-40B4-BE49-F238E27FC236}">
                <a16:creationId xmlns:a16="http://schemas.microsoft.com/office/drawing/2014/main" id="{9E3886FB-C065-C656-0393-8AEF6BF3E2F0}"/>
              </a:ext>
            </a:extLst>
          </p:cNvPr>
          <p:cNvPicPr>
            <a:picLocks noChangeAspect="1"/>
          </p:cNvPicPr>
          <p:nvPr/>
        </p:nvPicPr>
        <p:blipFill rotWithShape="1">
          <a:blip r:embed="rId2"/>
          <a:srcRect l="3139" t="2737" r="5399"/>
          <a:stretch/>
        </p:blipFill>
        <p:spPr>
          <a:xfrm>
            <a:off x="4558748" y="2319130"/>
            <a:ext cx="7513981" cy="4422280"/>
          </a:xfrm>
          <a:prstGeom prst="rect">
            <a:avLst/>
          </a:prstGeom>
        </p:spPr>
      </p:pic>
      <p:pic>
        <p:nvPicPr>
          <p:cNvPr id="6" name="Picture 5" descr="The process flow for data migration to Azure SQL Managed Instance.">
            <a:extLst>
              <a:ext uri="{FF2B5EF4-FFF2-40B4-BE49-F238E27FC236}">
                <a16:creationId xmlns:a16="http://schemas.microsoft.com/office/drawing/2014/main" id="{7D4E1085-13B7-9210-F350-C197D340EB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9540" y="712376"/>
            <a:ext cx="2952858" cy="1469044"/>
          </a:xfrm>
          <a:prstGeom prst="rect">
            <a:avLst/>
          </a:prstGeom>
          <a:noFill/>
          <a:ln>
            <a:noFill/>
          </a:ln>
        </p:spPr>
      </p:pic>
      <p:pic>
        <p:nvPicPr>
          <p:cNvPr id="1026" name="Picture 2" descr="Screenshot of the ora2pg migration architecture.">
            <a:extLst>
              <a:ext uri="{FF2B5EF4-FFF2-40B4-BE49-F238E27FC236}">
                <a16:creationId xmlns:a16="http://schemas.microsoft.com/office/drawing/2014/main" id="{D8574812-E2DC-E08F-1B8A-618CB94C9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4530270"/>
            <a:ext cx="4367422" cy="15350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BAB263-84FB-572D-6F3B-564A506ACBE9}"/>
              </a:ext>
            </a:extLst>
          </p:cNvPr>
          <p:cNvSpPr txBox="1"/>
          <p:nvPr/>
        </p:nvSpPr>
        <p:spPr>
          <a:xfrm>
            <a:off x="609599" y="712375"/>
            <a:ext cx="5936975" cy="2094539"/>
          </a:xfrm>
          <a:prstGeom prst="rect">
            <a:avLst/>
          </a:prstGeom>
          <a:noFill/>
          <a:ln>
            <a:noFill/>
          </a:ln>
        </p:spPr>
        <p:txBody>
          <a:bodyPr wrap="square" lIns="36000" tIns="36000" rIns="36000" bIns="36000" rtlCol="0">
            <a:spAutoFit/>
          </a:bodyPr>
          <a:lstStyle/>
          <a:p>
            <a:pPr marL="183600" indent="-183600" algn="l">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Oracle to PostgreSQL migration could cause unexpected issues.</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The best practices advise to use a 3</a:t>
            </a:r>
            <a:r>
              <a:rPr lang="en-US" sz="1600" baseline="30000" dirty="0">
                <a:latin typeface="Calibri" panose="020F0502020204030204" pitchFamily="34" charset="0"/>
                <a:cs typeface="Calibri" panose="020F0502020204030204" pitchFamily="34" charset="0"/>
              </a:rPr>
              <a:t>rd</a:t>
            </a:r>
            <a:r>
              <a:rPr lang="en-US" sz="1600" dirty="0">
                <a:latin typeface="Calibri" panose="020F0502020204030204" pitchFamily="34" charset="0"/>
                <a:cs typeface="Calibri" panose="020F0502020204030204" pitchFamily="34" charset="0"/>
              </a:rPr>
              <a:t> party tool directly to overcome known issues:</a:t>
            </a:r>
          </a:p>
          <a:p>
            <a:pPr marL="640800" lvl="1" indent="-183600">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Ora2pg tool</a:t>
            </a:r>
          </a:p>
          <a:p>
            <a:pPr marL="183600" indent="-183600">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Follow the migration process flow explained in Ora2pg.</a:t>
            </a:r>
          </a:p>
          <a:p>
            <a:pPr marL="183600" indent="-183600">
              <a:lnSpc>
                <a:spcPct val="110000"/>
              </a:lnSpc>
              <a:spcBef>
                <a:spcPts val="400"/>
              </a:spcBef>
              <a:spcAft>
                <a:spcPts val="400"/>
              </a:spcAft>
              <a:buClr>
                <a:schemeClr val="bg2"/>
              </a:buClr>
              <a:buFont typeface="Arial" panose="020B0604020202020204" pitchFamily="34" charset="0"/>
              <a:buChar char="•"/>
            </a:pPr>
            <a:r>
              <a:rPr lang="en-US" sz="1600" dirty="0">
                <a:latin typeface="Calibri" panose="020F0502020204030204" pitchFamily="34" charset="0"/>
                <a:cs typeface="Calibri" panose="020F0502020204030204" pitchFamily="34" charset="0"/>
              </a:rPr>
              <a:t>The Master-Replica infrastructure could be shown as below.</a:t>
            </a:r>
          </a:p>
        </p:txBody>
      </p:sp>
    </p:spTree>
    <p:extLst>
      <p:ext uri="{BB962C8B-B14F-4D97-AF65-F5344CB8AC3E}">
        <p14:creationId xmlns:p14="http://schemas.microsoft.com/office/powerpoint/2010/main" val="48579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222FD-A679-368C-D4E6-28671586B1CF}"/>
              </a:ext>
            </a:extLst>
          </p:cNvPr>
          <p:cNvSpPr>
            <a:spLocks noGrp="1"/>
          </p:cNvSpPr>
          <p:nvPr>
            <p:ph type="body" sz="quarter" idx="13"/>
          </p:nvPr>
        </p:nvSpPr>
        <p:spPr/>
        <p:txBody>
          <a:bodyPr/>
          <a:lstStyle/>
          <a:p>
            <a:pPr marL="7937" indent="0">
              <a:buNone/>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Follow the link to see more DB migration best practices.</a:t>
            </a:r>
          </a:p>
          <a:p>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cs typeface="Calibri" panose="020F0502020204030204" pitchFamily="34" charset="0"/>
                <a:hlinkClick r:id="rId2"/>
              </a:rPr>
              <a:t>https://learn.microsoft.com/en-us/data-migration/</a:t>
            </a: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cs typeface="Calibri" panose="020F0502020204030204" pitchFamily="34" charset="0"/>
              </a:rPr>
              <a:t> </a:t>
            </a:r>
          </a:p>
          <a:p>
            <a:endParaRPr lang="en-US" dirty="0"/>
          </a:p>
        </p:txBody>
      </p:sp>
      <p:sp>
        <p:nvSpPr>
          <p:cNvPr id="3" name="Title 2">
            <a:extLst>
              <a:ext uri="{FF2B5EF4-FFF2-40B4-BE49-F238E27FC236}">
                <a16:creationId xmlns:a16="http://schemas.microsoft.com/office/drawing/2014/main" id="{51029F8D-BC6E-10D9-2691-EBB889296488}"/>
              </a:ext>
            </a:extLst>
          </p:cNvPr>
          <p:cNvSpPr>
            <a:spLocks noGrp="1"/>
          </p:cNvSpPr>
          <p:nvPr>
            <p:ph type="title"/>
          </p:nvPr>
        </p:nvSpPr>
        <p:spPr/>
        <p:txBody>
          <a:bodyPr/>
          <a:lstStyle/>
          <a:p>
            <a:r>
              <a:rPr lang="en-US" dirty="0"/>
              <a:t>DB MIGRATION GUIDELINES</a:t>
            </a:r>
          </a:p>
        </p:txBody>
      </p:sp>
    </p:spTree>
    <p:extLst>
      <p:ext uri="{BB962C8B-B14F-4D97-AF65-F5344CB8AC3E}">
        <p14:creationId xmlns:p14="http://schemas.microsoft.com/office/powerpoint/2010/main" val="1986658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Data Security</a:t>
            </a:r>
            <a:endParaRPr lang="tr-TR" dirty="0"/>
          </a:p>
        </p:txBody>
      </p:sp>
    </p:spTree>
    <p:extLst>
      <p:ext uri="{BB962C8B-B14F-4D97-AF65-F5344CB8AC3E}">
        <p14:creationId xmlns:p14="http://schemas.microsoft.com/office/powerpoint/2010/main" val="3842251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5D0846-5B24-FD78-6D6A-3B82619C02F8}"/>
              </a:ext>
            </a:extLst>
          </p:cNvPr>
          <p:cNvSpPr>
            <a:spLocks noGrp="1"/>
          </p:cNvSpPr>
          <p:nvPr>
            <p:ph type="title"/>
          </p:nvPr>
        </p:nvSpPr>
        <p:spPr/>
        <p:txBody>
          <a:bodyPr/>
          <a:lstStyle/>
          <a:p>
            <a:r>
              <a:rPr lang="en-US" dirty="0"/>
              <a:t>DATA SECURITY</a:t>
            </a:r>
          </a:p>
        </p:txBody>
      </p:sp>
      <p:sp>
        <p:nvSpPr>
          <p:cNvPr id="2" name="Text Placeholder 1">
            <a:extLst>
              <a:ext uri="{FF2B5EF4-FFF2-40B4-BE49-F238E27FC236}">
                <a16:creationId xmlns:a16="http://schemas.microsoft.com/office/drawing/2014/main" id="{532C545A-1939-F27B-15EC-5E120153EDF0}"/>
              </a:ext>
            </a:extLst>
          </p:cNvPr>
          <p:cNvSpPr>
            <a:spLocks noGrp="1"/>
          </p:cNvSpPr>
          <p:nvPr>
            <p:ph type="body" sz="quarter" idx="13"/>
          </p:nvPr>
        </p:nvSpPr>
        <p:spPr>
          <a:xfrm>
            <a:off x="609600" y="988839"/>
            <a:ext cx="10972800" cy="5195651"/>
          </a:xfrm>
        </p:spPr>
        <p:txBody>
          <a:bodyPr/>
          <a:lstStyle/>
          <a:p>
            <a:pPr marL="7937" indent="0">
              <a:buNone/>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Security is a completely different chapter that we will focus later but would like to summarize a few options about data security.</a:t>
            </a:r>
          </a:p>
          <a:p>
            <a:pPr marL="7937" indent="0">
              <a:buNone/>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Cloud systems provide the following guidelines to protect the data;</a:t>
            </a:r>
          </a:p>
          <a:p>
            <a:pPr marL="350837" indent="-342900">
              <a:buFont typeface="+mj-lt"/>
              <a:buAutoNum type="arabicPeriod"/>
            </a:pPr>
            <a:r>
              <a:rPr lang="en-US" sz="1600" b="1" dirty="0">
                <a:solidFill>
                  <a:srgbClr val="000000"/>
                </a:solidFill>
                <a:latin typeface="Calibri" panose="020F0502020204030204" pitchFamily="34" charset="0"/>
                <a:cs typeface="Calibri" panose="020F0502020204030204" pitchFamily="34" charset="0"/>
              </a:rPr>
              <a:t>Encryption at Rest: </a:t>
            </a:r>
            <a:r>
              <a:rPr lang="en-US" sz="1600" dirty="0">
                <a:solidFill>
                  <a:srgbClr val="000000"/>
                </a:solidFill>
                <a:latin typeface="Calibri" panose="020F0502020204030204" pitchFamily="34" charset="0"/>
                <a:cs typeface="Calibri" panose="020F0502020204030204" pitchFamily="34" charset="0"/>
              </a:rPr>
              <a:t>Storage devices support AES-256, FIPS-140-2 and they are enabled by default, i.e. the data is encrypted automatically. Virtual Disks are encrypted with Disk Encryption algorithms (i.e. BitLocker for Windows, dm-crypt for Linux). Key Manager systems (i.e. Azure Key Vault) stores the keys and secrets, even if these images are downloaded, they cannot be decrypted without these keys/secrets. SQL DBs could protect columns / rows and alert if they are reached.</a:t>
            </a:r>
          </a:p>
          <a:p>
            <a:pPr marL="350837" indent="-342900">
              <a:buFont typeface="+mj-lt"/>
              <a:buAutoNum type="arabicPeriod"/>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Encryption in Transit: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Transport level security like HTTPS for API calls and SMB 3.0 for File shares.</a:t>
            </a:r>
          </a:p>
          <a:p>
            <a:pPr marL="350837" indent="-342900">
              <a:buFont typeface="+mj-lt"/>
              <a:buAutoNum type="arabicPeriod"/>
            </a:pPr>
            <a:r>
              <a:rPr lang="en-US" sz="1600" b="1" dirty="0">
                <a:solidFill>
                  <a:srgbClr val="000000"/>
                </a:solidFill>
                <a:latin typeface="Calibri" panose="020F0502020204030204" pitchFamily="34" charset="0"/>
                <a:cs typeface="Calibri" panose="020F0502020204030204" pitchFamily="34" charset="0"/>
              </a:rPr>
              <a:t>CORS Support: </a:t>
            </a:r>
            <a:r>
              <a:rPr lang="en-US" sz="1600" dirty="0">
                <a:solidFill>
                  <a:srgbClr val="000000"/>
                </a:solidFill>
                <a:latin typeface="Calibri" panose="020F0502020204030204" pitchFamily="34" charset="0"/>
                <a:cs typeface="Calibri" panose="020F0502020204030204" pitchFamily="34" charset="0"/>
              </a:rPr>
              <a:t>Cross-Origin Resource Sharing ensures only authenticated services / apps reach to the desired media / docs.</a:t>
            </a:r>
          </a:p>
          <a:p>
            <a:pPr marL="350837" indent="-342900">
              <a:buFont typeface="+mj-lt"/>
              <a:buAutoNum type="arabicPeriod"/>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RBAC: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Role-Based Access Control ensures authentication and authorization levels are set accordingly.</a:t>
            </a:r>
          </a:p>
          <a:p>
            <a:pPr marL="350837" indent="-342900">
              <a:buFont typeface="+mj-lt"/>
              <a:buAutoNum type="arabicPeriod"/>
            </a:pPr>
            <a:r>
              <a:rPr lang="en-US" sz="1600" b="1" dirty="0">
                <a:solidFill>
                  <a:srgbClr val="000000"/>
                </a:solidFill>
                <a:latin typeface="Calibri" panose="020F0502020204030204" pitchFamily="34" charset="0"/>
                <a:cs typeface="Calibri" panose="020F0502020204030204" pitchFamily="34" charset="0"/>
              </a:rPr>
              <a:t>Access Audit: </a:t>
            </a:r>
            <a:r>
              <a:rPr lang="en-US" sz="1600" dirty="0">
                <a:solidFill>
                  <a:srgbClr val="000000"/>
                </a:solidFill>
                <a:latin typeface="Calibri" panose="020F0502020204030204" pitchFamily="34" charset="0"/>
                <a:cs typeface="Calibri" panose="020F0502020204030204" pitchFamily="34" charset="0"/>
              </a:rPr>
              <a:t>Storage Analytics tool (in Azure) could log all activities to see which files are reached / denied by which users.</a:t>
            </a:r>
          </a:p>
          <a:p>
            <a:pPr marL="519537" lvl="1" indent="-342900">
              <a:buFont typeface="+mj-lt"/>
              <a:buAutoNum type="alphaLcParen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Account Keys: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Storage Account keys are provided to the applications for CORS support.</a:t>
            </a:r>
          </a:p>
          <a:p>
            <a:pPr marL="519537" lvl="1" indent="-342900">
              <a:buFont typeface="+mj-lt"/>
              <a:buAutoNum type="alphaLcParenR"/>
            </a:pPr>
            <a:r>
              <a:rPr lang="en-US" sz="1600" b="1" dirty="0">
                <a:solidFill>
                  <a:srgbClr val="000000"/>
                </a:solidFill>
                <a:latin typeface="Calibri" panose="020F0502020204030204" pitchFamily="34" charset="0"/>
                <a:cs typeface="Calibri" panose="020F0502020204030204" pitchFamily="34" charset="0"/>
              </a:rPr>
              <a:t>SAS Services: </a:t>
            </a:r>
            <a:r>
              <a:rPr lang="en-US" sz="1600" dirty="0">
                <a:solidFill>
                  <a:srgbClr val="000000"/>
                </a:solidFill>
                <a:latin typeface="Calibri" panose="020F0502020204030204" pitchFamily="34" charset="0"/>
                <a:cs typeface="Calibri" panose="020F0502020204030204" pitchFamily="34" charset="0"/>
              </a:rPr>
              <a:t>Shared Access Signatures could be defined in service-level or account-level to secure the storage account.</a:t>
            </a:r>
          </a:p>
          <a:p>
            <a:pPr marL="350837" indent="-342900">
              <a:buFont typeface="+mj-lt"/>
              <a:buAutoNum type="arabicPeriod"/>
            </a:pPr>
            <a:r>
              <a:rPr lang="en-US" sz="1600" b="1" dirty="0">
                <a:solidFill>
                  <a:srgbClr val="000000"/>
                </a:solidFill>
                <a:latin typeface="Calibri" panose="020F0502020204030204" pitchFamily="34" charset="0"/>
                <a:cs typeface="Calibri" panose="020F0502020204030204" pitchFamily="34" charset="0"/>
              </a:rPr>
              <a:t>Network Security: </a:t>
            </a:r>
            <a:r>
              <a:rPr lang="en-US" sz="1600" dirty="0">
                <a:solidFill>
                  <a:srgbClr val="000000"/>
                </a:solidFill>
                <a:latin typeface="Calibri" panose="020F0502020204030204" pitchFamily="34" charset="0"/>
                <a:cs typeface="Calibri" panose="020F0502020204030204" pitchFamily="34" charset="0"/>
              </a:rPr>
              <a:t>Some examples are Firewall, NSG, ASG, WAF, NVA and VPN services (will be explained later).</a:t>
            </a:r>
            <a:endPar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7937" indent="0">
              <a:buNone/>
            </a:pPr>
            <a:endParaRPr kumimoji="0" lang="en-US" sz="1600" b="0" i="0" u="none" strike="noStrike" kern="1200" cap="none" spc="0" normalizeH="0" baseline="0" noProof="0" dirty="0">
              <a:ln>
                <a:noFill/>
              </a:ln>
              <a:solidFill>
                <a:srgbClr val="3A3D49"/>
              </a:solidFill>
              <a:effectLst/>
              <a:uLnTx/>
              <a:uFillTx/>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36805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Lab Session</a:t>
            </a:r>
            <a:endParaRPr lang="tr-TR" dirty="0"/>
          </a:p>
        </p:txBody>
      </p:sp>
    </p:spTree>
    <p:extLst>
      <p:ext uri="{BB962C8B-B14F-4D97-AF65-F5344CB8AC3E}">
        <p14:creationId xmlns:p14="http://schemas.microsoft.com/office/powerpoint/2010/main" val="847251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Follow the instructions: </a:t>
            </a:r>
            <a:r>
              <a:rPr lang="en-US" sz="1600" dirty="0">
                <a:latin typeface="Calibri" panose="020F0502020204030204" pitchFamily="34" charset="0"/>
                <a:cs typeface="Calibri" panose="020F0502020204030204" pitchFamily="34" charset="0"/>
                <a:hlinkClick r:id="rId2"/>
              </a:rPr>
              <a:t>https://learn.microsoft.com/en-us/training/modules/provide-disaster-recovery-replicate-storage-data/5-exercise-failover-secondary-location</a:t>
            </a:r>
            <a:r>
              <a:rPr lang="en-US" sz="16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LAB#3: </a:t>
            </a:r>
            <a:r>
              <a:rPr lang="en-US" sz="1200" dirty="0"/>
              <a:t>Testing replication &amp; disaster recovery scenarios on Cloud</a:t>
            </a:r>
            <a:br>
              <a:rPr lang="en-US" sz="1200" dirty="0"/>
            </a:br>
            <a:endParaRPr lang="en-US" dirty="0"/>
          </a:p>
        </p:txBody>
      </p:sp>
    </p:spTree>
    <p:extLst>
      <p:ext uri="{BB962C8B-B14F-4D97-AF65-F5344CB8AC3E}">
        <p14:creationId xmlns:p14="http://schemas.microsoft.com/office/powerpoint/2010/main" val="1142121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pPr marL="7937" indent="0">
              <a:buNone/>
            </a:pPr>
            <a:r>
              <a:rPr lang="en-US" sz="1600" dirty="0">
                <a:latin typeface="Calibri" panose="020F0502020204030204" pitchFamily="34" charset="0"/>
                <a:cs typeface="Calibri" panose="020F0502020204030204" pitchFamily="34" charset="0"/>
              </a:rPr>
              <a:t>Follow the instructions: </a:t>
            </a:r>
            <a:r>
              <a:rPr lang="en-US" sz="1600" dirty="0">
                <a:latin typeface="Calibri" panose="020F0502020204030204" pitchFamily="34" charset="0"/>
                <a:cs typeface="Calibri" panose="020F0502020204030204" pitchFamily="34" charset="0"/>
                <a:hlinkClick r:id="rId2"/>
              </a:rPr>
              <a:t>https://learn.microsoft.com/en-us/azure/azure-sql/database/single-database-create-quickstart?view=azuresql&amp;tabs=azure-portal</a:t>
            </a:r>
            <a:r>
              <a:rPr lang="en-US" sz="16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LAB#4: </a:t>
            </a:r>
            <a:r>
              <a:rPr lang="en-US" sz="1200" dirty="0"/>
              <a:t>Creating an SQL DB on Cloud</a:t>
            </a:r>
            <a:endParaRPr lang="en-US" dirty="0"/>
          </a:p>
        </p:txBody>
      </p:sp>
    </p:spTree>
    <p:extLst>
      <p:ext uri="{BB962C8B-B14F-4D97-AF65-F5344CB8AC3E}">
        <p14:creationId xmlns:p14="http://schemas.microsoft.com/office/powerpoint/2010/main" val="3073227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pPr marL="7937" indent="0">
              <a:buNone/>
            </a:pPr>
            <a:r>
              <a:rPr lang="en-US" sz="1600" dirty="0">
                <a:latin typeface="Calibri" panose="020F0502020204030204" pitchFamily="34" charset="0"/>
                <a:cs typeface="Calibri" panose="020F0502020204030204" pitchFamily="34" charset="0"/>
              </a:rPr>
              <a:t>Follow the instructions: </a:t>
            </a:r>
            <a:r>
              <a:rPr lang="en-US" sz="1600" dirty="0">
                <a:latin typeface="Calibri" panose="020F0502020204030204" pitchFamily="34" charset="0"/>
                <a:cs typeface="Calibri" panose="020F0502020204030204" pitchFamily="34" charset="0"/>
                <a:hlinkClick r:id="rId2"/>
              </a:rPr>
              <a:t>https://learn.microsoft.com/en-us/azure/storage/files/storage-how-to-use-files-portal?tabs=azure-portal</a:t>
            </a:r>
            <a:r>
              <a:rPr lang="en-US" sz="16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LAB#5: </a:t>
            </a:r>
            <a:r>
              <a:rPr lang="en-US" sz="1200" dirty="0"/>
              <a:t>Creating a File Share on Cloud</a:t>
            </a:r>
            <a:endParaRPr lang="en-US" dirty="0"/>
          </a:p>
        </p:txBody>
      </p:sp>
    </p:spTree>
    <p:extLst>
      <p:ext uri="{BB962C8B-B14F-4D97-AF65-F5344CB8AC3E}">
        <p14:creationId xmlns:p14="http://schemas.microsoft.com/office/powerpoint/2010/main" val="958197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Compare AWS and Azure’s DB services. Provide a short summary.</a:t>
            </a:r>
          </a:p>
          <a:p>
            <a:r>
              <a:rPr lang="en-US" sz="1600" dirty="0">
                <a:latin typeface="Calibri" panose="020F0502020204030204" pitchFamily="34" charset="0"/>
                <a:cs typeface="Calibri" panose="020F0502020204030204" pitchFamily="34" charset="0"/>
              </a:rPr>
              <a:t>Research and provide a summary about Azure &amp; AWS Backup solutions.</a:t>
            </a:r>
          </a:p>
          <a:p>
            <a:r>
              <a:rPr lang="en-US" sz="1600" dirty="0">
                <a:latin typeface="Calibri" panose="020F0502020204030204" pitchFamily="34" charset="0"/>
                <a:cs typeface="Calibri" panose="020F0502020204030204" pitchFamily="34" charset="0"/>
              </a:rPr>
              <a:t>Try to learn more about Network:</a:t>
            </a:r>
          </a:p>
          <a:p>
            <a:pPr lvl="1"/>
            <a:r>
              <a:rPr lang="en-US" sz="1600" dirty="0">
                <a:latin typeface="Calibri" panose="020F0502020204030204" pitchFamily="34" charset="0"/>
                <a:cs typeface="Calibri" panose="020F0502020204030204" pitchFamily="34" charset="0"/>
              </a:rPr>
              <a:t>Network Devices: </a:t>
            </a:r>
            <a:r>
              <a:rPr lang="en-US" sz="1600" dirty="0">
                <a:latin typeface="Calibri" panose="020F0502020204030204" pitchFamily="34" charset="0"/>
                <a:cs typeface="Calibri" panose="020F0502020204030204" pitchFamily="34" charset="0"/>
                <a:hlinkClick r:id="rId2"/>
              </a:rPr>
              <a:t>https://www.youtube.com/watch?v=H8W9oMNSuwo</a:t>
            </a:r>
            <a:r>
              <a:rPr lang="en-US" sz="1600" dirty="0">
                <a:latin typeface="Calibri" panose="020F0502020204030204" pitchFamily="34" charset="0"/>
                <a:cs typeface="Calibri" panose="020F0502020204030204" pitchFamily="34" charset="0"/>
              </a:rPr>
              <a:t> (30 min. watch)</a:t>
            </a:r>
          </a:p>
          <a:p>
            <a:pPr lvl="1"/>
            <a:r>
              <a:rPr lang="en-US" sz="1600" dirty="0">
                <a:latin typeface="Calibri" panose="020F0502020204030204" pitchFamily="34" charset="0"/>
                <a:cs typeface="Calibri" panose="020F0502020204030204" pitchFamily="34" charset="0"/>
              </a:rPr>
              <a:t>OSI Reference Model: </a:t>
            </a:r>
            <a:r>
              <a:rPr lang="en-US" sz="1600" dirty="0">
                <a:latin typeface="Calibri" panose="020F0502020204030204" pitchFamily="34" charset="0"/>
                <a:cs typeface="Calibri" panose="020F0502020204030204" pitchFamily="34" charset="0"/>
                <a:hlinkClick r:id="rId3"/>
              </a:rPr>
              <a:t>https://www.youtube.com/watch?v=t-ai8JzhHuY</a:t>
            </a:r>
            <a:r>
              <a:rPr lang="en-US" sz="1600" dirty="0">
                <a:latin typeface="Calibri" panose="020F0502020204030204" pitchFamily="34" charset="0"/>
                <a:cs typeface="Calibri" panose="020F0502020204030204" pitchFamily="34" charset="0"/>
              </a:rPr>
              <a:t> (32 min. watch)</a:t>
            </a:r>
          </a:p>
          <a:p>
            <a:endParaRPr lang="en-US" sz="1600" dirty="0">
              <a:latin typeface="Calibri" panose="020F0502020204030204" pitchFamily="34" charset="0"/>
              <a:cs typeface="Calibri" panose="020F0502020204030204" pitchFamily="34" charset="0"/>
            </a:endParaRPr>
          </a:p>
          <a:p>
            <a:pPr marL="7937" indent="0">
              <a:buNone/>
            </a:pPr>
            <a:r>
              <a:rPr lang="tr-TR" sz="1600" dirty="0">
                <a:latin typeface="Calibri" panose="020F0502020204030204" pitchFamily="34" charset="0"/>
                <a:cs typeface="Calibri" panose="020F0502020204030204" pitchFamily="34" charset="0"/>
              </a:rPr>
              <a:t>Further Reading:</a:t>
            </a:r>
            <a:r>
              <a:rPr lang="en-US" sz="1600" dirty="0">
                <a:latin typeface="Calibri" panose="020F0502020204030204" pitchFamily="34" charset="0"/>
                <a:cs typeface="Calibri" panose="020F0502020204030204" pitchFamily="34" charset="0"/>
              </a:rPr>
              <a:t> </a:t>
            </a:r>
          </a:p>
          <a:p>
            <a:pPr marL="7937" indent="0">
              <a:buNone/>
            </a:pPr>
            <a:r>
              <a:rPr lang="tr-TR" sz="1600" dirty="0">
                <a:latin typeface="Calibri" panose="020F0502020204030204" pitchFamily="34" charset="0"/>
                <a:cs typeface="Calibri" panose="020F0502020204030204" pitchFamily="34" charset="0"/>
                <a:hlinkClick r:id="rId4"/>
              </a:rPr>
              <a:t>Comparison of SQL Service vs SQL on Azure VM</a:t>
            </a:r>
            <a:endParaRPr lang="en-US" sz="1600" dirty="0">
              <a:latin typeface="Calibri" panose="020F0502020204030204" pitchFamily="34" charset="0"/>
              <a:cs typeface="Calibri" panose="020F0502020204030204" pitchFamily="34" charset="0"/>
            </a:endParaRPr>
          </a:p>
          <a:p>
            <a:pPr marL="7937" indent="0">
              <a:buNone/>
            </a:pPr>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HOMEWORK</a:t>
            </a:r>
          </a:p>
        </p:txBody>
      </p:sp>
    </p:spTree>
    <p:extLst>
      <p:ext uri="{BB962C8B-B14F-4D97-AF65-F5344CB8AC3E}">
        <p14:creationId xmlns:p14="http://schemas.microsoft.com/office/powerpoint/2010/main" val="1524544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B12A4B-A009-49EE-A242-A0FC811F7B6E}"/>
              </a:ext>
            </a:extLst>
          </p:cNvPr>
          <p:cNvSpPr>
            <a:spLocks noGrp="1"/>
          </p:cNvSpPr>
          <p:nvPr>
            <p:ph type="ctrTitle"/>
          </p:nvPr>
        </p:nvSpPr>
        <p:spPr/>
        <p:txBody>
          <a:bodyPr/>
          <a:lstStyle/>
          <a:p>
            <a:r>
              <a:rPr lang="en-IN" dirty="0"/>
              <a:t>Thank You</a:t>
            </a:r>
            <a:endParaRPr lang="en-US" dirty="0"/>
          </a:p>
        </p:txBody>
      </p:sp>
    </p:spTree>
    <p:extLst>
      <p:ext uri="{BB962C8B-B14F-4D97-AF65-F5344CB8AC3E}">
        <p14:creationId xmlns:p14="http://schemas.microsoft.com/office/powerpoint/2010/main" val="219911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629DB-FE5D-7FCD-739F-E53C685856EB}"/>
              </a:ext>
            </a:extLst>
          </p:cNvPr>
          <p:cNvSpPr>
            <a:spLocks noGrp="1"/>
          </p:cNvSpPr>
          <p:nvPr>
            <p:ph type="body" sz="quarter" idx="13"/>
          </p:nvPr>
        </p:nvSpPr>
        <p:spPr/>
        <p:txBody>
          <a:bodyPr/>
          <a:lstStyle/>
          <a:p>
            <a:pPr marL="7937" marR="0" lvl="0" indent="0" algn="l" defTabSz="914400" rtl="0" eaLnBrk="1" fontAlgn="auto" latinLnBrk="0" hangingPunct="1">
              <a:lnSpc>
                <a:spcPct val="100000"/>
              </a:lnSpc>
              <a:spcBef>
                <a:spcPts val="0"/>
              </a:spcBef>
              <a:spcAft>
                <a:spcPts val="800"/>
              </a:spcAft>
              <a:buClrTx/>
              <a:buSz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2. Semi-Structured Data: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Semi-structured data is less organized than structured data, and is not stored in a relational format, as the fields do not neatly fit into tables, rows, and columns. Semi-structured data contains tags that make the organization and hierarchy of the data apparent - for example, key/value pairs. Semi-structured data is also referred to as non-relational or NoSQL data. The expression and structure of the data in this style is defined by a serialization language (XML, YAML, JSON).</a:t>
            </a:r>
          </a:p>
          <a:p>
            <a:pPr marL="7937" marR="0" lvl="0" indent="0" algn="l" defTabSz="914400" rtl="0" eaLnBrk="1" fontAlgn="auto" latinLnBrk="0" hangingPunct="1">
              <a:lnSpc>
                <a:spcPct val="100000"/>
              </a:lnSpc>
              <a:spcBef>
                <a:spcPts val="0"/>
              </a:spcBef>
              <a:spcAft>
                <a:spcPts val="800"/>
              </a:spcAft>
              <a:buClrTx/>
              <a:buSzTx/>
              <a:buNone/>
              <a:tabLst/>
              <a:defRPr/>
            </a:pPr>
            <a:endPar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DA1AAD47-760B-463B-082A-7354F4AA574C}"/>
              </a:ext>
            </a:extLst>
          </p:cNvPr>
          <p:cNvSpPr>
            <a:spLocks noGrp="1"/>
          </p:cNvSpPr>
          <p:nvPr>
            <p:ph type="title"/>
          </p:nvPr>
        </p:nvSpPr>
        <p:spPr/>
        <p:txBody>
          <a:bodyPr/>
          <a:lstStyle/>
          <a:p>
            <a:r>
              <a:rPr lang="en-US" dirty="0"/>
              <a:t>DATA &amp; DATA Types</a:t>
            </a:r>
          </a:p>
        </p:txBody>
      </p:sp>
      <p:pic>
        <p:nvPicPr>
          <p:cNvPr id="5" name="Picture 4">
            <a:extLst>
              <a:ext uri="{FF2B5EF4-FFF2-40B4-BE49-F238E27FC236}">
                <a16:creationId xmlns:a16="http://schemas.microsoft.com/office/drawing/2014/main" id="{F7F1D127-9926-96A1-81DE-66F8101737AE}"/>
              </a:ext>
            </a:extLst>
          </p:cNvPr>
          <p:cNvPicPr>
            <a:picLocks noChangeAspect="1"/>
          </p:cNvPicPr>
          <p:nvPr/>
        </p:nvPicPr>
        <p:blipFill>
          <a:blip r:embed="rId2"/>
          <a:stretch>
            <a:fillRect/>
          </a:stretch>
        </p:blipFill>
        <p:spPr>
          <a:xfrm>
            <a:off x="609598" y="2225309"/>
            <a:ext cx="6996851" cy="1859993"/>
          </a:xfrm>
          <a:prstGeom prst="rect">
            <a:avLst/>
          </a:prstGeom>
        </p:spPr>
      </p:pic>
      <p:pic>
        <p:nvPicPr>
          <p:cNvPr id="7" name="Picture 6">
            <a:extLst>
              <a:ext uri="{FF2B5EF4-FFF2-40B4-BE49-F238E27FC236}">
                <a16:creationId xmlns:a16="http://schemas.microsoft.com/office/drawing/2014/main" id="{822D742E-F664-A43C-82EF-2A766BD80E5F}"/>
              </a:ext>
            </a:extLst>
          </p:cNvPr>
          <p:cNvPicPr>
            <a:picLocks noChangeAspect="1"/>
          </p:cNvPicPr>
          <p:nvPr/>
        </p:nvPicPr>
        <p:blipFill>
          <a:blip r:embed="rId3"/>
          <a:stretch>
            <a:fillRect/>
          </a:stretch>
        </p:blipFill>
        <p:spPr>
          <a:xfrm>
            <a:off x="5680635" y="2225308"/>
            <a:ext cx="6348641" cy="1859993"/>
          </a:xfrm>
          <a:prstGeom prst="rect">
            <a:avLst/>
          </a:prstGeom>
        </p:spPr>
      </p:pic>
      <p:pic>
        <p:nvPicPr>
          <p:cNvPr id="9" name="Picture 8">
            <a:extLst>
              <a:ext uri="{FF2B5EF4-FFF2-40B4-BE49-F238E27FC236}">
                <a16:creationId xmlns:a16="http://schemas.microsoft.com/office/drawing/2014/main" id="{3D2D923B-53A4-E378-AE82-54B8E4B3E601}"/>
              </a:ext>
            </a:extLst>
          </p:cNvPr>
          <p:cNvPicPr>
            <a:picLocks noChangeAspect="1"/>
          </p:cNvPicPr>
          <p:nvPr/>
        </p:nvPicPr>
        <p:blipFill>
          <a:blip r:embed="rId4"/>
          <a:stretch>
            <a:fillRect/>
          </a:stretch>
        </p:blipFill>
        <p:spPr>
          <a:xfrm>
            <a:off x="3542118" y="4419429"/>
            <a:ext cx="6348638" cy="1859992"/>
          </a:xfrm>
          <a:prstGeom prst="rect">
            <a:avLst/>
          </a:prstGeom>
        </p:spPr>
      </p:pic>
      <p:sp>
        <p:nvSpPr>
          <p:cNvPr id="10" name="TextBox 9">
            <a:extLst>
              <a:ext uri="{FF2B5EF4-FFF2-40B4-BE49-F238E27FC236}">
                <a16:creationId xmlns:a16="http://schemas.microsoft.com/office/drawing/2014/main" id="{2B2EBA4E-1484-20F0-0BB5-B76D8511B63C}"/>
              </a:ext>
            </a:extLst>
          </p:cNvPr>
          <p:cNvSpPr txBox="1"/>
          <p:nvPr/>
        </p:nvSpPr>
        <p:spPr>
          <a:xfrm>
            <a:off x="2027903" y="4015037"/>
            <a:ext cx="1047136" cy="260127"/>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1200" dirty="0"/>
              <a:t>XML</a:t>
            </a:r>
          </a:p>
        </p:txBody>
      </p:sp>
      <p:sp>
        <p:nvSpPr>
          <p:cNvPr id="11" name="TextBox 10">
            <a:extLst>
              <a:ext uri="{FF2B5EF4-FFF2-40B4-BE49-F238E27FC236}">
                <a16:creationId xmlns:a16="http://schemas.microsoft.com/office/drawing/2014/main" id="{BF7E74DE-D086-F024-20CA-6C574D2771F2}"/>
              </a:ext>
            </a:extLst>
          </p:cNvPr>
          <p:cNvSpPr txBox="1"/>
          <p:nvPr/>
        </p:nvSpPr>
        <p:spPr>
          <a:xfrm>
            <a:off x="7098938" y="3986343"/>
            <a:ext cx="1047136" cy="260127"/>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1200" dirty="0"/>
              <a:t>JSON</a:t>
            </a:r>
          </a:p>
        </p:txBody>
      </p:sp>
      <p:sp>
        <p:nvSpPr>
          <p:cNvPr id="12" name="TextBox 11">
            <a:extLst>
              <a:ext uri="{FF2B5EF4-FFF2-40B4-BE49-F238E27FC236}">
                <a16:creationId xmlns:a16="http://schemas.microsoft.com/office/drawing/2014/main" id="{B4DD5B14-160A-C822-1F13-D5C36AB3225F}"/>
              </a:ext>
            </a:extLst>
          </p:cNvPr>
          <p:cNvSpPr txBox="1"/>
          <p:nvPr/>
        </p:nvSpPr>
        <p:spPr>
          <a:xfrm>
            <a:off x="4108023" y="6279421"/>
            <a:ext cx="1047136" cy="260127"/>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1200" dirty="0"/>
              <a:t>YAML</a:t>
            </a:r>
          </a:p>
        </p:txBody>
      </p:sp>
    </p:spTree>
    <p:extLst>
      <p:ext uri="{BB962C8B-B14F-4D97-AF65-F5344CB8AC3E}">
        <p14:creationId xmlns:p14="http://schemas.microsoft.com/office/powerpoint/2010/main" val="228520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629DB-FE5D-7FCD-739F-E53C685856EB}"/>
              </a:ext>
            </a:extLst>
          </p:cNvPr>
          <p:cNvSpPr>
            <a:spLocks noGrp="1"/>
          </p:cNvSpPr>
          <p:nvPr>
            <p:ph type="body" sz="quarter" idx="13"/>
          </p:nvPr>
        </p:nvSpPr>
        <p:spPr/>
        <p:txBody>
          <a:bodyPr/>
          <a:lstStyle/>
          <a:p>
            <a:pPr marL="7937" marR="0" lvl="0" indent="0" algn="l" defTabSz="914400" rtl="0" eaLnBrk="1" fontAlgn="auto" latinLnBrk="0" hangingPunct="1">
              <a:lnSpc>
                <a:spcPct val="100000"/>
              </a:lnSpc>
              <a:spcBef>
                <a:spcPts val="0"/>
              </a:spcBef>
              <a:spcAft>
                <a:spcPts val="800"/>
              </a:spcAft>
              <a:buClrTx/>
              <a:buSz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3. Unstructured Data: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The organization of unstructured data is ambiguous. Unstructured data is often delivered in files, such as photos or videos. </a:t>
            </a:r>
          </a:p>
          <a:p>
            <a:pPr marL="7937" marR="0" lvl="0" indent="0" algn="l" defTabSz="914400" rtl="0" eaLnBrk="1" fontAlgn="auto" latinLnBrk="0" hangingPunct="1">
              <a:lnSpc>
                <a:spcPct val="100000"/>
              </a:lnSpc>
              <a:spcBef>
                <a:spcPts val="0"/>
              </a:spcBef>
              <a:spcAft>
                <a:spcPts val="800"/>
              </a:spcAft>
              <a:buClrTx/>
              <a:buSz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Examples of unstructured data include;</a:t>
            </a:r>
          </a:p>
          <a:p>
            <a:pPr marL="342900" marR="0" lvl="0" indent="-342900">
              <a:spcBef>
                <a:spcPts val="0"/>
              </a:spcBef>
              <a:spcAft>
                <a:spcPts val="0"/>
              </a:spcAft>
              <a:buFont typeface="Symbol" panose="05050102010706020507" pitchFamily="18" charset="2"/>
              <a:buChar char=""/>
            </a:pPr>
            <a:r>
              <a:rPr lang="tr-TR" sz="1600" dirty="0">
                <a:solidFill>
                  <a:srgbClr val="000000"/>
                </a:solidFill>
                <a:latin typeface="Calibri" panose="020F0502020204030204" pitchFamily="34" charset="0"/>
                <a:cs typeface="Times New Roman" panose="02020603050405020304" pitchFamily="18" charset="0"/>
              </a:rPr>
              <a:t>Media files, such as photos, videos, and audio files</a:t>
            </a:r>
            <a:endParaRPr lang="en-US" sz="1600" dirty="0">
              <a:solidFill>
                <a:srgbClr val="000000"/>
              </a:solidFill>
              <a:latin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tr-TR" sz="1600" dirty="0">
                <a:solidFill>
                  <a:srgbClr val="000000"/>
                </a:solidFill>
                <a:latin typeface="Calibri" panose="020F0502020204030204" pitchFamily="34" charset="0"/>
                <a:cs typeface="Times New Roman" panose="02020603050405020304" pitchFamily="18" charset="0"/>
              </a:rPr>
              <a:t>Office files, such as Word documents</a:t>
            </a:r>
            <a:endParaRPr lang="en-US" sz="1600" dirty="0">
              <a:solidFill>
                <a:srgbClr val="000000"/>
              </a:solidFill>
              <a:latin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tr-TR" sz="1600" dirty="0">
                <a:solidFill>
                  <a:srgbClr val="000000"/>
                </a:solidFill>
                <a:latin typeface="Calibri" panose="020F0502020204030204" pitchFamily="34" charset="0"/>
                <a:cs typeface="Times New Roman" panose="02020603050405020304" pitchFamily="18" charset="0"/>
              </a:rPr>
              <a:t>Text files</a:t>
            </a:r>
            <a:endParaRPr lang="en-US" sz="1600" dirty="0">
              <a:solidFill>
                <a:srgbClr val="000000"/>
              </a:solidFill>
              <a:latin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tr-TR" sz="1600" dirty="0">
                <a:solidFill>
                  <a:srgbClr val="000000"/>
                </a:solidFill>
                <a:latin typeface="Calibri" panose="020F0502020204030204" pitchFamily="34" charset="0"/>
                <a:cs typeface="Times New Roman" panose="02020603050405020304" pitchFamily="18" charset="0"/>
              </a:rPr>
              <a:t>Log files</a:t>
            </a:r>
            <a:endParaRPr lang="en-US" sz="1600" dirty="0">
              <a:solidFill>
                <a:srgbClr val="000000"/>
              </a:solidFill>
              <a:latin typeface="Calibri" panose="020F0502020204030204" pitchFamily="34" charset="0"/>
              <a:cs typeface="Times New Roman" panose="02020603050405020304" pitchFamily="18" charset="0"/>
            </a:endParaRPr>
          </a:p>
          <a:p>
            <a:pPr marL="7937" marR="0" lvl="0" indent="0" algn="l" defTabSz="914400" rtl="0" eaLnBrk="1" fontAlgn="auto" latinLnBrk="0" hangingPunct="1">
              <a:lnSpc>
                <a:spcPct val="100000"/>
              </a:lnSpc>
              <a:spcBef>
                <a:spcPts val="0"/>
              </a:spcBef>
              <a:spcAft>
                <a:spcPts val="800"/>
              </a:spcAft>
              <a:buClrTx/>
              <a:buSzTx/>
              <a:buNone/>
              <a:tabLst/>
              <a:defRPr/>
            </a:pPr>
            <a:endParaRPr lang="en-US" dirty="0"/>
          </a:p>
        </p:txBody>
      </p:sp>
      <p:sp>
        <p:nvSpPr>
          <p:cNvPr id="3" name="Title 2">
            <a:extLst>
              <a:ext uri="{FF2B5EF4-FFF2-40B4-BE49-F238E27FC236}">
                <a16:creationId xmlns:a16="http://schemas.microsoft.com/office/drawing/2014/main" id="{DA1AAD47-760B-463B-082A-7354F4AA574C}"/>
              </a:ext>
            </a:extLst>
          </p:cNvPr>
          <p:cNvSpPr>
            <a:spLocks noGrp="1"/>
          </p:cNvSpPr>
          <p:nvPr>
            <p:ph type="title"/>
          </p:nvPr>
        </p:nvSpPr>
        <p:spPr/>
        <p:txBody>
          <a:bodyPr/>
          <a:lstStyle/>
          <a:p>
            <a:r>
              <a:rPr lang="en-US" dirty="0"/>
              <a:t>DATA &amp; DATA Types</a:t>
            </a:r>
          </a:p>
        </p:txBody>
      </p:sp>
      <p:pic>
        <p:nvPicPr>
          <p:cNvPr id="1026" name="Picture 2">
            <a:extLst>
              <a:ext uri="{FF2B5EF4-FFF2-40B4-BE49-F238E27FC236}">
                <a16:creationId xmlns:a16="http://schemas.microsoft.com/office/drawing/2014/main" id="{DEE22064-5694-C746-FFDB-18336CE99D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52" t="13240" r="4427" b="15159"/>
          <a:stretch/>
        </p:blipFill>
        <p:spPr bwMode="auto">
          <a:xfrm>
            <a:off x="1461732" y="3133682"/>
            <a:ext cx="9268532" cy="266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33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86C6B8-13F1-89F3-F5D9-768086E84715}"/>
              </a:ext>
            </a:extLst>
          </p:cNvPr>
          <p:cNvSpPr>
            <a:spLocks noGrp="1"/>
          </p:cNvSpPr>
          <p:nvPr>
            <p:ph type="title"/>
          </p:nvPr>
        </p:nvSpPr>
        <p:spPr/>
        <p:txBody>
          <a:bodyPr/>
          <a:lstStyle/>
          <a:p>
            <a:r>
              <a:rPr lang="en-US" dirty="0"/>
              <a:t>DIFFERENCES BETWEEN STRUCTURED AND UNSTRUCTURED DATA</a:t>
            </a:r>
          </a:p>
        </p:txBody>
      </p:sp>
      <p:pic>
        <p:nvPicPr>
          <p:cNvPr id="2050" name="Picture 2">
            <a:extLst>
              <a:ext uri="{FF2B5EF4-FFF2-40B4-BE49-F238E27FC236}">
                <a16:creationId xmlns:a16="http://schemas.microsoft.com/office/drawing/2014/main" id="{5A75B661-A16B-8CBA-5308-4C7A0C0B8D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92" t="28219" r="7378" b="8538"/>
          <a:stretch/>
        </p:blipFill>
        <p:spPr bwMode="auto">
          <a:xfrm>
            <a:off x="0" y="1687243"/>
            <a:ext cx="8817226" cy="42437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A7BEDD5-B0DD-626B-97E0-EE7F453F6387}"/>
              </a:ext>
            </a:extLst>
          </p:cNvPr>
          <p:cNvPicPr>
            <a:picLocks noChangeAspect="1"/>
          </p:cNvPicPr>
          <p:nvPr/>
        </p:nvPicPr>
        <p:blipFill rotWithShape="1">
          <a:blip r:embed="rId3"/>
          <a:srcRect l="18521" t="6803" r="14348" b="6739"/>
          <a:stretch/>
        </p:blipFill>
        <p:spPr>
          <a:xfrm>
            <a:off x="8817226" y="2187233"/>
            <a:ext cx="3093904" cy="2983524"/>
          </a:xfrm>
          <a:prstGeom prst="rect">
            <a:avLst/>
          </a:prstGeom>
        </p:spPr>
      </p:pic>
    </p:spTree>
    <p:extLst>
      <p:ext uri="{BB962C8B-B14F-4D97-AF65-F5344CB8AC3E}">
        <p14:creationId xmlns:p14="http://schemas.microsoft.com/office/powerpoint/2010/main" val="329008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095C26-AEFB-EA4F-C7E0-588162A23568}"/>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Define the types of the following data types:</a:t>
            </a:r>
          </a:p>
          <a:p>
            <a:pPr lvl="1"/>
            <a:r>
              <a:rPr lang="en-US" sz="1600" b="1" dirty="0">
                <a:latin typeface="Calibri" panose="020F0502020204030204" pitchFamily="34" charset="0"/>
                <a:cs typeface="Calibri" panose="020F0502020204030204" pitchFamily="34" charset="0"/>
              </a:rPr>
              <a:t>Product catalog data</a:t>
            </a:r>
          </a:p>
          <a:p>
            <a:pPr lvl="1"/>
            <a:r>
              <a:rPr lang="en-US" sz="1600" dirty="0">
                <a:latin typeface="Calibri" panose="020F0502020204030204" pitchFamily="34" charset="0"/>
                <a:cs typeface="Calibri" panose="020F0502020204030204" pitchFamily="34" charset="0"/>
              </a:rPr>
              <a:t>Product catalog data contains the following;</a:t>
            </a:r>
          </a:p>
          <a:p>
            <a:pPr lvl="2"/>
            <a:r>
              <a:rPr lang="en-US" sz="1600" dirty="0">
                <a:latin typeface="Calibri" panose="020F0502020204030204" pitchFamily="34" charset="0"/>
                <a:cs typeface="Calibri" panose="020F0502020204030204" pitchFamily="34" charset="0"/>
              </a:rPr>
              <a:t>Product SKU</a:t>
            </a:r>
          </a:p>
          <a:p>
            <a:pPr lvl="2"/>
            <a:r>
              <a:rPr lang="en-US" sz="1600" dirty="0">
                <a:latin typeface="Calibri" panose="020F0502020204030204" pitchFamily="34" charset="0"/>
                <a:cs typeface="Calibri" panose="020F0502020204030204" pitchFamily="34" charset="0"/>
              </a:rPr>
              <a:t>Description</a:t>
            </a:r>
          </a:p>
          <a:p>
            <a:pPr lvl="2"/>
            <a:r>
              <a:rPr lang="en-US" sz="1600" dirty="0">
                <a:latin typeface="Calibri" panose="020F0502020204030204" pitchFamily="34" charset="0"/>
                <a:cs typeface="Calibri" panose="020F0502020204030204" pitchFamily="34" charset="0"/>
              </a:rPr>
              <a:t>Quantity</a:t>
            </a:r>
          </a:p>
          <a:p>
            <a:pPr lvl="2"/>
            <a:r>
              <a:rPr lang="en-US" sz="1600" dirty="0">
                <a:latin typeface="Calibri" panose="020F0502020204030204" pitchFamily="34" charset="0"/>
                <a:cs typeface="Calibri" panose="020F0502020204030204" pitchFamily="34" charset="0"/>
              </a:rPr>
              <a:t>Price</a:t>
            </a:r>
          </a:p>
          <a:p>
            <a:pPr lvl="2"/>
            <a:r>
              <a:rPr lang="en-US" sz="1600" dirty="0">
                <a:latin typeface="Calibri" panose="020F0502020204030204" pitchFamily="34" charset="0"/>
                <a:cs typeface="Calibri" panose="020F0502020204030204" pitchFamily="34" charset="0"/>
              </a:rPr>
              <a:t>Size</a:t>
            </a:r>
          </a:p>
          <a:p>
            <a:pPr lvl="2"/>
            <a:r>
              <a:rPr lang="en-US" sz="1600" dirty="0">
                <a:latin typeface="Calibri" panose="020F0502020204030204" pitchFamily="34" charset="0"/>
                <a:cs typeface="Calibri" panose="020F0502020204030204" pitchFamily="34" charset="0"/>
              </a:rPr>
              <a:t>Color</a:t>
            </a:r>
          </a:p>
          <a:p>
            <a:pPr lvl="2"/>
            <a:r>
              <a:rPr lang="en-US" sz="1600" dirty="0">
                <a:latin typeface="Calibri" panose="020F0502020204030204" pitchFamily="34" charset="0"/>
                <a:cs typeface="Calibri" panose="020F0502020204030204" pitchFamily="34" charset="0"/>
              </a:rPr>
              <a:t>Photo / Video, etc.</a:t>
            </a:r>
          </a:p>
          <a:p>
            <a:pPr lvl="1"/>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However, when a new feature is defined (like a Bluetooth featured shoes), this new feature will require a new schema. As a result, the data will not be homogenous (since adding this new feature to all existing shoes will be a cost).</a:t>
            </a:r>
          </a:p>
          <a:p>
            <a:pPr lvl="1"/>
            <a:r>
              <a:rPr lang="en-US" sz="1600" b="1" dirty="0">
                <a:latin typeface="Calibri" panose="020F0502020204030204" pitchFamily="34" charset="0"/>
                <a:cs typeface="Calibri" panose="020F0502020204030204" pitchFamily="34" charset="0"/>
              </a:rPr>
              <a:t>Answer: Semi-Structured Data</a:t>
            </a:r>
          </a:p>
        </p:txBody>
      </p:sp>
      <p:sp>
        <p:nvSpPr>
          <p:cNvPr id="3" name="Title 2">
            <a:extLst>
              <a:ext uri="{FF2B5EF4-FFF2-40B4-BE49-F238E27FC236}">
                <a16:creationId xmlns:a16="http://schemas.microsoft.com/office/drawing/2014/main" id="{D7FAC935-9ADE-03FA-BED9-C32266449A8B}"/>
              </a:ext>
            </a:extLst>
          </p:cNvPr>
          <p:cNvSpPr>
            <a:spLocks noGrp="1"/>
          </p:cNvSpPr>
          <p:nvPr>
            <p:ph type="title"/>
          </p:nvPr>
        </p:nvSpPr>
        <p:spPr/>
        <p:txBody>
          <a:bodyPr/>
          <a:lstStyle/>
          <a:p>
            <a:r>
              <a:rPr lang="en-US" dirty="0" err="1"/>
              <a:t>Q&amp;a</a:t>
            </a:r>
            <a:endParaRPr lang="en-US" dirty="0"/>
          </a:p>
        </p:txBody>
      </p:sp>
    </p:spTree>
    <p:extLst>
      <p:ext uri="{BB962C8B-B14F-4D97-AF65-F5344CB8AC3E}">
        <p14:creationId xmlns:p14="http://schemas.microsoft.com/office/powerpoint/2010/main" val="18894383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095C26-AEFB-EA4F-C7E0-588162A23568}"/>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Define the types of the following data types:</a:t>
            </a:r>
          </a:p>
          <a:p>
            <a:pPr lvl="1"/>
            <a:r>
              <a:rPr lang="en-US" sz="1600" b="1" dirty="0">
                <a:latin typeface="Calibri" panose="020F0502020204030204" pitchFamily="34" charset="0"/>
                <a:cs typeface="Calibri" panose="020F0502020204030204" pitchFamily="34" charset="0"/>
              </a:rPr>
              <a:t>Business data</a:t>
            </a:r>
          </a:p>
          <a:p>
            <a:pPr lvl="1"/>
            <a:r>
              <a:rPr lang="en-US" sz="1600" dirty="0">
                <a:latin typeface="Calibri" panose="020F0502020204030204" pitchFamily="34" charset="0"/>
                <a:cs typeface="Calibri" panose="020F0502020204030204" pitchFamily="34" charset="0"/>
              </a:rPr>
              <a:t>Business data may contain the following types:</a:t>
            </a:r>
          </a:p>
          <a:p>
            <a:pPr lvl="2"/>
            <a:r>
              <a:rPr lang="en-US" sz="1600" dirty="0">
                <a:latin typeface="Calibri" panose="020F0502020204030204" pitchFamily="34" charset="0"/>
                <a:cs typeface="Calibri" panose="020F0502020204030204" pitchFamily="34" charset="0"/>
              </a:rPr>
              <a:t>Sales data</a:t>
            </a:r>
          </a:p>
          <a:p>
            <a:pPr lvl="2"/>
            <a:r>
              <a:rPr lang="en-US" sz="1600" dirty="0">
                <a:latin typeface="Calibri" panose="020F0502020204030204" pitchFamily="34" charset="0"/>
                <a:cs typeface="Calibri" panose="020F0502020204030204" pitchFamily="34" charset="0"/>
              </a:rPr>
              <a:t>KPI (Key Performance Indicator) data</a:t>
            </a:r>
          </a:p>
          <a:p>
            <a:pPr lvl="2"/>
            <a:r>
              <a:rPr lang="en-US" sz="1600" dirty="0">
                <a:latin typeface="Calibri" panose="020F0502020204030204" pitchFamily="34" charset="0"/>
                <a:cs typeface="Calibri" panose="020F0502020204030204" pitchFamily="34" charset="0"/>
              </a:rPr>
              <a:t>Finance data</a:t>
            </a:r>
          </a:p>
          <a:p>
            <a:pPr lvl="2"/>
            <a:r>
              <a:rPr lang="en-US" sz="1600" dirty="0">
                <a:latin typeface="Calibri" panose="020F0502020204030204" pitchFamily="34" charset="0"/>
                <a:cs typeface="Calibri" panose="020F0502020204030204" pitchFamily="34" charset="0"/>
              </a:rPr>
              <a:t>Should be comparable with previous months</a:t>
            </a:r>
          </a:p>
          <a:p>
            <a:pPr lvl="2"/>
            <a:r>
              <a:rPr lang="en-US" sz="1600" dirty="0">
                <a:latin typeface="Calibri" panose="020F0502020204030204" pitchFamily="34" charset="0"/>
                <a:cs typeface="Calibri" panose="020F0502020204030204" pitchFamily="34" charset="0"/>
              </a:rPr>
              <a:t>Should be visualized via BI (Business Intelligence) tools like </a:t>
            </a:r>
            <a:r>
              <a:rPr lang="en-US" sz="1600" dirty="0" err="1">
                <a:latin typeface="Calibri" panose="020F0502020204030204" pitchFamily="34" charset="0"/>
                <a:cs typeface="Calibri" panose="020F0502020204030204" pitchFamily="34" charset="0"/>
              </a:rPr>
              <a:t>PowerBI</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Should be evaluated through the pipelines</a:t>
            </a:r>
          </a:p>
          <a:p>
            <a:pPr lvl="1"/>
            <a:endParaRPr lang="en-US" sz="1600" dirty="0">
              <a:latin typeface="Calibri" panose="020F0502020204030204" pitchFamily="34" charset="0"/>
              <a:cs typeface="Calibri" panose="020F0502020204030204" pitchFamily="34" charset="0"/>
            </a:endParaRPr>
          </a:p>
          <a:p>
            <a:pPr lvl="1"/>
            <a:r>
              <a:rPr lang="en-US" sz="1600" b="1" dirty="0">
                <a:latin typeface="Calibri" panose="020F0502020204030204" pitchFamily="34" charset="0"/>
                <a:cs typeface="Calibri" panose="020F0502020204030204" pitchFamily="34" charset="0"/>
              </a:rPr>
              <a:t>Answer: Structured Data</a:t>
            </a:r>
          </a:p>
        </p:txBody>
      </p:sp>
      <p:sp>
        <p:nvSpPr>
          <p:cNvPr id="3" name="Title 2">
            <a:extLst>
              <a:ext uri="{FF2B5EF4-FFF2-40B4-BE49-F238E27FC236}">
                <a16:creationId xmlns:a16="http://schemas.microsoft.com/office/drawing/2014/main" id="{D7FAC935-9ADE-03FA-BED9-C32266449A8B}"/>
              </a:ext>
            </a:extLst>
          </p:cNvPr>
          <p:cNvSpPr>
            <a:spLocks noGrp="1"/>
          </p:cNvSpPr>
          <p:nvPr>
            <p:ph type="title"/>
          </p:nvPr>
        </p:nvSpPr>
        <p:spPr/>
        <p:txBody>
          <a:bodyPr/>
          <a:lstStyle/>
          <a:p>
            <a:r>
              <a:rPr lang="en-US" dirty="0" err="1"/>
              <a:t>Q&amp;a</a:t>
            </a:r>
            <a:endParaRPr lang="en-US" dirty="0"/>
          </a:p>
        </p:txBody>
      </p:sp>
    </p:spTree>
    <p:extLst>
      <p:ext uri="{BB962C8B-B14F-4D97-AF65-F5344CB8AC3E}">
        <p14:creationId xmlns:p14="http://schemas.microsoft.com/office/powerpoint/2010/main" val="157625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2.xml><?xml version="1.0" encoding="utf-8"?>
<a:theme xmlns:a="http://schemas.openxmlformats.org/drawingml/2006/main" name="Orion Innovation July 2020 v01">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 Innovation July 2020 v01" id="{FAE4C3C9-597F-2942-919F-0383F49DA797}" vid="{78284CDE-B8F3-0D45-96B5-6382CFAEF4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0B514AF371A04191094C32D60ECDCD" ma:contentTypeVersion="7" ma:contentTypeDescription="Create a new document." ma:contentTypeScope="" ma:versionID="e99601883179ee26264be2f7def91cef">
  <xsd:schema xmlns:xsd="http://www.w3.org/2001/XMLSchema" xmlns:xs="http://www.w3.org/2001/XMLSchema" xmlns:p="http://schemas.microsoft.com/office/2006/metadata/properties" xmlns:ns2="347916a8-fdf2-4895-9e26-0d970a4827c6" targetNamespace="http://schemas.microsoft.com/office/2006/metadata/properties" ma:root="true" ma:fieldsID="61b33f3232a5d3600c5d6449c3988644" ns2:_="">
    <xsd:import namespace="347916a8-fdf2-4895-9e26-0d970a4827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7916a8-fdf2-4895-9e26-0d970a4827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D136ED-EA30-4D90-855F-E5B48289BE6E}">
  <ds:schemaRefs>
    <ds:schemaRef ds:uri="http://schemas.microsoft.com/sharepoint/v3/contenttype/forms"/>
  </ds:schemaRefs>
</ds:datastoreItem>
</file>

<file path=customXml/itemProps2.xml><?xml version="1.0" encoding="utf-8"?>
<ds:datastoreItem xmlns:ds="http://schemas.openxmlformats.org/officeDocument/2006/customXml" ds:itemID="{D07C2492-A313-49BD-9A5F-0F9F4BB39DF5}">
  <ds:schemaRef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47916a8-fdf2-4895-9e26-0d970a4827c6"/>
  </ds:schemaRefs>
</ds:datastoreItem>
</file>

<file path=customXml/itemProps3.xml><?xml version="1.0" encoding="utf-8"?>
<ds:datastoreItem xmlns:ds="http://schemas.openxmlformats.org/officeDocument/2006/customXml" ds:itemID="{237C65CB-8A89-43F2-B9D4-59DCF69AD7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7916a8-fdf2-4895-9e26-0d970a4827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29595</TotalTime>
  <Words>3670</Words>
  <Application>Microsoft Office PowerPoint</Application>
  <PresentationFormat>Widescreen</PresentationFormat>
  <Paragraphs>353</Paragraphs>
  <Slides>49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49</vt:i4>
      </vt:variant>
    </vt:vector>
  </HeadingPairs>
  <TitlesOfParts>
    <vt:vector size="57" baseType="lpstr">
      <vt:lpstr>Arial</vt:lpstr>
      <vt:lpstr>Calibri</vt:lpstr>
      <vt:lpstr>Courier New</vt:lpstr>
      <vt:lpstr>Segoe UI</vt:lpstr>
      <vt:lpstr>Segoe UI Semilight</vt:lpstr>
      <vt:lpstr>Symbol</vt:lpstr>
      <vt:lpstr>Orion Blue</vt:lpstr>
      <vt:lpstr>Orion Innovation July 2020 v01</vt:lpstr>
      <vt:lpstr>Cloud Infrastructure Week#2</vt:lpstr>
      <vt:lpstr>AGENDA – WEEK#2</vt:lpstr>
      <vt:lpstr>Data, Data Types &amp; Databases</vt:lpstr>
      <vt:lpstr>DATA &amp; DATA Types</vt:lpstr>
      <vt:lpstr>DATA &amp; DATA Types</vt:lpstr>
      <vt:lpstr>DATA &amp; DATA Types</vt:lpstr>
      <vt:lpstr>DIFFERENCES BETWEEN STRUCTURED AND UNSTRUCTURED DATA</vt:lpstr>
      <vt:lpstr>Q&amp;a</vt:lpstr>
      <vt:lpstr>Q&amp;a</vt:lpstr>
      <vt:lpstr>Q&amp;a</vt:lpstr>
      <vt:lpstr>TRANSACTION</vt:lpstr>
      <vt:lpstr>OLTP &amp; OLAP</vt:lpstr>
      <vt:lpstr>Q&amp;a</vt:lpstr>
      <vt:lpstr>SQL vs NoSQL</vt:lpstr>
      <vt:lpstr>SQL vs NoSQL</vt:lpstr>
      <vt:lpstr>Cloud Database Services</vt:lpstr>
      <vt:lpstr>Cloud DATABASE servıceS (AZURE)</vt:lpstr>
      <vt:lpstr>COMPARISION OF DATABASE SERVICES</vt:lpstr>
      <vt:lpstr>Cloud Storage Services</vt:lpstr>
      <vt:lpstr>Cloud STORAGE servıceS (azure)</vt:lpstr>
      <vt:lpstr>Q&amp;A</vt:lpstr>
      <vt:lpstr>Q&amp;A</vt:lpstr>
      <vt:lpstr>Q&amp;A</vt:lpstr>
      <vt:lpstr>Q&amp;A</vt:lpstr>
      <vt:lpstr>Caching</vt:lpstr>
      <vt:lpstr>CACHING</vt:lpstr>
      <vt:lpstr>CACHING TYPES</vt:lpstr>
      <vt:lpstr>CACHING TYPES</vt:lpstr>
      <vt:lpstr>CACHING TYPES</vt:lpstr>
      <vt:lpstr>Data Redundancy &amp; Replication</vt:lpstr>
      <vt:lpstr>Data Redundancy</vt:lpstr>
      <vt:lpstr>DATA REDUNDANCY COMPARISION</vt:lpstr>
      <vt:lpstr>REPLICATION</vt:lpstr>
      <vt:lpstr>DB REPLICATION EXAMPLE: AZURE DB for MYSQL</vt:lpstr>
      <vt:lpstr>DB REPLICATION EXAMPLE: POSTGRESQL</vt:lpstr>
      <vt:lpstr>DB REPLICATION EXAMPLE: AZURE COSMOS DB</vt:lpstr>
      <vt:lpstr>DB Migration to Cloud</vt:lpstr>
      <vt:lpstr>DB MIGRATIONS</vt:lpstr>
      <vt:lpstr>DB MIGRATION EXAMPLE: SQL Server to Azure SQL Managed Instance</vt:lpstr>
      <vt:lpstr>DB MIGRATION EXAMPLE: ORACLE TO POSTGRESQL on AZURE</vt:lpstr>
      <vt:lpstr>DB MIGRATION GUIDELINES</vt:lpstr>
      <vt:lpstr>Data Security</vt:lpstr>
      <vt:lpstr>DATA SECURITY</vt:lpstr>
      <vt:lpstr>Lab Session</vt:lpstr>
      <vt:lpstr>LAB#3: Testing replication &amp; disaster recovery scenarios on Cloud </vt:lpstr>
      <vt:lpstr>LAB#4: Creating an SQL DB on Cloud</vt:lpstr>
      <vt:lpstr>LAB#5: Creating a File Share on Cloud</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Hire Training - Day4</dc:title>
  <cp:lastModifiedBy>Emrah Mutlu</cp:lastModifiedBy>
  <cp:revision>525</cp:revision>
  <dcterms:created xsi:type="dcterms:W3CDTF">2020-03-09T06:58:42Z</dcterms:created>
  <dcterms:modified xsi:type="dcterms:W3CDTF">2024-02-26T05:53:28Z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0x0101007C0B514AF371A04191094C32D60ECDCD</vt:lpwstr>
  </property>
  <property fmtid="{D5CDD505-2E9C-101B-9397-08002B2CF9AE}" pid="3" name="MSIP_Label_f2c7a758-b689-4b01-975c-456510dec36b_Enabled">
    <vt:lpwstr>True</vt:lpwstr>
  </property>
  <property fmtid="{D5CDD505-2E9C-101B-9397-08002B2CF9AE}" pid="4" name="MSIP_Label_f2c7a758-b689-4b01-975c-456510dec36b_SiteId">
    <vt:lpwstr>643edff9-8f55-4375-833b-8eefc2fbc606</vt:lpwstr>
  </property>
  <property fmtid="{D5CDD505-2E9C-101B-9397-08002B2CF9AE}" pid="5" name="MSIP_Label_f2c7a758-b689-4b01-975c-456510dec36b_Owner">
    <vt:lpwstr>bsalk@netas.com.tr</vt:lpwstr>
  </property>
  <property fmtid="{D5CDD505-2E9C-101B-9397-08002B2CF9AE}" pid="6" name="MSIP_Label_f2c7a758-b689-4b01-975c-456510dec36b_SetDate">
    <vt:lpwstr>2021-04-07T04:10:35.0255545Z</vt:lpwstr>
  </property>
  <property fmtid="{D5CDD505-2E9C-101B-9397-08002B2CF9AE}" pid="7" name="MSIP_Label_f2c7a758-b689-4b01-975c-456510dec36b_Name">
    <vt:lpwstr>Genel - Public</vt:lpwstr>
  </property>
  <property fmtid="{D5CDD505-2E9C-101B-9397-08002B2CF9AE}" pid="8" name="MSIP_Label_f2c7a758-b689-4b01-975c-456510dec36b_Application">
    <vt:lpwstr>Microsoft Azure Information Protection</vt:lpwstr>
  </property>
  <property fmtid="{D5CDD505-2E9C-101B-9397-08002B2CF9AE}" pid="9" name="MSIP_Label_f2c7a758-b689-4b01-975c-456510dec36b_Extended_MSFT_Method">
    <vt:lpwstr>Manual</vt:lpwstr>
  </property>
  <property fmtid="{D5CDD505-2E9C-101B-9397-08002B2CF9AE}" pid="10" name="Sensitivity">
    <vt:lpwstr>Genel - Public</vt:lpwstr>
  </property>
</Properties>
</file>