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 id="2147483801" r:id="rId5"/>
  </p:sldMasterIdLst>
  <p:notesMasterIdLst>
    <p:notesMasterId r:id="rId37"/>
  </p:notesMasterIdLst>
  <p:handoutMasterIdLst>
    <p:handoutMasterId r:id="rId38"/>
  </p:handoutMasterIdLst>
  <p:sldIdLst>
    <p:sldId id="3011" r:id="rId6"/>
    <p:sldId id="2076136877" r:id="rId7"/>
    <p:sldId id="2076136993" r:id="rId8"/>
    <p:sldId id="2076137101" r:id="rId9"/>
    <p:sldId id="2076137092" r:id="rId10"/>
    <p:sldId id="2076137087" r:id="rId11"/>
    <p:sldId id="2076137098" r:id="rId12"/>
    <p:sldId id="2076137089" r:id="rId13"/>
    <p:sldId id="2076137093" r:id="rId14"/>
    <p:sldId id="2076137080" r:id="rId15"/>
    <p:sldId id="2076137086" r:id="rId16"/>
    <p:sldId id="2076137081" r:id="rId17"/>
    <p:sldId id="2076137094" r:id="rId18"/>
    <p:sldId id="2076137095" r:id="rId19"/>
    <p:sldId id="2076137096" r:id="rId20"/>
    <p:sldId id="2076137099" r:id="rId21"/>
    <p:sldId id="2076137088" r:id="rId22"/>
    <p:sldId id="2076137084" r:id="rId23"/>
    <p:sldId id="2076137102" r:id="rId24"/>
    <p:sldId id="2076137078" r:id="rId25"/>
    <p:sldId id="2076137079" r:id="rId26"/>
    <p:sldId id="2076137082" r:id="rId27"/>
    <p:sldId id="2076137083" r:id="rId28"/>
    <p:sldId id="2076137075" r:id="rId29"/>
    <p:sldId id="2076137085" r:id="rId30"/>
    <p:sldId id="2076137090" r:id="rId31"/>
    <p:sldId id="2076137091" r:id="rId32"/>
    <p:sldId id="2076137097" r:id="rId33"/>
    <p:sldId id="2076137100" r:id="rId34"/>
    <p:sldId id="2076137077" r:id="rId35"/>
    <p:sldId id="2076137064" r:id="rId3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Piazza" initials="JP" lastIdx="5" clrIdx="0">
    <p:extLst>
      <p:ext uri="{19B8F6BF-5375-455C-9EA6-DF929625EA0E}">
        <p15:presenceInfo xmlns:p15="http://schemas.microsoft.com/office/powerpoint/2012/main" userId="S::jeffrey.p@orioninc.com::6a56117c-0833-4d93-a9f5-f2132ead4975" providerId="AD"/>
      </p:ext>
    </p:extLst>
  </p:cmAuthor>
  <p:cmAuthor id="2" name="Hasita Vinod" initials="HV" lastIdx="6" clrIdx="1">
    <p:extLst>
      <p:ext uri="{19B8F6BF-5375-455C-9EA6-DF929625EA0E}">
        <p15:presenceInfo xmlns:p15="http://schemas.microsoft.com/office/powerpoint/2012/main" userId="Hasita Vin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8FA"/>
    <a:srgbClr val="B3FFFD"/>
    <a:srgbClr val="EFF1F3"/>
    <a:srgbClr val="657786"/>
    <a:srgbClr val="F4F8FA"/>
    <a:srgbClr val="F4F8FB"/>
    <a:srgbClr val="0E7185"/>
    <a:srgbClr val="222222"/>
    <a:srgbClr val="66768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1093" autoAdjust="0"/>
  </p:normalViewPr>
  <p:slideViewPr>
    <p:cSldViewPr snapToGrid="0">
      <p:cViewPr varScale="1">
        <p:scale>
          <a:sx n="70" d="100"/>
          <a:sy n="70" d="100"/>
        </p:scale>
        <p:origin x="702" y="48"/>
      </p:cViewPr>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p:cViewPr>
        <p:scale>
          <a:sx n="1" d="2"/>
          <a:sy n="1" d="2"/>
        </p:scale>
        <p:origin x="2886"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03A50A-B73A-744A-90EE-BEFC05509C01}"/>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a:extLst>
              <a:ext uri="{FF2B5EF4-FFF2-40B4-BE49-F238E27FC236}">
                <a16:creationId xmlns:a16="http://schemas.microsoft.com/office/drawing/2014/main" id="{36BAFF02-2835-FC48-A150-7E7822798B70}"/>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C772521-5083-AF4C-95A9-2A48F491DBA5}" type="datetimeFigureOut">
              <a:rPr lang="en-US" smtClean="0"/>
              <a:t>11/5/2024</a:t>
            </a:fld>
            <a:endParaRPr lang="en-US" dirty="0"/>
          </a:p>
        </p:txBody>
      </p:sp>
      <p:sp>
        <p:nvSpPr>
          <p:cNvPr id="4" name="Footer Placeholder 3">
            <a:extLst>
              <a:ext uri="{FF2B5EF4-FFF2-40B4-BE49-F238E27FC236}">
                <a16:creationId xmlns:a16="http://schemas.microsoft.com/office/drawing/2014/main" id="{11D0A43A-905B-8C4F-9801-1E4C9FA03158}"/>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87EEECA6-AE26-E648-A0D8-0BEC99C356DB}"/>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26B0F7A8-3A4E-EB4A-A41E-8CC869C7678E}" type="slidenum">
              <a:rPr lang="en-US" smtClean="0"/>
              <a:t>‹#›</a:t>
            </a:fld>
            <a:endParaRPr lang="en-US" dirty="0"/>
          </a:p>
        </p:txBody>
      </p:sp>
    </p:spTree>
    <p:extLst>
      <p:ext uri="{BB962C8B-B14F-4D97-AF65-F5344CB8AC3E}">
        <p14:creationId xmlns:p14="http://schemas.microsoft.com/office/powerpoint/2010/main" val="231172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C9D571A-CD64-4798-8FA2-64280F7D087C}" type="datetimeFigureOut">
              <a:rPr lang="en-IN" smtClean="0"/>
              <a:t>05-11-2024</a:t>
            </a:fld>
            <a:endParaRPr lang="en-IN"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6A98052-FB82-4C1A-9ECE-8B12EE389315}" type="slidenum">
              <a:rPr lang="en-IN" smtClean="0"/>
              <a:t>‹#›</a:t>
            </a:fld>
            <a:endParaRPr lang="en-IN" dirty="0"/>
          </a:p>
        </p:txBody>
      </p:sp>
    </p:spTree>
    <p:extLst>
      <p:ext uri="{BB962C8B-B14F-4D97-AF65-F5344CB8AC3E}">
        <p14:creationId xmlns:p14="http://schemas.microsoft.com/office/powerpoint/2010/main" val="99866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66612">
              <a:defRPr/>
            </a:pPr>
            <a:fld id="{96A98052-FB82-4C1A-9ECE-8B12EE389315}" type="slidenum">
              <a:rPr lang="en-IN">
                <a:solidFill>
                  <a:prstClr val="black"/>
                </a:solidFill>
                <a:latin typeface="Calibri" panose="020F0502020204030204"/>
              </a:rPr>
              <a:pPr defTabSz="966612">
                <a:defRPr/>
              </a:pPr>
              <a:t>1</a:t>
            </a:fld>
            <a:endParaRPr lang="en-IN" dirty="0">
              <a:solidFill>
                <a:prstClr val="black"/>
              </a:solidFill>
              <a:latin typeface="Calibri" panose="020F0502020204030204"/>
            </a:endParaRPr>
          </a:p>
        </p:txBody>
      </p:sp>
    </p:spTree>
    <p:extLst>
      <p:ext uri="{BB962C8B-B14F-4D97-AF65-F5344CB8AC3E}">
        <p14:creationId xmlns:p14="http://schemas.microsoft.com/office/powerpoint/2010/main" val="237029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98052-FB82-4C1A-9ECE-8B12EE389315}" type="slidenum">
              <a:rPr lang="en-IN" smtClean="0"/>
              <a:t>31</a:t>
            </a:fld>
            <a:endParaRPr lang="en-IN" dirty="0"/>
          </a:p>
        </p:txBody>
      </p:sp>
    </p:spTree>
    <p:extLst>
      <p:ext uri="{BB962C8B-B14F-4D97-AF65-F5344CB8AC3E}">
        <p14:creationId xmlns:p14="http://schemas.microsoft.com/office/powerpoint/2010/main" val="744527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edit Master title style</a:t>
            </a:r>
            <a:endParaRPr lang="en-IN" dirty="0"/>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100" cap="all" spc="200" baseline="0">
                <a:solidFill>
                  <a:schemeClr val="accent1"/>
                </a:solidFill>
              </a:defRPr>
            </a:lvl1pPr>
          </a:lstStyle>
          <a:p>
            <a:pPr lvl="0"/>
            <a:r>
              <a:rPr lang="en-US" dirty="0"/>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dirty="0"/>
              <a:t>Presentation Date</a:t>
            </a:r>
          </a:p>
        </p:txBody>
      </p:sp>
    </p:spTree>
    <p:extLst>
      <p:ext uri="{BB962C8B-B14F-4D97-AF65-F5344CB8AC3E}">
        <p14:creationId xmlns:p14="http://schemas.microsoft.com/office/powerpoint/2010/main" val="23170448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chemeClr val="tx1"/>
                </a:solidFill>
              </a:defRPr>
            </a:lvl1pPr>
            <a:lvl2pPr marL="460800" indent="-228600">
              <a:spcBef>
                <a:spcPts val="400"/>
              </a:spcBef>
              <a:spcAft>
                <a:spcPts val="400"/>
              </a:spcAft>
              <a:buFont typeface="Arial" panose="020B0604020202020204" pitchFamily="34" charset="0"/>
              <a:buChar char="–"/>
              <a:defRPr sz="2000">
                <a:solidFill>
                  <a:schemeClr val="tx1"/>
                </a:solidFill>
              </a:defRPr>
            </a:lvl2pPr>
            <a:lvl3pPr marL="691200" indent="-228600">
              <a:spcBef>
                <a:spcPts val="400"/>
              </a:spcBef>
              <a:spcAft>
                <a:spcPts val="400"/>
              </a:spcAft>
              <a:buFont typeface="Courier New" panose="02070309020205020404" pitchFamily="49" charset="0"/>
              <a:buChar char="o"/>
              <a:defRPr sz="2000">
                <a:solidFill>
                  <a:schemeClr val="tx1"/>
                </a:solidFill>
              </a:defRPr>
            </a:lvl3pPr>
            <a:lvl4pPr marL="921600" indent="-230188">
              <a:spcBef>
                <a:spcPts val="400"/>
              </a:spcBef>
              <a:spcAft>
                <a:spcPts val="400"/>
              </a:spcAft>
              <a:buFont typeface="Arial" panose="020B0604020202020204" pitchFamily="34" charset="0"/>
              <a:buChar char="–"/>
              <a:defRPr sz="2000">
                <a:solidFill>
                  <a:schemeClr val="tx1"/>
                </a:solidFill>
              </a:defRPr>
            </a:lvl4pPr>
            <a:lvl5pPr marL="1152000" indent="-230188">
              <a:spcBef>
                <a:spcPts val="400"/>
              </a:spcBef>
              <a:spcAft>
                <a:spcPts val="400"/>
              </a:spcAft>
              <a:buFont typeface="Arial" panose="020B0604020202020204" pitchFamily="34" charset="0"/>
              <a:buChar char="•"/>
              <a:tabLst/>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chemeClr val="tx1"/>
                </a:solidFill>
              </a:defRPr>
            </a:lvl1pPr>
            <a:lvl2pPr marL="460800" indent="-228600">
              <a:spcBef>
                <a:spcPts val="400"/>
              </a:spcBef>
              <a:spcAft>
                <a:spcPts val="400"/>
              </a:spcAft>
              <a:buFont typeface="Arial" panose="020B0604020202020204" pitchFamily="34" charset="0"/>
              <a:buChar char="–"/>
              <a:defRPr sz="2000">
                <a:solidFill>
                  <a:schemeClr val="tx1"/>
                </a:solidFill>
              </a:defRPr>
            </a:lvl2pPr>
            <a:lvl3pPr marL="691200" indent="-228600">
              <a:spcBef>
                <a:spcPts val="400"/>
              </a:spcBef>
              <a:spcAft>
                <a:spcPts val="400"/>
              </a:spcAft>
              <a:buFont typeface="Courier New" panose="02070309020205020404" pitchFamily="49" charset="0"/>
              <a:buChar char="o"/>
              <a:defRPr sz="2000">
                <a:solidFill>
                  <a:schemeClr val="tx1"/>
                </a:solidFill>
              </a:defRPr>
            </a:lvl3pPr>
            <a:lvl4pPr marL="921600" indent="-230188">
              <a:spcBef>
                <a:spcPts val="400"/>
              </a:spcBef>
              <a:spcAft>
                <a:spcPts val="400"/>
              </a:spcAft>
              <a:buFont typeface="Arial" panose="020B0604020202020204" pitchFamily="34" charset="0"/>
              <a:buChar char="–"/>
              <a:defRPr sz="2000">
                <a:solidFill>
                  <a:schemeClr val="tx1"/>
                </a:solidFill>
              </a:defRPr>
            </a:lvl4pPr>
            <a:lvl5pPr marL="1152000" indent="-230188">
              <a:spcBef>
                <a:spcPts val="400"/>
              </a:spcBef>
              <a:spcAft>
                <a:spcPts val="400"/>
              </a:spcAft>
              <a:buFont typeface="Arial" panose="020B0604020202020204" pitchFamily="34" charset="0"/>
              <a:buChar char="•"/>
              <a:tabLst/>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368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chemeClr val="tx1"/>
                </a:solidFill>
              </a:defRPr>
            </a:lvl1pPr>
            <a:lvl2pPr marL="460800" indent="-228600">
              <a:spcBef>
                <a:spcPts val="400"/>
              </a:spcBef>
              <a:spcAft>
                <a:spcPts val="400"/>
              </a:spcAft>
              <a:buFont typeface="Arial" panose="020B0604020202020204" pitchFamily="34" charset="0"/>
              <a:buChar char="–"/>
              <a:defRPr sz="1800">
                <a:solidFill>
                  <a:schemeClr val="tx1"/>
                </a:solidFill>
              </a:defRPr>
            </a:lvl2pPr>
            <a:lvl3pPr marL="691200" indent="-228600">
              <a:spcBef>
                <a:spcPts val="400"/>
              </a:spcBef>
              <a:spcAft>
                <a:spcPts val="400"/>
              </a:spcAft>
              <a:buFont typeface="Courier New" panose="02070309020205020404" pitchFamily="49" charset="0"/>
              <a:buChar char="o"/>
              <a:defRPr sz="1800">
                <a:solidFill>
                  <a:schemeClr val="tx1"/>
                </a:solidFill>
              </a:defRPr>
            </a:lvl3pPr>
            <a:lvl4pPr marL="921600" indent="-230188">
              <a:spcBef>
                <a:spcPts val="400"/>
              </a:spcBef>
              <a:spcAft>
                <a:spcPts val="400"/>
              </a:spcAft>
              <a:buFont typeface="Arial" panose="020B0604020202020204" pitchFamily="34" charset="0"/>
              <a:buChar char="–"/>
              <a:defRPr sz="1800">
                <a:solidFill>
                  <a:schemeClr val="tx1"/>
                </a:solidFill>
              </a:defRPr>
            </a:lvl4pPr>
            <a:lvl5pPr marL="1152000" indent="-230188">
              <a:spcBef>
                <a:spcPts val="400"/>
              </a:spcBef>
              <a:spcAft>
                <a:spcPts val="400"/>
              </a:spcAft>
              <a:buFont typeface="Arial" panose="020B0604020202020204" pitchFamily="34" charset="0"/>
              <a:buChar char="•"/>
              <a:tabLst/>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22"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9787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Narrow - Right - Black">
    <p:bg>
      <p:bgPr>
        <a:solidFill>
          <a:schemeClr val="tx1"/>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dirty="0"/>
              <a:t>Click to edit Master text styles</a:t>
            </a:r>
          </a:p>
          <a:p>
            <a:pPr lvl="1"/>
            <a:r>
              <a:rPr lang="en-IN" dirty="0"/>
              <a:t>Second level</a:t>
            </a:r>
          </a:p>
          <a:p>
            <a:pPr lvl="2"/>
            <a:r>
              <a:rPr lang="en-IN" dirty="0"/>
              <a:t>Third level</a:t>
            </a:r>
          </a:p>
          <a:p>
            <a:pPr lvl="3"/>
            <a:r>
              <a:rPr lang="en-IN" dirty="0"/>
              <a:t>Fourth level</a:t>
            </a:r>
          </a:p>
          <a:p>
            <a:pPr lvl="4"/>
            <a:r>
              <a:rPr lang="en-IN" dirty="0"/>
              <a:t>Fifth level</a:t>
            </a:r>
            <a:endParaRPr lang="en-US" dirty="0"/>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233262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chemeClr val="tx1"/>
                </a:solidFill>
              </a:defRPr>
            </a:lvl1pPr>
            <a:lvl2pPr marL="304792" indent="-152396">
              <a:spcBef>
                <a:spcPts val="400"/>
              </a:spcBef>
              <a:spcAft>
                <a:spcPts val="400"/>
              </a:spcAft>
              <a:buClr>
                <a:schemeClr val="bg1">
                  <a:lumMod val="75000"/>
                </a:schemeClr>
              </a:buClr>
              <a:tabLst/>
              <a:defRPr sz="1600">
                <a:solidFill>
                  <a:schemeClr val="tx1"/>
                </a:solidFill>
              </a:defRPr>
            </a:lvl2pPr>
            <a:lvl3pPr marL="457189" indent="-152396">
              <a:spcBef>
                <a:spcPts val="400"/>
              </a:spcBef>
              <a:spcAft>
                <a:spcPts val="400"/>
              </a:spcAft>
              <a:buClr>
                <a:schemeClr val="bg1">
                  <a:lumMod val="75000"/>
                </a:schemeClr>
              </a:buClr>
              <a:tabLst/>
              <a:defRPr sz="1600">
                <a:solidFill>
                  <a:schemeClr val="tx1"/>
                </a:solidFill>
              </a:defRPr>
            </a:lvl3pPr>
            <a:lvl4pPr marL="611702" indent="-154513">
              <a:spcBef>
                <a:spcPts val="400"/>
              </a:spcBef>
              <a:spcAft>
                <a:spcPts val="400"/>
              </a:spcAft>
              <a:buClr>
                <a:schemeClr val="bg1">
                  <a:lumMod val="75000"/>
                </a:schemeClr>
              </a:buClr>
              <a:tabLst/>
              <a:defRPr sz="1600">
                <a:solidFill>
                  <a:schemeClr val="tx1"/>
                </a:solidFill>
              </a:defRPr>
            </a:lvl4pPr>
            <a:lvl5pPr marL="764098" indent="-152396">
              <a:spcBef>
                <a:spcPts val="400"/>
              </a:spcBef>
              <a:spcAft>
                <a:spcPts val="400"/>
              </a:spcAft>
              <a:buClr>
                <a:schemeClr val="bg1">
                  <a:lumMod val="75000"/>
                </a:schemeClr>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221865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22852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text</a:t>
            </a:r>
            <a:endParaRPr lang="en-IN" dirty="0"/>
          </a:p>
        </p:txBody>
      </p:sp>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7997096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text</a:t>
            </a:r>
            <a:endParaRPr lang="en-IN" dirty="0"/>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97481099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88000"/>
          </a:xfrm>
        </p:spPr>
        <p:txBody>
          <a:bodyPr/>
          <a:lstStyle>
            <a:lvl1pPr marL="1800" indent="0">
              <a:buNone/>
              <a:defRPr sz="1200" b="1" baseline="0">
                <a:solidFill>
                  <a:schemeClr val="bg1"/>
                </a:solidFill>
              </a:defRPr>
            </a:lvl1pPr>
          </a:lstStyle>
          <a:p>
            <a:pPr lvl="0"/>
            <a:r>
              <a:rPr lang="en-US" dirty="0" err="1"/>
              <a:t>Firstname</a:t>
            </a:r>
            <a:r>
              <a:rPr lang="en-US" dirty="0"/>
              <a:t> </a:t>
            </a:r>
            <a:r>
              <a:rPr lang="en-US" dirty="0" err="1"/>
              <a:t>Lastname</a:t>
            </a:r>
            <a:endParaRPr lang="en-US" dirty="0"/>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dirty="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userDrawn="1"/>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dirty="0">
                <a:solidFill>
                  <a:srgbClr val="667686"/>
                </a:solidFill>
                <a:latin typeface="Arial" panose="020B0604020202020204" pitchFamily="34" charset="0"/>
                <a:cs typeface="Arial" panose="020B0604020202020204" pitchFamily="34" charset="0"/>
              </a:rPr>
              <a:t>Disclaimer:</a:t>
            </a:r>
            <a:r>
              <a:rPr lang="en-IN" sz="900" dirty="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dirty="0">
                <a:solidFill>
                  <a:srgbClr val="667686"/>
                </a:solidFill>
                <a:latin typeface="Arial" panose="020B0604020202020204" pitchFamily="34" charset="0"/>
                <a:cs typeface="Arial" panose="020B0604020202020204" pitchFamily="34" charset="0"/>
              </a:rPr>
              <a:t>Orion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and Orion Innovation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are service marks of Orion Systems Integrators, LLC. </a:t>
            </a:r>
            <a:br>
              <a:rPr lang="en-IN" sz="900" dirty="0">
                <a:solidFill>
                  <a:srgbClr val="667686"/>
                </a:solidFill>
                <a:latin typeface="Arial" panose="020B0604020202020204" pitchFamily="34" charset="0"/>
                <a:cs typeface="Arial" panose="020B0604020202020204" pitchFamily="34" charset="0"/>
              </a:rPr>
            </a:br>
            <a:r>
              <a:rPr lang="en-IN" sz="900" dirty="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dirty="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userDrawn="1"/>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71274"/>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776630"/>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5081986"/>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123.456.7890</a:t>
            </a:r>
          </a:p>
        </p:txBody>
      </p:sp>
      <p:sp>
        <p:nvSpPr>
          <p:cNvPr id="25" name="TextBox 24">
            <a:extLst>
              <a:ext uri="{FF2B5EF4-FFF2-40B4-BE49-F238E27FC236}">
                <a16:creationId xmlns:a16="http://schemas.microsoft.com/office/drawing/2014/main" id="{0C83B729-C259-437A-8677-3F9B5C74A120}"/>
              </a:ext>
            </a:extLst>
          </p:cNvPr>
          <p:cNvSpPr txBox="1"/>
          <p:nvPr userDrawn="1"/>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dirty="0">
                <a:solidFill>
                  <a:schemeClr val="bg1"/>
                </a:solidFill>
              </a:rPr>
              <a:t>orioninc.com</a:t>
            </a:r>
            <a:endParaRPr lang="en-US" sz="1200" dirty="0">
              <a:solidFill>
                <a:schemeClr val="bg1"/>
              </a:solidFill>
            </a:endParaRPr>
          </a:p>
        </p:txBody>
      </p:sp>
    </p:spTree>
    <p:extLst>
      <p:ext uri="{BB962C8B-B14F-4D97-AF65-F5344CB8AC3E}">
        <p14:creationId xmlns:p14="http://schemas.microsoft.com/office/powerpoint/2010/main" val="24902013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 White">
    <p:spTree>
      <p:nvGrpSpPr>
        <p:cNvPr id="1" name="Shape 186"/>
        <p:cNvGrpSpPr/>
        <p:nvPr/>
      </p:nvGrpSpPr>
      <p:grpSpPr>
        <a:xfrm>
          <a:off x="0" y="0"/>
          <a:ext cx="0" cy="0"/>
          <a:chOff x="0" y="0"/>
          <a:chExt cx="0" cy="0"/>
        </a:xfrm>
      </p:grpSpPr>
      <p:sp>
        <p:nvSpPr>
          <p:cNvPr id="6" name="TextBox 5"/>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03662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84304265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edit Master title style</a:t>
            </a:r>
            <a:endParaRPr lang="en-IN" dirty="0"/>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100" cap="all" spc="200" baseline="0">
                <a:solidFill>
                  <a:schemeClr val="accent1"/>
                </a:solidFill>
              </a:defRPr>
            </a:lvl1pPr>
          </a:lstStyle>
          <a:p>
            <a:pPr lvl="0"/>
            <a:r>
              <a:rPr lang="en-US" dirty="0"/>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dirty="0"/>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4748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a:t>Presentation Date</a:t>
            </a:r>
          </a:p>
        </p:txBody>
      </p:sp>
      <p:pic>
        <p:nvPicPr>
          <p:cNvPr id="8" name="Picture 7">
            <a:extLst>
              <a:ext uri="{FF2B5EF4-FFF2-40B4-BE49-F238E27FC236}">
                <a16:creationId xmlns:a16="http://schemas.microsoft.com/office/drawing/2014/main" id="{DBAD84DE-48FF-9F47-8499-995EA103B50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373525" y="950601"/>
            <a:ext cx="2479823" cy="538256"/>
          </a:xfrm>
          <a:prstGeom prst="rect">
            <a:avLst/>
          </a:prstGeom>
          <a:noFill/>
        </p:spPr>
      </p:pic>
      <p:cxnSp>
        <p:nvCxnSpPr>
          <p:cNvPr id="9" name="Straight Connector 8">
            <a:extLst>
              <a:ext uri="{FF2B5EF4-FFF2-40B4-BE49-F238E27FC236}">
                <a16:creationId xmlns:a16="http://schemas.microsoft.com/office/drawing/2014/main" id="{BBFDA4DA-3461-BA47-B27D-336FCA7F56AB}"/>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951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7BBE63A-54D5-C84E-AE63-3B34FD41D56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cxnSp>
        <p:nvCxnSpPr>
          <p:cNvPr id="9" name="Straight Connector 8">
            <a:extLst>
              <a:ext uri="{FF2B5EF4-FFF2-40B4-BE49-F238E27FC236}">
                <a16:creationId xmlns:a16="http://schemas.microsoft.com/office/drawing/2014/main" id="{D51F5FD6-6F37-F849-88FC-3497DEEEE56F}"/>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87195"/>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s/Agenda - Black">
    <p:bg>
      <p:bgPr>
        <a:solidFill>
          <a:schemeClr val="tx1"/>
        </a:solidFill>
        <a:effectLst/>
      </p:bgPr>
    </p:bg>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77184798"/>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s/Agenda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003418450"/>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 </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7" name="Group 6">
            <a:extLst>
              <a:ext uri="{FF2B5EF4-FFF2-40B4-BE49-F238E27FC236}">
                <a16:creationId xmlns:a16="http://schemas.microsoft.com/office/drawing/2014/main" id="{8FF8E2A8-5091-114D-A239-54404EDD69AC}"/>
              </a:ext>
            </a:extLst>
          </p:cNvPr>
          <p:cNvGrpSpPr/>
          <p:nvPr/>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12" name="Group 11">
            <a:extLst>
              <a:ext uri="{FF2B5EF4-FFF2-40B4-BE49-F238E27FC236}">
                <a16:creationId xmlns:a16="http://schemas.microsoft.com/office/drawing/2014/main" id="{FF226791-3665-7444-A494-FEF5A3B29A51}"/>
              </a:ext>
            </a:extLst>
          </p:cNvPr>
          <p:cNvGrpSpPr/>
          <p:nvPr userDrawn="1"/>
        </p:nvGrpSpPr>
        <p:grpSpPr>
          <a:xfrm>
            <a:off x="-2477006" y="951186"/>
            <a:ext cx="7970296" cy="4955628"/>
            <a:chOff x="-2477006" y="951186"/>
            <a:chExt cx="7970296" cy="4955628"/>
          </a:xfrm>
          <a:solidFill>
            <a:schemeClr val="bg1"/>
          </a:solidFill>
        </p:grpSpPr>
        <p:sp>
          <p:nvSpPr>
            <p:cNvPr id="13" name="Parallelogram 12">
              <a:extLst>
                <a:ext uri="{FF2B5EF4-FFF2-40B4-BE49-F238E27FC236}">
                  <a16:creationId xmlns:a16="http://schemas.microsoft.com/office/drawing/2014/main" id="{8B17B7A7-EAC5-EB49-BEA9-74A0383BD879}"/>
                </a:ext>
              </a:extLst>
            </p:cNvPr>
            <p:cNvSpPr/>
            <p:nvPr/>
          </p:nvSpPr>
          <p:spPr>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DE96D5D8-169F-E34B-8F2A-8B67AC0F8576}"/>
                </a:ext>
              </a:extLst>
            </p:cNvPr>
            <p:cNvSpPr/>
            <p:nvPr/>
          </p:nvSpPr>
          <p:spPr>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Tree>
    <p:extLst>
      <p:ext uri="{BB962C8B-B14F-4D97-AF65-F5344CB8AC3E}">
        <p14:creationId xmlns:p14="http://schemas.microsoft.com/office/powerpoint/2010/main" val="15286010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4" name="Group 3">
            <a:extLst>
              <a:ext uri="{FF2B5EF4-FFF2-40B4-BE49-F238E27FC236}">
                <a16:creationId xmlns:a16="http://schemas.microsoft.com/office/drawing/2014/main" id="{E5401AA7-C988-E24C-B380-852C86079C49}"/>
              </a:ext>
            </a:extLst>
          </p:cNvPr>
          <p:cNvGrpSpPr/>
          <p:nvPr/>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grpSp>
        <p:nvGrpSpPr>
          <p:cNvPr id="10" name="Group 9">
            <a:extLst>
              <a:ext uri="{FF2B5EF4-FFF2-40B4-BE49-F238E27FC236}">
                <a16:creationId xmlns:a16="http://schemas.microsoft.com/office/drawing/2014/main" id="{CD4809C4-3E3D-6548-84EB-68833B7007E1}"/>
              </a:ext>
            </a:extLst>
          </p:cNvPr>
          <p:cNvGrpSpPr/>
          <p:nvPr userDrawn="1"/>
        </p:nvGrpSpPr>
        <p:grpSpPr>
          <a:xfrm>
            <a:off x="-2488436" y="951186"/>
            <a:ext cx="7970296" cy="4955628"/>
            <a:chOff x="-2477006" y="951186"/>
            <a:chExt cx="7970296" cy="4955628"/>
          </a:xfrm>
          <a:solidFill>
            <a:srgbClr val="F4F8FA"/>
          </a:solidFill>
        </p:grpSpPr>
        <p:sp>
          <p:nvSpPr>
            <p:cNvPr id="11" name="Parallelogram 10">
              <a:extLst>
                <a:ext uri="{FF2B5EF4-FFF2-40B4-BE49-F238E27FC236}">
                  <a16:creationId xmlns:a16="http://schemas.microsoft.com/office/drawing/2014/main" id="{402BD812-EB30-6949-BF31-3A81D5FA9423}"/>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Block Arc 11">
              <a:extLst>
                <a:ext uri="{FF2B5EF4-FFF2-40B4-BE49-F238E27FC236}">
                  <a16:creationId xmlns:a16="http://schemas.microsoft.com/office/drawing/2014/main" id="{2332629C-B5D9-3642-B0CB-1C9103F2BE7E}"/>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Tree>
    <p:extLst>
      <p:ext uri="{BB962C8B-B14F-4D97-AF65-F5344CB8AC3E}">
        <p14:creationId xmlns:p14="http://schemas.microsoft.com/office/powerpoint/2010/main" val="261360151"/>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rgbClr val="161616"/>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spc="200" baseline="0">
                <a:solidFill>
                  <a:srgbClr val="26C3F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pic>
        <p:nvPicPr>
          <p:cNvPr id="10" name="Picture 9">
            <a:extLst>
              <a:ext uri="{FF2B5EF4-FFF2-40B4-BE49-F238E27FC236}">
                <a16:creationId xmlns:a16="http://schemas.microsoft.com/office/drawing/2014/main" id="{BA34F4F8-E735-1042-B721-D39D67CCD1B4}"/>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222073574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cap="all" spc="200" baseline="0">
                <a:solidFill>
                  <a:schemeClr val="accent1"/>
                </a:solidFill>
                <a:latin typeface="Arial" panose="020B0604020202020204" pitchFamily="34" charset="0"/>
                <a:cs typeface="Arial" panose="020B0604020202020204" pitchFamily="34" charset="0"/>
              </a:defRPr>
            </a:lvl1pPr>
          </a:lstStyle>
          <a:p>
            <a:pPr lvl="0"/>
            <a:r>
              <a:rPr lang="en-US"/>
              <a:t>CLICK TO ADD TITLE</a:t>
            </a:r>
          </a:p>
        </p:txBody>
      </p:sp>
      <p:sp>
        <p:nvSpPr>
          <p:cNvPr id="5" name="TextBox 4"/>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31472066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2702839010"/>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Wide - Black">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chemeClr val="bg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C43647DC-AE05-CB48-90D8-5CB660F8A819}"/>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a:extLst>
              <a:ext uri="{FF2B5EF4-FFF2-40B4-BE49-F238E27FC236}">
                <a16:creationId xmlns:a16="http://schemas.microsoft.com/office/drawing/2014/main" id="{4D3B7B19-C477-7F43-8F8C-9C7E5354255C}"/>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9610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Agenda">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dirty="0"/>
              <a:t>Click to add text</a:t>
            </a:r>
            <a:endParaRPr dirty="0"/>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41470392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ist 1">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rmAutofit/>
          </a:bodyPr>
          <a:lstStyle>
            <a:lvl1pPr marL="8467" indent="0">
              <a:buClr>
                <a:schemeClr val="bg1">
                  <a:lumMod val="75000"/>
                </a:schemeClr>
              </a:buClr>
              <a:buNone/>
              <a:tabLst/>
              <a:defRPr sz="20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rmAutofit/>
          </a:bodyPr>
          <a:lstStyle>
            <a:lvl1pPr marL="0" indent="0">
              <a:lnSpc>
                <a:spcPct val="90000"/>
              </a:lnSpc>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BB4D2F5-6CA9-EA42-999C-3EABDF17472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Box 12"/>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4" name="Rectangle 13"/>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731619719"/>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ist 1 - White">
    <p:bg>
      <p:bgPr>
        <a:solidFill>
          <a:schemeClr val="bg1"/>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Autofit/>
          </a:bodyPr>
          <a:lstStyle>
            <a:lvl1pPr marL="8467" indent="0">
              <a:buClr>
                <a:schemeClr val="bg1">
                  <a:lumMod val="75000"/>
                </a:schemeClr>
              </a:buClr>
              <a:buNone/>
              <a:tabLst/>
              <a:defRPr sz="2000" b="0" i="0">
                <a:solidFill>
                  <a:schemeClr val="tx2"/>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Autofit/>
          </a:bodyPr>
          <a:lstStyle>
            <a:lvl1pPr marL="0" indent="0">
              <a:lnSpc>
                <a:spcPct val="90000"/>
              </a:lnSpc>
              <a:buNone/>
              <a:defRPr sz="2800" b="1">
                <a:solidFill>
                  <a:schemeClr val="tx2"/>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C26632F-4CB1-0A49-92A9-FA925671D185}"/>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9" name="TextBox 8"/>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2" name="Rectangle 11"/>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841276115"/>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ist 2">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443538" y="1614488"/>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8"/>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71E6C4CF-46BB-474F-B192-13BE80E80C57}"/>
              </a:ext>
            </a:extLst>
          </p:cNvPr>
          <p:cNvCxnSpPr>
            <a:cxnSpLocks/>
          </p:cNvCxnSpPr>
          <p:nvPr/>
        </p:nvCxnSpPr>
        <p:spPr>
          <a:xfrm>
            <a:off x="2324100" y="1414463"/>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8C911E-E740-8349-9E5D-24F713A06349}"/>
              </a:ext>
            </a:extLst>
          </p:cNvPr>
          <p:cNvCxnSpPr>
            <a:cxnSpLocks/>
          </p:cNvCxnSpPr>
          <p:nvPr/>
        </p:nvCxnSpPr>
        <p:spPr>
          <a:xfrm>
            <a:off x="2324100" y="4173475"/>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556D0DE9-18ED-FD46-98C3-2C8314710F24}"/>
              </a:ext>
            </a:extLst>
          </p:cNvPr>
          <p:cNvSpPr>
            <a:spLocks noGrp="1"/>
          </p:cNvSpPr>
          <p:nvPr>
            <p:ph type="body" sz="quarter" idx="16"/>
          </p:nvPr>
        </p:nvSpPr>
        <p:spPr>
          <a:xfrm>
            <a:off x="5443538" y="4374252"/>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Text Placeholder 3">
            <a:extLst>
              <a:ext uri="{FF2B5EF4-FFF2-40B4-BE49-F238E27FC236}">
                <a16:creationId xmlns:a16="http://schemas.microsoft.com/office/drawing/2014/main" id="{104B3626-0ACA-BC42-A0D9-507023166E06}"/>
              </a:ext>
            </a:extLst>
          </p:cNvPr>
          <p:cNvSpPr>
            <a:spLocks noGrp="1"/>
          </p:cNvSpPr>
          <p:nvPr>
            <p:ph type="body" sz="quarter" idx="17"/>
          </p:nvPr>
        </p:nvSpPr>
        <p:spPr>
          <a:xfrm>
            <a:off x="2324100" y="4374252"/>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sp>
        <p:nvSpPr>
          <p:cNvPr id="12" name="Title 2">
            <a:extLst>
              <a:ext uri="{FF2B5EF4-FFF2-40B4-BE49-F238E27FC236}">
                <a16:creationId xmlns:a16="http://schemas.microsoft.com/office/drawing/2014/main" id="{208A2E89-2C79-CA43-A12D-377DFF475EB5}"/>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5" name="Rectangle 1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772870220"/>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 Statement  - Whit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34609830"/>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 Black">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803735184"/>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ext Narrow - Right - White">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9977551"/>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Narrow - Righ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chemeClr val="bg1"/>
                </a:solidFill>
              </a:defRPr>
            </a:lvl1pPr>
            <a:lvl2pPr marL="460800" indent="-228600">
              <a:spcBef>
                <a:spcPts val="400"/>
              </a:spcBef>
              <a:spcAft>
                <a:spcPts val="400"/>
              </a:spcAft>
              <a:buFont typeface="Arial" panose="020B0604020202020204" pitchFamily="34" charset="0"/>
              <a:buChar char="–"/>
              <a:defRPr sz="1800">
                <a:solidFill>
                  <a:schemeClr val="bg1"/>
                </a:solidFill>
              </a:defRPr>
            </a:lvl2pPr>
            <a:lvl3pPr marL="691200" indent="-228600">
              <a:spcBef>
                <a:spcPts val="400"/>
              </a:spcBef>
              <a:spcAft>
                <a:spcPts val="400"/>
              </a:spcAft>
              <a:buFont typeface="Courier New" panose="02070309020205020404" pitchFamily="49" charset="0"/>
              <a:buChar char="o"/>
              <a:defRPr sz="1800">
                <a:solidFill>
                  <a:schemeClr val="bg1"/>
                </a:solidFill>
              </a:defRPr>
            </a:lvl3pPr>
            <a:lvl4pPr marL="921600" indent="-230188">
              <a:spcBef>
                <a:spcPts val="400"/>
              </a:spcBef>
              <a:spcAft>
                <a:spcPts val="400"/>
              </a:spcAft>
              <a:buFont typeface="Arial" panose="020B0604020202020204" pitchFamily="34" charset="0"/>
              <a:buChar char="–"/>
              <a:defRPr sz="1800">
                <a:solidFill>
                  <a:schemeClr val="bg1"/>
                </a:solidFill>
              </a:defRPr>
            </a:lvl4pPr>
            <a:lvl5pPr marL="1152000" indent="-230188">
              <a:spcBef>
                <a:spcPts val="400"/>
              </a:spcBef>
              <a:spcAft>
                <a:spcPts val="400"/>
              </a:spcAft>
              <a:buFont typeface="Arial" panose="020B0604020202020204" pitchFamily="34" charset="0"/>
              <a:buChar char="•"/>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120850"/>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 Statement - White">
    <p:spTree>
      <p:nvGrpSpPr>
        <p:cNvPr id="1" name="Shape 186"/>
        <p:cNvGrpSpPr/>
        <p:nvPr/>
      </p:nvGrpSpPr>
      <p:grpSpPr>
        <a:xfrm>
          <a:off x="0" y="0"/>
          <a:ext cx="0" cy="0"/>
          <a:chOff x="0" y="0"/>
          <a:chExt cx="0" cy="0"/>
        </a:xfrm>
      </p:grpSpPr>
      <p:sp>
        <p:nvSpPr>
          <p:cNvPr id="6" name="TextBox 5"/>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68968602"/>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Narrow - Right - White">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53432225"/>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Narrow + Stmt - R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23078259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1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TITLE </a:t>
            </a:r>
            <a:endParaRPr lang="en-IN" dirty="0"/>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dirty="0"/>
              <a:t>Click to Add Section Title</a:t>
            </a:r>
            <a:endParaRPr lang="en-US" dirty="0"/>
          </a:p>
        </p:txBody>
      </p:sp>
      <p:grpSp>
        <p:nvGrpSpPr>
          <p:cNvPr id="7" name="Group 6">
            <a:extLst>
              <a:ext uri="{FF2B5EF4-FFF2-40B4-BE49-F238E27FC236}">
                <a16:creationId xmlns:a16="http://schemas.microsoft.com/office/drawing/2014/main" id="{8FF8E2A8-5091-114D-A239-54404EDD69AC}"/>
              </a:ext>
            </a:extLst>
          </p:cNvPr>
          <p:cNvGrpSpPr/>
          <p:nvPr userDrawn="1"/>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31794140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 Column - White">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294809"/>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Column - Grey">
    <p:bg>
      <p:bgPr>
        <a:solidFill>
          <a:srgbClr val="161616"/>
        </a:solidFill>
        <a:effectLst/>
      </p:bgPr>
    </p:bg>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9326001"/>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 Column">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9335850"/>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857487195"/>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Column - Black">
    <p:bg>
      <p:bgPr>
        <a:solidFill>
          <a:schemeClr val="tx1"/>
        </a:solidFill>
        <a:effectLst/>
      </p:bgPr>
    </p:bg>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chemeClr val="bg1"/>
                </a:solidFill>
              </a:defRPr>
            </a:lvl1pPr>
            <a:lvl2pPr marL="304792" indent="-152396">
              <a:spcBef>
                <a:spcPts val="400"/>
              </a:spcBef>
              <a:spcAft>
                <a:spcPts val="400"/>
              </a:spcAft>
              <a:buClr>
                <a:schemeClr val="bg1">
                  <a:lumMod val="75000"/>
                </a:schemeClr>
              </a:buClr>
              <a:tabLst/>
              <a:defRPr sz="1600">
                <a:solidFill>
                  <a:schemeClr val="bg1"/>
                </a:solidFill>
              </a:defRPr>
            </a:lvl2pPr>
            <a:lvl3pPr marL="457189" indent="-152396">
              <a:spcBef>
                <a:spcPts val="400"/>
              </a:spcBef>
              <a:spcAft>
                <a:spcPts val="400"/>
              </a:spcAft>
              <a:buClr>
                <a:schemeClr val="bg1">
                  <a:lumMod val="75000"/>
                </a:schemeClr>
              </a:buClr>
              <a:tabLst/>
              <a:defRPr sz="1600">
                <a:solidFill>
                  <a:schemeClr val="bg1"/>
                </a:solidFill>
              </a:defRPr>
            </a:lvl3pPr>
            <a:lvl4pPr marL="611702" indent="-154513">
              <a:spcBef>
                <a:spcPts val="400"/>
              </a:spcBef>
              <a:spcAft>
                <a:spcPts val="400"/>
              </a:spcAft>
              <a:buClr>
                <a:schemeClr val="bg1">
                  <a:lumMod val="75000"/>
                </a:schemeClr>
              </a:buClr>
              <a:tabLst/>
              <a:defRPr sz="1600">
                <a:solidFill>
                  <a:schemeClr val="bg1"/>
                </a:solidFill>
              </a:defRPr>
            </a:lvl4pPr>
            <a:lvl5pPr marL="764098" indent="-152396">
              <a:spcBef>
                <a:spcPts val="400"/>
              </a:spcBef>
              <a:spcAft>
                <a:spcPts val="400"/>
              </a:spcAft>
              <a:buClr>
                <a:schemeClr val="bg1">
                  <a:lumMod val="75000"/>
                </a:schemeClr>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693625990"/>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and 3-Column">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73736" indent="-173736">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3" name="Title 2">
            <a:extLst>
              <a:ext uri="{FF2B5EF4-FFF2-40B4-BE49-F238E27FC236}">
                <a16:creationId xmlns:a16="http://schemas.microsoft.com/office/drawing/2014/main" id="{CDCDE5B6-E600-9A48-9E21-D20797DE9BF8}"/>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6" name="Rectangle 1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075205215"/>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tatement and 3-Column - Black">
    <p:bg>
      <p:bgPr>
        <a:solidFill>
          <a:schemeClr val="tx1"/>
        </a:solidFill>
        <a:effectLst/>
      </p:bgPr>
    </p:bg>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1" name="Title 2">
            <a:extLst>
              <a:ext uri="{FF2B5EF4-FFF2-40B4-BE49-F238E27FC236}">
                <a16:creationId xmlns:a16="http://schemas.microsoft.com/office/drawing/2014/main" id="{0597E2D7-7A8D-DA42-85A4-B17C0F60F1B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5" name="Rectangle 1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675238343"/>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Column header - White">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48749616"/>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Column">
    <p:spTree>
      <p:nvGrpSpPr>
        <p:cNvPr id="1" name="Shape 186"/>
        <p:cNvGrpSpPr/>
        <p:nvPr/>
      </p:nvGrpSpPr>
      <p:grpSpPr>
        <a:xfrm>
          <a:off x="0" y="0"/>
          <a:ext cx="0" cy="0"/>
          <a:chOff x="0" y="0"/>
          <a:chExt cx="0" cy="0"/>
        </a:xfrm>
      </p:grpSpPr>
      <p:sp>
        <p:nvSpPr>
          <p:cNvPr id="10" name="TextBox 9"/>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4801697"/>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4-Column Header">
    <p:spTree>
      <p:nvGrpSpPr>
        <p:cNvPr id="1" name="Shape 186"/>
        <p:cNvGrpSpPr/>
        <p:nvPr/>
      </p:nvGrpSpPr>
      <p:grpSpPr>
        <a:xfrm>
          <a:off x="0" y="0"/>
          <a:ext cx="0" cy="0"/>
          <a:chOff x="0" y="0"/>
          <a:chExt cx="0" cy="0"/>
        </a:xfrm>
      </p:grpSpPr>
      <p:sp>
        <p:nvSpPr>
          <p:cNvPr id="10" name="TextBox 9"/>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94176282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1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TITLE</a:t>
            </a:r>
            <a:endParaRPr lang="en-IN" dirty="0"/>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dirty="0"/>
              <a:t>Click to Add Section Title</a:t>
            </a:r>
            <a:endParaRPr lang="en-US" dirty="0"/>
          </a:p>
        </p:txBody>
      </p:sp>
      <p:grpSp>
        <p:nvGrpSpPr>
          <p:cNvPr id="4" name="Group 3">
            <a:extLst>
              <a:ext uri="{FF2B5EF4-FFF2-40B4-BE49-F238E27FC236}">
                <a16:creationId xmlns:a16="http://schemas.microsoft.com/office/drawing/2014/main" id="{E5401AA7-C988-E24C-B380-852C86079C49}"/>
              </a:ext>
            </a:extLst>
          </p:cNvPr>
          <p:cNvGrpSpPr/>
          <p:nvPr userDrawn="1"/>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605601626"/>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6" name="TextBox 5">
            <a:extLst>
              <a:ext uri="{FF2B5EF4-FFF2-40B4-BE49-F238E27FC236}">
                <a16:creationId xmlns:a16="http://schemas.microsoft.com/office/drawing/2014/main" id="{4BEE6472-397A-A448-8540-27F47F341890}"/>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a:extLst>
              <a:ext uri="{FF2B5EF4-FFF2-40B4-BE49-F238E27FC236}">
                <a16:creationId xmlns:a16="http://schemas.microsoft.com/office/drawing/2014/main" id="{C41238F9-7EC7-3F42-A478-1BA0822C8062}"/>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8242149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6" name="TextBox 5">
            <a:extLst>
              <a:ext uri="{FF2B5EF4-FFF2-40B4-BE49-F238E27FC236}">
                <a16:creationId xmlns:a16="http://schemas.microsoft.com/office/drawing/2014/main" id="{7BCC9FB4-13CB-D54F-8144-4F4D9BC0319D}"/>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a:extLst>
              <a:ext uri="{FF2B5EF4-FFF2-40B4-BE49-F238E27FC236}">
                <a16:creationId xmlns:a16="http://schemas.microsoft.com/office/drawing/2014/main" id="{0F2F900C-80EC-A14A-A279-AE6A6325C06F}"/>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6610715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ustom Layout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440156"/>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ustom Layout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479713"/>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28600"/>
          </a:xfrm>
        </p:spPr>
        <p:txBody>
          <a:bodyPr/>
          <a:lstStyle>
            <a:lvl1pPr marL="1800" indent="0">
              <a:buNone/>
              <a:defRPr sz="1200" b="1" baseline="0">
                <a:solidFill>
                  <a:schemeClr val="bg1"/>
                </a:solidFill>
              </a:defRPr>
            </a:lvl1pPr>
          </a:lstStyle>
          <a:p>
            <a:pPr lvl="0"/>
            <a:r>
              <a:rPr lang="en-US" err="1"/>
              <a:t>Firstname</a:t>
            </a:r>
            <a:r>
              <a:rPr lang="en-US"/>
              <a:t> </a:t>
            </a:r>
            <a:r>
              <a:rPr lang="en-US" err="1"/>
              <a:t>Lastname</a:t>
            </a:r>
            <a:endParaRPr lang="en-US"/>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dirty="0">
                <a:solidFill>
                  <a:srgbClr val="667686"/>
                </a:solidFill>
                <a:latin typeface="Arial" panose="020B0604020202020204" pitchFamily="34" charset="0"/>
                <a:cs typeface="Arial" panose="020B0604020202020204" pitchFamily="34" charset="0"/>
              </a:rPr>
              <a:t>Disclaimer:</a:t>
            </a:r>
            <a:r>
              <a:rPr lang="en-IN" sz="900" dirty="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and its affiliates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dirty="0">
                <a:solidFill>
                  <a:srgbClr val="667686"/>
                </a:solidFill>
                <a:latin typeface="Arial" panose="020B0604020202020204" pitchFamily="34" charset="0"/>
                <a:cs typeface="Arial" panose="020B0604020202020204" pitchFamily="34" charset="0"/>
              </a:rPr>
              <a:t>Orion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and Orion Innovation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are service marks of Orion Systems Integrators, LLC. </a:t>
            </a:r>
            <a:br>
              <a:rPr lang="en-IN" sz="900" dirty="0">
                <a:solidFill>
                  <a:srgbClr val="667686"/>
                </a:solidFill>
                <a:latin typeface="Arial" panose="020B0604020202020204" pitchFamily="34" charset="0"/>
                <a:cs typeface="Arial" panose="020B0604020202020204" pitchFamily="34" charset="0"/>
              </a:rPr>
            </a:br>
            <a:r>
              <a:rPr lang="en-IN" sz="900" dirty="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dirty="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31082"/>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686198"/>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4941314"/>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123.456.7890</a:t>
            </a:r>
          </a:p>
        </p:txBody>
      </p:sp>
      <p:sp>
        <p:nvSpPr>
          <p:cNvPr id="25" name="TextBox 24">
            <a:extLst>
              <a:ext uri="{FF2B5EF4-FFF2-40B4-BE49-F238E27FC236}">
                <a16:creationId xmlns:a16="http://schemas.microsoft.com/office/drawing/2014/main" id="{0C83B729-C259-437A-8677-3F9B5C74A120}"/>
              </a:ext>
            </a:extLst>
          </p:cNvPr>
          <p:cNvSpPr txBox="1"/>
          <p:nvPr/>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dirty="0">
                <a:solidFill>
                  <a:schemeClr val="bg1"/>
                </a:solidFill>
              </a:rPr>
              <a:t>orioninc.com</a:t>
            </a:r>
            <a:endParaRPr lang="en-US" sz="1200" dirty="0">
              <a:solidFill>
                <a:schemeClr val="bg1"/>
              </a:solidFill>
            </a:endParaRPr>
          </a:p>
        </p:txBody>
      </p:sp>
    </p:spTree>
    <p:extLst>
      <p:ext uri="{BB962C8B-B14F-4D97-AF65-F5344CB8AC3E}">
        <p14:creationId xmlns:p14="http://schemas.microsoft.com/office/powerpoint/2010/main" val="439588591"/>
      </p:ext>
    </p:extLst>
  </p:cSld>
  <p:clrMapOvr>
    <a:masterClrMapping/>
  </p:clrMapOvr>
  <p:hf sldNum="0"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ontents/Agenda">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3733"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67"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138848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2_Text Narrow - Right">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612648" y="457200"/>
            <a:ext cx="10972800" cy="457200"/>
          </a:xfrm>
          <a:prstGeom prst="rect">
            <a:avLst/>
          </a:prstGeom>
        </p:spPr>
        <p:txBody>
          <a:bodyPr lIns="0" tIns="0" rIns="0" bIns="0" anchor="t" anchorCtr="0">
            <a:noAutofit/>
          </a:bodyPr>
          <a:lstStyle>
            <a:lvl1pPr marR="0" lvl="0" algn="l" rtl="0">
              <a:lnSpc>
                <a:spcPct val="110000"/>
              </a:lnSpc>
              <a:spcBef>
                <a:spcPts val="0"/>
              </a:spcBef>
              <a:spcAft>
                <a:spcPts val="800"/>
              </a:spcAft>
              <a:buClr>
                <a:srgbClr val="073763"/>
              </a:buClr>
              <a:buSzPct val="100000"/>
              <a:buNone/>
              <a:defRPr sz="1200" b="0" i="0" u="none" strike="noStrike" cap="none" spc="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p>
        </p:txBody>
      </p:sp>
      <p:sp>
        <p:nvSpPr>
          <p:cNvPr id="9" name="Text Placeholder 10">
            <a:extLst>
              <a:ext uri="{FF2B5EF4-FFF2-40B4-BE49-F238E27FC236}">
                <a16:creationId xmlns:a16="http://schemas.microsoft.com/office/drawing/2014/main" id="{423C900A-B2B3-4245-8650-AB97643C2F7F}"/>
              </a:ext>
            </a:extLst>
          </p:cNvPr>
          <p:cNvSpPr>
            <a:spLocks noGrp="1"/>
          </p:cNvSpPr>
          <p:nvPr>
            <p:ph type="body" sz="quarter" idx="23"/>
          </p:nvPr>
        </p:nvSpPr>
        <p:spPr>
          <a:xfrm>
            <a:off x="8514026" y="1341120"/>
            <a:ext cx="3048001" cy="4876800"/>
          </a:xfrm>
        </p:spPr>
        <p:txBody>
          <a:bodyPr>
            <a:noAutofit/>
          </a:bodyPr>
          <a:lstStyle>
            <a:lvl1pPr marL="152396" indent="-152396">
              <a:tabLst/>
              <a:defRPr sz="1867">
                <a:solidFill>
                  <a:schemeClr val="tx2"/>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2" name="Footer Placeholder 1">
            <a:extLst>
              <a:ext uri="{FF2B5EF4-FFF2-40B4-BE49-F238E27FC236}">
                <a16:creationId xmlns:a16="http://schemas.microsoft.com/office/drawing/2014/main" id="{34C129C0-E527-C242-BCBD-F8027A93F33D}"/>
              </a:ext>
            </a:extLst>
          </p:cNvPr>
          <p:cNvSpPr>
            <a:spLocks noGrp="1"/>
          </p:cNvSpPr>
          <p:nvPr>
            <p:ph type="ftr" sz="quarter" idx="24"/>
          </p:nvPr>
        </p:nvSpPr>
        <p:spPr/>
        <p:txBody>
          <a:bodyPr>
            <a:noAutofit/>
          </a:bodyPr>
          <a:lstStyle/>
          <a:p>
            <a:r>
              <a:rPr lang="en-US" dirty="0"/>
              <a:t>Proprietary and Confidential</a:t>
            </a:r>
          </a:p>
        </p:txBody>
      </p:sp>
      <p:sp>
        <p:nvSpPr>
          <p:cNvPr id="3" name="Slide Number Placeholder 2">
            <a:extLst>
              <a:ext uri="{FF2B5EF4-FFF2-40B4-BE49-F238E27FC236}">
                <a16:creationId xmlns:a16="http://schemas.microsoft.com/office/drawing/2014/main" id="{94B468D7-E4D8-E24E-BEA8-B750CCE7D627}"/>
              </a:ext>
            </a:extLst>
          </p:cNvPr>
          <p:cNvSpPr>
            <a:spLocks noGrp="1"/>
          </p:cNvSpPr>
          <p:nvPr>
            <p:ph type="sldNum" sz="quarter" idx="25"/>
          </p:nvPr>
        </p:nvSpPr>
        <p:spPr/>
        <p:txBody>
          <a:bodyPr>
            <a:noAutofit/>
          </a:bodyPr>
          <a:lstStyle/>
          <a:p>
            <a:fld id="{9195F81D-A940-3B43-97FE-7384056E215E}" type="slidenum">
              <a:rPr lang="en-US" smtClean="0"/>
              <a:pPr/>
              <a:t>‹#›</a:t>
            </a:fld>
            <a:r>
              <a:rPr lang="en-US" dirty="0"/>
              <a:t> </a:t>
            </a:r>
          </a:p>
        </p:txBody>
      </p:sp>
    </p:spTree>
    <p:extLst>
      <p:ext uri="{BB962C8B-B14F-4D97-AF65-F5344CB8AC3E}">
        <p14:creationId xmlns:p14="http://schemas.microsoft.com/office/powerpoint/2010/main" val="1774325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Orange - Text 1 Column Right">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609600" y="487680"/>
            <a:ext cx="10972800" cy="609600"/>
          </a:xfrm>
          <a:prstGeom prst="rect">
            <a:avLst/>
          </a:prstGeom>
        </p:spPr>
        <p:txBody>
          <a:bodyPr lIns="0" tIns="0" rIns="0" bIns="0" anchor="t" anchorCtr="0"/>
          <a:lstStyle>
            <a:lvl1pPr marR="0" lvl="0" algn="l" rtl="0">
              <a:lnSpc>
                <a:spcPct val="110000"/>
              </a:lnSpc>
              <a:spcBef>
                <a:spcPts val="0"/>
              </a:spcBef>
              <a:spcAft>
                <a:spcPts val="800"/>
              </a:spcAft>
              <a:buClr>
                <a:srgbClr val="073763"/>
              </a:buClr>
              <a:buSzPct val="100000"/>
              <a:buNone/>
              <a:defRPr sz="2400" b="0" i="0" u="none" strike="noStrike" cap="none" dirty="0">
                <a:solidFill>
                  <a:srgbClr val="FC4C02"/>
                </a:solidFill>
                <a:latin typeface="Segoe UI Semilight" panose="020B0402040204020203" pitchFamily="34" charset="0"/>
                <a:ea typeface="Segoe UI Semilight" panose="020B0402040204020203" pitchFamily="34" charset="0"/>
                <a:cs typeface="Segoe UI" panose="020B0502040204020203"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2" name="Footer Placeholder 1">
            <a:extLst>
              <a:ext uri="{FF2B5EF4-FFF2-40B4-BE49-F238E27FC236}">
                <a16:creationId xmlns:a16="http://schemas.microsoft.com/office/drawing/2014/main" id="{7243710A-47FE-6F4B-B3AE-404D8398EB86}"/>
              </a:ext>
            </a:extLst>
          </p:cNvPr>
          <p:cNvSpPr>
            <a:spLocks noGrp="1"/>
          </p:cNvSpPr>
          <p:nvPr>
            <p:ph type="ftr" sz="quarter" idx="11"/>
          </p:nvPr>
        </p:nvSpPr>
        <p:spPr/>
        <p:txBody>
          <a:bodyPr/>
          <a:lstStyle/>
          <a:p>
            <a:r>
              <a:rPr lang="en-IN" dirty="0">
                <a:solidFill>
                  <a:schemeClr val="bg1">
                    <a:lumMod val="65000"/>
                  </a:schemeClr>
                </a:solidFill>
                <a:latin typeface="Segoe UI" panose="020B0502040204020203" pitchFamily="34" charset="0"/>
                <a:cs typeface="Segoe UI" panose="020B0502040204020203" pitchFamily="34" charset="0"/>
              </a:rPr>
              <a:t>Proprietary &amp; Confidential</a:t>
            </a:r>
          </a:p>
        </p:txBody>
      </p:sp>
      <p:sp>
        <p:nvSpPr>
          <p:cNvPr id="3" name="Slide Number Placeholder 2">
            <a:extLst>
              <a:ext uri="{FF2B5EF4-FFF2-40B4-BE49-F238E27FC236}">
                <a16:creationId xmlns:a16="http://schemas.microsoft.com/office/drawing/2014/main" id="{59DDF245-45E0-BB46-B90D-34BC7D28797B}"/>
              </a:ext>
            </a:extLst>
          </p:cNvPr>
          <p:cNvSpPr>
            <a:spLocks noGrp="1"/>
          </p:cNvSpPr>
          <p:nvPr>
            <p:ph type="sldNum" sz="quarter" idx="12"/>
          </p:nvPr>
        </p:nvSpPr>
        <p:spPr/>
        <p:txBody>
          <a:bodyPr/>
          <a:lstStyle/>
          <a:p>
            <a:fld id="{F4F498AA-9F45-434A-9071-A59C3F5BAA13}" type="slidenum">
              <a:rPr lang="en-IN" smtClean="0">
                <a:solidFill>
                  <a:schemeClr val="bg1">
                    <a:lumMod val="65000"/>
                  </a:schemeClr>
                </a:solidFill>
                <a:latin typeface="Segoe UI" panose="020B0502040204020203" pitchFamily="34" charset="0"/>
                <a:cs typeface="Segoe UI" panose="020B0502040204020203" pitchFamily="34" charset="0"/>
              </a:rPr>
              <a:pPr/>
              <a:t>‹#›</a:t>
            </a:fld>
            <a:endParaRPr lang="en-IN" dirty="0">
              <a:solidFill>
                <a:schemeClr val="bg1">
                  <a:lumMod val="65000"/>
                </a:schemeClr>
              </a:solidFill>
              <a:latin typeface="Segoe UI" panose="020B0502040204020203" pitchFamily="34" charset="0"/>
              <a:cs typeface="Segoe UI" panose="020B0502040204020203" pitchFamily="34" charset="0"/>
            </a:endParaRPr>
          </a:p>
        </p:txBody>
      </p:sp>
      <p:sp>
        <p:nvSpPr>
          <p:cNvPr id="9" name="Text Placeholder 10">
            <a:extLst>
              <a:ext uri="{FF2B5EF4-FFF2-40B4-BE49-F238E27FC236}">
                <a16:creationId xmlns:a16="http://schemas.microsoft.com/office/drawing/2014/main" id="{423C900A-B2B3-4245-8650-AB97643C2F7F}"/>
              </a:ext>
            </a:extLst>
          </p:cNvPr>
          <p:cNvSpPr>
            <a:spLocks noGrp="1"/>
          </p:cNvSpPr>
          <p:nvPr>
            <p:ph type="body" sz="quarter" idx="23"/>
          </p:nvPr>
        </p:nvSpPr>
        <p:spPr>
          <a:xfrm>
            <a:off x="8514026" y="1341120"/>
            <a:ext cx="3048001" cy="4876800"/>
          </a:xfrm>
        </p:spPr>
        <p:txBody>
          <a:bodyPr>
            <a:normAutofit/>
          </a:bodyPr>
          <a:lstStyle>
            <a:lvl1pPr marL="237061" indent="-237061">
              <a:tabLst/>
              <a:defRPr sz="1867"/>
            </a:lvl1pPr>
            <a:lvl2pPr marL="846646" indent="-237061">
              <a:tabLst/>
              <a:defRPr sz="1867"/>
            </a:lvl2pPr>
            <a:lvl3pPr marL="1456230" indent="-237061">
              <a:tabLst/>
              <a:defRPr sz="1867"/>
            </a:lvl3pPr>
            <a:lvl4pPr marL="2065815" indent="-237061">
              <a:tabLst/>
              <a:defRPr sz="1867"/>
            </a:lvl4pPr>
            <a:lvl5pPr marL="2675400" indent="-237061">
              <a:tabLst/>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8990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Orange - Text">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609601" y="487680"/>
            <a:ext cx="10972800" cy="609600"/>
          </a:xfrm>
          <a:prstGeom prst="rect">
            <a:avLst/>
          </a:prstGeom>
        </p:spPr>
        <p:txBody>
          <a:bodyPr lIns="0" tIns="0" rIns="0" bIns="0" anchor="t" anchorCtr="0"/>
          <a:lstStyle>
            <a:lvl1pPr marR="0" lvl="0" algn="l" rtl="0">
              <a:lnSpc>
                <a:spcPct val="100000"/>
              </a:lnSpc>
              <a:spcBef>
                <a:spcPts val="0"/>
              </a:spcBef>
              <a:spcAft>
                <a:spcPts val="0"/>
              </a:spcAft>
              <a:buClr>
                <a:srgbClr val="073763"/>
              </a:buClr>
              <a:buSzPct val="100000"/>
              <a:buNone/>
              <a:defRPr sz="2400" b="0" i="0" u="none" strike="noStrike" cap="none" dirty="0">
                <a:solidFill>
                  <a:srgbClr val="FC4C02"/>
                </a:solidFill>
                <a:latin typeface="Segoe UI Semilight" panose="020B0402040204020203" pitchFamily="34" charset="0"/>
                <a:ea typeface="Segoe UI Semilight" panose="020B0402040204020203" pitchFamily="34" charset="0"/>
                <a:cs typeface="Segoe UI" panose="020B0502040204020203"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2" name="Footer Placeholder 1">
            <a:extLst>
              <a:ext uri="{FF2B5EF4-FFF2-40B4-BE49-F238E27FC236}">
                <a16:creationId xmlns:a16="http://schemas.microsoft.com/office/drawing/2014/main" id="{988C73BD-8AE4-9740-B919-FEAD045359F9}"/>
              </a:ext>
            </a:extLst>
          </p:cNvPr>
          <p:cNvSpPr>
            <a:spLocks noGrp="1"/>
          </p:cNvSpPr>
          <p:nvPr>
            <p:ph type="ftr" sz="quarter" idx="11"/>
          </p:nvPr>
        </p:nvSpPr>
        <p:spPr/>
        <p:txBody>
          <a:bodyPr/>
          <a:lstStyle/>
          <a:p>
            <a:r>
              <a:rPr lang="en-IN" dirty="0">
                <a:solidFill>
                  <a:prstClr val="white">
                    <a:lumMod val="65000"/>
                  </a:prstClr>
                </a:solidFill>
                <a:latin typeface="Segoe UI" panose="020B0502040204020203" pitchFamily="34" charset="0"/>
                <a:cs typeface="Segoe UI" panose="020B0502040204020203" pitchFamily="34" charset="0"/>
              </a:rPr>
              <a:t>Proprietary &amp; Confidential</a:t>
            </a:r>
          </a:p>
        </p:txBody>
      </p:sp>
      <p:sp>
        <p:nvSpPr>
          <p:cNvPr id="3" name="Slide Number Placeholder 2">
            <a:extLst>
              <a:ext uri="{FF2B5EF4-FFF2-40B4-BE49-F238E27FC236}">
                <a16:creationId xmlns:a16="http://schemas.microsoft.com/office/drawing/2014/main" id="{9EDF6113-B0E9-DE45-B388-39B64D121485}"/>
              </a:ext>
            </a:extLst>
          </p:cNvPr>
          <p:cNvSpPr>
            <a:spLocks noGrp="1"/>
          </p:cNvSpPr>
          <p:nvPr>
            <p:ph type="sldNum" sz="quarter" idx="12"/>
          </p:nvPr>
        </p:nvSpPr>
        <p:spPr/>
        <p:txBody>
          <a:bodyPr/>
          <a:lstStyle/>
          <a:p>
            <a:fld id="{F4F498AA-9F45-434A-9071-A59C3F5BAA13}" type="slidenum">
              <a:rPr lang="en-IN" smtClean="0">
                <a:solidFill>
                  <a:prstClr val="white">
                    <a:lumMod val="65000"/>
                  </a:prstClr>
                </a:solidFill>
                <a:latin typeface="Segoe UI" panose="020B0502040204020203" pitchFamily="34" charset="0"/>
                <a:cs typeface="Segoe UI" panose="020B0502040204020203" pitchFamily="34" charset="0"/>
              </a:rPr>
              <a:pPr/>
              <a:t>‹#›</a:t>
            </a:fld>
            <a:endParaRPr lang="en-IN" dirty="0">
              <a:solidFill>
                <a:prstClr val="white">
                  <a:lumMod val="65000"/>
                </a:prstClr>
              </a:solidFill>
              <a:latin typeface="Segoe UI" panose="020B0502040204020203" pitchFamily="34" charset="0"/>
              <a:cs typeface="Segoe UI" panose="020B0502040204020203" pitchFamily="34" charset="0"/>
            </a:endParaRPr>
          </a:p>
        </p:txBody>
      </p:sp>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219200"/>
            <a:ext cx="10972800" cy="4876800"/>
          </a:xfrm>
        </p:spPr>
        <p:txBody>
          <a:bodyPr/>
          <a:lstStyle>
            <a:lvl1pPr marL="232822" indent="-224356">
              <a:buClr>
                <a:schemeClr val="bg1">
                  <a:lumMod val="75000"/>
                </a:schemeClr>
              </a:buClr>
              <a:tabLst/>
              <a:defRPr b="0" i="0">
                <a:latin typeface="Segoe UI Semilight" panose="020B0402040204020203" pitchFamily="34" charset="0"/>
                <a:cs typeface="Segoe UI Semilight" panose="020B0402040204020203" pitchFamily="34" charset="0"/>
              </a:defRPr>
            </a:lvl1pPr>
            <a:lvl2pPr>
              <a:buClr>
                <a:schemeClr val="bg1">
                  <a:lumMod val="75000"/>
                </a:schemeClr>
              </a:buClr>
              <a:defRPr b="0" i="0">
                <a:latin typeface="Segoe UI Semilight" panose="020B0402040204020203" pitchFamily="34" charset="0"/>
                <a:cs typeface="Segoe UI Semilight" panose="020B0402040204020203" pitchFamily="34" charset="0"/>
              </a:defRPr>
            </a:lvl2pPr>
            <a:lvl3pPr>
              <a:buClr>
                <a:schemeClr val="bg1">
                  <a:lumMod val="75000"/>
                </a:schemeClr>
              </a:buClr>
              <a:defRPr b="0" i="0">
                <a:latin typeface="Segoe UI Semilight" panose="020B0402040204020203" pitchFamily="34" charset="0"/>
                <a:cs typeface="Segoe UI Semilight" panose="020B0402040204020203" pitchFamily="34" charset="0"/>
              </a:defRPr>
            </a:lvl3pPr>
            <a:lvl4pPr>
              <a:buClr>
                <a:schemeClr val="bg1">
                  <a:lumMod val="75000"/>
                </a:schemeClr>
              </a:buClr>
              <a:defRPr b="0" i="0">
                <a:latin typeface="Segoe UI Semilight" panose="020B0402040204020203" pitchFamily="34" charset="0"/>
                <a:cs typeface="Segoe UI Semilight" panose="020B0402040204020203" pitchFamily="34" charset="0"/>
              </a:defRPr>
            </a:lvl4pPr>
            <a:lvl5pPr>
              <a:buClr>
                <a:schemeClr val="bg1">
                  <a:lumMod val="75000"/>
                </a:schemeClr>
              </a:buClr>
              <a:defRPr b="0" i="0">
                <a:latin typeface="Segoe UI Semilight" panose="020B0402040204020203" pitchFamily="34" charset="0"/>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8289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chemeClr val="tx1"/>
                </a:solidFill>
              </a:defRPr>
            </a:lvl1pPr>
            <a:lvl2pPr marL="304792" indent="-152396">
              <a:spcBef>
                <a:spcPts val="400"/>
              </a:spcBef>
              <a:spcAft>
                <a:spcPts val="400"/>
              </a:spcAft>
              <a:buClr>
                <a:schemeClr val="bg1">
                  <a:lumMod val="75000"/>
                </a:schemeClr>
              </a:buClr>
              <a:tabLst/>
              <a:defRPr sz="1600">
                <a:solidFill>
                  <a:schemeClr val="tx1"/>
                </a:solidFill>
              </a:defRPr>
            </a:lvl2pPr>
            <a:lvl3pPr marL="457189" indent="-152396">
              <a:spcBef>
                <a:spcPts val="400"/>
              </a:spcBef>
              <a:spcAft>
                <a:spcPts val="400"/>
              </a:spcAft>
              <a:buClr>
                <a:schemeClr val="bg1">
                  <a:lumMod val="75000"/>
                </a:schemeClr>
              </a:buClr>
              <a:tabLst/>
              <a:defRPr sz="1600">
                <a:solidFill>
                  <a:schemeClr val="tx1"/>
                </a:solidFill>
              </a:defRPr>
            </a:lvl3pPr>
            <a:lvl4pPr marL="611702" indent="-154513">
              <a:spcBef>
                <a:spcPts val="400"/>
              </a:spcBef>
              <a:spcAft>
                <a:spcPts val="400"/>
              </a:spcAft>
              <a:buClr>
                <a:schemeClr val="bg1">
                  <a:lumMod val="75000"/>
                </a:schemeClr>
              </a:buClr>
              <a:tabLst/>
              <a:defRPr sz="1600">
                <a:solidFill>
                  <a:schemeClr val="tx1"/>
                </a:solidFill>
              </a:defRPr>
            </a:lvl4pPr>
            <a:lvl5pPr marL="764098" indent="-152396">
              <a:spcBef>
                <a:spcPts val="400"/>
              </a:spcBef>
              <a:spcAft>
                <a:spcPts val="400"/>
              </a:spcAft>
              <a:buClr>
                <a:schemeClr val="bg1">
                  <a:lumMod val="75000"/>
                </a:schemeClr>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40261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dirty="0"/>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100" b="0" i="0" spc="200" baseline="0">
                <a:solidFill>
                  <a:srgbClr val="26C3F3"/>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4531792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only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609601" y="457200"/>
            <a:ext cx="10972800" cy="457200"/>
          </a:xfrm>
          <a:prstGeom prst="rect">
            <a:avLst/>
          </a:prstGeom>
        </p:spPr>
        <p:txBody>
          <a:bodyPr lIns="0" tIns="0" rIns="0" bIns="0" anchor="t" anchorCtr="0"/>
          <a:lstStyle>
            <a:lvl1pPr marR="0" lvl="0" algn="l" defTabSz="1219170" rtl="0" eaLnBrk="1" latinLnBrk="0" hangingPunct="1">
              <a:lnSpc>
                <a:spcPct val="100000"/>
              </a:lnSpc>
              <a:spcBef>
                <a:spcPts val="0"/>
              </a:spcBef>
              <a:spcAft>
                <a:spcPts val="0"/>
              </a:spcAft>
              <a:buClr>
                <a:srgbClr val="073763"/>
              </a:buClr>
              <a:buSzPct val="100000"/>
              <a:buNone/>
              <a:defRPr sz="1200" b="0" i="0" u="none" strike="noStrike" kern="1200" cap="none" spc="200" baseline="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3" name="Slide Number Placeholder 2">
            <a:extLst>
              <a:ext uri="{FF2B5EF4-FFF2-40B4-BE49-F238E27FC236}">
                <a16:creationId xmlns:a16="http://schemas.microsoft.com/office/drawing/2014/main" id="{F509D132-2790-3A46-BDC1-0220F0557022}"/>
              </a:ext>
            </a:extLst>
          </p:cNvPr>
          <p:cNvSpPr>
            <a:spLocks noGrp="1"/>
          </p:cNvSpPr>
          <p:nvPr>
            <p:ph type="sldNum" sz="quarter" idx="15"/>
          </p:nvPr>
        </p:nvSpPr>
        <p:spPr/>
        <p:txBody>
          <a:bodyPr/>
          <a:lstStyle/>
          <a:p>
            <a:fld id="{9195F81D-A940-3B43-97FE-7384056E215E}" type="slidenum">
              <a:rPr lang="en-US" smtClean="0"/>
              <a:pPr/>
              <a:t>‹#›</a:t>
            </a:fld>
            <a:r>
              <a:rPr lang="en-US" dirty="0"/>
              <a:t> </a:t>
            </a:r>
          </a:p>
        </p:txBody>
      </p:sp>
    </p:spTree>
    <p:extLst>
      <p:ext uri="{BB962C8B-B14F-4D97-AF65-F5344CB8AC3E}">
        <p14:creationId xmlns:p14="http://schemas.microsoft.com/office/powerpoint/2010/main" val="24104229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chemeClr val="tx1"/>
                </a:solidFill>
              </a:defRPr>
            </a:lvl1pPr>
            <a:lvl2pPr marL="460800" indent="-228600">
              <a:spcBef>
                <a:spcPts val="400"/>
              </a:spcBef>
              <a:spcAft>
                <a:spcPts val="400"/>
              </a:spcAft>
              <a:buFont typeface="Arial" panose="020B0604020202020204" pitchFamily="34" charset="0"/>
              <a:buChar char="–"/>
              <a:defRPr sz="1800">
                <a:solidFill>
                  <a:schemeClr val="tx1"/>
                </a:solidFill>
              </a:defRPr>
            </a:lvl2pPr>
            <a:lvl3pPr marL="691200" indent="-228600">
              <a:spcBef>
                <a:spcPts val="400"/>
              </a:spcBef>
              <a:spcAft>
                <a:spcPts val="400"/>
              </a:spcAft>
              <a:buFont typeface="Courier New" panose="02070309020205020404" pitchFamily="49" charset="0"/>
              <a:buChar char="o"/>
              <a:defRPr sz="1800">
                <a:solidFill>
                  <a:schemeClr val="tx1"/>
                </a:solidFill>
              </a:defRPr>
            </a:lvl3pPr>
            <a:lvl4pPr marL="921600" indent="-230188">
              <a:spcBef>
                <a:spcPts val="400"/>
              </a:spcBef>
              <a:spcAft>
                <a:spcPts val="400"/>
              </a:spcAft>
              <a:buFont typeface="Arial" panose="020B0604020202020204" pitchFamily="34" charset="0"/>
              <a:buChar char="–"/>
              <a:defRPr sz="1800">
                <a:solidFill>
                  <a:schemeClr val="tx1"/>
                </a:solidFill>
              </a:defRPr>
            </a:lvl4pPr>
            <a:lvl5pPr marL="1152000" indent="-230188">
              <a:spcBef>
                <a:spcPts val="400"/>
              </a:spcBef>
              <a:spcAft>
                <a:spcPts val="400"/>
              </a:spcAft>
              <a:buFont typeface="Arial" panose="020B0604020202020204" pitchFamily="34" charset="0"/>
              <a:buChar char="•"/>
              <a:tabLst/>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22"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98823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dirty="0"/>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100" b="0" i="0" cap="all" spc="200" baseline="0">
                <a:solidFill>
                  <a:schemeClr val="accent1"/>
                </a:solidFill>
                <a:latin typeface="Arial" panose="020B0604020202020204" pitchFamily="34" charset="0"/>
                <a:cs typeface="Arial" panose="020B0604020202020204" pitchFamily="34" charset="0"/>
              </a:defRPr>
            </a:lvl1pPr>
          </a:lstStyle>
          <a:p>
            <a:pPr lvl="0"/>
            <a:r>
              <a:rPr lang="en-US" dirty="0"/>
              <a:t>CLICK TO ADD TITLE</a:t>
            </a:r>
          </a:p>
        </p:txBody>
      </p:sp>
      <p:sp>
        <p:nvSpPr>
          <p:cNvPr id="5" name="TextBox 4"/>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144538960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chemeClr val="tx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29913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 Black">
    <p:bg>
      <p:bgPr>
        <a:solidFill>
          <a:schemeClr val="tx1"/>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3176641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theme" Target="../theme/theme2.xml"/><Relationship Id="rId8" Type="http://schemas.openxmlformats.org/officeDocument/2006/relationships/slideLayout" Target="../slideLayouts/slideLayout27.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a:p>
            <a:pPr lvl="4"/>
            <a:r>
              <a:rPr lang="en-US" dirty="0"/>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userDrawn="1"/>
        </p:nvPicPr>
        <p:blipFill>
          <a:blip r:embed="rId21"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dirty="0"/>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dirty="0"/>
              <a:t>CLICK TO EDIT MASTER TITLE STYLE</a:t>
            </a:r>
          </a:p>
        </p:txBody>
      </p:sp>
      <p:sp>
        <p:nvSpPr>
          <p:cNvPr id="2" name="MSIPCMContentMarking" descr="{&quot;HashCode&quot;:1372689701,&quot;Placement&quot;:&quot;Footer&quot;}">
            <a:extLst>
              <a:ext uri="{FF2B5EF4-FFF2-40B4-BE49-F238E27FC236}">
                <a16:creationId xmlns:a16="http://schemas.microsoft.com/office/drawing/2014/main" id="{CC4F5E24-F13A-43C6-8E7D-8F1C9D8E9017}"/>
              </a:ext>
            </a:extLst>
          </p:cNvPr>
          <p:cNvSpPr txBox="1"/>
          <p:nvPr userDrawn="1"/>
        </p:nvSpPr>
        <p:spPr>
          <a:xfrm>
            <a:off x="0" y="6561475"/>
            <a:ext cx="1254284"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en-US" sz="1200">
                <a:solidFill>
                  <a:srgbClr val="0078D7"/>
                </a:solidFill>
                <a:latin typeface="Calibri" panose="020F0502020204030204" pitchFamily="34" charset="0"/>
              </a:rPr>
              <a:t>GENEL- PUBLIC</a:t>
            </a:r>
            <a:endParaRPr lang="en-US" sz="12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1701166760"/>
      </p:ext>
    </p:extLst>
  </p:cSld>
  <p:clrMap bg1="lt1" tx1="dk1" bg2="lt2" tx2="dk2" accent1="accent1" accent2="accent2" accent3="accent3" accent4="accent4" accent5="accent5" accent6="accent6" hlink="hlink" folHlink="folHlink"/>
  <p:sldLayoutIdLst>
    <p:sldLayoutId id="2147483759" r:id="rId1"/>
    <p:sldLayoutId id="2147483787" r:id="rId2"/>
    <p:sldLayoutId id="2147483762" r:id="rId3"/>
    <p:sldLayoutId id="2147483760" r:id="rId4"/>
    <p:sldLayoutId id="2147483779" r:id="rId5"/>
    <p:sldLayoutId id="2147483799" r:id="rId6"/>
    <p:sldLayoutId id="2147483798" r:id="rId7"/>
    <p:sldLayoutId id="2147483764" r:id="rId8"/>
    <p:sldLayoutId id="2147483796" r:id="rId9"/>
    <p:sldLayoutId id="2147483769" r:id="rId10"/>
    <p:sldLayoutId id="2147483770" r:id="rId11"/>
    <p:sldLayoutId id="2147483791" r:id="rId12"/>
    <p:sldLayoutId id="2147483771" r:id="rId13"/>
    <p:sldLayoutId id="2147483772" r:id="rId14"/>
    <p:sldLayoutId id="2147483774" r:id="rId15"/>
    <p:sldLayoutId id="2147483775" r:id="rId16"/>
    <p:sldLayoutId id="2147483800" r:id="rId17"/>
    <p:sldLayoutId id="2147483848" r:id="rId18"/>
    <p:sldLayoutId id="2147483849" r:id="rId19"/>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userDrawn="1">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userDrawn="1">
          <p15:clr>
            <a:srgbClr val="5ACBF0"/>
          </p15:clr>
        </p15:guide>
        <p15:guide id="28" pos="2400"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a:p>
            <a:pPr lvl="4"/>
            <a:r>
              <a:rPr lang="en-US"/>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p:nvPicPr>
        <p:blipFill>
          <a:blip r:embed="rId44"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dirty="0"/>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a:t>Click to edit Master title style</a:t>
            </a:r>
          </a:p>
        </p:txBody>
      </p:sp>
      <p:pic>
        <p:nvPicPr>
          <p:cNvPr id="6" name="Picture 5">
            <a:extLst>
              <a:ext uri="{FF2B5EF4-FFF2-40B4-BE49-F238E27FC236}">
                <a16:creationId xmlns:a16="http://schemas.microsoft.com/office/drawing/2014/main" id="{89484621-9B3E-F240-9BAF-389DA7198524}"/>
              </a:ext>
            </a:extLst>
          </p:cNvPr>
          <p:cNvPicPr>
            <a:picLocks noChangeAspect="1"/>
          </p:cNvPicPr>
          <p:nvPr userDrawn="1"/>
        </p:nvPicPr>
        <p:blipFill>
          <a:blip r:embed="rId44" cstate="screen">
            <a:duotone>
              <a:schemeClr val="bg2">
                <a:shade val="45000"/>
                <a:satMod val="135000"/>
              </a:schemeClr>
              <a:prstClr val="white"/>
            </a:duotone>
            <a:alphaModFix amt="4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2" name="MSIPCMContentMarking" descr="{&quot;HashCode&quot;:1372689701,&quot;Placement&quot;:&quot;Footer&quot;}">
            <a:extLst>
              <a:ext uri="{FF2B5EF4-FFF2-40B4-BE49-F238E27FC236}">
                <a16:creationId xmlns:a16="http://schemas.microsoft.com/office/drawing/2014/main" id="{F097BAD5-7A1A-4291-9A71-87CCAA4134F0}"/>
              </a:ext>
            </a:extLst>
          </p:cNvPr>
          <p:cNvSpPr txBox="1"/>
          <p:nvPr userDrawn="1"/>
        </p:nvSpPr>
        <p:spPr>
          <a:xfrm>
            <a:off x="0" y="6561475"/>
            <a:ext cx="1254284"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en-US" sz="1200">
                <a:solidFill>
                  <a:srgbClr val="0078D7"/>
                </a:solidFill>
                <a:latin typeface="Calibri" panose="020F0502020204030204" pitchFamily="34" charset="0"/>
              </a:rPr>
              <a:t>GENEL- PUBLIC</a:t>
            </a:r>
            <a:endParaRPr lang="en-US" sz="12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24544394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 id="2147483838" r:id="rId37"/>
    <p:sldLayoutId id="2147483839" r:id="rId38"/>
    <p:sldLayoutId id="2147483840" r:id="rId39"/>
    <p:sldLayoutId id="2147483841" r:id="rId40"/>
    <p:sldLayoutId id="2147483843" r:id="rId41"/>
    <p:sldLayoutId id="2147483844" r:id="rId42"/>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rgbClr val="3A3D49"/>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p15:clr>
            <a:srgbClr val="5ACBF0"/>
          </p15:clr>
        </p15:guide>
        <p15:guide id="28" pos="240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microsoft.com/en-us/training/modules/secure-and-isolate-with-nsg-and-service-endpoints/3-exercise-network-security-groups" TargetMode="Externa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training/modules/integrate-vnets-with-vnet-peering/3-exercise-prepare-vnets-for-peering-using-azure-cli-commands" TargetMode="External"/><Relationship Id="rId2" Type="http://schemas.openxmlformats.org/officeDocument/2006/relationships/hyperlink" Target="https://learn.microsoft.com/en-us/training/modules/secure-and-isolate-with-nsg-and-service-endpoints/3-exercise-network-security-groups" TargetMode="External"/><Relationship Id="rId1" Type="http://schemas.openxmlformats.org/officeDocument/2006/relationships/slideLayout" Target="../slideLayouts/slideLayout19.xml"/><Relationship Id="rId5" Type="http://schemas.openxmlformats.org/officeDocument/2006/relationships/hyperlink" Target="https://learn.microsoft.com/en-us/training/modules/integrate-vnets-with-vnet-peering/5-exercise-verify-vnet-peering" TargetMode="External"/><Relationship Id="rId4" Type="http://schemas.openxmlformats.org/officeDocument/2006/relationships/hyperlink" Target="https://learn.microsoft.com/en-us/training/modules/integrate-vnets-with-vnet-peering/4-exercise-configure-vnet-peering-connections-using-azure-cli-commands"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learn.microsoft.com/en-us/training/modules/improve-app-scalability-resiliency-with-load-balancer/4-exercise-configure-public-load-balancer?pivots=bash" TargetMode="Externa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training/modules/load-balance-web-traffic-with-application-gateway/5-exercise-create-configure-application-gateway" TargetMode="External"/><Relationship Id="rId2" Type="http://schemas.openxmlformats.org/officeDocument/2006/relationships/hyperlink" Target="https://learn.microsoft.com/en-us/training/modules/load-balance-web-traffic-with-application-gateway/3-exercise-create-web-sites" TargetMode="External"/><Relationship Id="rId1" Type="http://schemas.openxmlformats.org/officeDocument/2006/relationships/slideLayout" Target="../slideLayouts/slideLayout19.xml"/><Relationship Id="rId4" Type="http://schemas.openxmlformats.org/officeDocument/2006/relationships/hyperlink" Target="https://learn.microsoft.com/en-us/training/modules/load-balance-web-traffic-with-application-gateway/6-exercise-test-application-gateway"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training/modules/control-network-traffic-flow-with-routes/6-exercise-route-traffic-through-nva" TargetMode="External"/><Relationship Id="rId2" Type="http://schemas.openxmlformats.org/officeDocument/2006/relationships/hyperlink" Target="https://learn.microsoft.com/en-us/training/modules/control-network-traffic-flow-with-routes/5-exercise-create-nva-vm"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training/modules/design-ip-addressing-for-azure/5-exercise-implement-vnets" TargetMode="External"/><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contrast="10000"/>
                    </a14:imgEffect>
                  </a14:imgLayer>
                </a14:imgProps>
              </a:ext>
            </a:extLst>
          </a:blip>
          <a:srcRect/>
          <a:stretch>
            <a:fillRect l="-9000" r="-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7113-7D64-984E-A590-9521764EDE03}"/>
              </a:ext>
            </a:extLst>
          </p:cNvPr>
          <p:cNvSpPr>
            <a:spLocks noGrp="1"/>
          </p:cNvSpPr>
          <p:nvPr>
            <p:ph type="ctrTitle"/>
          </p:nvPr>
        </p:nvSpPr>
        <p:spPr>
          <a:xfrm>
            <a:off x="2310802" y="2563675"/>
            <a:ext cx="8263645" cy="1717704"/>
          </a:xfrm>
        </p:spPr>
        <p:txBody>
          <a:bodyPr>
            <a:normAutofit/>
          </a:bodyPr>
          <a:lstStyle/>
          <a:p>
            <a:r>
              <a:rPr lang="en-US" sz="4400" dirty="0"/>
              <a:t>Cloud Infrastructure</a:t>
            </a:r>
            <a:br>
              <a:rPr lang="en-US" sz="4400" dirty="0"/>
            </a:br>
            <a:r>
              <a:rPr lang="en-US" sz="4400" dirty="0"/>
              <a:t>Week#6</a:t>
            </a:r>
            <a:endParaRPr lang="tr-TR" sz="4400" dirty="0"/>
          </a:p>
        </p:txBody>
      </p:sp>
      <p:sp>
        <p:nvSpPr>
          <p:cNvPr id="12" name="Text Placeholder 11">
            <a:extLst>
              <a:ext uri="{FF2B5EF4-FFF2-40B4-BE49-F238E27FC236}">
                <a16:creationId xmlns:a16="http://schemas.microsoft.com/office/drawing/2014/main" id="{130525A6-CB1C-9B43-853B-061F8D8A9E5F}"/>
              </a:ext>
            </a:extLst>
          </p:cNvPr>
          <p:cNvSpPr>
            <a:spLocks noGrp="1"/>
          </p:cNvSpPr>
          <p:nvPr>
            <p:ph type="body" sz="quarter" idx="11"/>
          </p:nvPr>
        </p:nvSpPr>
        <p:spPr/>
        <p:txBody>
          <a:bodyPr/>
          <a:lstStyle/>
          <a:p>
            <a:r>
              <a:rPr lang="en-US" dirty="0"/>
              <a:t>January 2024</a:t>
            </a:r>
          </a:p>
        </p:txBody>
      </p:sp>
      <p:pic>
        <p:nvPicPr>
          <p:cNvPr id="5" name="Resim 3">
            <a:extLst>
              <a:ext uri="{FF2B5EF4-FFF2-40B4-BE49-F238E27FC236}">
                <a16:creationId xmlns:a16="http://schemas.microsoft.com/office/drawing/2014/main" id="{1FFFC808-4FE3-4F88-822D-9DE50F2D3F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8319" y="810231"/>
            <a:ext cx="2760934" cy="770761"/>
          </a:xfrm>
          <a:prstGeom prst="rect">
            <a:avLst/>
          </a:prstGeom>
        </p:spPr>
      </p:pic>
      <p:sp>
        <p:nvSpPr>
          <p:cNvPr id="6" name="Text Placeholder 11">
            <a:extLst>
              <a:ext uri="{FF2B5EF4-FFF2-40B4-BE49-F238E27FC236}">
                <a16:creationId xmlns:a16="http://schemas.microsoft.com/office/drawing/2014/main" id="{FD367A0A-931F-4857-885D-43C45C6E1830}"/>
              </a:ext>
            </a:extLst>
          </p:cNvPr>
          <p:cNvSpPr txBox="1">
            <a:spLocks/>
          </p:cNvSpPr>
          <p:nvPr/>
        </p:nvSpPr>
        <p:spPr>
          <a:xfrm>
            <a:off x="2340824" y="4440300"/>
            <a:ext cx="2425700" cy="252000"/>
          </a:xfrm>
          <a:prstGeom prst="rect">
            <a:avLst/>
          </a:prstGeom>
        </p:spPr>
        <p:txBody>
          <a:bodyPr vert="horz" lIns="0" tIns="0" rIns="0" bIns="0" rtlCol="0">
            <a:noAutofit/>
          </a:bodyPr>
          <a:lstStyle>
            <a:lvl1pPr marL="0" indent="0" algn="l" defTabSz="1219170" rtl="0" eaLnBrk="1" latinLnBrk="0" hangingPunct="1">
              <a:lnSpc>
                <a:spcPct val="110000"/>
              </a:lnSpc>
              <a:spcBef>
                <a:spcPts val="400"/>
              </a:spcBef>
              <a:spcAft>
                <a:spcPts val="400"/>
              </a:spcAft>
              <a:buClr>
                <a:schemeClr val="bg2"/>
              </a:buClr>
              <a:buFont typeface="Arial" panose="020B0604020202020204" pitchFamily="34" charset="0"/>
              <a:buNone/>
              <a:tabLst/>
              <a:defRPr sz="1200" b="0" i="0" kern="1200" spc="50" baseline="0">
                <a:solidFill>
                  <a:schemeClr val="tx2"/>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tr-TR" dirty="0"/>
              <a:t>Emrah Mutlu</a:t>
            </a:r>
            <a:endParaRPr lang="en-US" dirty="0"/>
          </a:p>
        </p:txBody>
      </p:sp>
    </p:spTree>
    <p:extLst>
      <p:ext uri="{BB962C8B-B14F-4D97-AF65-F5344CB8AC3E}">
        <p14:creationId xmlns:p14="http://schemas.microsoft.com/office/powerpoint/2010/main" val="324699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a:xfrm>
            <a:off x="609599" y="712376"/>
            <a:ext cx="10972800" cy="5195651"/>
          </a:xfrm>
        </p:spPr>
        <p:txBody>
          <a:bodyPr/>
          <a:lstStyle/>
          <a:p>
            <a:r>
              <a:rPr lang="tr-TR" sz="1600" dirty="0">
                <a:effectLst/>
                <a:latin typeface="Calibri" panose="020F0502020204030204" pitchFamily="34" charset="0"/>
                <a:ea typeface="Calibri" panose="020F0502020204030204" pitchFamily="34" charset="0"/>
                <a:cs typeface="Times New Roman" panose="02020603050405020304" pitchFamily="18" charset="0"/>
              </a:rPr>
              <a:t>Network security groups filter network traffic to and from Azure resources. Network security groups contain security rules that you configure to allow or deny inbound and outbound traffic.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600" dirty="0">
                <a:effectLst/>
                <a:latin typeface="Calibri" panose="020F0502020204030204" pitchFamily="34" charset="0"/>
                <a:ea typeface="Calibri" panose="020F0502020204030204" pitchFamily="34" charset="0"/>
                <a:cs typeface="Times New Roman" panose="02020603050405020304" pitchFamily="18" charset="0"/>
              </a:rPr>
              <a:t>Network security groups are assigned to a network interface or a subnet. When you apply network security groups to both a subnet and a network interface, each network security group is evaluated independently. Inbound traffic is first evaluated by the network security group applied to the subnet, and then by the network security group applied to the network interface. Conversely, outbound traffic from a VM is first evaluated by the network security group applied to the network interface, and then by the network security group applied to the subnet.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NSG</a:t>
            </a:r>
          </a:p>
        </p:txBody>
      </p:sp>
      <p:pic>
        <p:nvPicPr>
          <p:cNvPr id="4" name="Picture 3">
            <a:extLst>
              <a:ext uri="{FF2B5EF4-FFF2-40B4-BE49-F238E27FC236}">
                <a16:creationId xmlns:a16="http://schemas.microsoft.com/office/drawing/2014/main" id="{1F1BE465-82E1-F95E-E593-73963F7735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693" y="2708039"/>
            <a:ext cx="5640854" cy="4149961"/>
          </a:xfrm>
          <a:prstGeom prst="rect">
            <a:avLst/>
          </a:prstGeom>
          <a:noFill/>
          <a:ln>
            <a:noFill/>
          </a:ln>
        </p:spPr>
      </p:pic>
      <p:graphicFrame>
        <p:nvGraphicFramePr>
          <p:cNvPr id="6" name="Table 5">
            <a:extLst>
              <a:ext uri="{FF2B5EF4-FFF2-40B4-BE49-F238E27FC236}">
                <a16:creationId xmlns:a16="http://schemas.microsoft.com/office/drawing/2014/main" id="{E1958B10-106D-5FF4-2274-8FD9677FAE45}"/>
              </a:ext>
            </a:extLst>
          </p:cNvPr>
          <p:cNvGraphicFramePr>
            <a:graphicFrameLocks noGrp="1"/>
          </p:cNvGraphicFramePr>
          <p:nvPr>
            <p:extLst>
              <p:ext uri="{D42A27DB-BD31-4B8C-83A1-F6EECF244321}">
                <p14:modId xmlns:p14="http://schemas.microsoft.com/office/powerpoint/2010/main" val="1349590397"/>
              </p:ext>
            </p:extLst>
          </p:nvPr>
        </p:nvGraphicFramePr>
        <p:xfrm>
          <a:off x="6250454" y="2946207"/>
          <a:ext cx="5331944" cy="3451417"/>
        </p:xfrm>
        <a:graphic>
          <a:graphicData uri="http://schemas.openxmlformats.org/drawingml/2006/table">
            <a:tbl>
              <a:tblPr firstRow="1" firstCol="1" bandRow="1">
                <a:tableStyleId>{5C22544A-7EE6-4342-B048-85BDC9FD1C3A}</a:tableStyleId>
              </a:tblPr>
              <a:tblGrid>
                <a:gridCol w="1917830">
                  <a:extLst>
                    <a:ext uri="{9D8B030D-6E8A-4147-A177-3AD203B41FA5}">
                      <a16:colId xmlns:a16="http://schemas.microsoft.com/office/drawing/2014/main" val="1542357931"/>
                    </a:ext>
                  </a:extLst>
                </a:gridCol>
                <a:gridCol w="3414114">
                  <a:extLst>
                    <a:ext uri="{9D8B030D-6E8A-4147-A177-3AD203B41FA5}">
                      <a16:colId xmlns:a16="http://schemas.microsoft.com/office/drawing/2014/main" val="4083779552"/>
                    </a:ext>
                  </a:extLst>
                </a:gridCol>
              </a:tblGrid>
              <a:tr h="221702">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Property</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Explanation</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1433910124"/>
                  </a:ext>
                </a:extLst>
              </a:tr>
              <a:tr h="221702">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Name</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A unique name within the network security group.</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1606529665"/>
                  </a:ext>
                </a:extLst>
              </a:tr>
              <a:tr h="221702">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Priority</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A number between 100 and 4096.</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2967197159"/>
                  </a:ext>
                </a:extLst>
              </a:tr>
              <a:tr h="641619">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Source and destination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Any, or an individual IP address, classless inter-domain routing (CIDR) block (10.0.0.0/24, for example), service tag, or app security group.</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3100132299"/>
                  </a:ext>
                </a:extLst>
              </a:tr>
              <a:tr h="221702">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Protocol</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TCP, UDP, or Any.</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1978262895"/>
                  </a:ext>
                </a:extLst>
              </a:tr>
              <a:tr h="431660">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Direction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Whether the rule applies to inbound, or outbound traffic.</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2278406569"/>
                  </a:ext>
                </a:extLst>
              </a:tr>
              <a:tr h="221702">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Port range</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An individual port or range of ports.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2707261439"/>
                  </a:ext>
                </a:extLst>
              </a:tr>
              <a:tr h="221702">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Action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Allow or deny the traffic.</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395194074"/>
                  </a:ext>
                </a:extLst>
              </a:tr>
            </a:tbl>
          </a:graphicData>
        </a:graphic>
      </p:graphicFrame>
    </p:spTree>
    <p:extLst>
      <p:ext uri="{BB962C8B-B14F-4D97-AF65-F5344CB8AC3E}">
        <p14:creationId xmlns:p14="http://schemas.microsoft.com/office/powerpoint/2010/main" val="60152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a:xfrm>
            <a:off x="609597" y="712376"/>
            <a:ext cx="11343863" cy="5900459"/>
          </a:xfrm>
        </p:spPr>
        <p:txBody>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Inbound default security rules:</a:t>
            </a:r>
          </a:p>
          <a:p>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Times New Roman" panose="02020603050405020304" pitchFamily="18" charset="0"/>
              </a:rPr>
              <a:t>Outbound default security rules:</a:t>
            </a:r>
          </a:p>
          <a:p>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Times New Roman" panose="02020603050405020304" pitchFamily="18" charset="0"/>
              </a:rPr>
              <a:t>Service tags:</a:t>
            </a:r>
          </a:p>
          <a:p>
            <a:pPr marL="511600" lvl="1" indent="-342900">
              <a:spcBef>
                <a:spcPts val="0"/>
              </a:spcBef>
              <a:spcAft>
                <a:spcPts val="0"/>
              </a:spcAft>
              <a:buSzPts val="1000"/>
              <a:buFont typeface="Symbol" panose="05050102010706020507" pitchFamily="18" charset="2"/>
              <a:buChar char=""/>
              <a:tabLst>
                <a:tab pos="457200" algn="l"/>
              </a:tabLst>
            </a:pPr>
            <a:r>
              <a:rPr lang="tr-TR" sz="1400" b="1" dirty="0">
                <a:effectLst/>
                <a:latin typeface="Calibri" panose="020F0502020204030204" pitchFamily="34" charset="0"/>
                <a:ea typeface="Calibri" panose="020F0502020204030204" pitchFamily="34" charset="0"/>
                <a:cs typeface="Times New Roman" panose="02020603050405020304" pitchFamily="18" charset="0"/>
              </a:rPr>
              <a:t>VirtualNetwork</a:t>
            </a:r>
            <a:r>
              <a:rPr lang="tr-TR" sz="1400" dirty="0">
                <a:effectLst/>
                <a:latin typeface="Calibri" panose="020F0502020204030204" pitchFamily="34" charset="0"/>
                <a:ea typeface="Calibri" panose="020F0502020204030204" pitchFamily="34" charset="0"/>
                <a:cs typeface="Times New Roman" panose="02020603050405020304" pitchFamily="18" charset="0"/>
              </a:rPr>
              <a:t> - Represents all virtual network addresses anywhere in Azure, and in your on-premises network if you're using hybrid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511600" lvl="1" indent="-342900">
              <a:spcBef>
                <a:spcPts val="0"/>
              </a:spcBef>
              <a:spcAft>
                <a:spcPts val="0"/>
              </a:spcAft>
              <a:buSzPts val="1000"/>
              <a:buFont typeface="Symbol" panose="05050102010706020507" pitchFamily="18" charset="2"/>
              <a:buChar char=""/>
              <a:tabLst>
                <a:tab pos="457200" algn="l"/>
              </a:tabLst>
            </a:pPr>
            <a:r>
              <a:rPr lang="tr-TR" sz="1400" b="1" dirty="0">
                <a:effectLst/>
                <a:latin typeface="Calibri" panose="020F0502020204030204" pitchFamily="34" charset="0"/>
                <a:ea typeface="Calibri" panose="020F0502020204030204" pitchFamily="34" charset="0"/>
                <a:cs typeface="Times New Roman" panose="02020603050405020304" pitchFamily="18" charset="0"/>
              </a:rPr>
              <a:t>AzureLoadBalancer</a:t>
            </a:r>
            <a:r>
              <a:rPr lang="tr-TR" sz="1400" dirty="0">
                <a:effectLst/>
                <a:latin typeface="Calibri" panose="020F0502020204030204" pitchFamily="34" charset="0"/>
                <a:ea typeface="Calibri" panose="020F0502020204030204" pitchFamily="34" charset="0"/>
                <a:cs typeface="Times New Roman" panose="02020603050405020304" pitchFamily="18" charset="0"/>
              </a:rPr>
              <a:t> - Denotes Azure's infrastructure load balancer. The tag translates to the virtual IP address of the host (168.63.129.16) where Azure health probes originate.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511600" lvl="1" indent="-342900">
              <a:spcBef>
                <a:spcPts val="0"/>
              </a:spcBef>
              <a:spcAft>
                <a:spcPts val="0"/>
              </a:spcAft>
              <a:buSzPts val="1000"/>
              <a:buFont typeface="Symbol" panose="05050102010706020507" pitchFamily="18" charset="2"/>
              <a:buChar char=""/>
              <a:tabLst>
                <a:tab pos="457200" algn="l"/>
              </a:tabLst>
            </a:pPr>
            <a:r>
              <a:rPr lang="tr-TR" sz="1400" b="1" dirty="0">
                <a:effectLst/>
                <a:latin typeface="Calibri" panose="020F0502020204030204" pitchFamily="34" charset="0"/>
                <a:ea typeface="Calibri" panose="020F0502020204030204" pitchFamily="34" charset="0"/>
                <a:cs typeface="Times New Roman" panose="02020603050405020304" pitchFamily="18" charset="0"/>
              </a:rPr>
              <a:t>Internet</a:t>
            </a:r>
            <a:r>
              <a:rPr lang="tr-TR" sz="1400" dirty="0">
                <a:effectLst/>
                <a:latin typeface="Calibri" panose="020F0502020204030204" pitchFamily="34" charset="0"/>
                <a:ea typeface="Calibri" panose="020F0502020204030204" pitchFamily="34" charset="0"/>
                <a:cs typeface="Times New Roman" panose="02020603050405020304" pitchFamily="18" charset="0"/>
              </a:rPr>
              <a:t> - Represents anything outside the virtual network address that is publicly reachable, including resources that have public IP addresses. One such resource is the Web Apps feature of Azure App Service.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511600" lvl="1" indent="-342900">
              <a:spcBef>
                <a:spcPts val="0"/>
              </a:spcBef>
              <a:spcAft>
                <a:spcPts val="0"/>
              </a:spcAft>
              <a:buSzPts val="1000"/>
              <a:buFont typeface="Symbol" panose="05050102010706020507" pitchFamily="18" charset="2"/>
              <a:buChar char=""/>
              <a:tabLst>
                <a:tab pos="457200" algn="l"/>
              </a:tabLst>
            </a:pPr>
            <a:r>
              <a:rPr lang="tr-TR" sz="1400" b="1" dirty="0">
                <a:effectLst/>
                <a:latin typeface="Calibri" panose="020F0502020204030204" pitchFamily="34" charset="0"/>
                <a:ea typeface="Calibri" panose="020F0502020204030204" pitchFamily="34" charset="0"/>
                <a:cs typeface="Times New Roman" panose="02020603050405020304" pitchFamily="18" charset="0"/>
              </a:rPr>
              <a:t>AzureTrafficManager</a:t>
            </a:r>
            <a:r>
              <a:rPr lang="tr-TR" sz="1400" dirty="0">
                <a:effectLst/>
                <a:latin typeface="Calibri" panose="020F0502020204030204" pitchFamily="34" charset="0"/>
                <a:ea typeface="Calibri" panose="020F0502020204030204" pitchFamily="34" charset="0"/>
                <a:cs typeface="Times New Roman" panose="02020603050405020304" pitchFamily="18" charset="0"/>
              </a:rPr>
              <a:t> - Represents the IP address for Azure Traffic Manager.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511600" lvl="1" indent="-342900">
              <a:spcBef>
                <a:spcPts val="0"/>
              </a:spcBef>
              <a:spcAft>
                <a:spcPts val="0"/>
              </a:spcAft>
              <a:buSzPts val="1000"/>
              <a:buFont typeface="Symbol" panose="05050102010706020507" pitchFamily="18" charset="2"/>
              <a:buChar char=""/>
              <a:tabLst>
                <a:tab pos="457200" algn="l"/>
              </a:tabLst>
            </a:pPr>
            <a:r>
              <a:rPr lang="tr-TR" sz="1400" b="1" dirty="0">
                <a:effectLst/>
                <a:latin typeface="Calibri" panose="020F0502020204030204" pitchFamily="34" charset="0"/>
                <a:ea typeface="Calibri" panose="020F0502020204030204" pitchFamily="34" charset="0"/>
                <a:cs typeface="Times New Roman" panose="02020603050405020304" pitchFamily="18" charset="0"/>
              </a:rPr>
              <a:t>Storage</a:t>
            </a:r>
            <a:r>
              <a:rPr lang="tr-TR" sz="1400" dirty="0">
                <a:effectLst/>
                <a:latin typeface="Calibri" panose="020F0502020204030204" pitchFamily="34" charset="0"/>
                <a:ea typeface="Calibri" panose="020F0502020204030204" pitchFamily="34" charset="0"/>
                <a:cs typeface="Times New Roman" panose="02020603050405020304" pitchFamily="18" charset="0"/>
              </a:rPr>
              <a:t> - Represents the IP address space for Azure Storage. You can specify whether traffic is allowed or denied. You can also specify if access is allowed only to a specific region, but you can't select individual storage accounts.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511600" lvl="1" indent="-342900">
              <a:spcBef>
                <a:spcPts val="0"/>
              </a:spcBef>
              <a:spcAft>
                <a:spcPts val="0"/>
              </a:spcAft>
              <a:buSzPts val="1000"/>
              <a:buFont typeface="Symbol" panose="05050102010706020507" pitchFamily="18" charset="2"/>
              <a:buChar char=""/>
              <a:tabLst>
                <a:tab pos="457200" algn="l"/>
              </a:tabLst>
            </a:pPr>
            <a:r>
              <a:rPr lang="tr-TR" sz="1400" b="1" dirty="0">
                <a:effectLst/>
                <a:latin typeface="Calibri" panose="020F0502020204030204" pitchFamily="34" charset="0"/>
                <a:ea typeface="Calibri" panose="020F0502020204030204" pitchFamily="34" charset="0"/>
                <a:cs typeface="Times New Roman" panose="02020603050405020304" pitchFamily="18" charset="0"/>
              </a:rPr>
              <a:t>SQL</a:t>
            </a:r>
            <a:r>
              <a:rPr lang="tr-TR" sz="1400" dirty="0">
                <a:effectLst/>
                <a:latin typeface="Calibri" panose="020F0502020204030204" pitchFamily="34" charset="0"/>
                <a:ea typeface="Calibri" panose="020F0502020204030204" pitchFamily="34" charset="0"/>
                <a:cs typeface="Times New Roman" panose="02020603050405020304" pitchFamily="18" charset="0"/>
              </a:rPr>
              <a:t> - Represents the address for Azure SQL Database, Azure Database for MySQL, Azure Database for PostgreSQL, and Azure SQL Data Warehouse services. You can specify whether traffic is allowed or denied, and you can limit to a specific region.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511600" lvl="1" indent="-342900">
              <a:spcBef>
                <a:spcPts val="0"/>
              </a:spcBef>
              <a:spcAft>
                <a:spcPts val="0"/>
              </a:spcAft>
              <a:buSzPts val="1000"/>
              <a:buFont typeface="Symbol" panose="05050102010706020507" pitchFamily="18" charset="2"/>
              <a:buChar char=""/>
              <a:tabLst>
                <a:tab pos="457200" algn="l"/>
              </a:tabLst>
            </a:pPr>
            <a:r>
              <a:rPr lang="tr-TR" sz="1400" b="1" dirty="0">
                <a:effectLst/>
                <a:latin typeface="Calibri" panose="020F0502020204030204" pitchFamily="34" charset="0"/>
                <a:ea typeface="Calibri" panose="020F0502020204030204" pitchFamily="34" charset="0"/>
                <a:cs typeface="Times New Roman" panose="02020603050405020304" pitchFamily="18" charset="0"/>
              </a:rPr>
              <a:t>AppService</a:t>
            </a:r>
            <a:r>
              <a:rPr lang="tr-TR" sz="1400" dirty="0">
                <a:effectLst/>
                <a:latin typeface="Calibri" panose="020F0502020204030204" pitchFamily="34" charset="0"/>
                <a:ea typeface="Calibri" panose="020F0502020204030204" pitchFamily="34" charset="0"/>
                <a:cs typeface="Times New Roman" panose="02020603050405020304" pitchFamily="18" charset="0"/>
              </a:rPr>
              <a:t> - Represents address prefixes for Azure App Service.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NSG</a:t>
            </a:r>
          </a:p>
        </p:txBody>
      </p:sp>
      <p:graphicFrame>
        <p:nvGraphicFramePr>
          <p:cNvPr id="10" name="Table 9">
            <a:extLst>
              <a:ext uri="{FF2B5EF4-FFF2-40B4-BE49-F238E27FC236}">
                <a16:creationId xmlns:a16="http://schemas.microsoft.com/office/drawing/2014/main" id="{E938B390-D61A-040E-8DA7-8AF8E28F03E3}"/>
              </a:ext>
            </a:extLst>
          </p:cNvPr>
          <p:cNvGraphicFramePr>
            <a:graphicFrameLocks noGrp="1"/>
          </p:cNvGraphicFramePr>
          <p:nvPr>
            <p:extLst>
              <p:ext uri="{D42A27DB-BD31-4B8C-83A1-F6EECF244321}">
                <p14:modId xmlns:p14="http://schemas.microsoft.com/office/powerpoint/2010/main" val="3056775815"/>
              </p:ext>
            </p:extLst>
          </p:nvPr>
        </p:nvGraphicFramePr>
        <p:xfrm>
          <a:off x="893818" y="1017385"/>
          <a:ext cx="10688580" cy="1073404"/>
        </p:xfrm>
        <a:graphic>
          <a:graphicData uri="http://schemas.openxmlformats.org/drawingml/2006/table">
            <a:tbl>
              <a:tblPr firstRow="1" firstCol="1" bandRow="1">
                <a:tableStyleId>{5C22544A-7EE6-4342-B048-85BDC9FD1C3A}</a:tableStyleId>
              </a:tblPr>
              <a:tblGrid>
                <a:gridCol w="943259">
                  <a:extLst>
                    <a:ext uri="{9D8B030D-6E8A-4147-A177-3AD203B41FA5}">
                      <a16:colId xmlns:a16="http://schemas.microsoft.com/office/drawing/2014/main" val="1240190218"/>
                    </a:ext>
                  </a:extLst>
                </a:gridCol>
                <a:gridCol w="3613239">
                  <a:extLst>
                    <a:ext uri="{9D8B030D-6E8A-4147-A177-3AD203B41FA5}">
                      <a16:colId xmlns:a16="http://schemas.microsoft.com/office/drawing/2014/main" val="1577129140"/>
                    </a:ext>
                  </a:extLst>
                </a:gridCol>
                <a:gridCol w="6132082">
                  <a:extLst>
                    <a:ext uri="{9D8B030D-6E8A-4147-A177-3AD203B41FA5}">
                      <a16:colId xmlns:a16="http://schemas.microsoft.com/office/drawing/2014/main" val="1905523298"/>
                    </a:ext>
                  </a:extLst>
                </a:gridCol>
              </a:tblGrid>
              <a:tr h="154305">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Priority</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Rule name</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Description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3501514455"/>
                  </a:ext>
                </a:extLst>
              </a:tr>
              <a:tr h="146050">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65000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AllowVnetInbound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Allow inbound coming from any VM to any VM within the subnet.</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2555104033"/>
                  </a:ext>
                </a:extLst>
              </a:tr>
              <a:tr h="154305">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65001</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AllowAzureLoadBalancerInbound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Allow traffic from the default load balancer to any VM within the subnet.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3698952352"/>
                  </a:ext>
                </a:extLst>
              </a:tr>
              <a:tr h="146050">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65500</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DenyAllInBound</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Deny traffic from any external source to any of the VMs.</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2123034729"/>
                  </a:ext>
                </a:extLst>
              </a:tr>
            </a:tbl>
          </a:graphicData>
        </a:graphic>
      </p:graphicFrame>
      <p:graphicFrame>
        <p:nvGraphicFramePr>
          <p:cNvPr id="11" name="Table 10">
            <a:extLst>
              <a:ext uri="{FF2B5EF4-FFF2-40B4-BE49-F238E27FC236}">
                <a16:creationId xmlns:a16="http://schemas.microsoft.com/office/drawing/2014/main" id="{1D96C1D7-893E-1939-EFBD-72C8FCC08C0F}"/>
              </a:ext>
            </a:extLst>
          </p:cNvPr>
          <p:cNvGraphicFramePr>
            <a:graphicFrameLocks noGrp="1"/>
          </p:cNvGraphicFramePr>
          <p:nvPr>
            <p:extLst>
              <p:ext uri="{D42A27DB-BD31-4B8C-83A1-F6EECF244321}">
                <p14:modId xmlns:p14="http://schemas.microsoft.com/office/powerpoint/2010/main" val="3226313941"/>
              </p:ext>
            </p:extLst>
          </p:nvPr>
        </p:nvGraphicFramePr>
        <p:xfrm>
          <a:off x="893817" y="2471709"/>
          <a:ext cx="10688581" cy="1073404"/>
        </p:xfrm>
        <a:graphic>
          <a:graphicData uri="http://schemas.openxmlformats.org/drawingml/2006/table">
            <a:tbl>
              <a:tblPr firstRow="1" firstCol="1" bandRow="1">
                <a:tableStyleId>{5C22544A-7EE6-4342-B048-85BDC9FD1C3A}</a:tableStyleId>
              </a:tblPr>
              <a:tblGrid>
                <a:gridCol w="1100809">
                  <a:extLst>
                    <a:ext uri="{9D8B030D-6E8A-4147-A177-3AD203B41FA5}">
                      <a16:colId xmlns:a16="http://schemas.microsoft.com/office/drawing/2014/main" val="4042692806"/>
                    </a:ext>
                  </a:extLst>
                </a:gridCol>
                <a:gridCol w="2632428">
                  <a:extLst>
                    <a:ext uri="{9D8B030D-6E8A-4147-A177-3AD203B41FA5}">
                      <a16:colId xmlns:a16="http://schemas.microsoft.com/office/drawing/2014/main" val="4111504453"/>
                    </a:ext>
                  </a:extLst>
                </a:gridCol>
                <a:gridCol w="6955344">
                  <a:extLst>
                    <a:ext uri="{9D8B030D-6E8A-4147-A177-3AD203B41FA5}">
                      <a16:colId xmlns:a16="http://schemas.microsoft.com/office/drawing/2014/main" val="2272049341"/>
                    </a:ext>
                  </a:extLst>
                </a:gridCol>
              </a:tblGrid>
              <a:tr h="149860">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Priority</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Rule name</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Description</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4262013148"/>
                  </a:ext>
                </a:extLst>
              </a:tr>
              <a:tr h="141605">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65000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AllowVnetOutbound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Allow outbound going from any VM to any VM within the subnet.</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3787378674"/>
                  </a:ext>
                </a:extLst>
              </a:tr>
              <a:tr h="149860">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65001</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AllowInternetOutbound</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a:effectLst/>
                          <a:latin typeface="Calibri" panose="020F0502020204030204" pitchFamily="34" charset="0"/>
                          <a:cs typeface="Calibri" panose="020F0502020204030204" pitchFamily="34" charset="0"/>
                        </a:rPr>
                        <a:t>Allow outbound traffic going to the internet from any VM.</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1564601707"/>
                  </a:ext>
                </a:extLst>
              </a:tr>
              <a:tr h="141605">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65500</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DenyAllOutBound</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tc>
                  <a:txBody>
                    <a:bodyPr/>
                    <a:lstStyle/>
                    <a:p>
                      <a:pPr marL="0" marR="0">
                        <a:lnSpc>
                          <a:spcPct val="107000"/>
                        </a:lnSpc>
                        <a:spcBef>
                          <a:spcPts val="0"/>
                        </a:spcBef>
                        <a:spcAft>
                          <a:spcPts val="0"/>
                        </a:spcAft>
                      </a:pPr>
                      <a:r>
                        <a:rPr lang="tr-TR" sz="1600" dirty="0">
                          <a:effectLst/>
                          <a:latin typeface="Calibri" panose="020F0502020204030204" pitchFamily="34" charset="0"/>
                          <a:cs typeface="Calibri" panose="020F0502020204030204" pitchFamily="34" charset="0"/>
                        </a:rPr>
                        <a:t>Deny traffic from any internal VM to a system outside the virtual network.</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tc>
                <a:extLst>
                  <a:ext uri="{0D108BD9-81ED-4DB2-BD59-A6C34878D82A}">
                    <a16:rowId xmlns:a16="http://schemas.microsoft.com/office/drawing/2014/main" val="2199519265"/>
                  </a:ext>
                </a:extLst>
              </a:tr>
            </a:tbl>
          </a:graphicData>
        </a:graphic>
      </p:graphicFrame>
    </p:spTree>
    <p:extLst>
      <p:ext uri="{BB962C8B-B14F-4D97-AF65-F5344CB8AC3E}">
        <p14:creationId xmlns:p14="http://schemas.microsoft.com/office/powerpoint/2010/main" val="54480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p:txBody>
          <a:bodyPr/>
          <a:lstStyle/>
          <a:p>
            <a:r>
              <a:rPr lang="en-US" sz="2000" dirty="0">
                <a:latin typeface="Calibri" panose="020F0502020204030204" pitchFamily="34" charset="0"/>
                <a:cs typeface="Calibri" panose="020F0502020204030204" pitchFamily="34" charset="0"/>
              </a:rPr>
              <a:t>Example: Securing the n-tier architected network:</a:t>
            </a:r>
          </a:p>
          <a:p>
            <a:pPr marL="7937" indent="0">
              <a:buNone/>
            </a:pP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NSG</a:t>
            </a:r>
          </a:p>
        </p:txBody>
      </p:sp>
      <p:pic>
        <p:nvPicPr>
          <p:cNvPr id="5" name="Picture 4">
            <a:extLst>
              <a:ext uri="{FF2B5EF4-FFF2-40B4-BE49-F238E27FC236}">
                <a16:creationId xmlns:a16="http://schemas.microsoft.com/office/drawing/2014/main" id="{5921590C-AB5C-C637-8573-17C8E13E6CB5}"/>
              </a:ext>
            </a:extLst>
          </p:cNvPr>
          <p:cNvPicPr>
            <a:picLocks noChangeAspect="1"/>
          </p:cNvPicPr>
          <p:nvPr/>
        </p:nvPicPr>
        <p:blipFill>
          <a:blip r:embed="rId2"/>
          <a:stretch>
            <a:fillRect/>
          </a:stretch>
        </p:blipFill>
        <p:spPr>
          <a:xfrm>
            <a:off x="1423615" y="1683026"/>
            <a:ext cx="9344770" cy="4501464"/>
          </a:xfrm>
          <a:prstGeom prst="rect">
            <a:avLst/>
          </a:prstGeom>
        </p:spPr>
      </p:pic>
    </p:spTree>
    <p:extLst>
      <p:ext uri="{BB962C8B-B14F-4D97-AF65-F5344CB8AC3E}">
        <p14:creationId xmlns:p14="http://schemas.microsoft.com/office/powerpoint/2010/main" val="330357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7F2013-DFC3-A02B-2C27-CD44C9DE7C38}"/>
              </a:ext>
            </a:extLst>
          </p:cNvPr>
          <p:cNvSpPr>
            <a:spLocks noGrp="1"/>
          </p:cNvSpPr>
          <p:nvPr>
            <p:ph type="body" sz="quarter" idx="13"/>
          </p:nvPr>
        </p:nvSpPr>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Application Gateway manages the requests that client applications can send to a web app.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Calibri" panose="020F0502020204030204" pitchFamily="34" charset="0"/>
                <a:ea typeface="Calibri" panose="020F0502020204030204" pitchFamily="34" charset="0"/>
                <a:cs typeface="Times New Roman" panose="02020603050405020304" pitchFamily="18" charset="0"/>
              </a:rPr>
              <a:t>Application Gateway routes traffic to a pool of web servers based on the URL of a request. This is known as </a:t>
            </a:r>
            <a:r>
              <a:rPr lang="tr-TR" sz="1800" i="1" dirty="0">
                <a:effectLst/>
                <a:latin typeface="Calibri" panose="020F0502020204030204" pitchFamily="34" charset="0"/>
                <a:ea typeface="Calibri" panose="020F0502020204030204" pitchFamily="34" charset="0"/>
                <a:cs typeface="Times New Roman" panose="02020603050405020304" pitchFamily="18" charset="0"/>
              </a:rPr>
              <a:t>application layer routing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The pool of web servers can be Azure virtual machines, Azure virtual machine scale sets, Azure App Service, and even on-premises servers.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Calibri" panose="020F0502020204030204" pitchFamily="34" charset="0"/>
                <a:ea typeface="Calibri" panose="020F0502020204030204" pitchFamily="34" charset="0"/>
                <a:cs typeface="Times New Roman" panose="02020603050405020304" pitchFamily="18" charset="0"/>
              </a:rPr>
              <a:t>Load-balancing works with the OSI Layer 7 routing implemented by Application Gateway routing, which means that it load balances requests based on the routing parameters (host names and paths) used by the Application Gateway rules.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5FDE94FA-5AD2-8F96-B4AD-7E8331C5CC14}"/>
              </a:ext>
            </a:extLst>
          </p:cNvPr>
          <p:cNvSpPr>
            <a:spLocks noGrp="1"/>
          </p:cNvSpPr>
          <p:nvPr>
            <p:ph type="title"/>
          </p:nvPr>
        </p:nvSpPr>
        <p:spPr/>
        <p:txBody>
          <a:bodyPr/>
          <a:lstStyle/>
          <a:p>
            <a:r>
              <a:rPr lang="en-US" dirty="0"/>
              <a:t>APP GW (APPLICATION GATEWAY)</a:t>
            </a:r>
          </a:p>
        </p:txBody>
      </p:sp>
      <p:pic>
        <p:nvPicPr>
          <p:cNvPr id="4" name="Picture 3">
            <a:extLst>
              <a:ext uri="{FF2B5EF4-FFF2-40B4-BE49-F238E27FC236}">
                <a16:creationId xmlns:a16="http://schemas.microsoft.com/office/drawing/2014/main" id="{EA2991D5-4119-D8C4-5930-1C4C80B5C082}"/>
              </a:ext>
            </a:extLst>
          </p:cNvPr>
          <p:cNvPicPr>
            <a:picLocks noChangeAspect="1"/>
          </p:cNvPicPr>
          <p:nvPr/>
        </p:nvPicPr>
        <p:blipFill>
          <a:blip r:embed="rId2"/>
          <a:stretch>
            <a:fillRect/>
          </a:stretch>
        </p:blipFill>
        <p:spPr>
          <a:xfrm>
            <a:off x="3044687" y="2235406"/>
            <a:ext cx="6351105" cy="2170941"/>
          </a:xfrm>
          <a:prstGeom prst="rect">
            <a:avLst/>
          </a:prstGeom>
        </p:spPr>
      </p:pic>
    </p:spTree>
    <p:extLst>
      <p:ext uri="{BB962C8B-B14F-4D97-AF65-F5344CB8AC3E}">
        <p14:creationId xmlns:p14="http://schemas.microsoft.com/office/powerpoint/2010/main" val="407906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671BCB-9480-03F5-AA34-850007F3A84D}"/>
              </a:ext>
            </a:extLst>
          </p:cNvPr>
          <p:cNvSpPr>
            <a:spLocks noGrp="1"/>
          </p:cNvSpPr>
          <p:nvPr>
            <p:ph type="body" sz="quarter" idx="13"/>
          </p:nvPr>
        </p:nvSpPr>
        <p:spPr>
          <a:xfrm>
            <a:off x="609600" y="988839"/>
            <a:ext cx="5300870" cy="5195651"/>
          </a:xfrm>
        </p:spPr>
        <p:txBody>
          <a:bodyPr/>
          <a:lstStyle/>
          <a:p>
            <a:pPr marL="7937" indent="0">
              <a:buNone/>
            </a:pPr>
            <a:r>
              <a:rPr lang="tr-TR" sz="1800" b="1" dirty="0">
                <a:effectLst/>
                <a:latin typeface="Calibri" panose="020F0502020204030204" pitchFamily="34" charset="0"/>
                <a:ea typeface="Calibri" panose="020F0502020204030204" pitchFamily="34" charset="0"/>
                <a:cs typeface="Times New Roman" panose="02020603050405020304" pitchFamily="18" charset="0"/>
              </a:rPr>
              <a:t>Path-based routing </a:t>
            </a:r>
            <a:r>
              <a:rPr lang="tr-TR" sz="1800" dirty="0">
                <a:effectLst/>
                <a:latin typeface="Calibri" panose="020F0502020204030204" pitchFamily="34" charset="0"/>
                <a:ea typeface="Calibri" panose="020F0502020204030204" pitchFamily="34" charset="0"/>
                <a:cs typeface="Times New Roman" panose="02020603050405020304" pitchFamily="18" charset="0"/>
              </a:rPr>
              <a:t>enables you to send requests with different paths in the URL to a different pool of back-end servers. For example, you could direct requests with the path /video/* to a back-end pool containing servers that are optimized to handle video streaming, and direct /images/* requests to a pool of servers that handle image retrieval.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069C297A-2957-4FA5-D6B6-200EDAAA417A}"/>
              </a:ext>
            </a:extLst>
          </p:cNvPr>
          <p:cNvSpPr>
            <a:spLocks noGrp="1"/>
          </p:cNvSpPr>
          <p:nvPr>
            <p:ph type="title"/>
          </p:nvPr>
        </p:nvSpPr>
        <p:spPr/>
        <p:txBody>
          <a:bodyPr/>
          <a:lstStyle/>
          <a:p>
            <a:r>
              <a:rPr lang="en-US" dirty="0"/>
              <a:t>APP GW ROUTING</a:t>
            </a:r>
          </a:p>
        </p:txBody>
      </p:sp>
      <p:pic>
        <p:nvPicPr>
          <p:cNvPr id="4" name="Picture 3">
            <a:extLst>
              <a:ext uri="{FF2B5EF4-FFF2-40B4-BE49-F238E27FC236}">
                <a16:creationId xmlns:a16="http://schemas.microsoft.com/office/drawing/2014/main" id="{935261A3-5A2B-6A32-7035-99D827482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3102410"/>
            <a:ext cx="4756886" cy="3199517"/>
          </a:xfrm>
          <a:prstGeom prst="rect">
            <a:avLst/>
          </a:prstGeom>
        </p:spPr>
      </p:pic>
      <p:pic>
        <p:nvPicPr>
          <p:cNvPr id="5" name="Picture 4">
            <a:extLst>
              <a:ext uri="{FF2B5EF4-FFF2-40B4-BE49-F238E27FC236}">
                <a16:creationId xmlns:a16="http://schemas.microsoft.com/office/drawing/2014/main" id="{EB8C33B6-9077-DD7D-A3E4-5E030CF70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517" y="3023477"/>
            <a:ext cx="4523596" cy="3278450"/>
          </a:xfrm>
          <a:prstGeom prst="rect">
            <a:avLst/>
          </a:prstGeom>
        </p:spPr>
      </p:pic>
      <p:sp>
        <p:nvSpPr>
          <p:cNvPr id="7" name="TextBox 6">
            <a:extLst>
              <a:ext uri="{FF2B5EF4-FFF2-40B4-BE49-F238E27FC236}">
                <a16:creationId xmlns:a16="http://schemas.microsoft.com/office/drawing/2014/main" id="{9BC779DA-C29D-7744-C80A-9A3D1EB733CF}"/>
              </a:ext>
            </a:extLst>
          </p:cNvPr>
          <p:cNvSpPr txBox="1"/>
          <p:nvPr/>
        </p:nvSpPr>
        <p:spPr>
          <a:xfrm>
            <a:off x="6281532" y="988839"/>
            <a:ext cx="5499651" cy="1477328"/>
          </a:xfrm>
          <a:prstGeom prst="rect">
            <a:avLst/>
          </a:prstGeom>
          <a:noFill/>
          <a:ln>
            <a:noFill/>
          </a:ln>
        </p:spPr>
        <p:txBody>
          <a:bodyPr wrap="square">
            <a:spAutoFit/>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Multiple site hosting </a:t>
            </a:r>
            <a:r>
              <a:rPr lang="tr-TR" sz="1800" dirty="0">
                <a:effectLst/>
                <a:latin typeface="Calibri" panose="020F0502020204030204" pitchFamily="34" charset="0"/>
                <a:ea typeface="Calibri" panose="020F0502020204030204" pitchFamily="34" charset="0"/>
                <a:cs typeface="Times New Roman" panose="02020603050405020304" pitchFamily="18" charset="0"/>
              </a:rPr>
              <a:t>enables you to configure more than one web application on the same application gateway instance. In a multi-site configuration, you register multiple DNS names (CNAMEs) for the IP address of the Application Gateway, specifying the name of each site. </a:t>
            </a:r>
            <a:endParaRPr lang="en-US" dirty="0"/>
          </a:p>
        </p:txBody>
      </p:sp>
    </p:spTree>
    <p:extLst>
      <p:ext uri="{BB962C8B-B14F-4D97-AF65-F5344CB8AC3E}">
        <p14:creationId xmlns:p14="http://schemas.microsoft.com/office/powerpoint/2010/main" val="302597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8D2A58-24B7-0C99-5767-EE04995E328A}"/>
              </a:ext>
            </a:extLst>
          </p:cNvPr>
          <p:cNvSpPr>
            <a:spLocks noGrp="1"/>
          </p:cNvSpPr>
          <p:nvPr>
            <p:ph type="body" sz="quarter" idx="13"/>
          </p:nvPr>
        </p:nvSpPr>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The </a:t>
            </a:r>
            <a:r>
              <a:rPr lang="tr-TR" sz="1800" b="1" i="1" dirty="0">
                <a:effectLst/>
                <a:latin typeface="Calibri" panose="020F0502020204030204" pitchFamily="34" charset="0"/>
                <a:ea typeface="Calibri" panose="020F0502020204030204" pitchFamily="34" charset="0"/>
                <a:cs typeface="Times New Roman" panose="02020603050405020304" pitchFamily="18" charset="0"/>
              </a:rPr>
              <a:t>web application firewall</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(WAF) </a:t>
            </a:r>
            <a:r>
              <a:rPr lang="tr-TR" sz="1800" dirty="0">
                <a:effectLst/>
                <a:latin typeface="Calibri" panose="020F0502020204030204" pitchFamily="34" charset="0"/>
                <a:ea typeface="Calibri" panose="020F0502020204030204" pitchFamily="34" charset="0"/>
                <a:cs typeface="Times New Roman" panose="02020603050405020304" pitchFamily="18" charset="0"/>
              </a:rPr>
              <a:t>is an optional component that handles incoming requests before they reach a listener. The web application firewall checks each request for many common threats, based on the </a:t>
            </a:r>
            <a:r>
              <a:rPr lang="tr-TR" sz="1800" i="1" dirty="0">
                <a:effectLst/>
                <a:latin typeface="Calibri" panose="020F0502020204030204" pitchFamily="34" charset="0"/>
                <a:ea typeface="Calibri" panose="020F0502020204030204" pitchFamily="34" charset="0"/>
                <a:cs typeface="Times New Roman" panose="02020603050405020304" pitchFamily="18" charset="0"/>
              </a:rPr>
              <a:t>Open Web Application Security Project</a:t>
            </a:r>
            <a:r>
              <a:rPr lang="tr-TR" sz="1800" dirty="0">
                <a:effectLst/>
                <a:latin typeface="Calibri" panose="020F0502020204030204" pitchFamily="34" charset="0"/>
                <a:ea typeface="Calibri" panose="020F0502020204030204" pitchFamily="34" charset="0"/>
                <a:cs typeface="Times New Roman" panose="02020603050405020304" pitchFamily="18" charset="0"/>
              </a:rPr>
              <a:t> (OWASP)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4450" lvl="1" indent="-285750">
              <a:spcBef>
                <a:spcPts val="0"/>
              </a:spcBef>
              <a:spcAft>
                <a:spcPts val="0"/>
              </a:spcAft>
              <a:buSzPts val="1000"/>
              <a:tabLst>
                <a:tab pos="457200" algn="l"/>
              </a:tabLst>
            </a:pPr>
            <a:r>
              <a:rPr lang="tr-TR" sz="1800" dirty="0">
                <a:effectLst/>
                <a:latin typeface="Calibri" panose="020F0502020204030204" pitchFamily="34" charset="0"/>
                <a:ea typeface="Calibri" panose="020F0502020204030204" pitchFamily="34" charset="0"/>
                <a:cs typeface="Times New Roman" panose="02020603050405020304" pitchFamily="18" charset="0"/>
              </a:rPr>
              <a:t>SQL-injection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buSzPts val="1000"/>
              <a:tabLst>
                <a:tab pos="457200" algn="l"/>
              </a:tabLst>
            </a:pPr>
            <a:r>
              <a:rPr lang="tr-TR" sz="1800" dirty="0">
                <a:effectLst/>
                <a:latin typeface="Calibri" panose="020F0502020204030204" pitchFamily="34" charset="0"/>
                <a:ea typeface="Calibri" panose="020F0502020204030204" pitchFamily="34" charset="0"/>
                <a:cs typeface="Times New Roman" panose="02020603050405020304" pitchFamily="18" charset="0"/>
              </a:rPr>
              <a:t>Cross-site scripting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buSzPts val="1000"/>
              <a:tabLst>
                <a:tab pos="457200" algn="l"/>
              </a:tabLst>
            </a:pPr>
            <a:r>
              <a:rPr lang="tr-TR" sz="1800" dirty="0">
                <a:effectLst/>
                <a:latin typeface="Calibri" panose="020F0502020204030204" pitchFamily="34" charset="0"/>
                <a:ea typeface="Calibri" panose="020F0502020204030204" pitchFamily="34" charset="0"/>
                <a:cs typeface="Times New Roman" panose="02020603050405020304" pitchFamily="18" charset="0"/>
              </a:rPr>
              <a:t>Command injection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buSzPts val="1000"/>
              <a:tabLst>
                <a:tab pos="457200" algn="l"/>
              </a:tabLst>
            </a:pPr>
            <a:r>
              <a:rPr lang="tr-TR" sz="1800" dirty="0">
                <a:effectLst/>
                <a:latin typeface="Calibri" panose="020F0502020204030204" pitchFamily="34" charset="0"/>
                <a:ea typeface="Calibri" panose="020F0502020204030204" pitchFamily="34" charset="0"/>
                <a:cs typeface="Times New Roman" panose="02020603050405020304" pitchFamily="18" charset="0"/>
              </a:rPr>
              <a:t>HTTP request smuggling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buSzPts val="1000"/>
              <a:tabLst>
                <a:tab pos="457200" algn="l"/>
              </a:tabLst>
            </a:pPr>
            <a:r>
              <a:rPr lang="tr-TR" sz="1800" dirty="0">
                <a:effectLst/>
                <a:latin typeface="Calibri" panose="020F0502020204030204" pitchFamily="34" charset="0"/>
                <a:ea typeface="Calibri" panose="020F0502020204030204" pitchFamily="34" charset="0"/>
                <a:cs typeface="Times New Roman" panose="02020603050405020304" pitchFamily="18" charset="0"/>
              </a:rPr>
              <a:t>HTTP response splitting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buSzPts val="1000"/>
              <a:tabLst>
                <a:tab pos="457200" algn="l"/>
              </a:tabLst>
            </a:pPr>
            <a:r>
              <a:rPr lang="tr-TR" sz="1800" dirty="0">
                <a:effectLst/>
                <a:latin typeface="Calibri" panose="020F0502020204030204" pitchFamily="34" charset="0"/>
                <a:ea typeface="Calibri" panose="020F0502020204030204" pitchFamily="34" charset="0"/>
                <a:cs typeface="Times New Roman" panose="02020603050405020304" pitchFamily="18" charset="0"/>
              </a:rPr>
              <a:t>Remote file inclusion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buSzPts val="1000"/>
              <a:tabLst>
                <a:tab pos="457200" algn="l"/>
              </a:tabLst>
            </a:pPr>
            <a:r>
              <a:rPr lang="tr-TR" sz="1800" dirty="0">
                <a:effectLst/>
                <a:latin typeface="Calibri" panose="020F0502020204030204" pitchFamily="34" charset="0"/>
                <a:ea typeface="Calibri" panose="020F0502020204030204" pitchFamily="34" charset="0"/>
                <a:cs typeface="Times New Roman" panose="02020603050405020304" pitchFamily="18" charset="0"/>
              </a:rPr>
              <a:t>Bots, crawlers, and scanners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lnSpc>
                <a:spcPct val="107000"/>
              </a:lnSpc>
              <a:spcBef>
                <a:spcPts val="0"/>
              </a:spcBef>
              <a:spcAft>
                <a:spcPts val="800"/>
              </a:spcAft>
              <a:buSzPts val="1000"/>
              <a:tabLst>
                <a:tab pos="457200" algn="l"/>
              </a:tabLst>
            </a:pPr>
            <a:r>
              <a:rPr lang="tr-TR" sz="1800" dirty="0">
                <a:effectLst/>
                <a:latin typeface="Calibri" panose="020F0502020204030204" pitchFamily="34" charset="0"/>
                <a:ea typeface="Calibri" panose="020F0502020204030204" pitchFamily="34" charset="0"/>
                <a:cs typeface="Times New Roman" panose="02020603050405020304" pitchFamily="18" charset="0"/>
              </a:rPr>
              <a:t>HTTP protocol violations and anomalies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Health probes </a:t>
            </a:r>
            <a:r>
              <a:rPr lang="tr-TR" sz="1800" dirty="0">
                <a:effectLst/>
                <a:latin typeface="Calibri" panose="020F0502020204030204" pitchFamily="34" charset="0"/>
                <a:ea typeface="Calibri" panose="020F0502020204030204" pitchFamily="34" charset="0"/>
                <a:cs typeface="Times New Roman" panose="02020603050405020304" pitchFamily="18" charset="0"/>
              </a:rPr>
              <a:t>are an important part in assisting the load balancer to determine which servers are available for load balancing in a back-end pool. Application Gateway uses a health probe to send a request to a server. If the server returns an HTTP response with a status code between 200 and 399, the server is deemed healthy.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84F8145A-0A71-9659-E7CB-0F3B455524B4}"/>
              </a:ext>
            </a:extLst>
          </p:cNvPr>
          <p:cNvSpPr>
            <a:spLocks noGrp="1"/>
          </p:cNvSpPr>
          <p:nvPr>
            <p:ph type="title"/>
          </p:nvPr>
        </p:nvSpPr>
        <p:spPr/>
        <p:txBody>
          <a:bodyPr/>
          <a:lstStyle/>
          <a:p>
            <a:r>
              <a:rPr lang="en-US" dirty="0"/>
              <a:t>APP GW WAF FEATURE (WEB APPLICATION FIREWALL)</a:t>
            </a:r>
          </a:p>
        </p:txBody>
      </p:sp>
      <p:pic>
        <p:nvPicPr>
          <p:cNvPr id="4" name="Picture 3">
            <a:extLst>
              <a:ext uri="{FF2B5EF4-FFF2-40B4-BE49-F238E27FC236}">
                <a16:creationId xmlns:a16="http://schemas.microsoft.com/office/drawing/2014/main" id="{E06A6689-C1C9-602F-C0C4-EA78C0E4E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065" y="1631999"/>
            <a:ext cx="3696709" cy="2679168"/>
          </a:xfrm>
          <a:prstGeom prst="rect">
            <a:avLst/>
          </a:prstGeom>
        </p:spPr>
      </p:pic>
    </p:spTree>
    <p:extLst>
      <p:ext uri="{BB962C8B-B14F-4D97-AF65-F5344CB8AC3E}">
        <p14:creationId xmlns:p14="http://schemas.microsoft.com/office/powerpoint/2010/main" val="25832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74A12C-CCD3-AEC0-ED97-88C7E71C2BD7}"/>
              </a:ext>
            </a:extLst>
          </p:cNvPr>
          <p:cNvSpPr>
            <a:spLocks noGrp="1"/>
          </p:cNvSpPr>
          <p:nvPr>
            <p:ph type="body" sz="quarter" idx="13"/>
          </p:nvPr>
        </p:nvSpPr>
        <p:spPr>
          <a:xfrm>
            <a:off x="609600" y="988839"/>
            <a:ext cx="10972800" cy="2440161"/>
          </a:xfrm>
        </p:spPr>
        <p:txBody>
          <a:bodyPr/>
          <a:lstStyle/>
          <a:p>
            <a:pPr marL="0" marR="0">
              <a:spcBef>
                <a:spcPts val="0"/>
              </a:spcBef>
              <a:spcAft>
                <a:spcPts val="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A network virtual appliance (NVA) is a virtual appliance that consists of various layers like: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a firewall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a WAN optimizer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application-delivery controllers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routers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load balancers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IDS/IPS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proxies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12D7F27C-4E11-B1DA-F009-481D1D754450}"/>
              </a:ext>
            </a:extLst>
          </p:cNvPr>
          <p:cNvSpPr>
            <a:spLocks noGrp="1"/>
          </p:cNvSpPr>
          <p:nvPr>
            <p:ph type="title"/>
          </p:nvPr>
        </p:nvSpPr>
        <p:spPr/>
        <p:txBody>
          <a:bodyPr/>
          <a:lstStyle/>
          <a:p>
            <a:r>
              <a:rPr lang="en-US" dirty="0"/>
              <a:t>NVA (NETWORK VIRTUAL APPLIANCES)</a:t>
            </a:r>
          </a:p>
        </p:txBody>
      </p:sp>
      <p:pic>
        <p:nvPicPr>
          <p:cNvPr id="4" name="Picture 3">
            <a:extLst>
              <a:ext uri="{FF2B5EF4-FFF2-40B4-BE49-F238E27FC236}">
                <a16:creationId xmlns:a16="http://schemas.microsoft.com/office/drawing/2014/main" id="{3E3DA538-2C52-CA8C-9086-8BFE30AB0382}"/>
              </a:ext>
            </a:extLst>
          </p:cNvPr>
          <p:cNvPicPr>
            <a:picLocks noChangeAspect="1"/>
          </p:cNvPicPr>
          <p:nvPr/>
        </p:nvPicPr>
        <p:blipFill>
          <a:blip r:embed="rId2"/>
          <a:stretch>
            <a:fillRect/>
          </a:stretch>
        </p:blipFill>
        <p:spPr>
          <a:xfrm>
            <a:off x="4210904" y="1285133"/>
            <a:ext cx="7692172" cy="5112491"/>
          </a:xfrm>
          <a:prstGeom prst="rect">
            <a:avLst/>
          </a:prstGeom>
        </p:spPr>
      </p:pic>
      <p:sp>
        <p:nvSpPr>
          <p:cNvPr id="6" name="TextBox 5">
            <a:extLst>
              <a:ext uri="{FF2B5EF4-FFF2-40B4-BE49-F238E27FC236}">
                <a16:creationId xmlns:a16="http://schemas.microsoft.com/office/drawing/2014/main" id="{F6B2C4E7-5247-85C1-D790-1CA5D80F6ABB}"/>
              </a:ext>
            </a:extLst>
          </p:cNvPr>
          <p:cNvSpPr txBox="1"/>
          <p:nvPr/>
        </p:nvSpPr>
        <p:spPr>
          <a:xfrm>
            <a:off x="609599" y="3163956"/>
            <a:ext cx="5234610" cy="3447419"/>
          </a:xfrm>
          <a:prstGeom prst="rect">
            <a:avLst/>
          </a:prstGeom>
          <a:noFill/>
          <a:ln>
            <a:noFill/>
          </a:ln>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You can deploy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firewall appliances </a:t>
            </a:r>
            <a:r>
              <a:rPr lang="tr-TR" sz="1600" dirty="0">
                <a:effectLst/>
                <a:latin typeface="Calibri" panose="020F0502020204030204" pitchFamily="34" charset="0"/>
                <a:ea typeface="Calibri" panose="020F0502020204030204" pitchFamily="34" charset="0"/>
                <a:cs typeface="Times New Roman" panose="02020603050405020304" pitchFamily="18" charset="0"/>
              </a:rPr>
              <a:t>into a virtual network in different configurations. You can put a firewall appliance in a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perimeter-network subnet </a:t>
            </a:r>
            <a:r>
              <a:rPr lang="tr-TR" sz="1600" dirty="0">
                <a:effectLst/>
                <a:latin typeface="Calibri" panose="020F0502020204030204" pitchFamily="34" charset="0"/>
                <a:ea typeface="Calibri" panose="020F0502020204030204" pitchFamily="34" charset="0"/>
                <a:cs typeface="Times New Roman" panose="02020603050405020304" pitchFamily="18" charset="0"/>
              </a:rPr>
              <a:t>in the virtual network. Or if you want more control of security, implement a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microsegmentation approach</a:t>
            </a:r>
            <a:r>
              <a:rPr lang="tr-TR" sz="1600"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tr-TR" sz="1600" b="1" dirty="0">
                <a:effectLst/>
                <a:latin typeface="Calibri" panose="020F0502020204030204" pitchFamily="34" charset="0"/>
                <a:ea typeface="Calibri" panose="020F0502020204030204" pitchFamily="34" charset="0"/>
                <a:cs typeface="Times New Roman" panose="02020603050405020304" pitchFamily="18" charset="0"/>
              </a:rPr>
              <a:t>Microsegmentation</a:t>
            </a:r>
            <a:r>
              <a:rPr lang="tr-TR" sz="1600" dirty="0">
                <a:effectLst/>
                <a:latin typeface="Calibri" panose="020F0502020204030204" pitchFamily="34" charset="0"/>
                <a:ea typeface="Calibri" panose="020F0502020204030204" pitchFamily="34" charset="0"/>
                <a:cs typeface="Times New Roman" panose="02020603050405020304" pitchFamily="18" charset="0"/>
              </a:rPr>
              <a:t> lets the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firewall</a:t>
            </a:r>
            <a:r>
              <a:rPr lang="tr-TR" sz="1600" dirty="0">
                <a:effectLst/>
                <a:latin typeface="Calibri" panose="020F0502020204030204" pitchFamily="34" charset="0"/>
                <a:ea typeface="Calibri" panose="020F0502020204030204" pitchFamily="34" charset="0"/>
                <a:cs typeface="Times New Roman" panose="02020603050405020304" pitchFamily="18" charset="0"/>
              </a:rPr>
              <a:t> inspect all packets at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OSI Layer 4</a:t>
            </a:r>
            <a:r>
              <a:rPr lang="tr-TR" sz="1600" dirty="0">
                <a:effectLst/>
                <a:latin typeface="Calibri" panose="020F0502020204030204" pitchFamily="34" charset="0"/>
                <a:ea typeface="Calibri" panose="020F0502020204030204" pitchFamily="34" charset="0"/>
                <a:cs typeface="Times New Roman" panose="02020603050405020304" pitchFamily="18" charset="0"/>
              </a:rPr>
              <a:t> and, for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application-aware appliances</a:t>
            </a: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Layer 7</a:t>
            </a:r>
            <a:r>
              <a:rPr lang="tr-TR" sz="1600" dirty="0">
                <a:effectLst/>
                <a:latin typeface="Calibri" panose="020F0502020204030204" pitchFamily="34" charset="0"/>
                <a:ea typeface="Calibri" panose="020F0502020204030204" pitchFamily="34" charset="0"/>
                <a:cs typeface="Times New Roman" panose="02020603050405020304" pitchFamily="18" charset="0"/>
              </a:rPr>
              <a:t>. When you deploy an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NVA</a:t>
            </a:r>
            <a:r>
              <a:rPr lang="tr-TR" sz="1600" dirty="0">
                <a:effectLst/>
                <a:latin typeface="Calibri" panose="020F0502020204030204" pitchFamily="34" charset="0"/>
                <a:ea typeface="Calibri" panose="020F0502020204030204" pitchFamily="34" charset="0"/>
                <a:cs typeface="Times New Roman" panose="02020603050405020304" pitchFamily="18" charset="0"/>
              </a:rPr>
              <a:t> to Azure, it </a:t>
            </a:r>
            <a:r>
              <a:rPr lang="tr-TR" sz="1600" b="1" dirty="0">
                <a:effectLst/>
                <a:latin typeface="Calibri" panose="020F0502020204030204" pitchFamily="34" charset="0"/>
                <a:ea typeface="Calibri" panose="020F0502020204030204" pitchFamily="34" charset="0"/>
                <a:cs typeface="Times New Roman" panose="02020603050405020304" pitchFamily="18" charset="0"/>
              </a:rPr>
              <a:t>acts as a router </a:t>
            </a:r>
            <a:r>
              <a:rPr lang="tr-TR" sz="1600" dirty="0">
                <a:effectLst/>
                <a:latin typeface="Calibri" panose="020F0502020204030204" pitchFamily="34" charset="0"/>
                <a:ea typeface="Calibri" panose="020F0502020204030204" pitchFamily="34" charset="0"/>
                <a:cs typeface="Times New Roman" panose="02020603050405020304" pitchFamily="18" charset="0"/>
              </a:rPr>
              <a:t>that forwards requests between subnets on the virtual network.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NVAs </a:t>
            </a:r>
            <a:r>
              <a:rPr lang="en-US" sz="1600" b="0" i="0" dirty="0">
                <a:solidFill>
                  <a:srgbClr val="0F0F10"/>
                </a:solidFill>
                <a:effectLst/>
                <a:latin typeface="Avenir"/>
              </a:rPr>
              <a:t>an handle a wide range of protocols and offer vendor-specific services</a:t>
            </a:r>
            <a:r>
              <a:rPr lang="en-US" sz="1600" b="0" i="0" dirty="0">
                <a:solidFill>
                  <a:srgbClr val="0F0F10"/>
                </a:solidFill>
                <a:latin typeface="Calibri" panose="020F0502020204030204" pitchFamily="34" charset="0"/>
                <a:cs typeface="Times New Roman" panose="02020603050405020304" pitchFamily="18" charset="0"/>
              </a:rPr>
              <a:t> but costs more than a </a:t>
            </a:r>
            <a:r>
              <a:rPr lang="en-US" sz="1600" dirty="0">
                <a:solidFill>
                  <a:srgbClr val="0F0F10"/>
                </a:solidFill>
                <a:latin typeface="Calibri" panose="020F0502020204030204" pitchFamily="34" charset="0"/>
                <a:cs typeface="Times New Roman" panose="02020603050405020304" pitchFamily="18" charset="0"/>
              </a:rPr>
              <a:t>Firewall.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88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a:xfrm>
            <a:off x="609600" y="712377"/>
            <a:ext cx="10972800" cy="5472114"/>
          </a:xfrm>
        </p:spPr>
        <p:txBody>
          <a:bodyPr/>
          <a:lstStyle/>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Azure Traffic Manager is a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DNS-based traffic load balancer </a:t>
            </a:r>
            <a:r>
              <a:rPr lang="tr-TR" sz="1800" dirty="0">
                <a:effectLst/>
                <a:latin typeface="Calibri" panose="020F0502020204030204" pitchFamily="34" charset="0"/>
                <a:ea typeface="Calibri" panose="020F0502020204030204" pitchFamily="34" charset="0"/>
                <a:cs typeface="Times New Roman" panose="02020603050405020304" pitchFamily="18" charset="0"/>
              </a:rPr>
              <a:t>that you can use to distribute traffic optimally to services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across Azure regions globally</a:t>
            </a:r>
            <a:r>
              <a:rPr lang="tr-TR" sz="1800" dirty="0">
                <a:effectLst/>
                <a:latin typeface="Calibri" panose="020F0502020204030204" pitchFamily="34" charset="0"/>
                <a:ea typeface="Calibri" panose="020F0502020204030204" pitchFamily="34" charset="0"/>
                <a:cs typeface="Times New Roman" panose="02020603050405020304" pitchFamily="18" charset="0"/>
              </a:rPr>
              <a:t>. You can use Traffic Manager to distribute traffic to different regions while providing high availability, resilience, and responsiveness in your app.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When a client attempts to connect to a service, first it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resolves the DNS name </a:t>
            </a:r>
            <a:r>
              <a:rPr lang="tr-TR" sz="1800" dirty="0">
                <a:effectLst/>
                <a:latin typeface="Calibri" panose="020F0502020204030204" pitchFamily="34" charset="0"/>
                <a:ea typeface="Calibri" panose="020F0502020204030204" pitchFamily="34" charset="0"/>
                <a:cs typeface="Times New Roman" panose="02020603050405020304" pitchFamily="18" charset="0"/>
              </a:rPr>
              <a:t>of the service as an IP address. The client then connects to that IP address to access the service.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Traffic Manager uses DNS to direct clients to a specific service endpoint IP address based on the rules of the traffic routing method that's used. Clients connect directly to the selected endpoint. Traffic Manager isn't a proxy or gateway. Traffic Manager doesn't see the traffic that passes between the clients and the service; it just gives clients the IP address of where they need to 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937" indent="0">
              <a:buNone/>
            </a:pP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AZURE TRAFFIC MANAGER</a:t>
            </a:r>
          </a:p>
        </p:txBody>
      </p:sp>
      <p:pic>
        <p:nvPicPr>
          <p:cNvPr id="4" name="Picture 3">
            <a:extLst>
              <a:ext uri="{FF2B5EF4-FFF2-40B4-BE49-F238E27FC236}">
                <a16:creationId xmlns:a16="http://schemas.microsoft.com/office/drawing/2014/main" id="{B8B1C304-A0C1-B4E7-7347-BD26F1573C2C}"/>
              </a:ext>
            </a:extLst>
          </p:cNvPr>
          <p:cNvPicPr>
            <a:picLocks noChangeAspect="1"/>
          </p:cNvPicPr>
          <p:nvPr/>
        </p:nvPicPr>
        <p:blipFill>
          <a:blip r:embed="rId2"/>
          <a:stretch>
            <a:fillRect/>
          </a:stretch>
        </p:blipFill>
        <p:spPr>
          <a:xfrm>
            <a:off x="2076296" y="3429000"/>
            <a:ext cx="8039404" cy="3135243"/>
          </a:xfrm>
          <a:prstGeom prst="rect">
            <a:avLst/>
          </a:prstGeom>
        </p:spPr>
      </p:pic>
    </p:spTree>
    <p:extLst>
      <p:ext uri="{BB962C8B-B14F-4D97-AF65-F5344CB8AC3E}">
        <p14:creationId xmlns:p14="http://schemas.microsoft.com/office/powerpoint/2010/main" val="341270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a:xfrm>
            <a:off x="609598" y="712376"/>
            <a:ext cx="10972800" cy="5195651"/>
          </a:xfrm>
        </p:spPr>
        <p:txBody>
          <a:bodyPr/>
          <a:lstStyle/>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Like Traffic Manager, Azure Front Door is a global load balancer. Unlike Traffic Manager, it works at the network application layer, Layer 7, and uses HTTP and HTTPS properties to do filtering and routing.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Front Door, we can do many types of routing that Traffic Manager doesn't support. For example, we can route traffic based on the browser's country code. Front Door also supports TLS protocol termination.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however, an exception. If we want to route traffic for any protocol other than HTTP and HTTPS, we'll have to use Traffic Manager.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AZURE FRONT DOOR</a:t>
            </a:r>
          </a:p>
        </p:txBody>
      </p:sp>
      <p:pic>
        <p:nvPicPr>
          <p:cNvPr id="5124" name="Picture 4" descr="Diagram of Azure Front Door routing user traffic to endpoints.">
            <a:extLst>
              <a:ext uri="{FF2B5EF4-FFF2-40B4-BE49-F238E27FC236}">
                <a16:creationId xmlns:a16="http://schemas.microsoft.com/office/drawing/2014/main" id="{E90F4024-8F20-420B-44ED-629DE1A228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2106" y="2430195"/>
            <a:ext cx="4174641" cy="4427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81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a:xfrm>
            <a:off x="609599" y="821636"/>
            <a:ext cx="11237843" cy="2292626"/>
          </a:xfrm>
        </p:spPr>
        <p:txBody>
          <a:bodyPr/>
          <a:lstStyle/>
          <a:p>
            <a:r>
              <a:rPr lang="en-US" sz="1800" b="0" i="0" dirty="0">
                <a:solidFill>
                  <a:srgbClr val="161616"/>
                </a:solidFill>
                <a:effectLst/>
                <a:latin typeface="Calibri" panose="020F0502020204030204" pitchFamily="34" charset="0"/>
                <a:cs typeface="Calibri" panose="020F0502020204030204" pitchFamily="34" charset="0"/>
              </a:rPr>
              <a:t>A content delivery network is a distributed network of servers that can efficiently deliver web content to users. A content delivery network store cached content on edge servers in point of presence (POP) locations that are close to end users, to minimize latency.</a:t>
            </a:r>
          </a:p>
          <a:p>
            <a:r>
              <a:rPr lang="en-US" sz="1800" dirty="0">
                <a:latin typeface="Calibri" panose="020F0502020204030204" pitchFamily="34" charset="0"/>
                <a:cs typeface="Calibri" panose="020F0502020204030204" pitchFamily="34" charset="0"/>
              </a:rPr>
              <a:t>Azure Content Delivery Network offers developers a global solution for rapidly delivering high-bandwidth content to users by caching their content at strategically placed physical nodes across the world. Azure Content Delivery Network can also accelerate dynamic content, which can't get cached, by using various network optimizations using content delivery network POPs. For example, route optimization to bypass Border Gateway Protocol (BGP).</a:t>
            </a: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AZURE CDN (CONTENT DELIVERY NETWORK)</a:t>
            </a:r>
          </a:p>
        </p:txBody>
      </p:sp>
      <p:pic>
        <p:nvPicPr>
          <p:cNvPr id="6146" name="Picture 2" descr="Azure CDN'de Azure web uygulaması güvenlik duvarı nedir ...">
            <a:extLst>
              <a:ext uri="{FF2B5EF4-FFF2-40B4-BE49-F238E27FC236}">
                <a16:creationId xmlns:a16="http://schemas.microsoft.com/office/drawing/2014/main" id="{91C970AE-E496-5689-1F2B-5A6FA33AD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332" y="3114262"/>
            <a:ext cx="4026588" cy="36541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B5B2A2-60AC-AA8C-E1FF-B8AC8D8B1CA4}"/>
              </a:ext>
            </a:extLst>
          </p:cNvPr>
          <p:cNvSpPr txBox="1"/>
          <p:nvPr/>
        </p:nvSpPr>
        <p:spPr>
          <a:xfrm>
            <a:off x="477080" y="3114262"/>
            <a:ext cx="6109252" cy="3139321"/>
          </a:xfrm>
          <a:prstGeom prst="rect">
            <a:avLst/>
          </a:prstGeom>
          <a:noFill/>
          <a:ln>
            <a:noFill/>
          </a:ln>
        </p:spPr>
        <p:txBody>
          <a:bodyPr wrap="square">
            <a:spAutoFit/>
          </a:bodyPr>
          <a:lstStyle/>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The benefits of using Azure Content Delivery Network to deliver web site assets include:</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Better performance and improved user experience for end users, especially when using applications where multiple round-trips requests required by end users to load contents.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Large scaling to better handle instantaneous high loads, such as the start of a product launch event.</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Distribution of user requests and serving of content directly from edge servers so that less traffic gets sent to the origin server.</a:t>
            </a:r>
          </a:p>
        </p:txBody>
      </p:sp>
    </p:spTree>
    <p:extLst>
      <p:ext uri="{BB962C8B-B14F-4D97-AF65-F5344CB8AC3E}">
        <p14:creationId xmlns:p14="http://schemas.microsoft.com/office/powerpoint/2010/main" val="96062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8CEF-2563-4B00-B315-E5F8A0610078}"/>
              </a:ext>
            </a:extLst>
          </p:cNvPr>
          <p:cNvSpPr>
            <a:spLocks noGrp="1"/>
          </p:cNvSpPr>
          <p:nvPr>
            <p:ph type="title"/>
          </p:nvPr>
        </p:nvSpPr>
        <p:spPr/>
        <p:txBody>
          <a:bodyPr/>
          <a:lstStyle/>
          <a:p>
            <a:r>
              <a:rPr lang="tr-TR" dirty="0"/>
              <a:t>AGENDA – </a:t>
            </a:r>
            <a:r>
              <a:rPr lang="en-US" dirty="0"/>
              <a:t>WEEK</a:t>
            </a:r>
            <a:r>
              <a:rPr lang="tr-TR" dirty="0"/>
              <a:t>#</a:t>
            </a:r>
            <a:r>
              <a:rPr lang="en-US" dirty="0"/>
              <a:t>6</a:t>
            </a:r>
            <a:endParaRPr lang="tr-TR" dirty="0"/>
          </a:p>
        </p:txBody>
      </p:sp>
      <p:sp>
        <p:nvSpPr>
          <p:cNvPr id="3" name="Text Placeholder 2">
            <a:extLst>
              <a:ext uri="{FF2B5EF4-FFF2-40B4-BE49-F238E27FC236}">
                <a16:creationId xmlns:a16="http://schemas.microsoft.com/office/drawing/2014/main" id="{04133E64-7B38-4BE4-8DF7-11BBB197CE65}"/>
              </a:ext>
            </a:extLst>
          </p:cNvPr>
          <p:cNvSpPr>
            <a:spLocks noGrp="1"/>
          </p:cNvSpPr>
          <p:nvPr>
            <p:ph type="body" sz="quarter" idx="18"/>
          </p:nvPr>
        </p:nvSpPr>
        <p:spPr>
          <a:xfrm>
            <a:off x="609598" y="947854"/>
            <a:ext cx="10972800" cy="5633684"/>
          </a:xfrm>
        </p:spPr>
        <p:txBody>
          <a:bodyPr/>
          <a:lstStyle/>
          <a:p>
            <a:pPr marL="342900" indent="-342900">
              <a:buFont typeface="Arial" panose="020B0604020202020204" pitchFamily="34" charset="0"/>
              <a:buChar char="•"/>
            </a:pPr>
            <a:r>
              <a:rPr lang="en-US" sz="1800" dirty="0"/>
              <a:t>Cloud Network</a:t>
            </a:r>
          </a:p>
          <a:p>
            <a:pPr lvl="1"/>
            <a:r>
              <a:rPr lang="en-US" sz="1800" dirty="0">
                <a:latin typeface="Calibri" panose="020F0502020204030204" pitchFamily="34" charset="0"/>
                <a:cs typeface="Calibri" panose="020F0502020204030204" pitchFamily="34" charset="0"/>
              </a:rPr>
              <a:t>Differences between traditional network vs. cloud network</a:t>
            </a:r>
          </a:p>
          <a:p>
            <a:pPr lvl="1"/>
            <a:r>
              <a:rPr lang="en-US" sz="1800" dirty="0">
                <a:latin typeface="Calibri" panose="020F0502020204030204" pitchFamily="34" charset="0"/>
                <a:cs typeface="Calibri" panose="020F0502020204030204" pitchFamily="34" charset="0"/>
              </a:rPr>
              <a:t>Virtual Networks and Cloud Network Rules</a:t>
            </a:r>
          </a:p>
          <a:p>
            <a:pPr lvl="1"/>
            <a:r>
              <a:rPr lang="en-US" sz="1800" dirty="0">
                <a:latin typeface="Calibri" panose="020F0502020204030204" pitchFamily="34" charset="0"/>
                <a:cs typeface="Calibri" panose="020F0502020204030204" pitchFamily="34" charset="0"/>
              </a:rPr>
              <a:t>VNET Peering</a:t>
            </a:r>
          </a:p>
          <a:p>
            <a:pPr lvl="1"/>
            <a:r>
              <a:rPr lang="en-US" sz="1800" dirty="0">
                <a:latin typeface="Calibri" panose="020F0502020204030204" pitchFamily="34" charset="0"/>
                <a:cs typeface="Calibri" panose="020F0502020204030204" pitchFamily="34" charset="0"/>
              </a:rPr>
              <a:t>Load Balancer</a:t>
            </a:r>
          </a:p>
          <a:p>
            <a:pPr lvl="1"/>
            <a:r>
              <a:rPr lang="en-US" sz="1800" dirty="0">
                <a:latin typeface="Calibri" panose="020F0502020204030204" pitchFamily="34" charset="0"/>
                <a:cs typeface="Calibri" panose="020F0502020204030204" pitchFamily="34" charset="0"/>
              </a:rPr>
              <a:t>NSG</a:t>
            </a:r>
          </a:p>
          <a:p>
            <a:pPr lvl="1"/>
            <a:r>
              <a:rPr lang="en-US" sz="1800" dirty="0">
                <a:latin typeface="Calibri" panose="020F0502020204030204" pitchFamily="34" charset="0"/>
                <a:cs typeface="Calibri" panose="020F0502020204030204" pitchFamily="34" charset="0"/>
              </a:rPr>
              <a:t>APPGW (Application Gateway) &amp; WAF (Web Application Firewall)</a:t>
            </a:r>
          </a:p>
          <a:p>
            <a:pPr lvl="1"/>
            <a:r>
              <a:rPr lang="en-US" sz="1800" dirty="0">
                <a:latin typeface="Calibri" panose="020F0502020204030204" pitchFamily="34" charset="0"/>
                <a:cs typeface="Calibri" panose="020F0502020204030204" pitchFamily="34" charset="0"/>
              </a:rPr>
              <a:t>NVA (Network Virtual Appliance)</a:t>
            </a:r>
          </a:p>
          <a:p>
            <a:pPr lvl="1"/>
            <a:r>
              <a:rPr lang="en-US" sz="1800" dirty="0">
                <a:latin typeface="Calibri" panose="020F0502020204030204" pitchFamily="34" charset="0"/>
                <a:cs typeface="Calibri" panose="020F0502020204030204" pitchFamily="34" charset="0"/>
              </a:rPr>
              <a:t>Traffic Manager &amp; Front Door &amp; CDN (Content Delivery Network)</a:t>
            </a:r>
          </a:p>
          <a:p>
            <a:pPr lvl="1"/>
            <a:r>
              <a:rPr lang="en-US" sz="1800" dirty="0">
                <a:latin typeface="Calibri" panose="020F0502020204030204" pitchFamily="34" charset="0"/>
                <a:cs typeface="Calibri" panose="020F0502020204030204" pitchFamily="34" charset="0"/>
              </a:rPr>
              <a:t>S2S VPN</a:t>
            </a:r>
          </a:p>
          <a:p>
            <a:pPr lvl="1"/>
            <a:r>
              <a:rPr lang="en-US" sz="1800" dirty="0">
                <a:latin typeface="Calibri" panose="020F0502020204030204" pitchFamily="34" charset="0"/>
                <a:cs typeface="Calibri" panose="020F0502020204030204" pitchFamily="34" charset="0"/>
              </a:rPr>
              <a:t>Express Route</a:t>
            </a:r>
          </a:p>
          <a:p>
            <a:pPr lvl="1"/>
            <a:r>
              <a:rPr lang="en-US" sz="1800" dirty="0">
                <a:latin typeface="Calibri" panose="020F0502020204030204" pitchFamily="34" charset="0"/>
                <a:cs typeface="Calibri" panose="020F0502020204030204" pitchFamily="34" charset="0"/>
              </a:rPr>
              <a:t>Hub &amp; Spoke Topology in Cloud</a:t>
            </a:r>
          </a:p>
          <a:p>
            <a:pPr lvl="1"/>
            <a:r>
              <a:rPr lang="en-US" sz="1800" dirty="0">
                <a:latin typeface="Calibri" panose="020F0502020204030204" pitchFamily="34" charset="0"/>
                <a:cs typeface="Calibri" panose="020F0502020204030204" pitchFamily="34" charset="0"/>
              </a:rPr>
              <a:t>Lab Session</a:t>
            </a:r>
            <a:endParaRPr lang="en-US" sz="1800" dirty="0"/>
          </a:p>
        </p:txBody>
      </p:sp>
    </p:spTree>
    <p:extLst>
      <p:ext uri="{BB962C8B-B14F-4D97-AF65-F5344CB8AC3E}">
        <p14:creationId xmlns:p14="http://schemas.microsoft.com/office/powerpoint/2010/main" val="304683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18F2E6-6125-D3F0-F847-376E4EB4E980}"/>
              </a:ext>
            </a:extLst>
          </p:cNvPr>
          <p:cNvPicPr>
            <a:picLocks noChangeAspect="1"/>
          </p:cNvPicPr>
          <p:nvPr/>
        </p:nvPicPr>
        <p:blipFill>
          <a:blip r:embed="rId2"/>
          <a:stretch>
            <a:fillRect/>
          </a:stretch>
        </p:blipFill>
        <p:spPr>
          <a:xfrm>
            <a:off x="742122" y="3134903"/>
            <a:ext cx="5738191" cy="1593165"/>
          </a:xfrm>
          <a:prstGeom prst="rect">
            <a:avLst/>
          </a:prstGeom>
        </p:spPr>
      </p:pic>
      <p:pic>
        <p:nvPicPr>
          <p:cNvPr id="5" name="Picture 4">
            <a:extLst>
              <a:ext uri="{FF2B5EF4-FFF2-40B4-BE49-F238E27FC236}">
                <a16:creationId xmlns:a16="http://schemas.microsoft.com/office/drawing/2014/main" id="{367E4FC1-5C16-6119-73DA-7679F1026131}"/>
              </a:ext>
            </a:extLst>
          </p:cNvPr>
          <p:cNvPicPr>
            <a:picLocks noChangeAspect="1"/>
          </p:cNvPicPr>
          <p:nvPr/>
        </p:nvPicPr>
        <p:blipFill>
          <a:blip r:embed="rId3"/>
          <a:stretch>
            <a:fillRect/>
          </a:stretch>
        </p:blipFill>
        <p:spPr>
          <a:xfrm>
            <a:off x="7315200" y="3134903"/>
            <a:ext cx="3935896" cy="1946153"/>
          </a:xfrm>
          <a:prstGeom prst="rect">
            <a:avLst/>
          </a:prstGeom>
        </p:spPr>
      </p:pic>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a:xfrm>
            <a:off x="609600" y="712377"/>
            <a:ext cx="10972800" cy="5472114"/>
          </a:xfrm>
        </p:spPr>
        <p:txBody>
          <a:bodyPr/>
          <a:lstStyle/>
          <a:p>
            <a:r>
              <a:rPr lang="en-US" sz="1600" dirty="0">
                <a:latin typeface="Calibri" panose="020F0502020204030204" pitchFamily="34" charset="0"/>
                <a:cs typeface="Calibri" panose="020F0502020204030204" pitchFamily="34" charset="0"/>
              </a:rPr>
              <a:t>A VPN gateway is a type of Virtual Network Gateway. VPN gateways are deployed in Azure virtual networks and enable the following connectivity:</a:t>
            </a:r>
          </a:p>
          <a:p>
            <a:pPr lvl="1"/>
            <a:r>
              <a:rPr lang="en-US" sz="1600" dirty="0">
                <a:latin typeface="Calibri" panose="020F0502020204030204" pitchFamily="34" charset="0"/>
                <a:cs typeface="Calibri" panose="020F0502020204030204" pitchFamily="34" charset="0"/>
              </a:rPr>
              <a:t>Connect on-premises datacenters to Azure virtual networks through a site-to-site connection.</a:t>
            </a:r>
          </a:p>
          <a:p>
            <a:pPr lvl="1"/>
            <a:r>
              <a:rPr lang="en-US" sz="1600" dirty="0">
                <a:latin typeface="Calibri" panose="020F0502020204030204" pitchFamily="34" charset="0"/>
                <a:cs typeface="Calibri" panose="020F0502020204030204" pitchFamily="34" charset="0"/>
              </a:rPr>
              <a:t>Connect individual devices to Azure virtual networks through a point-to-site connection.</a:t>
            </a:r>
          </a:p>
          <a:p>
            <a:pPr lvl="1"/>
            <a:r>
              <a:rPr lang="en-US" sz="1600" dirty="0">
                <a:latin typeface="Calibri" panose="020F0502020204030204" pitchFamily="34" charset="0"/>
                <a:cs typeface="Calibri" panose="020F0502020204030204" pitchFamily="34" charset="0"/>
              </a:rPr>
              <a:t>Connect Azure virtual networks to other Azure virtual networks through a network-to-network connection.</a:t>
            </a:r>
          </a:p>
          <a:p>
            <a:r>
              <a:rPr lang="en-US" sz="1600" dirty="0">
                <a:latin typeface="Calibri" panose="020F0502020204030204" pitchFamily="34" charset="0"/>
                <a:cs typeface="Calibri" panose="020F0502020204030204" pitchFamily="34" charset="0"/>
              </a:rPr>
              <a:t>All transferred data is encrypted (IPSec IKE) in a private tunnel as it crosses the internet. </a:t>
            </a:r>
          </a:p>
          <a:p>
            <a:r>
              <a:rPr lang="en-US" sz="1600" dirty="0">
                <a:latin typeface="Calibri" panose="020F0502020204030204" pitchFamily="34" charset="0"/>
                <a:cs typeface="Calibri" panose="020F0502020204030204" pitchFamily="34" charset="0"/>
              </a:rPr>
              <a:t>On-prem site requires a VPN device. Redundancy is maintained with VPN GW pairs.</a:t>
            </a:r>
          </a:p>
          <a:p>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S2S VPN</a:t>
            </a:r>
          </a:p>
        </p:txBody>
      </p:sp>
      <p:pic>
        <p:nvPicPr>
          <p:cNvPr id="6" name="Picture 5">
            <a:extLst>
              <a:ext uri="{FF2B5EF4-FFF2-40B4-BE49-F238E27FC236}">
                <a16:creationId xmlns:a16="http://schemas.microsoft.com/office/drawing/2014/main" id="{370CC0C1-F295-7BC4-002B-62377F2B2FFB}"/>
              </a:ext>
            </a:extLst>
          </p:cNvPr>
          <p:cNvPicPr>
            <a:picLocks noChangeAspect="1"/>
          </p:cNvPicPr>
          <p:nvPr/>
        </p:nvPicPr>
        <p:blipFill>
          <a:blip r:embed="rId4"/>
          <a:stretch>
            <a:fillRect/>
          </a:stretch>
        </p:blipFill>
        <p:spPr>
          <a:xfrm>
            <a:off x="4180168" y="4806449"/>
            <a:ext cx="3831659" cy="2047277"/>
          </a:xfrm>
          <a:prstGeom prst="rect">
            <a:avLst/>
          </a:prstGeom>
        </p:spPr>
      </p:pic>
    </p:spTree>
    <p:extLst>
      <p:ext uri="{BB962C8B-B14F-4D97-AF65-F5344CB8AC3E}">
        <p14:creationId xmlns:p14="http://schemas.microsoft.com/office/powerpoint/2010/main" val="227314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a:xfrm>
            <a:off x="609600" y="712377"/>
            <a:ext cx="10972800" cy="5472114"/>
          </a:xfrm>
        </p:spPr>
        <p:txBody>
          <a:bodyPr/>
          <a:lstStyle/>
          <a:p>
            <a:r>
              <a:rPr lang="en-US" sz="1600" dirty="0">
                <a:latin typeface="Calibri" panose="020F0502020204030204" pitchFamily="34" charset="0"/>
                <a:cs typeface="Calibri" panose="020F0502020204030204" pitchFamily="34" charset="0"/>
              </a:rPr>
              <a:t>Azure ExpressRoute lets you seamlessly extend your on-premises networks into the Microsoft cloud. </a:t>
            </a:r>
          </a:p>
          <a:p>
            <a:r>
              <a:rPr lang="en-US" sz="1600" dirty="0">
                <a:latin typeface="Calibri" panose="020F0502020204030204" pitchFamily="34" charset="0"/>
                <a:cs typeface="Calibri" panose="020F0502020204030204" pitchFamily="34" charset="0"/>
              </a:rPr>
              <a:t>This connection between your organization and Azure is dedicated and private. </a:t>
            </a:r>
          </a:p>
          <a:p>
            <a:r>
              <a:rPr lang="en-US" sz="1600" dirty="0">
                <a:latin typeface="Calibri" panose="020F0502020204030204" pitchFamily="34" charset="0"/>
                <a:cs typeface="Calibri" panose="020F0502020204030204" pitchFamily="34" charset="0"/>
              </a:rPr>
              <a:t>Security is enhanced, connections are more reliable, latency is minimal, and throughput is greatly increased. Redundancy is maintained within the circuit.</a:t>
            </a:r>
          </a:p>
          <a:p>
            <a:r>
              <a:rPr lang="en-US" sz="1600" dirty="0" err="1">
                <a:latin typeface="Calibri" panose="020F0502020204030204" pitchFamily="34" charset="0"/>
                <a:cs typeface="Calibri" panose="020F0502020204030204" pitchFamily="34" charset="0"/>
              </a:rPr>
              <a:t>Expressroute</a:t>
            </a:r>
            <a:r>
              <a:rPr lang="en-US" sz="1600" dirty="0">
                <a:latin typeface="Calibri" panose="020F0502020204030204" pitchFamily="34" charset="0"/>
                <a:cs typeface="Calibri" panose="020F0502020204030204" pitchFamily="34" charset="0"/>
              </a:rPr>
              <a:t> has 3 types;</a:t>
            </a:r>
          </a:p>
          <a:p>
            <a:pPr lvl="1"/>
            <a:r>
              <a:rPr lang="en-US" sz="1600" dirty="0" err="1">
                <a:latin typeface="Calibri" panose="020F0502020204030204" pitchFamily="34" charset="0"/>
                <a:cs typeface="Calibri" panose="020F0502020204030204" pitchFamily="34" charset="0"/>
              </a:rPr>
              <a:t>CloudExchange</a:t>
            </a:r>
            <a:r>
              <a:rPr lang="en-US" sz="1600" dirty="0">
                <a:latin typeface="Calibri" panose="020F0502020204030204" pitchFamily="34" charset="0"/>
                <a:cs typeface="Calibri" panose="020F0502020204030204" pitchFamily="34" charset="0"/>
              </a:rPr>
              <a:t> Co-location: DC is co-located with the Azure ISP vendor. Provides L2/L3 connectivity.</a:t>
            </a:r>
          </a:p>
          <a:p>
            <a:pPr lvl="1"/>
            <a:r>
              <a:rPr lang="en-US" sz="1600" dirty="0">
                <a:latin typeface="Calibri" panose="020F0502020204030204" pitchFamily="34" charset="0"/>
                <a:cs typeface="Calibri" panose="020F0502020204030204" pitchFamily="34" charset="0"/>
              </a:rPr>
              <a:t>P2P Ethernet Connection: DC is located in a separate place. Provides L2/L3 connectivity.</a:t>
            </a:r>
          </a:p>
          <a:p>
            <a:pPr lvl="1"/>
            <a:r>
              <a:rPr lang="en-US" sz="1600" dirty="0">
                <a:latin typeface="Calibri" panose="020F0502020204030204" pitchFamily="34" charset="0"/>
                <a:cs typeface="Calibri" panose="020F0502020204030204" pitchFamily="34" charset="0"/>
              </a:rPr>
              <a:t>IPVPN Connection: Integrate WAN circuit with Azure. Provides L3 connectivity only.</a:t>
            </a: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AZURE EXPRESSROUTE</a:t>
            </a:r>
          </a:p>
        </p:txBody>
      </p:sp>
      <p:pic>
        <p:nvPicPr>
          <p:cNvPr id="4" name="Picture 3">
            <a:extLst>
              <a:ext uri="{FF2B5EF4-FFF2-40B4-BE49-F238E27FC236}">
                <a16:creationId xmlns:a16="http://schemas.microsoft.com/office/drawing/2014/main" id="{6940ADF2-E594-F65D-4B70-CF09D80E9B06}"/>
              </a:ext>
            </a:extLst>
          </p:cNvPr>
          <p:cNvPicPr>
            <a:picLocks noChangeAspect="1"/>
          </p:cNvPicPr>
          <p:nvPr/>
        </p:nvPicPr>
        <p:blipFill>
          <a:blip r:embed="rId2"/>
          <a:stretch>
            <a:fillRect/>
          </a:stretch>
        </p:blipFill>
        <p:spPr>
          <a:xfrm>
            <a:off x="95492" y="3562207"/>
            <a:ext cx="7516253" cy="2898746"/>
          </a:xfrm>
          <a:prstGeom prst="rect">
            <a:avLst/>
          </a:prstGeom>
        </p:spPr>
      </p:pic>
      <p:pic>
        <p:nvPicPr>
          <p:cNvPr id="5" name="Picture 4">
            <a:extLst>
              <a:ext uri="{FF2B5EF4-FFF2-40B4-BE49-F238E27FC236}">
                <a16:creationId xmlns:a16="http://schemas.microsoft.com/office/drawing/2014/main" id="{802DCA38-F64E-AA59-DADD-A018C26B6176}"/>
              </a:ext>
            </a:extLst>
          </p:cNvPr>
          <p:cNvPicPr>
            <a:picLocks noChangeAspect="1"/>
          </p:cNvPicPr>
          <p:nvPr/>
        </p:nvPicPr>
        <p:blipFill>
          <a:blip r:embed="rId3"/>
          <a:stretch>
            <a:fillRect/>
          </a:stretch>
        </p:blipFill>
        <p:spPr>
          <a:xfrm>
            <a:off x="7611745" y="3714975"/>
            <a:ext cx="4580255" cy="2469515"/>
          </a:xfrm>
          <a:prstGeom prst="rect">
            <a:avLst/>
          </a:prstGeom>
        </p:spPr>
      </p:pic>
    </p:spTree>
    <p:extLst>
      <p:ext uri="{BB962C8B-B14F-4D97-AF65-F5344CB8AC3E}">
        <p14:creationId xmlns:p14="http://schemas.microsoft.com/office/powerpoint/2010/main" val="173604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HUB and SPOKE TOPOLOGY IN CLOUD</a:t>
            </a:r>
          </a:p>
        </p:txBody>
      </p:sp>
      <p:pic>
        <p:nvPicPr>
          <p:cNvPr id="6" name="Picture 5">
            <a:extLst>
              <a:ext uri="{FF2B5EF4-FFF2-40B4-BE49-F238E27FC236}">
                <a16:creationId xmlns:a16="http://schemas.microsoft.com/office/drawing/2014/main" id="{99BF064F-AAB8-DC8F-6F64-30F561D84AA5}"/>
              </a:ext>
            </a:extLst>
          </p:cNvPr>
          <p:cNvPicPr>
            <a:picLocks noChangeAspect="1"/>
          </p:cNvPicPr>
          <p:nvPr/>
        </p:nvPicPr>
        <p:blipFill>
          <a:blip r:embed="rId2"/>
          <a:stretch>
            <a:fillRect/>
          </a:stretch>
        </p:blipFill>
        <p:spPr>
          <a:xfrm>
            <a:off x="1047753" y="1078930"/>
            <a:ext cx="10096494" cy="5235868"/>
          </a:xfrm>
          <a:prstGeom prst="rect">
            <a:avLst/>
          </a:prstGeom>
        </p:spPr>
      </p:pic>
    </p:spTree>
    <p:extLst>
      <p:ext uri="{BB962C8B-B14F-4D97-AF65-F5344CB8AC3E}">
        <p14:creationId xmlns:p14="http://schemas.microsoft.com/office/powerpoint/2010/main" val="2641982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HUB and SPOKE TOPOLOGY IN CLOUD</a:t>
            </a:r>
          </a:p>
        </p:txBody>
      </p:sp>
      <p:pic>
        <p:nvPicPr>
          <p:cNvPr id="6" name="Picture 5">
            <a:extLst>
              <a:ext uri="{FF2B5EF4-FFF2-40B4-BE49-F238E27FC236}">
                <a16:creationId xmlns:a16="http://schemas.microsoft.com/office/drawing/2014/main" id="{CF61B2BD-4553-2A62-1C35-4F1F02C0C9FC}"/>
              </a:ext>
            </a:extLst>
          </p:cNvPr>
          <p:cNvPicPr>
            <a:picLocks noChangeAspect="1"/>
          </p:cNvPicPr>
          <p:nvPr/>
        </p:nvPicPr>
        <p:blipFill>
          <a:blip r:embed="rId2"/>
          <a:stretch>
            <a:fillRect/>
          </a:stretch>
        </p:blipFill>
        <p:spPr>
          <a:xfrm>
            <a:off x="1787066" y="953924"/>
            <a:ext cx="8617867" cy="5278365"/>
          </a:xfrm>
          <a:prstGeom prst="rect">
            <a:avLst/>
          </a:prstGeom>
        </p:spPr>
      </p:pic>
    </p:spTree>
    <p:extLst>
      <p:ext uri="{BB962C8B-B14F-4D97-AF65-F5344CB8AC3E}">
        <p14:creationId xmlns:p14="http://schemas.microsoft.com/office/powerpoint/2010/main" val="1435648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Lab Session</a:t>
            </a:r>
            <a:endParaRPr lang="tr-TR" dirty="0"/>
          </a:p>
        </p:txBody>
      </p:sp>
    </p:spTree>
    <p:extLst>
      <p:ext uri="{BB962C8B-B14F-4D97-AF65-F5344CB8AC3E}">
        <p14:creationId xmlns:p14="http://schemas.microsoft.com/office/powerpoint/2010/main" val="847251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p:txBody>
          <a:bodyPr/>
          <a:lstStyle/>
          <a:p>
            <a:r>
              <a:rPr lang="en-US" sz="2000" dirty="0">
                <a:latin typeface="Calibri" panose="020F0502020204030204" pitchFamily="34" charset="0"/>
                <a:cs typeface="Calibri" panose="020F0502020204030204" pitchFamily="34" charset="0"/>
              </a:rPr>
              <a:t>Follow the instructions:</a:t>
            </a:r>
            <a:endParaRPr lang="en-US" sz="2000" dirty="0">
              <a:latin typeface="Calibri" panose="020F0502020204030204" pitchFamily="34" charset="0"/>
              <a:cs typeface="Calibri" panose="020F0502020204030204" pitchFamily="34" charset="0"/>
              <a:hlinkClick r:id="rId2"/>
            </a:endParaRPr>
          </a:p>
          <a:p>
            <a:r>
              <a:rPr lang="en-US" sz="2000" dirty="0">
                <a:latin typeface="Calibri" panose="020F0502020204030204" pitchFamily="34" charset="0"/>
                <a:cs typeface="Calibri" panose="020F0502020204030204" pitchFamily="34" charset="0"/>
                <a:hlinkClick r:id="rId2"/>
              </a:rPr>
              <a:t>https://learn.microsoft.com/en-us/training/modules/secure-and-isolate-with-nsg-and-service-endpoints/3-exercise-network-security-groups</a:t>
            </a:r>
            <a:r>
              <a:rPr lang="en-US" sz="20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LAB#12: SECURE THE NETWORK WITH NSG</a:t>
            </a:r>
          </a:p>
        </p:txBody>
      </p:sp>
    </p:spTree>
    <p:extLst>
      <p:ext uri="{BB962C8B-B14F-4D97-AF65-F5344CB8AC3E}">
        <p14:creationId xmlns:p14="http://schemas.microsoft.com/office/powerpoint/2010/main" val="3411954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p:txBody>
          <a:bodyPr/>
          <a:lstStyle/>
          <a:p>
            <a:r>
              <a:rPr lang="en-US" sz="2000" dirty="0">
                <a:latin typeface="Calibri" panose="020F0502020204030204" pitchFamily="34" charset="0"/>
                <a:cs typeface="Calibri" panose="020F0502020204030204" pitchFamily="34" charset="0"/>
              </a:rPr>
              <a:t>Follow the instructions:</a:t>
            </a:r>
            <a:endParaRPr lang="en-US" sz="2000" dirty="0">
              <a:latin typeface="Calibri" panose="020F0502020204030204" pitchFamily="34" charset="0"/>
              <a:cs typeface="Calibri" panose="020F0502020204030204" pitchFamily="34" charset="0"/>
              <a:hlinkClick r:id="rId2"/>
            </a:endParaRPr>
          </a:p>
          <a:p>
            <a:r>
              <a:rPr lang="en-US" sz="2000" dirty="0">
                <a:latin typeface="Calibri" panose="020F0502020204030204" pitchFamily="34" charset="0"/>
                <a:cs typeface="Calibri" panose="020F0502020204030204" pitchFamily="34" charset="0"/>
                <a:hlinkClick r:id="rId3"/>
              </a:rPr>
              <a:t>https://learn.microsoft.com/en-us/training/modules/integrate-vnets-with-vnet-peering/3-exercise-prepare-vnets-for-peering-using-azure-cli-commands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hlinkClick r:id="rId4"/>
              </a:rPr>
              <a:t>https://learn.microsoft.com/en-us/training/modules/integrate-vnets-with-vnet-peering/4-exercise-configure-vnet-peering-connections-using-azure-cli-commands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hlinkClick r:id="rId5"/>
              </a:rPr>
              <a:t>https://learn.microsoft.com/en-us/training/modules/integrate-vnets-with-vnet-peering/5-exercise-verify-vnet-peering</a:t>
            </a:r>
            <a:endParaRPr lang="en-US" sz="2000" dirty="0">
              <a:latin typeface="Calibri" panose="020F0502020204030204" pitchFamily="34" charset="0"/>
              <a:cs typeface="Calibri" panose="020F0502020204030204" pitchFamily="34" charset="0"/>
            </a:endParaRPr>
          </a:p>
          <a:p>
            <a:pPr marL="7937" indent="0">
              <a:buNone/>
            </a:pP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LAB#13: VNET PEERING</a:t>
            </a:r>
          </a:p>
        </p:txBody>
      </p:sp>
    </p:spTree>
    <p:extLst>
      <p:ext uri="{BB962C8B-B14F-4D97-AF65-F5344CB8AC3E}">
        <p14:creationId xmlns:p14="http://schemas.microsoft.com/office/powerpoint/2010/main" val="3018562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868904-223B-E7C4-C2D3-FE48E5B68956}"/>
              </a:ext>
            </a:extLst>
          </p:cNvPr>
          <p:cNvSpPr>
            <a:spLocks noGrp="1"/>
          </p:cNvSpPr>
          <p:nvPr>
            <p:ph type="body" sz="quarter" idx="13"/>
          </p:nvPr>
        </p:nvSpPr>
        <p:spPr/>
        <p:txBody>
          <a:bodyPr/>
          <a:lstStyle/>
          <a:p>
            <a:r>
              <a:rPr lang="en-US" sz="2000" dirty="0">
                <a:latin typeface="Calibri" panose="020F0502020204030204" pitchFamily="34" charset="0"/>
                <a:cs typeface="Calibri" panose="020F0502020204030204" pitchFamily="34" charset="0"/>
              </a:rPr>
              <a:t>Follow the instructions:</a:t>
            </a:r>
          </a:p>
          <a:p>
            <a:r>
              <a:rPr lang="en-US" sz="2000" dirty="0">
                <a:latin typeface="Calibri" panose="020F0502020204030204" pitchFamily="34" charset="0"/>
                <a:cs typeface="Calibri" panose="020F0502020204030204" pitchFamily="34" charset="0"/>
                <a:hlinkClick r:id="rId2"/>
              </a:rPr>
              <a:t>https://learn.microsoft.com/en-us/training/modules/improve-app-scalability-resiliency-with-load-balancer/4-exercise-configure-public-load-balancer?pivots=bash</a:t>
            </a:r>
            <a:r>
              <a:rPr lang="en-US" sz="20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6F306052-4CFF-F114-B13E-3FFBC544FAEF}"/>
              </a:ext>
            </a:extLst>
          </p:cNvPr>
          <p:cNvSpPr>
            <a:spLocks noGrp="1"/>
          </p:cNvSpPr>
          <p:nvPr>
            <p:ph type="title"/>
          </p:nvPr>
        </p:nvSpPr>
        <p:spPr/>
        <p:txBody>
          <a:bodyPr/>
          <a:lstStyle/>
          <a:p>
            <a:r>
              <a:rPr lang="en-US" dirty="0"/>
              <a:t>LAB#14: LOAD BALANCER</a:t>
            </a:r>
          </a:p>
        </p:txBody>
      </p:sp>
    </p:spTree>
    <p:extLst>
      <p:ext uri="{BB962C8B-B14F-4D97-AF65-F5344CB8AC3E}">
        <p14:creationId xmlns:p14="http://schemas.microsoft.com/office/powerpoint/2010/main" val="1912307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02F2CB-3627-DBAA-55C2-17BEBC2AC64F}"/>
              </a:ext>
            </a:extLst>
          </p:cNvPr>
          <p:cNvSpPr>
            <a:spLocks noGrp="1"/>
          </p:cNvSpPr>
          <p:nvPr>
            <p:ph type="body" sz="quarter" idx="13"/>
          </p:nvPr>
        </p:nvSpPr>
        <p:spPr/>
        <p:txBody>
          <a:bodyPr/>
          <a:lstStyle/>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Follow the instructions:</a:t>
            </a: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hlinkClick r:id="rId2"/>
              </a:rPr>
              <a:t>https://learn.microsoft.com/en-us/training/modules/load-balance-web-traffic-with-application-gateway/3-exercise-create-web-sites</a:t>
            </a:r>
            <a:endParaRPr lang="en-US" sz="2000" dirty="0">
              <a:latin typeface="Calibri" panose="020F0502020204030204" pitchFamily="34" charset="0"/>
              <a:cs typeface="Calibri" panose="020F0502020204030204" pitchFamily="34" charset="0"/>
            </a:endParaRP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hlinkClick r:id="rId3"/>
              </a:rPr>
              <a:t>https://learn.microsoft.com/en-us/training/modules/load-balance-web-traffic-with-application-gateway/5-exercise-create-configure-application-gateway</a:t>
            </a:r>
            <a:endPar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endParaRP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hlinkClick r:id="rId4"/>
              </a:rPr>
              <a:t>https://learn.microsoft.com/en-us/training/modules/load-balance-web-traffic-with-application-gateway/6-exercise-test-application-gateway</a:t>
            </a:r>
            <a:endParaRPr lang="en-US" sz="2000" dirty="0">
              <a:latin typeface="Calibri" panose="020F0502020204030204" pitchFamily="34" charset="0"/>
              <a:cs typeface="Calibri" panose="020F0502020204030204" pitchFamily="34" charset="0"/>
            </a:endParaRPr>
          </a:p>
          <a:p>
            <a:pPr marL="7937" marR="0" lvl="0" indent="0" algn="l" defTabSz="1219170" rtl="0" eaLnBrk="1" fontAlgn="auto" latinLnBrk="0" hangingPunct="1">
              <a:lnSpc>
                <a:spcPct val="110000"/>
              </a:lnSpc>
              <a:spcBef>
                <a:spcPts val="400"/>
              </a:spcBef>
              <a:spcAft>
                <a:spcPts val="400"/>
              </a:spcAft>
              <a:buClr>
                <a:srgbClr val="AAB8C2"/>
              </a:buClr>
              <a:buSzTx/>
              <a:buNone/>
              <a:tabLst/>
              <a:defRPr/>
            </a:pPr>
            <a:endPar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endParaRPr>
          </a:p>
        </p:txBody>
      </p:sp>
      <p:sp>
        <p:nvSpPr>
          <p:cNvPr id="3" name="Title 2">
            <a:extLst>
              <a:ext uri="{FF2B5EF4-FFF2-40B4-BE49-F238E27FC236}">
                <a16:creationId xmlns:a16="http://schemas.microsoft.com/office/drawing/2014/main" id="{D048C21E-722D-3EFA-9693-BB24FF52BFB3}"/>
              </a:ext>
            </a:extLst>
          </p:cNvPr>
          <p:cNvSpPr>
            <a:spLocks noGrp="1"/>
          </p:cNvSpPr>
          <p:nvPr>
            <p:ph type="title"/>
          </p:nvPr>
        </p:nvSpPr>
        <p:spPr/>
        <p:txBody>
          <a:bodyPr/>
          <a:lstStyle/>
          <a:p>
            <a:r>
              <a:rPr lang="en-US" dirty="0"/>
              <a:t>LAB#15: APPGW TEST</a:t>
            </a:r>
          </a:p>
        </p:txBody>
      </p:sp>
    </p:spTree>
    <p:extLst>
      <p:ext uri="{BB962C8B-B14F-4D97-AF65-F5344CB8AC3E}">
        <p14:creationId xmlns:p14="http://schemas.microsoft.com/office/powerpoint/2010/main" val="4191347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02F2CB-3627-DBAA-55C2-17BEBC2AC64F}"/>
              </a:ext>
            </a:extLst>
          </p:cNvPr>
          <p:cNvSpPr>
            <a:spLocks noGrp="1"/>
          </p:cNvSpPr>
          <p:nvPr>
            <p:ph type="body" sz="quarter" idx="13"/>
          </p:nvPr>
        </p:nvSpPr>
        <p:spPr/>
        <p:txBody>
          <a:bodyPr/>
          <a:lstStyle/>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Follow the instructions:</a:t>
            </a: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hlinkClick r:id="rId2"/>
              </a:rPr>
              <a:t>https://learn.microsoft.com/en-us/training/modules/control-network-traffic-flow-with-routes/5-exercise-create-nva-vm</a:t>
            </a:r>
            <a:endPar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endParaRP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hlinkClick r:id="rId3"/>
              </a:rPr>
              <a:t>https://learn.microsoft.com/en-us/training/modules/control-network-traffic-flow-with-routes/6-exercise-route-traffic-through-nva</a:t>
            </a:r>
            <a:endParaRPr lang="en-US" sz="2000" dirty="0">
              <a:latin typeface="Calibri" panose="020F0502020204030204" pitchFamily="34" charset="0"/>
              <a:cs typeface="Calibri" panose="020F0502020204030204" pitchFamily="34" charset="0"/>
            </a:endParaRP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endParaRPr>
          </a:p>
        </p:txBody>
      </p:sp>
      <p:sp>
        <p:nvSpPr>
          <p:cNvPr id="3" name="Title 2">
            <a:extLst>
              <a:ext uri="{FF2B5EF4-FFF2-40B4-BE49-F238E27FC236}">
                <a16:creationId xmlns:a16="http://schemas.microsoft.com/office/drawing/2014/main" id="{D048C21E-722D-3EFA-9693-BB24FF52BFB3}"/>
              </a:ext>
            </a:extLst>
          </p:cNvPr>
          <p:cNvSpPr>
            <a:spLocks noGrp="1"/>
          </p:cNvSpPr>
          <p:nvPr>
            <p:ph type="title"/>
          </p:nvPr>
        </p:nvSpPr>
        <p:spPr/>
        <p:txBody>
          <a:bodyPr/>
          <a:lstStyle/>
          <a:p>
            <a:r>
              <a:rPr lang="en-US" dirty="0"/>
              <a:t>LAB#16: NVA TEST</a:t>
            </a:r>
          </a:p>
        </p:txBody>
      </p:sp>
    </p:spTree>
    <p:extLst>
      <p:ext uri="{BB962C8B-B14F-4D97-AF65-F5344CB8AC3E}">
        <p14:creationId xmlns:p14="http://schemas.microsoft.com/office/powerpoint/2010/main" val="294769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Cloud Network</a:t>
            </a:r>
            <a:endParaRPr lang="tr-TR" dirty="0"/>
          </a:p>
        </p:txBody>
      </p:sp>
    </p:spTree>
    <p:extLst>
      <p:ext uri="{BB962C8B-B14F-4D97-AF65-F5344CB8AC3E}">
        <p14:creationId xmlns:p14="http://schemas.microsoft.com/office/powerpoint/2010/main" val="1504844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p:txBody>
          <a:bodyPr/>
          <a:lstStyle/>
          <a:p>
            <a:r>
              <a:rPr lang="en-US" sz="2000" dirty="0">
                <a:latin typeface="Calibri" panose="020F0502020204030204" pitchFamily="34" charset="0"/>
                <a:cs typeface="Calibri" panose="020F0502020204030204" pitchFamily="34" charset="0"/>
              </a:rPr>
              <a:t>Compare AWS and Azure’s Network services. Provide a short summary.</a:t>
            </a:r>
          </a:p>
          <a:p>
            <a:r>
              <a:rPr lang="en-US" sz="2000" dirty="0">
                <a:latin typeface="Calibri" panose="020F0502020204030204" pitchFamily="34" charset="0"/>
                <a:cs typeface="Calibri" panose="020F0502020204030204" pitchFamily="34" charset="0"/>
              </a:rPr>
              <a:t>Prepare a network diagram with the following requirements on AWS:</a:t>
            </a:r>
          </a:p>
          <a:p>
            <a:pPr lvl="1"/>
            <a:r>
              <a:rPr lang="en-US" sz="2000" dirty="0">
                <a:latin typeface="Calibri" panose="020F0502020204030204" pitchFamily="34" charset="0"/>
                <a:cs typeface="Calibri" panose="020F0502020204030204" pitchFamily="34" charset="0"/>
              </a:rPr>
              <a:t>Customer has resources on both on-prem and AWS centers.</a:t>
            </a:r>
          </a:p>
          <a:p>
            <a:pPr lvl="1"/>
            <a:r>
              <a:rPr lang="en-US" sz="2000" dirty="0">
                <a:latin typeface="Calibri" panose="020F0502020204030204" pitchFamily="34" charset="0"/>
                <a:cs typeface="Calibri" panose="020F0502020204030204" pitchFamily="34" charset="0"/>
              </a:rPr>
              <a:t>Customer DC needs to be connected via S2S VPN to AWS.</a:t>
            </a:r>
          </a:p>
          <a:p>
            <a:pPr lvl="1"/>
            <a:r>
              <a:rPr lang="en-US" sz="2000" dirty="0">
                <a:latin typeface="Calibri" panose="020F0502020204030204" pitchFamily="34" charset="0"/>
                <a:cs typeface="Calibri" panose="020F0502020204030204" pitchFamily="34" charset="0"/>
              </a:rPr>
              <a:t>AWS has Web Servers and DBs with n-tier architecture.</a:t>
            </a:r>
          </a:p>
          <a:p>
            <a:pPr lvl="1"/>
            <a:r>
              <a:rPr lang="en-US" sz="2000" dirty="0">
                <a:latin typeface="Calibri" panose="020F0502020204030204" pitchFamily="34" charset="0"/>
                <a:cs typeface="Calibri" panose="020F0502020204030204" pitchFamily="34" charset="0"/>
              </a:rPr>
              <a:t>All cloud security systems has to be in place.</a:t>
            </a:r>
          </a:p>
          <a:p>
            <a:pPr lvl="1"/>
            <a:r>
              <a:rPr lang="en-US" sz="2000" dirty="0">
                <a:latin typeface="Calibri" panose="020F0502020204030204" pitchFamily="34" charset="0"/>
                <a:cs typeface="Calibri" panose="020F0502020204030204" pitchFamily="34" charset="0"/>
              </a:rPr>
              <a:t>Media of the Web content is stored in blobs on AWS.</a:t>
            </a:r>
          </a:p>
          <a:p>
            <a:pPr lvl="1"/>
            <a:r>
              <a:rPr lang="en-US" sz="2000" dirty="0">
                <a:latin typeface="Calibri" panose="020F0502020204030204" pitchFamily="34" charset="0"/>
                <a:cs typeface="Calibri" panose="020F0502020204030204" pitchFamily="34" charset="0"/>
              </a:rPr>
              <a:t>Caching of DBs are required to handle high volume of IOPS traffic.</a:t>
            </a:r>
          </a:p>
          <a:p>
            <a:pPr lvl="1"/>
            <a:r>
              <a:rPr lang="en-US" sz="2000" dirty="0">
                <a:latin typeface="Calibri" panose="020F0502020204030204" pitchFamily="34" charset="0"/>
                <a:cs typeface="Calibri" panose="020F0502020204030204" pitchFamily="34" charset="0"/>
              </a:rPr>
              <a:t>Web calls need to be directed to both on-prem and AWS resources to share the load.</a:t>
            </a:r>
          </a:p>
          <a:p>
            <a:pPr lvl="1"/>
            <a:r>
              <a:rPr lang="en-US" sz="2000" dirty="0">
                <a:latin typeface="Calibri" panose="020F0502020204030204" pitchFamily="34" charset="0"/>
                <a:cs typeface="Calibri" panose="020F0502020204030204" pitchFamily="34" charset="0"/>
              </a:rPr>
              <a:t>Auto-scaling is required to handle high traffic period.</a:t>
            </a:r>
          </a:p>
          <a:p>
            <a:pPr lvl="1"/>
            <a:r>
              <a:rPr lang="en-US" sz="2000" dirty="0">
                <a:latin typeface="Calibri" panose="020F0502020204030204" pitchFamily="34" charset="0"/>
                <a:cs typeface="Calibri" panose="020F0502020204030204" pitchFamily="34" charset="0"/>
              </a:rPr>
              <a:t>Design should follow the least cost rule on AWS.</a:t>
            </a:r>
          </a:p>
          <a:p>
            <a:pPr lvl="1"/>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HOMEWORK</a:t>
            </a:r>
          </a:p>
        </p:txBody>
      </p:sp>
    </p:spTree>
    <p:extLst>
      <p:ext uri="{BB962C8B-B14F-4D97-AF65-F5344CB8AC3E}">
        <p14:creationId xmlns:p14="http://schemas.microsoft.com/office/powerpoint/2010/main" val="1524544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B12A4B-A009-49EE-A242-A0FC811F7B6E}"/>
              </a:ext>
            </a:extLst>
          </p:cNvPr>
          <p:cNvSpPr>
            <a:spLocks noGrp="1"/>
          </p:cNvSpPr>
          <p:nvPr>
            <p:ph type="ctrTitle"/>
          </p:nvPr>
        </p:nvSpPr>
        <p:spPr/>
        <p:txBody>
          <a:bodyPr/>
          <a:lstStyle/>
          <a:p>
            <a:r>
              <a:rPr lang="en-IN" dirty="0"/>
              <a:t>Thank You</a:t>
            </a:r>
            <a:endParaRPr lang="en-US" dirty="0"/>
          </a:p>
        </p:txBody>
      </p:sp>
    </p:spTree>
    <p:extLst>
      <p:ext uri="{BB962C8B-B14F-4D97-AF65-F5344CB8AC3E}">
        <p14:creationId xmlns:p14="http://schemas.microsoft.com/office/powerpoint/2010/main" val="219911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DIFFERENCES BETWEEN THE TRADITIONAL NETWORK VS CLOUD NETWORK</a:t>
            </a:r>
          </a:p>
        </p:txBody>
      </p:sp>
      <p:pic>
        <p:nvPicPr>
          <p:cNvPr id="4" name="Picture 3" descr="Typical on-premises network design">
            <a:extLst>
              <a:ext uri="{FF2B5EF4-FFF2-40B4-BE49-F238E27FC236}">
                <a16:creationId xmlns:a16="http://schemas.microsoft.com/office/drawing/2014/main" id="{6F58EBED-964F-4529-87FA-00D81978CF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112174"/>
            <a:ext cx="5044419" cy="4633651"/>
          </a:xfrm>
          <a:prstGeom prst="rect">
            <a:avLst/>
          </a:prstGeom>
          <a:noFill/>
          <a:ln>
            <a:noFill/>
          </a:ln>
        </p:spPr>
      </p:pic>
      <p:pic>
        <p:nvPicPr>
          <p:cNvPr id="5" name="Picture 4" descr="Typical Azure network design">
            <a:extLst>
              <a:ext uri="{FF2B5EF4-FFF2-40B4-BE49-F238E27FC236}">
                <a16:creationId xmlns:a16="http://schemas.microsoft.com/office/drawing/2014/main" id="{0F3ABD41-5668-ABD7-8553-F80076221E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9474" y="712376"/>
            <a:ext cx="3767552" cy="5701233"/>
          </a:xfrm>
          <a:prstGeom prst="rect">
            <a:avLst/>
          </a:prstGeom>
          <a:noFill/>
          <a:ln>
            <a:noFill/>
          </a:ln>
        </p:spPr>
      </p:pic>
    </p:spTree>
    <p:extLst>
      <p:ext uri="{BB962C8B-B14F-4D97-AF65-F5344CB8AC3E}">
        <p14:creationId xmlns:p14="http://schemas.microsoft.com/office/powerpoint/2010/main" val="319414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a:xfrm>
            <a:off x="609599" y="712376"/>
            <a:ext cx="10972800" cy="884233"/>
          </a:xfrm>
        </p:spPr>
        <p:txBody>
          <a:bodyPr/>
          <a:lstStyle/>
          <a:p>
            <a:pPr marL="7937" indent="0">
              <a:buNone/>
            </a:pPr>
            <a:r>
              <a:rPr lang="en-US" sz="1600" dirty="0">
                <a:latin typeface="Calibri" panose="020F0502020204030204" pitchFamily="34" charset="0"/>
                <a:cs typeface="Calibri" panose="020F0502020204030204" pitchFamily="34" charset="0"/>
              </a:rPr>
              <a:t>A virtual network (VNET) is composed of many elements including, but not limited to, network interfaces, load balancers, subnets, network security groups, and public IP addresses. These elements work together and enable secure, reliable network communication between your Azure resources, the internet, and on-premises networks.</a:t>
            </a: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VNET</a:t>
            </a:r>
          </a:p>
        </p:txBody>
      </p:sp>
      <p:pic>
        <p:nvPicPr>
          <p:cNvPr id="6" name="Picture 5">
            <a:extLst>
              <a:ext uri="{FF2B5EF4-FFF2-40B4-BE49-F238E27FC236}">
                <a16:creationId xmlns:a16="http://schemas.microsoft.com/office/drawing/2014/main" id="{D9E6BC3B-CBFD-F947-B0D8-276901230764}"/>
              </a:ext>
            </a:extLst>
          </p:cNvPr>
          <p:cNvPicPr>
            <a:picLocks noChangeAspect="1"/>
          </p:cNvPicPr>
          <p:nvPr/>
        </p:nvPicPr>
        <p:blipFill>
          <a:blip r:embed="rId2"/>
          <a:stretch>
            <a:fillRect/>
          </a:stretch>
        </p:blipFill>
        <p:spPr>
          <a:xfrm>
            <a:off x="3942521" y="1754872"/>
            <a:ext cx="2624967" cy="1674128"/>
          </a:xfrm>
          <a:prstGeom prst="rect">
            <a:avLst/>
          </a:prstGeom>
        </p:spPr>
      </p:pic>
      <p:sp>
        <p:nvSpPr>
          <p:cNvPr id="7" name="Text Placeholder 1">
            <a:extLst>
              <a:ext uri="{FF2B5EF4-FFF2-40B4-BE49-F238E27FC236}">
                <a16:creationId xmlns:a16="http://schemas.microsoft.com/office/drawing/2014/main" id="{CA0F6598-2743-20D2-0989-DD2BC53923AC}"/>
              </a:ext>
            </a:extLst>
          </p:cNvPr>
          <p:cNvSpPr txBox="1">
            <a:spLocks/>
          </p:cNvSpPr>
          <p:nvPr/>
        </p:nvSpPr>
        <p:spPr>
          <a:xfrm>
            <a:off x="609599" y="1742630"/>
            <a:ext cx="6493565" cy="4856952"/>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chemeClr val="tx1"/>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chemeClr val="tx1"/>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chemeClr val="tx1"/>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7937" indent="0">
              <a:buFont typeface="Arial" panose="020B0604020202020204" pitchFamily="34" charset="0"/>
              <a:buNone/>
            </a:pPr>
            <a:r>
              <a:rPr lang="en-US" sz="1600" b="1" dirty="0">
                <a:latin typeface="Calibri" panose="020F0502020204030204" pitchFamily="34" charset="0"/>
                <a:cs typeface="Calibri" panose="020F0502020204030204" pitchFamily="34" charset="0"/>
              </a:rPr>
              <a:t>Cloud Network Rules:</a:t>
            </a:r>
          </a:p>
          <a:p>
            <a:r>
              <a:rPr lang="en-US" sz="1600" dirty="0">
                <a:latin typeface="Calibri" panose="020F0502020204030204" pitchFamily="34" charset="0"/>
                <a:cs typeface="Calibri" panose="020F0502020204030204" pitchFamily="34" charset="0"/>
              </a:rPr>
              <a:t>Private IP Address Pools:</a:t>
            </a:r>
          </a:p>
          <a:p>
            <a:pPr lvl="1"/>
            <a:r>
              <a:rPr lang="en-US" sz="1600" dirty="0">
                <a:latin typeface="Calibri" panose="020F0502020204030204" pitchFamily="34" charset="0"/>
                <a:cs typeface="Calibri" panose="020F0502020204030204" pitchFamily="34" charset="0"/>
              </a:rPr>
              <a:t>10.0.0.0/8</a:t>
            </a:r>
          </a:p>
          <a:p>
            <a:pPr lvl="1"/>
            <a:r>
              <a:rPr lang="en-US" sz="1600" dirty="0">
                <a:latin typeface="Calibri" panose="020F0502020204030204" pitchFamily="34" charset="0"/>
                <a:cs typeface="Calibri" panose="020F0502020204030204" pitchFamily="34" charset="0"/>
              </a:rPr>
              <a:t>172.16.0.0/12</a:t>
            </a:r>
          </a:p>
          <a:p>
            <a:pPr lvl="1"/>
            <a:r>
              <a:rPr lang="en-US" sz="1600" dirty="0">
                <a:latin typeface="Calibri" panose="020F0502020204030204" pitchFamily="34" charset="0"/>
                <a:cs typeface="Calibri" panose="020F0502020204030204" pitchFamily="34" charset="0"/>
              </a:rPr>
              <a:t>192.168.0.0/16</a:t>
            </a:r>
          </a:p>
          <a:p>
            <a:r>
              <a:rPr lang="en-US" sz="1600" dirty="0">
                <a:latin typeface="Calibri" panose="020F0502020204030204" pitchFamily="34" charset="0"/>
                <a:cs typeface="Calibri" panose="020F0502020204030204" pitchFamily="34" charset="0"/>
              </a:rPr>
              <a:t>The .1, .2, .3, and last IP addresses are not visible or configurable by the Azure customer. These addresses are reserved and used by internal Azure services. Therefore, the number of possible addresses on an Azure subnet is </a:t>
            </a:r>
            <a:r>
              <a:rPr lang="en-US" sz="1600" b="1" dirty="0">
                <a:latin typeface="Calibri" panose="020F0502020204030204" pitchFamily="34" charset="0"/>
                <a:cs typeface="Calibri" panose="020F0502020204030204" pitchFamily="34" charset="0"/>
              </a:rPr>
              <a:t>(2^n)-5</a:t>
            </a:r>
            <a:r>
              <a:rPr lang="en-US" sz="1600" dirty="0">
                <a:latin typeface="Calibri" panose="020F0502020204030204" pitchFamily="34" charset="0"/>
                <a:cs typeface="Calibri" panose="020F0502020204030204" pitchFamily="34" charset="0"/>
              </a:rPr>
              <a:t>, where n represents the number of host bits.</a:t>
            </a:r>
          </a:p>
          <a:p>
            <a:r>
              <a:rPr lang="en-US" sz="1600" dirty="0">
                <a:latin typeface="Calibri" panose="020F0502020204030204" pitchFamily="34" charset="0"/>
                <a:cs typeface="Calibri" panose="020F0502020204030204" pitchFamily="34" charset="0"/>
              </a:rPr>
              <a:t>The smallest subnet that is supported uses a /29 subnet mask. The largest supported subnet uses a /8 subnet mask.</a:t>
            </a:r>
          </a:p>
          <a:p>
            <a:r>
              <a:rPr lang="en-US" sz="1600" dirty="0">
                <a:latin typeface="Calibri" panose="020F0502020204030204" pitchFamily="34" charset="0"/>
                <a:cs typeface="Calibri" panose="020F0502020204030204" pitchFamily="34" charset="0"/>
              </a:rPr>
              <a:t>By default, all subnets in an Azure virtual network can communicate with each other. However, you can use a network security group to deny communication between subnets.</a:t>
            </a:r>
          </a:p>
          <a:p>
            <a:r>
              <a:rPr lang="en-US" sz="1600" dirty="0">
                <a:latin typeface="Calibri" panose="020F0502020204030204" pitchFamily="34" charset="0"/>
                <a:cs typeface="Calibri" panose="020F0502020204030204" pitchFamily="34" charset="0"/>
              </a:rPr>
              <a:t>There can be no IP address overlap for interconnected networks.</a:t>
            </a:r>
          </a:p>
        </p:txBody>
      </p:sp>
      <p:sp>
        <p:nvSpPr>
          <p:cNvPr id="8" name="Text Placeholder 1">
            <a:extLst>
              <a:ext uri="{FF2B5EF4-FFF2-40B4-BE49-F238E27FC236}">
                <a16:creationId xmlns:a16="http://schemas.microsoft.com/office/drawing/2014/main" id="{C161F172-9AC0-21FA-9C22-6CBC3AC00D7C}"/>
              </a:ext>
            </a:extLst>
          </p:cNvPr>
          <p:cNvSpPr txBox="1">
            <a:spLocks/>
          </p:cNvSpPr>
          <p:nvPr/>
        </p:nvSpPr>
        <p:spPr>
          <a:xfrm>
            <a:off x="7275444" y="1742630"/>
            <a:ext cx="4877836" cy="4856952"/>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chemeClr val="tx1"/>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chemeClr val="tx1"/>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chemeClr val="tx1"/>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7937" indent="0">
              <a:buFont typeface="Arial" panose="020B0604020202020204" pitchFamily="34" charset="0"/>
              <a:buNone/>
            </a:pPr>
            <a:r>
              <a:rPr lang="en-US" sz="1600" b="1" dirty="0">
                <a:latin typeface="Calibri" panose="020F0502020204030204" pitchFamily="34" charset="0"/>
                <a:cs typeface="Calibri" panose="020F0502020204030204" pitchFamily="34" charset="0"/>
              </a:rPr>
              <a:t>Network Planning:</a:t>
            </a:r>
          </a:p>
          <a:p>
            <a:pPr marL="342900" marR="0" lvl="0" indent="-342900">
              <a:spcBef>
                <a:spcPts val="0"/>
              </a:spcBef>
              <a:spcAft>
                <a:spcPts val="0"/>
              </a:spcAft>
              <a:buSzPts val="1000"/>
              <a:buFont typeface="Symbol" panose="05050102010706020507" pitchFamily="18" charset="2"/>
              <a:buChar char=""/>
              <a:tabLst>
                <a:tab pos="457200" algn="l"/>
              </a:tabLst>
            </a:pPr>
            <a:r>
              <a:rPr lang="tr-TR" sz="1600" dirty="0">
                <a:latin typeface="Calibri" panose="020F0502020204030204" pitchFamily="34" charset="0"/>
                <a:ea typeface="Calibri" panose="020F0502020204030204" pitchFamily="34" charset="0"/>
                <a:cs typeface="Times New Roman" panose="02020603050405020304" pitchFamily="18" charset="0"/>
              </a:rPr>
              <a:t>Based on the services running on the infrastructure, what devices do you need to separate?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tr-TR" sz="1600" dirty="0">
                <a:latin typeface="Calibri" panose="020F0502020204030204" pitchFamily="34" charset="0"/>
                <a:ea typeface="Calibri" panose="020F0502020204030204" pitchFamily="34" charset="0"/>
                <a:cs typeface="Times New Roman" panose="02020603050405020304" pitchFamily="18" charset="0"/>
              </a:rPr>
              <a:t>How many subnets do you need?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tr-TR" sz="1600" dirty="0">
                <a:latin typeface="Calibri" panose="020F0502020204030204" pitchFamily="34" charset="0"/>
                <a:ea typeface="Calibri" panose="020F0502020204030204" pitchFamily="34" charset="0"/>
                <a:cs typeface="Times New Roman" panose="02020603050405020304" pitchFamily="18" charset="0"/>
              </a:rPr>
              <a:t>How many devices per subnet will you have?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tr-TR" sz="1600" dirty="0">
                <a:latin typeface="Calibri" panose="020F0502020204030204" pitchFamily="34" charset="0"/>
                <a:ea typeface="Calibri" panose="020F0502020204030204" pitchFamily="34" charset="0"/>
                <a:cs typeface="Times New Roman" panose="02020603050405020304" pitchFamily="18" charset="0"/>
              </a:rPr>
              <a:t>How many devices are you planning to add to the subnets in future?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tr-TR" sz="1600" dirty="0">
                <a:latin typeface="Calibri" panose="020F0502020204030204" pitchFamily="34" charset="0"/>
                <a:ea typeface="Calibri" panose="020F0502020204030204" pitchFamily="34" charset="0"/>
                <a:cs typeface="Times New Roman" panose="02020603050405020304" pitchFamily="18" charset="0"/>
              </a:rPr>
              <a:t>Are all subnets going to be the same size?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tr-TR" sz="1600" dirty="0">
                <a:latin typeface="Calibri" panose="020F0502020204030204" pitchFamily="34" charset="0"/>
                <a:ea typeface="Calibri" panose="020F0502020204030204" pitchFamily="34" charset="0"/>
                <a:cs typeface="Times New Roman" panose="02020603050405020304" pitchFamily="18" charset="0"/>
              </a:rPr>
              <a:t>How many subnets do you want or plan to add in future?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Example: </a:t>
            </a:r>
            <a:r>
              <a:rPr lang="en-US" sz="1600" dirty="0">
                <a:latin typeface="Calibri" panose="020F0502020204030204" pitchFamily="34" charset="0"/>
                <a:ea typeface="Calibri" panose="020F0502020204030204" pitchFamily="34" charset="0"/>
                <a:cs typeface="Times New Roman" panose="02020603050405020304" pitchFamily="18" charset="0"/>
                <a:hlinkClick r:id="rId3"/>
              </a:rPr>
              <a:t>https://learn.microsoft.com/en-us/training/modules/design-ip-addressing-for-azure/5-exercise-implement-vnets</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32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a:xfrm>
            <a:off x="609600" y="858397"/>
            <a:ext cx="10972800" cy="5326094"/>
          </a:xfrm>
        </p:spPr>
        <p:txBody>
          <a:bodyPr/>
          <a:lstStyle/>
          <a:p>
            <a:pPr marL="0" marR="0">
              <a:lnSpc>
                <a:spcPct val="107000"/>
              </a:lnSpc>
              <a:spcBef>
                <a:spcPts val="0"/>
              </a:spcBef>
              <a:spcAft>
                <a:spcPts val="80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You can use virtual network peering to directly connect Azure virtual networks. When you use peering to connect virtual networks, virtual machines (VMs) in these networks can communicate with each other as if they were in the same network.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In peered virtual networks, traffic between virtual machines is routed through the Azure network. The traffic uses only private IP addresses. It doesn't rely on internet connectivity, gateways, or encrypted connections. The traffic is always private, and it takes advantage of the high bandwidth and low latency of the Azure backbone network.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IP address spaces of connected networks within Azure and between Azure and your on-premises system can't overlap. This is also true for peered virtual networks.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937" indent="0">
              <a:buNone/>
            </a:pP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VNET PEERING</a:t>
            </a:r>
          </a:p>
        </p:txBody>
      </p:sp>
      <p:pic>
        <p:nvPicPr>
          <p:cNvPr id="4" name="Picture 3">
            <a:extLst>
              <a:ext uri="{FF2B5EF4-FFF2-40B4-BE49-F238E27FC236}">
                <a16:creationId xmlns:a16="http://schemas.microsoft.com/office/drawing/2014/main" id="{E2CC75FC-A873-7E9C-F217-8A7AA8596B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0321" y="3887924"/>
            <a:ext cx="4051918" cy="1850266"/>
          </a:xfrm>
          <a:prstGeom prst="rect">
            <a:avLst/>
          </a:prstGeom>
          <a:noFill/>
          <a:ln>
            <a:noFill/>
          </a:ln>
        </p:spPr>
      </p:pic>
      <p:pic>
        <p:nvPicPr>
          <p:cNvPr id="5" name="Picture 4">
            <a:extLst>
              <a:ext uri="{FF2B5EF4-FFF2-40B4-BE49-F238E27FC236}">
                <a16:creationId xmlns:a16="http://schemas.microsoft.com/office/drawing/2014/main" id="{CF6F543E-64E0-EA57-D8C6-B5093FFAA7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0070" y="3626511"/>
            <a:ext cx="4067669" cy="2373093"/>
          </a:xfrm>
          <a:prstGeom prst="rect">
            <a:avLst/>
          </a:prstGeom>
          <a:noFill/>
          <a:ln>
            <a:noFill/>
          </a:ln>
        </p:spPr>
      </p:pic>
    </p:spTree>
    <p:extLst>
      <p:ext uri="{BB962C8B-B14F-4D97-AF65-F5344CB8AC3E}">
        <p14:creationId xmlns:p14="http://schemas.microsoft.com/office/powerpoint/2010/main" val="120935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09A830-FF73-D289-5D51-C4B4DB967CF6}"/>
              </a:ext>
            </a:extLst>
          </p:cNvPr>
          <p:cNvSpPr>
            <a:spLocks noGrp="1"/>
          </p:cNvSpPr>
          <p:nvPr>
            <p:ph type="title"/>
          </p:nvPr>
        </p:nvSpPr>
        <p:spPr/>
        <p:txBody>
          <a:bodyPr/>
          <a:lstStyle/>
          <a:p>
            <a:r>
              <a:rPr lang="en-US" dirty="0"/>
              <a:t>VNET PEERING</a:t>
            </a:r>
          </a:p>
        </p:txBody>
      </p:sp>
      <p:pic>
        <p:nvPicPr>
          <p:cNvPr id="4" name="Picture 3">
            <a:extLst>
              <a:ext uri="{FF2B5EF4-FFF2-40B4-BE49-F238E27FC236}">
                <a16:creationId xmlns:a16="http://schemas.microsoft.com/office/drawing/2014/main" id="{AC4A59B1-8169-CE00-AE75-D896B9E57B8A}"/>
              </a:ext>
            </a:extLst>
          </p:cNvPr>
          <p:cNvPicPr>
            <a:picLocks noChangeAspect="1"/>
          </p:cNvPicPr>
          <p:nvPr/>
        </p:nvPicPr>
        <p:blipFill>
          <a:blip r:embed="rId2"/>
          <a:stretch>
            <a:fillRect/>
          </a:stretch>
        </p:blipFill>
        <p:spPr>
          <a:xfrm>
            <a:off x="2199129" y="1786765"/>
            <a:ext cx="7527967" cy="4784564"/>
          </a:xfrm>
          <a:prstGeom prst="rect">
            <a:avLst/>
          </a:prstGeom>
        </p:spPr>
      </p:pic>
      <p:sp>
        <p:nvSpPr>
          <p:cNvPr id="5" name="TextBox 4">
            <a:extLst>
              <a:ext uri="{FF2B5EF4-FFF2-40B4-BE49-F238E27FC236}">
                <a16:creationId xmlns:a16="http://schemas.microsoft.com/office/drawing/2014/main" id="{A8D679B6-84C5-0F3E-B50C-24BDED86FE20}"/>
              </a:ext>
            </a:extLst>
          </p:cNvPr>
          <p:cNvSpPr txBox="1"/>
          <p:nvPr/>
        </p:nvSpPr>
        <p:spPr>
          <a:xfrm>
            <a:off x="609599" y="812926"/>
            <a:ext cx="7673010" cy="369332"/>
          </a:xfrm>
          <a:prstGeom prst="rect">
            <a:avLst/>
          </a:prstGeom>
          <a:noFill/>
          <a:ln>
            <a:noFill/>
          </a:ln>
        </p:spPr>
        <p:txBody>
          <a:bodyPr wrap="square">
            <a:spAutoFit/>
          </a:bodyPr>
          <a:lstStyle/>
          <a:p>
            <a:r>
              <a:rPr lang="en-US" sz="1800" dirty="0">
                <a:latin typeface="Calibri" panose="020F0502020204030204" pitchFamily="34" charset="0"/>
                <a:cs typeface="Calibri" panose="020F0502020204030204" pitchFamily="34" charset="0"/>
              </a:rPr>
              <a:t>Example: Peering with VNET Peering, UDRs and VPN GWs.</a:t>
            </a:r>
          </a:p>
        </p:txBody>
      </p:sp>
    </p:spTree>
    <p:extLst>
      <p:ext uri="{BB962C8B-B14F-4D97-AF65-F5344CB8AC3E}">
        <p14:creationId xmlns:p14="http://schemas.microsoft.com/office/powerpoint/2010/main" val="373073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B89987-FDE5-790F-09A5-C22D22BADE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397" y="887311"/>
            <a:ext cx="3770795" cy="3127678"/>
          </a:xfrm>
          <a:prstGeom prst="rect">
            <a:avLst/>
          </a:prstGeom>
        </p:spPr>
      </p:pic>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a:xfrm>
            <a:off x="278296" y="712376"/>
            <a:ext cx="10972800" cy="5195651"/>
          </a:xfrm>
        </p:spPr>
        <p:txBody>
          <a:bodyPr/>
          <a:lstStyle/>
          <a:p>
            <a:pPr marL="0" marR="0">
              <a:spcBef>
                <a:spcPts val="0"/>
              </a:spcBef>
              <a:spcAft>
                <a:spcPts val="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Azure Load Balancer is a service you can use to distribute traffic across multiple virtual machines.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Use Load Balancer to scale applications and create high availability for your virtual machines and services.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Load balancers use a hash-based distribution algorithm. By default, a five-tuple hash is used to map traffic to available servers. The hash is made from the following elements: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Source IP</a:t>
            </a:r>
            <a:r>
              <a:rPr lang="tr-TR" sz="1800" dirty="0">
                <a:effectLst/>
                <a:latin typeface="Calibri" panose="020F0502020204030204" pitchFamily="34" charset="0"/>
                <a:ea typeface="Calibri" panose="020F0502020204030204" pitchFamily="34" charset="0"/>
                <a:cs typeface="Times New Roman" panose="02020603050405020304" pitchFamily="18" charset="0"/>
              </a:rPr>
              <a:t>: The IP address of the requesting client.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Source port</a:t>
            </a:r>
            <a:r>
              <a:rPr lang="tr-TR" sz="1800" dirty="0">
                <a:effectLst/>
                <a:latin typeface="Calibri" panose="020F0502020204030204" pitchFamily="34" charset="0"/>
                <a:ea typeface="Calibri" panose="020F0502020204030204" pitchFamily="34" charset="0"/>
                <a:cs typeface="Times New Roman" panose="02020603050405020304" pitchFamily="18" charset="0"/>
              </a:rPr>
              <a:t>: The port of the requesting client.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Destination IP</a:t>
            </a:r>
            <a:r>
              <a:rPr lang="tr-TR" sz="1800" dirty="0">
                <a:effectLst/>
                <a:latin typeface="Calibri" panose="020F0502020204030204" pitchFamily="34" charset="0"/>
                <a:ea typeface="Calibri" panose="020F0502020204030204" pitchFamily="34" charset="0"/>
                <a:cs typeface="Times New Roman" panose="02020603050405020304" pitchFamily="18" charset="0"/>
              </a:rPr>
              <a:t>: The destination IP of the request.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Destination port</a:t>
            </a:r>
            <a:r>
              <a:rPr lang="tr-TR" sz="1800" dirty="0">
                <a:effectLst/>
                <a:latin typeface="Calibri" panose="020F0502020204030204" pitchFamily="34" charset="0"/>
                <a:ea typeface="Calibri" panose="020F0502020204030204" pitchFamily="34" charset="0"/>
                <a:cs typeface="Times New Roman" panose="02020603050405020304" pitchFamily="18" charset="0"/>
              </a:rPr>
              <a:t>: The destination port of the request.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4450" lvl="1" indent="-285750">
              <a:spcBef>
                <a:spcPts val="0"/>
              </a:spcBef>
              <a:spcAft>
                <a:spcPts val="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Protocol type</a:t>
            </a:r>
            <a:r>
              <a:rPr lang="tr-TR" sz="1800" dirty="0">
                <a:effectLst/>
                <a:latin typeface="Calibri" panose="020F0502020204030204" pitchFamily="34" charset="0"/>
                <a:ea typeface="Calibri" panose="020F0502020204030204" pitchFamily="34" charset="0"/>
                <a:cs typeface="Times New Roman" panose="02020603050405020304" pitchFamily="18" charset="0"/>
              </a:rPr>
              <a:t>: The specified protocol type, TCP or 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Bef>
                <a:spcPts val="0"/>
              </a:spcBef>
              <a:spcAft>
                <a:spcPts val="0"/>
              </a:spcAft>
            </a:pPr>
            <a:r>
              <a:rPr lang="tr-TR" sz="1800" dirty="0">
                <a:latin typeface="Calibri" panose="020F0502020204030204" pitchFamily="34" charset="0"/>
                <a:ea typeface="Calibri" panose="020F0502020204030204" pitchFamily="34" charset="0"/>
                <a:cs typeface="Times New Roman" panose="02020603050405020304" pitchFamily="18" charset="0"/>
              </a:rPr>
              <a:t>Load balancers</a:t>
            </a:r>
            <a:r>
              <a:rPr lang="en-US" sz="1800" dirty="0">
                <a:latin typeface="Calibri" panose="020F0502020204030204" pitchFamily="34" charset="0"/>
                <a:ea typeface="Calibri" panose="020F0502020204030204" pitchFamily="34" charset="0"/>
                <a:cs typeface="Times New Roman" panose="02020603050405020304" pitchFamily="18" charset="0"/>
              </a:rPr>
              <a:t> support availability sets and availability zones to ensure that</a:t>
            </a:r>
          </a:p>
          <a:p>
            <a:pPr marL="0" indent="0">
              <a:spcBef>
                <a:spcPts val="0"/>
              </a:spcBef>
              <a:spcAft>
                <a:spcPts val="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virtual machines are always available.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937" indent="0">
              <a:buNone/>
            </a:pP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LOAD BALANCER</a:t>
            </a:r>
          </a:p>
        </p:txBody>
      </p:sp>
      <p:pic>
        <p:nvPicPr>
          <p:cNvPr id="5" name="Picture 4">
            <a:extLst>
              <a:ext uri="{FF2B5EF4-FFF2-40B4-BE49-F238E27FC236}">
                <a16:creationId xmlns:a16="http://schemas.microsoft.com/office/drawing/2014/main" id="{D42BD3DA-23AF-689D-E74E-FE2CB04F4C98}"/>
              </a:ext>
            </a:extLst>
          </p:cNvPr>
          <p:cNvPicPr>
            <a:picLocks noChangeAspect="1"/>
          </p:cNvPicPr>
          <p:nvPr/>
        </p:nvPicPr>
        <p:blipFill>
          <a:blip r:embed="rId3"/>
          <a:stretch>
            <a:fillRect/>
          </a:stretch>
        </p:blipFill>
        <p:spPr>
          <a:xfrm>
            <a:off x="372303" y="4107754"/>
            <a:ext cx="3227456" cy="2386658"/>
          </a:xfrm>
          <a:prstGeom prst="rect">
            <a:avLst/>
          </a:prstGeom>
        </p:spPr>
      </p:pic>
      <p:graphicFrame>
        <p:nvGraphicFramePr>
          <p:cNvPr id="6" name="Table 5">
            <a:extLst>
              <a:ext uri="{FF2B5EF4-FFF2-40B4-BE49-F238E27FC236}">
                <a16:creationId xmlns:a16="http://schemas.microsoft.com/office/drawing/2014/main" id="{02DEE2D2-3E9E-B07D-903D-215EF5F52BB6}"/>
              </a:ext>
            </a:extLst>
          </p:cNvPr>
          <p:cNvGraphicFramePr>
            <a:graphicFrameLocks noGrp="1"/>
          </p:cNvGraphicFramePr>
          <p:nvPr>
            <p:extLst>
              <p:ext uri="{D42A27DB-BD31-4B8C-83A1-F6EECF244321}">
                <p14:modId xmlns:p14="http://schemas.microsoft.com/office/powerpoint/2010/main" val="2085991107"/>
              </p:ext>
            </p:extLst>
          </p:nvPr>
        </p:nvGraphicFramePr>
        <p:xfrm>
          <a:off x="7730848" y="4442827"/>
          <a:ext cx="3770796" cy="1465200"/>
        </p:xfrm>
        <a:graphic>
          <a:graphicData uri="http://schemas.openxmlformats.org/drawingml/2006/table">
            <a:tbl>
              <a:tblPr firstRow="1" firstCol="1" bandRow="1">
                <a:tableStyleId>{5C22544A-7EE6-4342-B048-85BDC9FD1C3A}</a:tableStyleId>
              </a:tblPr>
              <a:tblGrid>
                <a:gridCol w="1256932">
                  <a:extLst>
                    <a:ext uri="{9D8B030D-6E8A-4147-A177-3AD203B41FA5}">
                      <a16:colId xmlns:a16="http://schemas.microsoft.com/office/drawing/2014/main" val="419450472"/>
                    </a:ext>
                  </a:extLst>
                </a:gridCol>
                <a:gridCol w="1256932">
                  <a:extLst>
                    <a:ext uri="{9D8B030D-6E8A-4147-A177-3AD203B41FA5}">
                      <a16:colId xmlns:a16="http://schemas.microsoft.com/office/drawing/2014/main" val="805074638"/>
                    </a:ext>
                  </a:extLst>
                </a:gridCol>
                <a:gridCol w="1256932">
                  <a:extLst>
                    <a:ext uri="{9D8B030D-6E8A-4147-A177-3AD203B41FA5}">
                      <a16:colId xmlns:a16="http://schemas.microsoft.com/office/drawing/2014/main" val="1430650200"/>
                    </a:ext>
                  </a:extLst>
                </a:gridCol>
              </a:tblGrid>
              <a:tr h="153670">
                <a:tc>
                  <a:txBody>
                    <a:bodyPr/>
                    <a:lstStyle/>
                    <a:p>
                      <a:pPr marL="0" marR="0">
                        <a:lnSpc>
                          <a:spcPct val="107000"/>
                        </a:lnSpc>
                        <a:spcBef>
                          <a:spcPts val="0"/>
                        </a:spcBef>
                        <a:spcAft>
                          <a:spcPts val="0"/>
                        </a:spcAft>
                      </a:pPr>
                      <a:r>
                        <a:rPr lang="tr-TR" sz="1100">
                          <a:effectLst/>
                        </a:rPr>
                        <a:t>Configuration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tr-TR" sz="1100" dirty="0">
                          <a:effectLst/>
                        </a:rPr>
                        <a:t>Service level agreement (SLA)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tr-TR" sz="1100">
                          <a:effectLst/>
                        </a:rPr>
                        <a:t>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454835548"/>
                  </a:ext>
                </a:extLst>
              </a:tr>
              <a:tr h="153670">
                <a:tc>
                  <a:txBody>
                    <a:bodyPr/>
                    <a:lstStyle/>
                    <a:p>
                      <a:pPr marL="0" marR="0">
                        <a:lnSpc>
                          <a:spcPct val="107000"/>
                        </a:lnSpc>
                        <a:spcBef>
                          <a:spcPts val="0"/>
                        </a:spcBef>
                        <a:spcAft>
                          <a:spcPts val="0"/>
                        </a:spcAft>
                      </a:pPr>
                      <a:r>
                        <a:rPr lang="tr-TR" sz="1100">
                          <a:effectLst/>
                        </a:rPr>
                        <a:t>Availability 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tr-TR" sz="1100">
                          <a:effectLst/>
                        </a:rPr>
                        <a:t>99.95%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tr-TR" sz="1100">
                          <a:effectLst/>
                        </a:rPr>
                        <a:t>Protection from hardware failures within datacenters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165297628"/>
                  </a:ext>
                </a:extLst>
              </a:tr>
              <a:tr h="153670">
                <a:tc>
                  <a:txBody>
                    <a:bodyPr/>
                    <a:lstStyle/>
                    <a:p>
                      <a:pPr marL="0" marR="0">
                        <a:lnSpc>
                          <a:spcPct val="107000"/>
                        </a:lnSpc>
                        <a:spcBef>
                          <a:spcPts val="0"/>
                        </a:spcBef>
                        <a:spcAft>
                          <a:spcPts val="0"/>
                        </a:spcAft>
                      </a:pPr>
                      <a:r>
                        <a:rPr lang="tr-TR" sz="1100">
                          <a:effectLst/>
                        </a:rPr>
                        <a:t>Availability zone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tr-TR" sz="1100">
                          <a:effectLst/>
                        </a:rPr>
                        <a:t>99.99%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tr-TR" sz="1100" dirty="0">
                          <a:effectLst/>
                        </a:rPr>
                        <a:t>Protection from entire datacenter failure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561042306"/>
                  </a:ext>
                </a:extLst>
              </a:tr>
            </a:tbl>
          </a:graphicData>
        </a:graphic>
      </p:graphicFrame>
      <p:pic>
        <p:nvPicPr>
          <p:cNvPr id="7" name="Picture 6">
            <a:extLst>
              <a:ext uri="{FF2B5EF4-FFF2-40B4-BE49-F238E27FC236}">
                <a16:creationId xmlns:a16="http://schemas.microsoft.com/office/drawing/2014/main" id="{4455B05E-E4F1-828B-50F3-E68176079A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0307" y="4107754"/>
            <a:ext cx="3730001" cy="2289870"/>
          </a:xfrm>
          <a:prstGeom prst="rect">
            <a:avLst/>
          </a:prstGeom>
        </p:spPr>
      </p:pic>
    </p:spTree>
    <p:extLst>
      <p:ext uri="{BB962C8B-B14F-4D97-AF65-F5344CB8AC3E}">
        <p14:creationId xmlns:p14="http://schemas.microsoft.com/office/powerpoint/2010/main" val="33238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B6DC2-5AD2-3879-82C8-A37C295BA458}"/>
              </a:ext>
            </a:extLst>
          </p:cNvPr>
          <p:cNvSpPr>
            <a:spLocks noGrp="1"/>
          </p:cNvSpPr>
          <p:nvPr>
            <p:ph type="title"/>
          </p:nvPr>
        </p:nvSpPr>
        <p:spPr/>
        <p:txBody>
          <a:bodyPr/>
          <a:lstStyle/>
          <a:p>
            <a:r>
              <a:rPr lang="en-US" dirty="0"/>
              <a:t>LOAD BALANCER</a:t>
            </a:r>
          </a:p>
        </p:txBody>
      </p:sp>
      <p:pic>
        <p:nvPicPr>
          <p:cNvPr id="4" name="Picture 3">
            <a:extLst>
              <a:ext uri="{FF2B5EF4-FFF2-40B4-BE49-F238E27FC236}">
                <a16:creationId xmlns:a16="http://schemas.microsoft.com/office/drawing/2014/main" id="{0FD3DD97-C808-9438-A9D9-4FAC2B079636}"/>
              </a:ext>
            </a:extLst>
          </p:cNvPr>
          <p:cNvPicPr>
            <a:picLocks noChangeAspect="1"/>
          </p:cNvPicPr>
          <p:nvPr/>
        </p:nvPicPr>
        <p:blipFill>
          <a:blip r:embed="rId2"/>
          <a:stretch>
            <a:fillRect/>
          </a:stretch>
        </p:blipFill>
        <p:spPr>
          <a:xfrm>
            <a:off x="4030206" y="1282809"/>
            <a:ext cx="4131584" cy="5114815"/>
          </a:xfrm>
          <a:prstGeom prst="rect">
            <a:avLst/>
          </a:prstGeom>
        </p:spPr>
      </p:pic>
      <p:sp>
        <p:nvSpPr>
          <p:cNvPr id="6" name="TextBox 5">
            <a:extLst>
              <a:ext uri="{FF2B5EF4-FFF2-40B4-BE49-F238E27FC236}">
                <a16:creationId xmlns:a16="http://schemas.microsoft.com/office/drawing/2014/main" id="{57692830-45C5-C563-3FA0-298674E95CF4}"/>
              </a:ext>
            </a:extLst>
          </p:cNvPr>
          <p:cNvSpPr txBox="1"/>
          <p:nvPr/>
        </p:nvSpPr>
        <p:spPr>
          <a:xfrm>
            <a:off x="609599" y="812926"/>
            <a:ext cx="7673010" cy="369332"/>
          </a:xfrm>
          <a:prstGeom prst="rect">
            <a:avLst/>
          </a:prstGeom>
          <a:noFill/>
          <a:ln>
            <a:noFill/>
          </a:ln>
        </p:spPr>
        <p:txBody>
          <a:bodyPr wrap="square">
            <a:spAutoFit/>
          </a:bodyPr>
          <a:lstStyle/>
          <a:p>
            <a:r>
              <a:rPr lang="en-US" sz="1800" dirty="0">
                <a:latin typeface="Calibri" panose="020F0502020204030204" pitchFamily="34" charset="0"/>
                <a:cs typeface="Calibri" panose="020F0502020204030204" pitchFamily="34" charset="0"/>
              </a:rPr>
              <a:t>Example: Load balancing the n-tier architected network with ELB &amp; ILB:</a:t>
            </a:r>
          </a:p>
        </p:txBody>
      </p:sp>
    </p:spTree>
    <p:extLst>
      <p:ext uri="{BB962C8B-B14F-4D97-AF65-F5344CB8AC3E}">
        <p14:creationId xmlns:p14="http://schemas.microsoft.com/office/powerpoint/2010/main" val="347485749"/>
      </p:ext>
    </p:extLst>
  </p:cSld>
  <p:clrMapOvr>
    <a:masterClrMapping/>
  </p:clrMapOvr>
</p:sld>
</file>

<file path=ppt/theme/theme1.xml><?xml version="1.0" encoding="utf-8"?>
<a:theme xmlns:a="http://schemas.openxmlformats.org/drawingml/2006/main" name="Orion Blue">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_Innovation_Template_v11" id="{37FAB731-197C-C748-82E1-7346BAD46BF3}" vid="{C5E37274-7512-CC41-96C4-FE2089A78053}"/>
    </a:ext>
  </a:extLst>
</a:theme>
</file>

<file path=ppt/theme/theme2.xml><?xml version="1.0" encoding="utf-8"?>
<a:theme xmlns:a="http://schemas.openxmlformats.org/drawingml/2006/main" name="Orion Innovation July 2020 v01">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 Innovation July 2020 v01" id="{FAE4C3C9-597F-2942-919F-0383F49DA797}" vid="{78284CDE-B8F3-0D45-96B5-6382CFAEF4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0B514AF371A04191094C32D60ECDCD" ma:contentTypeVersion="7" ma:contentTypeDescription="Create a new document." ma:contentTypeScope="" ma:versionID="e99601883179ee26264be2f7def91cef">
  <xsd:schema xmlns:xsd="http://www.w3.org/2001/XMLSchema" xmlns:xs="http://www.w3.org/2001/XMLSchema" xmlns:p="http://schemas.microsoft.com/office/2006/metadata/properties" xmlns:ns2="347916a8-fdf2-4895-9e26-0d970a4827c6" targetNamespace="http://schemas.microsoft.com/office/2006/metadata/properties" ma:root="true" ma:fieldsID="61b33f3232a5d3600c5d6449c3988644" ns2:_="">
    <xsd:import namespace="347916a8-fdf2-4895-9e26-0d970a4827c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7916a8-fdf2-4895-9e26-0d970a4827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7C65CB-8A89-43F2-B9D4-59DCF69AD7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7916a8-fdf2-4895-9e26-0d970a4827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D136ED-EA30-4D90-855F-E5B48289BE6E}">
  <ds:schemaRefs>
    <ds:schemaRef ds:uri="http://schemas.microsoft.com/sharepoint/v3/contenttype/forms"/>
  </ds:schemaRefs>
</ds:datastoreItem>
</file>

<file path=customXml/itemProps3.xml><?xml version="1.0" encoding="utf-8"?>
<ds:datastoreItem xmlns:ds="http://schemas.openxmlformats.org/officeDocument/2006/customXml" ds:itemID="{D07C2492-A313-49BD-9A5F-0F9F4BB39DF5}">
  <ds:schemaRef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47916a8-fdf2-4895-9e26-0d970a4827c6"/>
  </ds:schemaRefs>
</ds:datastoreItem>
</file>

<file path=docProps/app.xml><?xml version="1.0" encoding="utf-8"?>
<Properties xmlns="http://schemas.openxmlformats.org/officeDocument/2006/extended-properties" xmlns:vt="http://schemas.openxmlformats.org/officeDocument/2006/docPropsVTypes">
  <Template/>
  <TotalTime>47243</TotalTime>
  <Words>2805</Words>
  <Application>Microsoft Office PowerPoint</Application>
  <PresentationFormat>Widescreen</PresentationFormat>
  <Paragraphs>229</Paragraphs>
  <Slides>31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Avenir</vt:lpstr>
      <vt:lpstr>Calibri</vt:lpstr>
      <vt:lpstr>Courier New</vt:lpstr>
      <vt:lpstr>Segoe UI</vt:lpstr>
      <vt:lpstr>Segoe UI Semilight</vt:lpstr>
      <vt:lpstr>Symbol</vt:lpstr>
      <vt:lpstr>Orion Blue</vt:lpstr>
      <vt:lpstr>Orion Innovation July 2020 v01</vt:lpstr>
      <vt:lpstr>Cloud Infrastructure Week#6</vt:lpstr>
      <vt:lpstr>AGENDA – WEEK#6</vt:lpstr>
      <vt:lpstr>Cloud Network</vt:lpstr>
      <vt:lpstr>DIFFERENCES BETWEEN THE TRADITIONAL NETWORK VS CLOUD NETWORK</vt:lpstr>
      <vt:lpstr>VNET</vt:lpstr>
      <vt:lpstr>VNET PEERING</vt:lpstr>
      <vt:lpstr>VNET PEERING</vt:lpstr>
      <vt:lpstr>LOAD BALANCER</vt:lpstr>
      <vt:lpstr>LOAD BALANCER</vt:lpstr>
      <vt:lpstr>NSG</vt:lpstr>
      <vt:lpstr>NSG</vt:lpstr>
      <vt:lpstr>NSG</vt:lpstr>
      <vt:lpstr>APP GW (APPLICATION GATEWAY)</vt:lpstr>
      <vt:lpstr>APP GW ROUTING</vt:lpstr>
      <vt:lpstr>APP GW WAF FEATURE (WEB APPLICATION FIREWALL)</vt:lpstr>
      <vt:lpstr>NVA (NETWORK VIRTUAL APPLIANCES)</vt:lpstr>
      <vt:lpstr>AZURE TRAFFIC MANAGER</vt:lpstr>
      <vt:lpstr>AZURE FRONT DOOR</vt:lpstr>
      <vt:lpstr>AZURE CDN (CONTENT DELIVERY NETWORK)</vt:lpstr>
      <vt:lpstr>S2S VPN</vt:lpstr>
      <vt:lpstr>AZURE EXPRESSROUTE</vt:lpstr>
      <vt:lpstr>HUB and SPOKE TOPOLOGY IN CLOUD</vt:lpstr>
      <vt:lpstr>HUB and SPOKE TOPOLOGY IN CLOUD</vt:lpstr>
      <vt:lpstr>Lab Session</vt:lpstr>
      <vt:lpstr>LAB#12: SECURE THE NETWORK WITH NSG</vt:lpstr>
      <vt:lpstr>LAB#13: VNET PEERING</vt:lpstr>
      <vt:lpstr>LAB#14: LOAD BALANCER</vt:lpstr>
      <vt:lpstr>LAB#15: APPGW TEST</vt:lpstr>
      <vt:lpstr>LAB#16: NVA TEST</vt:lpstr>
      <vt:lpstr>HOMEWORK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Hire Training - Day4</dc:title>
  <cp:lastModifiedBy>Emrah Mutlu</cp:lastModifiedBy>
  <cp:revision>567</cp:revision>
  <dcterms:created xsi:type="dcterms:W3CDTF">2020-03-09T06:58:42Z</dcterms:created>
  <dcterms:modified xsi:type="dcterms:W3CDTF">2024-11-05T10:18:42Z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0x0101007C0B514AF371A04191094C32D60ECDCD</vt:lpwstr>
  </property>
  <property fmtid="{D5CDD505-2E9C-101B-9397-08002B2CF9AE}" pid="3" name="MSIP_Label_f2c7a758-b689-4b01-975c-456510dec36b_Enabled">
    <vt:lpwstr>True</vt:lpwstr>
  </property>
  <property fmtid="{D5CDD505-2E9C-101B-9397-08002B2CF9AE}" pid="4" name="MSIP_Label_f2c7a758-b689-4b01-975c-456510dec36b_SiteId">
    <vt:lpwstr>643edff9-8f55-4375-833b-8eefc2fbc606</vt:lpwstr>
  </property>
  <property fmtid="{D5CDD505-2E9C-101B-9397-08002B2CF9AE}" pid="5" name="MSIP_Label_f2c7a758-b689-4b01-975c-456510dec36b_Owner">
    <vt:lpwstr>bsalk@netas.com.tr</vt:lpwstr>
  </property>
  <property fmtid="{D5CDD505-2E9C-101B-9397-08002B2CF9AE}" pid="6" name="MSIP_Label_f2c7a758-b689-4b01-975c-456510dec36b_SetDate">
    <vt:lpwstr>2021-04-07T04:10:35.0255545Z</vt:lpwstr>
  </property>
  <property fmtid="{D5CDD505-2E9C-101B-9397-08002B2CF9AE}" pid="7" name="MSIP_Label_f2c7a758-b689-4b01-975c-456510dec36b_Name">
    <vt:lpwstr>Genel - Public</vt:lpwstr>
  </property>
  <property fmtid="{D5CDD505-2E9C-101B-9397-08002B2CF9AE}" pid="8" name="MSIP_Label_f2c7a758-b689-4b01-975c-456510dec36b_Application">
    <vt:lpwstr>Microsoft Azure Information Protection</vt:lpwstr>
  </property>
  <property fmtid="{D5CDD505-2E9C-101B-9397-08002B2CF9AE}" pid="9" name="MSIP_Label_f2c7a758-b689-4b01-975c-456510dec36b_Extended_MSFT_Method">
    <vt:lpwstr>Manual</vt:lpwstr>
  </property>
  <property fmtid="{D5CDD505-2E9C-101B-9397-08002B2CF9AE}" pid="10" name="Sensitivity">
    <vt:lpwstr>Genel - Public</vt:lpwstr>
  </property>
</Properties>
</file>