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82" r:id="rId9"/>
    <p:sldId id="263" r:id="rId10"/>
    <p:sldId id="264" r:id="rId11"/>
    <p:sldId id="283" r:id="rId12"/>
    <p:sldId id="284" r:id="rId13"/>
    <p:sldId id="285" r:id="rId14"/>
    <p:sldId id="286" r:id="rId15"/>
    <p:sldId id="287" r:id="rId16"/>
    <p:sldId id="288" r:id="rId17"/>
    <p:sldId id="289" r:id="rId18"/>
    <p:sldId id="290" r:id="rId19"/>
    <p:sldId id="291" r:id="rId20"/>
    <p:sldId id="292" r:id="rId21"/>
    <p:sldId id="269" r:id="rId22"/>
    <p:sldId id="294" r:id="rId23"/>
    <p:sldId id="295" r:id="rId24"/>
    <p:sldId id="296" r:id="rId25"/>
    <p:sldId id="297" r:id="rId26"/>
    <p:sldId id="298" r:id="rId27"/>
    <p:sldId id="299" r:id="rId28"/>
    <p:sldId id="300" r:id="rId29"/>
    <p:sldId id="301" r:id="rId30"/>
    <p:sldId id="268" r:id="rId31"/>
    <p:sldId id="267" r:id="rId32"/>
    <p:sldId id="266" r:id="rId33"/>
    <p:sldId id="265" r:id="rId34"/>
    <p:sldId id="272" r:id="rId35"/>
    <p:sldId id="271" r:id="rId36"/>
    <p:sldId id="273" r:id="rId37"/>
    <p:sldId id="274" r:id="rId38"/>
    <p:sldId id="275" r:id="rId39"/>
    <p:sldId id="277" r:id="rId40"/>
    <p:sldId id="278" r:id="rId41"/>
    <p:sldId id="276" r:id="rId42"/>
    <p:sldId id="279" r:id="rId43"/>
    <p:sldId id="256"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280" r:id="rId57"/>
    <p:sldId id="315" r:id="rId58"/>
    <p:sldId id="316" r:id="rId59"/>
    <p:sldId id="317" r:id="rId60"/>
    <p:sldId id="281" r:id="rId61"/>
    <p:sldId id="318" r:id="rId62"/>
    <p:sldId id="319" r:id="rId63"/>
    <p:sldId id="32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E3D6D7-0EE8-4EB5-8026-D38B76900218}">
          <p14:sldIdLst>
            <p14:sldId id="257"/>
            <p14:sldId id="258"/>
            <p14:sldId id="259"/>
            <p14:sldId id="260"/>
            <p14:sldId id="261"/>
            <p14:sldId id="262"/>
            <p14:sldId id="282"/>
            <p14:sldId id="263"/>
            <p14:sldId id="264"/>
            <p14:sldId id="283"/>
            <p14:sldId id="284"/>
            <p14:sldId id="285"/>
            <p14:sldId id="286"/>
            <p14:sldId id="287"/>
            <p14:sldId id="288"/>
            <p14:sldId id="289"/>
            <p14:sldId id="290"/>
            <p14:sldId id="291"/>
            <p14:sldId id="292"/>
            <p14:sldId id="269"/>
            <p14:sldId id="294"/>
            <p14:sldId id="295"/>
            <p14:sldId id="296"/>
            <p14:sldId id="297"/>
            <p14:sldId id="298"/>
            <p14:sldId id="299"/>
            <p14:sldId id="300"/>
            <p14:sldId id="301"/>
            <p14:sldId id="268"/>
            <p14:sldId id="267"/>
            <p14:sldId id="266"/>
            <p14:sldId id="265"/>
            <p14:sldId id="272"/>
            <p14:sldId id="271"/>
            <p14:sldId id="273"/>
            <p14:sldId id="274"/>
            <p14:sldId id="275"/>
            <p14:sldId id="277"/>
            <p14:sldId id="278"/>
            <p14:sldId id="276"/>
            <p14:sldId id="279"/>
          </p14:sldIdLst>
        </p14:section>
        <p14:section name="Default Section" id="{C9354B33-A681-461A-A295-633560D2FEB2}">
          <p14:sldIdLst>
            <p14:sldId id="256"/>
            <p14:sldId id="303"/>
            <p14:sldId id="304"/>
            <p14:sldId id="305"/>
            <p14:sldId id="306"/>
            <p14:sldId id="307"/>
            <p14:sldId id="308"/>
            <p14:sldId id="309"/>
            <p14:sldId id="310"/>
            <p14:sldId id="311"/>
            <p14:sldId id="312"/>
            <p14:sldId id="313"/>
            <p14:sldId id="314"/>
            <p14:sldId id="280"/>
            <p14:sldId id="315"/>
            <p14:sldId id="316"/>
            <p14:sldId id="317"/>
            <p14:sldId id="281"/>
            <p14:sldId id="318"/>
            <p14:sldId id="319"/>
            <p14:sldId id="320"/>
          </p14:sldIdLst>
        </p14:section>
        <p14:section name="Untitled Section" id="{76167F0D-34BA-4DF3-BA3C-F2D2931A221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4660"/>
  </p:normalViewPr>
  <p:slideViewPr>
    <p:cSldViewPr>
      <p:cViewPr varScale="1">
        <p:scale>
          <a:sx n="91" d="100"/>
          <a:sy n="91" d="100"/>
        </p:scale>
        <p:origin x="143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971799" y="1964267"/>
            <a:ext cx="5398295" cy="2421464"/>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4385733"/>
            <a:ext cx="5398295"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5870576"/>
            <a:ext cx="1200150" cy="377825"/>
          </a:xfrm>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a:xfrm>
            <a:off x="2971799" y="5870576"/>
            <a:ext cx="3670469" cy="377825"/>
          </a:xfrm>
        </p:spPr>
        <p:txBody>
          <a:bodyPr/>
          <a:lstStyle/>
          <a:p>
            <a:endParaRPr lang="en-US"/>
          </a:p>
        </p:txBody>
      </p:sp>
      <p:sp>
        <p:nvSpPr>
          <p:cNvPr id="6" name="Slide Number Placeholder 5"/>
          <p:cNvSpPr>
            <a:spLocks noGrp="1"/>
          </p:cNvSpPr>
          <p:nvPr>
            <p:ph type="sldNum" sz="quarter" idx="12"/>
          </p:nvPr>
        </p:nvSpPr>
        <p:spPr>
          <a:xfrm>
            <a:off x="7956719" y="5870576"/>
            <a:ext cx="413375" cy="377825"/>
          </a:xfrm>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278875393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3026230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3308581"/>
            <a:ext cx="7598570" cy="14688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4777381"/>
            <a:ext cx="7598571"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183951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2142067"/>
            <a:ext cx="3746501"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2142068"/>
            <a:ext cx="3746499"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417378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2218267"/>
            <a:ext cx="3531791"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14351" y="2870201"/>
            <a:ext cx="3747692"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2226734"/>
            <a:ext cx="3542110"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367612" y="2870201"/>
            <a:ext cx="3746501"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1601039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1055467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Date Placeholder 1"/>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3768767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2074333"/>
            <a:ext cx="2760664" cy="13716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609601"/>
            <a:ext cx="4626770"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3445933"/>
            <a:ext cx="2760664"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30232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0" y="1600200"/>
            <a:ext cx="4623490" cy="13716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914400"/>
            <a:ext cx="2460731"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971800"/>
            <a:ext cx="4623490"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2103198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4732865"/>
            <a:ext cx="759857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932112"/>
            <a:ext cx="656987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5299603"/>
            <a:ext cx="7598570"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3877091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312419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4343400"/>
            <a:ext cx="7598571"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1090221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5" name="TextBox 14"/>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3352800"/>
            <a:ext cx="7004388"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15599" y="4343400"/>
            <a:ext cx="7614275"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4188677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2" y="3308581"/>
            <a:ext cx="7598569" cy="14688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4777381"/>
            <a:ext cx="7598570"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412700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13" name="TextBox 12"/>
          <p:cNvSpPr txBox="1"/>
          <p:nvPr/>
        </p:nvSpPr>
        <p:spPr>
          <a:xfrm>
            <a:off x="7678400"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823337"/>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609602"/>
            <a:ext cx="7162799" cy="27431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3886200"/>
            <a:ext cx="7601577"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14349" y="4775200"/>
            <a:ext cx="7601577"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212779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title"/>
          </p:nvPr>
        </p:nvSpPr>
        <p:spPr>
          <a:xfrm>
            <a:off x="514351" y="609602"/>
            <a:ext cx="7598570"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3505200"/>
            <a:ext cx="7598571"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14350" y="4343400"/>
            <a:ext cx="7598571"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2892222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
        <p:nvSpPr>
          <p:cNvPr id="8" name="Title 1"/>
          <p:cNvSpPr>
            <a:spLocks noGrp="1"/>
          </p:cNvSpPr>
          <p:nvPr>
            <p:ph type="title"/>
          </p:nvPr>
        </p:nvSpPr>
        <p:spPr>
          <a:xfrm>
            <a:off x="514351" y="609601"/>
            <a:ext cx="7598569"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195043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Vertical Title 1"/>
          <p:cNvSpPr>
            <a:spLocks noGrp="1"/>
          </p:cNvSpPr>
          <p:nvPr>
            <p:ph type="title" orient="vert"/>
          </p:nvPr>
        </p:nvSpPr>
        <p:spPr>
          <a:xfrm>
            <a:off x="6494006" y="609600"/>
            <a:ext cx="16189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609600"/>
            <a:ext cx="5874087"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AB1A64-E0DC-4B82-9242-A07C994A5855}"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1726F-1C74-4A4B-8739-DBFC35E19FBD}" type="slidenum">
              <a:rPr lang="en-US" smtClean="0"/>
              <a:pPr/>
              <a:t>‹#›</a:t>
            </a:fld>
            <a:endParaRPr lang="en-US"/>
          </a:p>
        </p:txBody>
      </p:sp>
    </p:spTree>
    <p:extLst>
      <p:ext uri="{BB962C8B-B14F-4D97-AF65-F5344CB8AC3E}">
        <p14:creationId xmlns:p14="http://schemas.microsoft.com/office/powerpoint/2010/main" val="151680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609601"/>
            <a:ext cx="7598569"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2142068"/>
            <a:ext cx="7598569"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5870576"/>
            <a:ext cx="120015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DAB1A64-E0DC-4B82-9242-A07C994A5855}" type="datetimeFigureOut">
              <a:rPr lang="en-US" smtClean="0"/>
              <a:pPr/>
              <a:t>10/13/2021</a:t>
            </a:fld>
            <a:endParaRPr lang="en-US"/>
          </a:p>
        </p:txBody>
      </p:sp>
      <p:sp>
        <p:nvSpPr>
          <p:cNvPr id="5" name="Footer Placeholder 4"/>
          <p:cNvSpPr>
            <a:spLocks noGrp="1"/>
          </p:cNvSpPr>
          <p:nvPr>
            <p:ph type="ftr" sz="quarter" idx="3"/>
          </p:nvPr>
        </p:nvSpPr>
        <p:spPr>
          <a:xfrm>
            <a:off x="514351" y="5870576"/>
            <a:ext cx="5870744"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5870576"/>
            <a:ext cx="413375"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771726F-1C74-4A4B-8739-DBFC35E19FBD}" type="slidenum">
              <a:rPr lang="en-US" smtClean="0"/>
              <a:pPr/>
              <a:t>‹#›</a:t>
            </a:fld>
            <a:endParaRPr lang="en-US"/>
          </a:p>
        </p:txBody>
      </p:sp>
    </p:spTree>
    <p:extLst>
      <p:ext uri="{BB962C8B-B14F-4D97-AF65-F5344CB8AC3E}">
        <p14:creationId xmlns:p14="http://schemas.microsoft.com/office/powerpoint/2010/main" val="29982552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oogle.jo/url?sa=i&amp;rct=j&amp;q=&amp;esrc=s&amp;source=images&amp;cd=&amp;cad=rja&amp;uact=8&amp;ved=0ahUKEwirpov0sK_YAhUKbRQKHYpxCyMQjRwIBw&amp;url=https://www.android.com/security-center/&amp;psig=AOvVaw0V7ax_JUY-GtbMJYv8S7f9&amp;ust=15146424147124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Drugs Box &amp; Robotic pharmacy</a:t>
            </a:r>
            <a:br>
              <a:rPr lang="en-US" dirty="0"/>
            </a:br>
            <a:r>
              <a:rPr lang="en-US" dirty="0"/>
              <a:t>Patient services ultimate edition robot</a:t>
            </a:r>
            <a:br>
              <a:rPr lang="en-US" dirty="0"/>
            </a:br>
            <a:endParaRPr lang="ar-JO" dirty="0"/>
          </a:p>
        </p:txBody>
      </p:sp>
      <p:sp>
        <p:nvSpPr>
          <p:cNvPr id="3" name="Content Placeholder 2"/>
          <p:cNvSpPr>
            <a:spLocks noGrp="1"/>
          </p:cNvSpPr>
          <p:nvPr>
            <p:ph idx="1"/>
          </p:nvPr>
        </p:nvSpPr>
        <p:spPr>
          <a:xfrm>
            <a:off x="457200" y="2514600"/>
            <a:ext cx="8229600" cy="4068763"/>
          </a:xfrm>
        </p:spPr>
        <p:txBody>
          <a:bodyPr>
            <a:normAutofit/>
          </a:bodyPr>
          <a:lstStyle/>
          <a:p>
            <a:pPr>
              <a:buNone/>
            </a:pPr>
            <a:r>
              <a:rPr lang="en-US" sz="2800" b="1" dirty="0"/>
              <a:t>Supervised by</a:t>
            </a:r>
            <a:r>
              <a:rPr lang="en-US" sz="2800" dirty="0"/>
              <a:t>:</a:t>
            </a:r>
          </a:p>
          <a:p>
            <a:pPr>
              <a:buNone/>
            </a:pPr>
            <a:r>
              <a:rPr lang="en-US" sz="2800" b="1" i="1" dirty="0" err="1"/>
              <a:t>Dr.OSAMA</a:t>
            </a:r>
            <a:r>
              <a:rPr lang="en-US" sz="2800" b="1" i="1" dirty="0"/>
              <a:t> AL-KHALEEL </a:t>
            </a:r>
            <a:endParaRPr lang="en-US" sz="2800" dirty="0"/>
          </a:p>
          <a:p>
            <a:pPr>
              <a:buNone/>
            </a:pPr>
            <a:r>
              <a:rPr lang="en-US" sz="2800" dirty="0"/>
              <a:t>Team members:</a:t>
            </a:r>
          </a:p>
          <a:p>
            <a:pPr>
              <a:buNone/>
            </a:pPr>
            <a:r>
              <a:rPr lang="en-US" sz="2800" dirty="0"/>
              <a:t>Ibrahim Baker </a:t>
            </a:r>
            <a:r>
              <a:rPr lang="en-US" sz="2800" dirty="0" err="1"/>
              <a:t>Gharaibeh</a:t>
            </a:r>
            <a:endParaRPr lang="en-US" sz="2800" dirty="0"/>
          </a:p>
          <a:p>
            <a:pPr>
              <a:buNone/>
            </a:pPr>
            <a:r>
              <a:rPr lang="en-US" sz="2800" dirty="0" err="1"/>
              <a:t>Baha</a:t>
            </a:r>
            <a:r>
              <a:rPr lang="en-US" sz="2800" dirty="0"/>
              <a:t> Ahmad GDIESAT</a:t>
            </a:r>
          </a:p>
          <a:p>
            <a:pPr>
              <a:buNone/>
            </a:pPr>
            <a:r>
              <a:rPr lang="en-US" sz="2800" dirty="0" err="1"/>
              <a:t>Khaled</a:t>
            </a:r>
            <a:r>
              <a:rPr lang="en-US" sz="2800" dirty="0"/>
              <a:t> Ahmad </a:t>
            </a:r>
            <a:r>
              <a:rPr lang="en-US" sz="2800" dirty="0" err="1"/>
              <a:t>Hinde</a:t>
            </a:r>
            <a:endParaRPr lang="en-US" sz="2800" dirty="0"/>
          </a:p>
          <a:p>
            <a:pPr>
              <a:buNone/>
            </a:pPr>
            <a:r>
              <a:rPr lang="en-US" sz="2800" dirty="0" err="1"/>
              <a:t>Anas</a:t>
            </a:r>
            <a:r>
              <a:rPr lang="en-US" sz="2800" dirty="0"/>
              <a:t> </a:t>
            </a:r>
            <a:r>
              <a:rPr lang="en-US" sz="2800" dirty="0" err="1"/>
              <a:t>Jaffar</a:t>
            </a:r>
            <a:r>
              <a:rPr lang="en-US" sz="2800" dirty="0"/>
              <a:t> </a:t>
            </a:r>
            <a:r>
              <a:rPr lang="en-US" sz="2800" dirty="0" err="1"/>
              <a:t>Bani-Hamad</a:t>
            </a:r>
            <a:endParaRPr lang="en-US" sz="2800" dirty="0"/>
          </a:p>
          <a:p>
            <a:pPr>
              <a:buNone/>
            </a:pPr>
            <a:endParaRPr lang="ar-JO" sz="2800" dirty="0"/>
          </a:p>
        </p:txBody>
      </p:sp>
      <p:sp>
        <p:nvSpPr>
          <p:cNvPr id="1026" name="Text Box 32"/>
          <p:cNvSpPr txBox="1">
            <a:spLocks noChangeArrowheads="1"/>
          </p:cNvSpPr>
          <p:nvPr/>
        </p:nvSpPr>
        <p:spPr bwMode="auto">
          <a:xfrm>
            <a:off x="2743200" y="1676400"/>
            <a:ext cx="3497262" cy="558800"/>
          </a:xfrm>
          <a:prstGeom prst="rect">
            <a:avLst/>
          </a:prstGeom>
          <a:noFill/>
          <a:ln w="6350">
            <a:noFill/>
            <a:miter lim="800000"/>
            <a:headEnd/>
            <a:tailEnd/>
          </a:ln>
        </p:spPr>
        <p:txBody>
          <a:bodyPr vert="horz" wrap="square" lIns="0" tIns="0" rIns="0" bIns="0" numCol="1" anchor="b"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472C4"/>
                </a:solidFill>
                <a:effectLst/>
                <a:latin typeface="Arial" pitchFamily="34" charset="0"/>
                <a:ea typeface="Arial" pitchFamily="34" charset="0"/>
                <a:cs typeface="Arial" pitchFamily="34" charset="0"/>
              </a:rPr>
              <a:t>Jordan university of science and technology </a:t>
            </a:r>
            <a:endParaRPr kumimoji="0" lang="ar-JO"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lvl="0"/>
            <a:r>
              <a:rPr lang="en-US" b="1" dirty="0">
                <a:latin typeface="Arial" pitchFamily="34" charset="0"/>
                <a:cs typeface="Arial" pitchFamily="34" charset="0"/>
              </a:rPr>
              <a:t>Proposed Work</a:t>
            </a:r>
            <a:br>
              <a:rPr lang="en-US" b="1" dirty="0">
                <a:latin typeface="Arial" pitchFamily="34" charset="0"/>
                <a:cs typeface="Arial" pitchFamily="34" charset="0"/>
              </a:rPr>
            </a:br>
            <a:endParaRPr lang="en-US" dirty="0">
              <a:latin typeface="Arial" pitchFamily="34" charset="0"/>
              <a:cs typeface="Arial" pitchFamily="34" charset="0"/>
            </a:endParaRP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General Used</a:t>
            </a:r>
          </a:p>
          <a:p>
            <a:pPr lvl="1"/>
            <a:r>
              <a:rPr lang="en-US" dirty="0">
                <a:latin typeface="Arial" pitchFamily="34" charset="0"/>
                <a:cs typeface="Arial" pitchFamily="34" charset="0"/>
              </a:rPr>
              <a:t>Drop Drug</a:t>
            </a:r>
          </a:p>
          <a:p>
            <a:pPr lvl="1"/>
            <a:r>
              <a:rPr lang="en-US" dirty="0">
                <a:latin typeface="Arial" pitchFamily="34" charset="0"/>
                <a:cs typeface="Arial" pitchFamily="34" charset="0"/>
              </a:rPr>
              <a:t>Three Times </a:t>
            </a:r>
          </a:p>
          <a:p>
            <a:pPr lvl="1"/>
            <a:r>
              <a:rPr lang="en-US" dirty="0">
                <a:latin typeface="Arial" pitchFamily="34" charset="0"/>
                <a:cs typeface="Arial" pitchFamily="34" charset="0"/>
              </a:rPr>
              <a:t>Table</a:t>
            </a:r>
          </a:p>
          <a:p>
            <a:pPr lvl="1"/>
            <a:r>
              <a:rPr lang="en-US" dirty="0">
                <a:latin typeface="Arial" pitchFamily="34" charset="0"/>
                <a:cs typeface="Arial" pitchFamily="34" charset="0"/>
              </a:rPr>
              <a:t>Container </a:t>
            </a:r>
          </a:p>
        </p:txBody>
      </p:sp>
    </p:spTree>
    <p:extLst>
      <p:ext uri="{BB962C8B-B14F-4D97-AF65-F5344CB8AC3E}">
        <p14:creationId xmlns:p14="http://schemas.microsoft.com/office/powerpoint/2010/main" val="222767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latin typeface="Arial" pitchFamily="34" charset="0"/>
                <a:cs typeface="Arial" pitchFamily="34" charset="0"/>
              </a:rPr>
              <a:t>Components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Hardware :</a:t>
            </a:r>
          </a:p>
          <a:p>
            <a:pPr lvl="1"/>
            <a:r>
              <a:rPr lang="en-US" dirty="0" err="1">
                <a:latin typeface="Arial" pitchFamily="34" charset="0"/>
                <a:cs typeface="Arial" pitchFamily="34" charset="0"/>
              </a:rPr>
              <a:t>Arduino</a:t>
            </a:r>
            <a:r>
              <a:rPr lang="en-US" dirty="0">
                <a:latin typeface="Arial" pitchFamily="34" charset="0"/>
                <a:cs typeface="Arial" pitchFamily="34" charset="0"/>
              </a:rPr>
              <a:t> UNO R3 Board</a:t>
            </a:r>
          </a:p>
          <a:p>
            <a:pPr lvl="1"/>
            <a:r>
              <a:rPr lang="en-US" dirty="0">
                <a:latin typeface="Arial" pitchFamily="34" charset="0"/>
                <a:cs typeface="Arial" pitchFamily="34" charset="0"/>
              </a:rPr>
              <a:t>HC-05 Bluetooth Module </a:t>
            </a:r>
          </a:p>
          <a:p>
            <a:pPr lvl="1"/>
            <a:r>
              <a:rPr lang="en-US" dirty="0">
                <a:latin typeface="Arial" pitchFamily="34" charset="0"/>
                <a:cs typeface="Arial" pitchFamily="34" charset="0"/>
              </a:rPr>
              <a:t>DS3231 Real Time Clock</a:t>
            </a:r>
          </a:p>
          <a:p>
            <a:pPr lvl="1"/>
            <a:r>
              <a:rPr lang="en-US" dirty="0">
                <a:latin typeface="Arial" pitchFamily="34" charset="0"/>
                <a:cs typeface="Arial" pitchFamily="34" charset="0"/>
              </a:rPr>
              <a:t>Solenoid Slim Lock</a:t>
            </a:r>
          </a:p>
          <a:p>
            <a:pPr lvl="1"/>
            <a:r>
              <a:rPr lang="en-US" dirty="0">
                <a:latin typeface="Arial" pitchFamily="34" charset="0"/>
                <a:cs typeface="Arial" pitchFamily="34" charset="0"/>
              </a:rPr>
              <a:t>Android device</a:t>
            </a:r>
          </a:p>
          <a:p>
            <a:pPr marL="457200" lvl="1"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329057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t>Components </a:t>
            </a:r>
            <a:br>
              <a:rPr lang="en-US" dirty="0"/>
            </a:br>
            <a:r>
              <a:rPr lang="en-US" dirty="0"/>
              <a:t>Cont’d</a:t>
            </a:r>
          </a:p>
        </p:txBody>
      </p:sp>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p:txBody>
              <a:bodyPr/>
              <a:lstStyle/>
              <a:p>
                <a:pPr lvl="0"/>
                <a:r>
                  <a:rPr lang="en-US" dirty="0">
                    <a:latin typeface="Arial" pitchFamily="34" charset="0"/>
                    <a:cs typeface="Arial" pitchFamily="34" charset="0"/>
                  </a:rPr>
                  <a:t>Software :</a:t>
                </a:r>
                <a:endParaRPr lang="en-US" i="1" dirty="0">
                  <a:latin typeface="Arial" pitchFamily="34" charset="0"/>
                  <a:cs typeface="Arial" pitchFamily="34" charset="0"/>
                </a:endParaRPr>
              </a:p>
              <a:p>
                <a:pPr lvl="1"/>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ARDUINO</m:t>
                        </m:r>
                      </m:e>
                      <m:sup>
                        <m:r>
                          <a:rPr lang="en-US" i="1">
                            <a:latin typeface="Cambria Math" panose="02040503050406030204" pitchFamily="18" charset="0"/>
                          </a:rPr>
                          <m:t>®</m:t>
                        </m:r>
                      </m:sup>
                    </m:sSup>
                  </m:oMath>
                </a14:m>
                <a:r>
                  <a:rPr lang="en-US" dirty="0">
                    <a:latin typeface="Arial" pitchFamily="34" charset="0"/>
                    <a:cs typeface="Arial" pitchFamily="34" charset="0"/>
                  </a:rPr>
                  <a:t>software (IDE).</a:t>
                </a:r>
              </a:p>
              <a:p>
                <a:pPr lvl="1"/>
                <a:r>
                  <a:rPr lang="en-US" dirty="0">
                    <a:latin typeface="Arial" pitchFamily="34" charset="0"/>
                    <a:cs typeface="Arial" pitchFamily="34" charset="0"/>
                  </a:rPr>
                  <a:t>C/C++ programming.</a:t>
                </a:r>
              </a:p>
              <a:p>
                <a:pPr lvl="1"/>
                <a:r>
                  <a:rPr lang="en-US" dirty="0">
                    <a:latin typeface="Arial" pitchFamily="34" charset="0"/>
                    <a:cs typeface="Arial" pitchFamily="34" charset="0"/>
                  </a:rPr>
                  <a:t>Android programming </a:t>
                </a:r>
              </a:p>
              <a:p>
                <a:pPr marL="457200" lvl="1" indent="0">
                  <a:buNone/>
                </a:pPr>
                <a:endParaRPr lang="en-US" dirty="0">
                  <a:latin typeface="Arial" pitchFamily="34" charset="0"/>
                  <a:cs typeface="Arial" pitchFamily="34" charset="0"/>
                </a:endParaRPr>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19138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latin typeface="Arial" pitchFamily="34" charset="0"/>
                <a:cs typeface="Arial" pitchFamily="34" charset="0"/>
              </a:rPr>
              <a:t>Hardware</a:t>
            </a:r>
          </a:p>
        </p:txBody>
      </p:sp>
      <p:sp>
        <p:nvSpPr>
          <p:cNvPr id="3" name="عنصر نائب للمحتوى 2"/>
          <p:cNvSpPr>
            <a:spLocks noGrp="1"/>
          </p:cNvSpPr>
          <p:nvPr>
            <p:ph idx="1"/>
          </p:nvPr>
        </p:nvSpPr>
        <p:spPr/>
        <p:txBody>
          <a:bodyPr/>
          <a:lstStyle/>
          <a:p>
            <a:r>
              <a:rPr lang="en-US" dirty="0" err="1">
                <a:latin typeface="Arial" pitchFamily="34" charset="0"/>
                <a:cs typeface="Arial" pitchFamily="34" charset="0"/>
              </a:rPr>
              <a:t>Arduino</a:t>
            </a:r>
            <a:r>
              <a:rPr lang="en-US" dirty="0">
                <a:latin typeface="Arial" pitchFamily="34" charset="0"/>
                <a:cs typeface="Arial" pitchFamily="34" charset="0"/>
              </a:rPr>
              <a:t> </a:t>
            </a:r>
            <a:r>
              <a:rPr lang="en-US" dirty="0" err="1">
                <a:latin typeface="Arial" pitchFamily="34" charset="0"/>
                <a:cs typeface="Arial" pitchFamily="34" charset="0"/>
              </a:rPr>
              <a:t>UNOa</a:t>
            </a:r>
            <a:r>
              <a:rPr lang="en-US" dirty="0">
                <a:latin typeface="Arial" pitchFamily="34" charset="0"/>
                <a:cs typeface="Arial" pitchFamily="34" charset="0"/>
              </a:rPr>
              <a:t> R3 Board</a:t>
            </a:r>
          </a:p>
          <a:p>
            <a:pPr lvl="1"/>
            <a:r>
              <a:rPr lang="en-US" dirty="0">
                <a:latin typeface="Arial" pitchFamily="34" charset="0"/>
                <a:cs typeface="Arial" pitchFamily="34" charset="0"/>
              </a:rPr>
              <a:t>14 digital input/output pins</a:t>
            </a:r>
          </a:p>
          <a:p>
            <a:pPr lvl="1"/>
            <a:r>
              <a:rPr lang="en-US" dirty="0">
                <a:latin typeface="Arial" pitchFamily="34" charset="0"/>
                <a:cs typeface="Arial" pitchFamily="34" charset="0"/>
              </a:rPr>
              <a:t>16 MHz crystal oscillator</a:t>
            </a:r>
          </a:p>
          <a:p>
            <a:pPr lvl="1"/>
            <a:r>
              <a:rPr lang="en-US" dirty="0">
                <a:effectLst/>
                <a:latin typeface="Arial" pitchFamily="34" charset="0"/>
                <a:cs typeface="Arial" pitchFamily="34" charset="0"/>
              </a:rPr>
              <a:t>Price :$19.99 </a:t>
            </a:r>
            <a:endParaRPr lang="en-US" dirty="0">
              <a:latin typeface="Arial" pitchFamily="34" charset="0"/>
              <a:cs typeface="Arial" pitchFamily="34" charset="0"/>
            </a:endParaRPr>
          </a:p>
          <a:p>
            <a:pPr marL="457200" lvl="1" indent="0">
              <a:buNone/>
            </a:pPr>
            <a:endParaRPr lang="en-US" dirty="0">
              <a:latin typeface="Arial" pitchFamily="34" charset="0"/>
              <a:cs typeface="Arial" pitchFamily="34" charset="0"/>
            </a:endParaRPr>
          </a:p>
        </p:txBody>
      </p:sp>
      <p:pic>
        <p:nvPicPr>
          <p:cNvPr id="4" name="صورة 3" descr="http://www.trossenrobotics.com/shared/images/PImages/C-400-DEV-A000046-a.jp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86200"/>
            <a:ext cx="4667250" cy="2615565"/>
          </a:xfrm>
          <a:prstGeom prst="rect">
            <a:avLst/>
          </a:prstGeom>
          <a:noFill/>
          <a:ln>
            <a:noFill/>
          </a:ln>
        </p:spPr>
      </p:pic>
    </p:spTree>
    <p:extLst>
      <p:ext uri="{BB962C8B-B14F-4D97-AF65-F5344CB8AC3E}">
        <p14:creationId xmlns:p14="http://schemas.microsoft.com/office/powerpoint/2010/main" val="42181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latin typeface="Arial" pitchFamily="34" charset="0"/>
                <a:cs typeface="Arial" pitchFamily="34" charset="0"/>
              </a:rPr>
              <a:t>Hardware</a:t>
            </a:r>
            <a:br>
              <a:rPr lang="en-US" dirty="0">
                <a:latin typeface="Arial" pitchFamily="34" charset="0"/>
                <a:cs typeface="Arial" pitchFamily="34" charset="0"/>
              </a:rPr>
            </a:br>
            <a:r>
              <a:rPr lang="en-US" dirty="0">
                <a:latin typeface="Arial" pitchFamily="34" charset="0"/>
                <a:cs typeface="Arial" pitchFamily="34" charset="0"/>
              </a:rPr>
              <a:t>Cont’d</a:t>
            </a: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HC-05 Bluetooth Module</a:t>
            </a:r>
          </a:p>
          <a:p>
            <a:pPr lvl="1"/>
            <a:r>
              <a:rPr lang="en-US" dirty="0">
                <a:latin typeface="Arial" pitchFamily="34" charset="0"/>
                <a:cs typeface="Arial" pitchFamily="34" charset="0"/>
              </a:rPr>
              <a:t>Price : </a:t>
            </a:r>
            <a:r>
              <a:rPr lang="en-US" dirty="0">
                <a:effectLst/>
                <a:latin typeface="Arial" pitchFamily="34" charset="0"/>
                <a:cs typeface="Arial" pitchFamily="34" charset="0"/>
              </a:rPr>
              <a:t>$5.65</a:t>
            </a:r>
          </a:p>
          <a:p>
            <a:pPr lvl="1"/>
            <a:r>
              <a:rPr lang="en-US" dirty="0">
                <a:latin typeface="Arial" pitchFamily="34" charset="0"/>
                <a:cs typeface="Arial" pitchFamily="34" charset="0"/>
              </a:rPr>
              <a:t>Range : approximately 10 Meters</a:t>
            </a:r>
          </a:p>
        </p:txBody>
      </p:sp>
      <p:pic>
        <p:nvPicPr>
          <p:cNvPr id="4" name="صورة 3" descr="HC 05 Bluetooth Module"/>
          <p:cNvPicPr/>
          <p:nvPr/>
        </p:nvPicPr>
        <p:blipFill>
          <a:blip r:embed="rId2">
            <a:extLst>
              <a:ext uri="{28A0092B-C50C-407E-A947-70E740481C1C}">
                <a14:useLocalDpi xmlns:a14="http://schemas.microsoft.com/office/drawing/2010/main" val="0"/>
              </a:ext>
            </a:extLst>
          </a:blip>
          <a:srcRect/>
          <a:stretch>
            <a:fillRect/>
          </a:stretch>
        </p:blipFill>
        <p:spPr bwMode="auto">
          <a:xfrm>
            <a:off x="767715" y="4231871"/>
            <a:ext cx="2536190" cy="1661160"/>
          </a:xfrm>
          <a:prstGeom prst="rect">
            <a:avLst/>
          </a:prstGeom>
          <a:noFill/>
          <a:ln>
            <a:noFill/>
          </a:ln>
        </p:spPr>
      </p:pic>
      <p:pic>
        <p:nvPicPr>
          <p:cNvPr id="5" name="صورة 4" descr="Arduino and HC 05 Bluetooth Module Circuit Schematics"/>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905798"/>
            <a:ext cx="4046855" cy="2313305"/>
          </a:xfrm>
          <a:prstGeom prst="rect">
            <a:avLst/>
          </a:prstGeom>
          <a:noFill/>
          <a:ln>
            <a:noFill/>
          </a:ln>
        </p:spPr>
      </p:pic>
    </p:spTree>
    <p:extLst>
      <p:ext uri="{BB962C8B-B14F-4D97-AF65-F5344CB8AC3E}">
        <p14:creationId xmlns:p14="http://schemas.microsoft.com/office/powerpoint/2010/main" val="126226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latin typeface="Arial" pitchFamily="34" charset="0"/>
                <a:cs typeface="Arial" pitchFamily="34" charset="0"/>
              </a:rPr>
              <a:t>Hardware</a:t>
            </a:r>
            <a:br>
              <a:rPr lang="en-US" dirty="0">
                <a:latin typeface="Arial" pitchFamily="34" charset="0"/>
                <a:cs typeface="Arial" pitchFamily="34" charset="0"/>
              </a:rPr>
            </a:br>
            <a:r>
              <a:rPr lang="en-US" dirty="0">
                <a:latin typeface="Arial" pitchFamily="34" charset="0"/>
                <a:cs typeface="Arial" pitchFamily="34" charset="0"/>
              </a:rPr>
              <a:t>Cont’d</a:t>
            </a: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 DS3231 Real Time Clock </a:t>
            </a:r>
          </a:p>
          <a:p>
            <a:pPr lvl="1"/>
            <a:r>
              <a:rPr lang="en-US" dirty="0">
                <a:latin typeface="Arial" pitchFamily="34" charset="0"/>
                <a:cs typeface="Arial" pitchFamily="34" charset="0"/>
              </a:rPr>
              <a:t>incorporates</a:t>
            </a:r>
            <a:r>
              <a:rPr lang="en-US" dirty="0"/>
              <a:t> </a:t>
            </a:r>
            <a:r>
              <a:rPr lang="en-US" dirty="0">
                <a:latin typeface="Arial" pitchFamily="34" charset="0"/>
                <a:cs typeface="Arial" pitchFamily="34" charset="0"/>
              </a:rPr>
              <a:t>a battery input</a:t>
            </a:r>
            <a:endParaRPr lang="ar-JO" dirty="0">
              <a:latin typeface="Arial" pitchFamily="34" charset="0"/>
              <a:cs typeface="Arial" pitchFamily="34" charset="0"/>
            </a:endParaRPr>
          </a:p>
          <a:p>
            <a:pPr lvl="1"/>
            <a:r>
              <a:rPr lang="en-US" dirty="0">
                <a:latin typeface="Arial" pitchFamily="34" charset="0"/>
                <a:cs typeface="Arial" pitchFamily="34" charset="0"/>
              </a:rPr>
              <a:t>Timekeeping when interrupted</a:t>
            </a:r>
          </a:p>
          <a:p>
            <a:pPr lvl="1"/>
            <a:r>
              <a:rPr lang="en-US" dirty="0">
                <a:latin typeface="Arial" pitchFamily="34" charset="0"/>
                <a:cs typeface="Arial" pitchFamily="34" charset="0"/>
              </a:rPr>
              <a:t>Price : </a:t>
            </a:r>
            <a:r>
              <a:rPr lang="en-US" b="1" dirty="0">
                <a:effectLst/>
                <a:latin typeface="Arial" pitchFamily="34" charset="0"/>
                <a:cs typeface="Arial" pitchFamily="34" charset="0"/>
              </a:rPr>
              <a:t>$5.99 </a:t>
            </a:r>
          </a:p>
        </p:txBody>
      </p:sp>
      <p:pic>
        <p:nvPicPr>
          <p:cNvPr id="4" name="صورة 3" descr="DS3231 Real Time Clock"/>
          <p:cNvPicPr/>
          <p:nvPr/>
        </p:nvPicPr>
        <p:blipFill>
          <a:blip r:embed="rId2">
            <a:extLst>
              <a:ext uri="{28A0092B-C50C-407E-A947-70E740481C1C}">
                <a14:useLocalDpi xmlns:a14="http://schemas.microsoft.com/office/drawing/2010/main" val="0"/>
              </a:ext>
            </a:extLst>
          </a:blip>
          <a:srcRect/>
          <a:stretch>
            <a:fillRect/>
          </a:stretch>
        </p:blipFill>
        <p:spPr bwMode="auto">
          <a:xfrm>
            <a:off x="922972" y="3886200"/>
            <a:ext cx="2432685" cy="1931670"/>
          </a:xfrm>
          <a:prstGeom prst="rect">
            <a:avLst/>
          </a:prstGeom>
          <a:noFill/>
          <a:ln>
            <a:noFill/>
          </a:ln>
        </p:spPr>
      </p:pic>
      <p:pic>
        <p:nvPicPr>
          <p:cNvPr id="5" name="صورة 4" descr="Arduino and DS3231 Real Time Clock Circuit Schematics"/>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505200"/>
            <a:ext cx="3136265" cy="2886075"/>
          </a:xfrm>
          <a:prstGeom prst="rect">
            <a:avLst/>
          </a:prstGeom>
          <a:noFill/>
          <a:ln>
            <a:noFill/>
          </a:ln>
        </p:spPr>
      </p:pic>
    </p:spTree>
    <p:extLst>
      <p:ext uri="{BB962C8B-B14F-4D97-AF65-F5344CB8AC3E}">
        <p14:creationId xmlns:p14="http://schemas.microsoft.com/office/powerpoint/2010/main" val="105234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latin typeface="Arial" pitchFamily="34" charset="0"/>
                <a:cs typeface="Arial" pitchFamily="34" charset="0"/>
              </a:rPr>
              <a:t>Hardware</a:t>
            </a:r>
            <a:br>
              <a:rPr lang="en-US" dirty="0">
                <a:latin typeface="Arial" pitchFamily="34" charset="0"/>
                <a:cs typeface="Arial" pitchFamily="34" charset="0"/>
              </a:rPr>
            </a:br>
            <a:r>
              <a:rPr lang="en-US" dirty="0">
                <a:latin typeface="Arial" pitchFamily="34" charset="0"/>
                <a:cs typeface="Arial" pitchFamily="34" charset="0"/>
              </a:rPr>
              <a:t>Cont’d</a:t>
            </a: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Solenoid slim lock :</a:t>
            </a:r>
          </a:p>
          <a:p>
            <a:pPr lvl="1"/>
            <a:r>
              <a:rPr lang="en-US" dirty="0">
                <a:latin typeface="Arial" pitchFamily="34" charset="0"/>
                <a:cs typeface="Arial" pitchFamily="34" charset="0"/>
              </a:rPr>
              <a:t>Electronic-mechanical </a:t>
            </a:r>
            <a:r>
              <a:rPr lang="en-US" b="1" dirty="0">
                <a:latin typeface="Arial" pitchFamily="34" charset="0"/>
                <a:cs typeface="Arial" pitchFamily="34" charset="0"/>
              </a:rPr>
              <a:t>locking</a:t>
            </a:r>
            <a:r>
              <a:rPr lang="en-US" dirty="0">
                <a:latin typeface="Arial" pitchFamily="34" charset="0"/>
                <a:cs typeface="Arial" pitchFamily="34" charset="0"/>
              </a:rPr>
              <a:t> mechanism.</a:t>
            </a:r>
          </a:p>
          <a:p>
            <a:pPr lvl="1"/>
            <a:r>
              <a:rPr lang="en-US" dirty="0">
                <a:latin typeface="Arial" pitchFamily="34" charset="0"/>
                <a:cs typeface="Arial" pitchFamily="34" charset="0"/>
              </a:rPr>
              <a:t>Low power consumption</a:t>
            </a:r>
          </a:p>
          <a:p>
            <a:pPr lvl="1"/>
            <a:r>
              <a:rPr lang="en-US" dirty="0">
                <a:latin typeface="Arial" pitchFamily="34" charset="0"/>
                <a:cs typeface="Arial" pitchFamily="34" charset="0"/>
              </a:rPr>
              <a:t>Access control</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pic>
        <p:nvPicPr>
          <p:cNvPr id="4" name="صورة 3" descr="https://i.ebayimg.com/images/g/DjQAAOSwBkRaQ84T/s-l160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5873" y="4038600"/>
            <a:ext cx="2114550" cy="1892300"/>
          </a:xfrm>
          <a:prstGeom prst="rect">
            <a:avLst/>
          </a:prstGeom>
          <a:noFill/>
          <a:ln>
            <a:noFill/>
          </a:ln>
        </p:spPr>
      </p:pic>
    </p:spTree>
    <p:extLst>
      <p:ext uri="{BB962C8B-B14F-4D97-AF65-F5344CB8AC3E}">
        <p14:creationId xmlns:p14="http://schemas.microsoft.com/office/powerpoint/2010/main" val="268207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latin typeface="Arial" pitchFamily="34" charset="0"/>
                <a:cs typeface="Arial" pitchFamily="34" charset="0"/>
              </a:rPr>
              <a:t>Hardware</a:t>
            </a:r>
            <a:br>
              <a:rPr lang="en-US" dirty="0">
                <a:latin typeface="Arial" pitchFamily="34" charset="0"/>
                <a:cs typeface="Arial" pitchFamily="34" charset="0"/>
              </a:rPr>
            </a:br>
            <a:r>
              <a:rPr lang="en-US" dirty="0">
                <a:latin typeface="Arial" pitchFamily="34" charset="0"/>
                <a:cs typeface="Arial" pitchFamily="34" charset="0"/>
              </a:rPr>
              <a:t>Cont’d</a:t>
            </a: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Android device :</a:t>
            </a:r>
          </a:p>
          <a:p>
            <a:pPr lvl="1"/>
            <a:r>
              <a:rPr lang="en-US" dirty="0">
                <a:latin typeface="Arial" pitchFamily="34" charset="0"/>
                <a:cs typeface="Arial" pitchFamily="34" charset="0"/>
              </a:rPr>
              <a:t>Mobile operating system.</a:t>
            </a:r>
          </a:p>
          <a:p>
            <a:pPr lvl="1"/>
            <a:r>
              <a:rPr lang="en-US" b="1" dirty="0">
                <a:latin typeface="Arial" pitchFamily="34" charset="0"/>
                <a:cs typeface="Arial" pitchFamily="34" charset="0"/>
              </a:rPr>
              <a:t>Mobile</a:t>
            </a:r>
            <a:r>
              <a:rPr lang="en-US" dirty="0">
                <a:latin typeface="Arial" pitchFamily="34" charset="0"/>
                <a:cs typeface="Arial" pitchFamily="34" charset="0"/>
              </a:rPr>
              <a:t> </a:t>
            </a:r>
            <a:r>
              <a:rPr lang="en-US" b="1" dirty="0">
                <a:latin typeface="Arial" pitchFamily="34" charset="0"/>
                <a:cs typeface="Arial" pitchFamily="34" charset="0"/>
              </a:rPr>
              <a:t>device</a:t>
            </a:r>
            <a:r>
              <a:rPr lang="en-US" dirty="0">
                <a:latin typeface="Arial" pitchFamily="34" charset="0"/>
                <a:cs typeface="Arial" pitchFamily="34" charset="0"/>
              </a:rPr>
              <a:t> that requires an OS :</a:t>
            </a:r>
          </a:p>
          <a:p>
            <a:pPr lvl="2"/>
            <a:r>
              <a:rPr lang="en-US" dirty="0">
                <a:latin typeface="Arial" pitchFamily="34" charset="0"/>
                <a:cs typeface="Arial" pitchFamily="34" charset="0"/>
              </a:rPr>
              <a:t>Smartphone</a:t>
            </a:r>
          </a:p>
          <a:p>
            <a:pPr lvl="2"/>
            <a:r>
              <a:rPr lang="en-US" dirty="0">
                <a:latin typeface="Arial" pitchFamily="34" charset="0"/>
                <a:cs typeface="Arial" pitchFamily="34" charset="0"/>
              </a:rPr>
              <a:t>Tablet PC</a:t>
            </a:r>
          </a:p>
          <a:p>
            <a:pPr lvl="2"/>
            <a:r>
              <a:rPr lang="en-US" dirty="0">
                <a:latin typeface="Arial" pitchFamily="34" charset="0"/>
                <a:cs typeface="Arial" pitchFamily="34" charset="0"/>
              </a:rPr>
              <a:t>e-book reader </a:t>
            </a:r>
          </a:p>
          <a:p>
            <a:pPr lvl="2"/>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pic>
        <p:nvPicPr>
          <p:cNvPr id="4" name="صورة 3" descr="Image result for android device">
            <a:hlinkClick r:id="rId2" tgtFrame="&quot;_blank&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562" y="3214254"/>
            <a:ext cx="2242185" cy="2743200"/>
          </a:xfrm>
          <a:prstGeom prst="rect">
            <a:avLst/>
          </a:prstGeom>
          <a:noFill/>
          <a:ln>
            <a:noFill/>
          </a:ln>
        </p:spPr>
      </p:pic>
    </p:spTree>
    <p:extLst>
      <p:ext uri="{BB962C8B-B14F-4D97-AF65-F5344CB8AC3E}">
        <p14:creationId xmlns:p14="http://schemas.microsoft.com/office/powerpoint/2010/main" val="129954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latin typeface="Arial" pitchFamily="34" charset="0"/>
                <a:cs typeface="Arial" pitchFamily="34" charset="0"/>
              </a:rPr>
              <a:t>Software</a:t>
            </a:r>
          </a:p>
        </p:txBody>
      </p:sp>
      <mc:AlternateContent xmlns:mc="http://schemas.openxmlformats.org/markup-compatibility/2006" xmlns:a14="http://schemas.microsoft.com/office/drawing/2010/main">
        <mc:Choice Requires="a14">
          <p:sp>
            <p:nvSpPr>
              <p:cNvPr id="3" name="عنصر نائب للمحتوى 2"/>
              <p:cNvSpPr>
                <a:spLocks noGrp="1"/>
              </p:cNvSpPr>
              <p:nvPr>
                <p:ph idx="1"/>
              </p:nvPr>
            </p:nvSpPr>
            <p:spPr/>
            <p:txBody>
              <a:bodyPr/>
              <a:lstStyle/>
              <a:p>
                <a:pPr lvl="0"/>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ARDUINO</m:t>
                        </m:r>
                      </m:e>
                      <m:sup>
                        <m:r>
                          <a:rPr lang="en-US" i="1">
                            <a:latin typeface="Cambria Math" panose="02040503050406030204" pitchFamily="18" charset="0"/>
                          </a:rPr>
                          <m:t>®</m:t>
                        </m:r>
                      </m:sup>
                    </m:sSup>
                  </m:oMath>
                </a14:m>
                <a:r>
                  <a:rPr lang="en-US" dirty="0">
                    <a:latin typeface="Arial" pitchFamily="34" charset="0"/>
                    <a:cs typeface="Arial" pitchFamily="34" charset="0"/>
                  </a:rPr>
                  <a:t>software (IDE).</a:t>
                </a:r>
              </a:p>
              <a:p>
                <a:pPr lvl="1"/>
                <a:endParaRPr lang="en-US" dirty="0">
                  <a:latin typeface="Arial" pitchFamily="34" charset="0"/>
                  <a:cs typeface="Arial" pitchFamily="34" charset="0"/>
                </a:endParaRPr>
              </a:p>
            </p:txBody>
          </p:sp>
        </mc:Choice>
        <mc:Fallback xmlns="">
          <p:sp>
            <p:nvSpPr>
              <p:cNvPr id="3" name="عنصر نائب للمحتوى 2"/>
              <p:cNvSpPr>
                <a:spLocks noGrp="1" noRot="1" noChangeAspect="1" noMove="1" noResize="1" noEditPoints="1" noAdjustHandles="1" noChangeArrowheads="1" noChangeShapeType="1" noTextEdit="1"/>
              </p:cNvSpPr>
              <p:nvPr>
                <p:ph idx="1"/>
              </p:nvPr>
            </p:nvSpPr>
            <p:spPr>
              <a:blipFill rotWithShape="1">
                <a:blip r:embed="rId2"/>
                <a:stretch>
                  <a:fillRect t="-1482"/>
                </a:stretch>
              </a:blipFill>
            </p:spPr>
            <p:txBody>
              <a:bodyPr/>
              <a:lstStyle/>
              <a:p>
                <a:r>
                  <a:rPr lang="en-US">
                    <a:noFill/>
                  </a:rPr>
                  <a:t> </a:t>
                </a:r>
              </a:p>
            </p:txBody>
          </p:sp>
        </mc:Fallback>
      </mc:AlternateContent>
      <p:pic>
        <p:nvPicPr>
          <p:cNvPr id="4" name="Picture 9"/>
          <p:cNvPicPr/>
          <p:nvPr/>
        </p:nvPicPr>
        <p:blipFill>
          <a:blip r:embed="rId3">
            <a:extLst>
              <a:ext uri="{28A0092B-C50C-407E-A947-70E740481C1C}">
                <a14:useLocalDpi xmlns:a14="http://schemas.microsoft.com/office/drawing/2010/main" val="0"/>
              </a:ext>
            </a:extLst>
          </a:blip>
          <a:stretch>
            <a:fillRect/>
          </a:stretch>
        </p:blipFill>
        <p:spPr>
          <a:xfrm>
            <a:off x="914400" y="2286000"/>
            <a:ext cx="7086600" cy="3581400"/>
          </a:xfrm>
          <a:prstGeom prst="rect">
            <a:avLst/>
          </a:prstGeom>
        </p:spPr>
      </p:pic>
    </p:spTree>
    <p:extLst>
      <p:ext uri="{BB962C8B-B14F-4D97-AF65-F5344CB8AC3E}">
        <p14:creationId xmlns:p14="http://schemas.microsoft.com/office/powerpoint/2010/main" val="95628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r>
              <a:rPr lang="en-US" dirty="0"/>
              <a:t>Software</a:t>
            </a:r>
            <a:br>
              <a:rPr lang="en-US" dirty="0"/>
            </a:br>
            <a:r>
              <a:rPr lang="en-US" dirty="0"/>
              <a:t>Cont’d</a:t>
            </a:r>
          </a:p>
        </p:txBody>
      </p:sp>
      <p:sp>
        <p:nvSpPr>
          <p:cNvPr id="3" name="عنصر نائب للمحتوى 2"/>
          <p:cNvSpPr>
            <a:spLocks noGrp="1"/>
          </p:cNvSpPr>
          <p:nvPr>
            <p:ph idx="1"/>
          </p:nvPr>
        </p:nvSpPr>
        <p:spPr/>
        <p:txBody>
          <a:bodyPr/>
          <a:lstStyle/>
          <a:p>
            <a:r>
              <a:rPr lang="en-US" dirty="0">
                <a:latin typeface="Arial" pitchFamily="34" charset="0"/>
                <a:cs typeface="Arial" pitchFamily="34" charset="0"/>
              </a:rPr>
              <a:t>C/C++ programming :</a:t>
            </a:r>
          </a:p>
          <a:p>
            <a:pPr lvl="1"/>
            <a:r>
              <a:rPr lang="en-US" dirty="0">
                <a:latin typeface="Arial" pitchFamily="34" charset="0"/>
                <a:cs typeface="Arial" pitchFamily="34" charset="0"/>
              </a:rPr>
              <a:t>C programming :</a:t>
            </a:r>
          </a:p>
          <a:p>
            <a:pPr lvl="2"/>
            <a:r>
              <a:rPr lang="en-US" dirty="0">
                <a:latin typeface="Arial" pitchFamily="34" charset="0"/>
                <a:cs typeface="Arial" pitchFamily="34" charset="0"/>
              </a:rPr>
              <a:t>programming language</a:t>
            </a:r>
          </a:p>
          <a:p>
            <a:pPr lvl="2"/>
            <a:r>
              <a:rPr lang="en-US" dirty="0">
                <a:latin typeface="Arial" pitchFamily="34" charset="0"/>
                <a:cs typeface="Arial" pitchFamily="34" charset="0"/>
              </a:rPr>
              <a:t>1970s developed at Bell Labs by Dennis Ritchie</a:t>
            </a:r>
          </a:p>
          <a:p>
            <a:pPr lvl="2"/>
            <a:endParaRPr lang="en-US" dirty="0">
              <a:latin typeface="Arial" pitchFamily="34" charset="0"/>
              <a:cs typeface="Arial" pitchFamily="34" charset="0"/>
            </a:endParaRPr>
          </a:p>
          <a:p>
            <a:pPr lvl="1"/>
            <a:r>
              <a:rPr lang="en-US" dirty="0">
                <a:latin typeface="Arial" pitchFamily="34" charset="0"/>
                <a:cs typeface="Arial" pitchFamily="34" charset="0"/>
              </a:rPr>
              <a:t>C++ programming  :</a:t>
            </a:r>
          </a:p>
          <a:p>
            <a:pPr lvl="2"/>
            <a:r>
              <a:rPr lang="en-US" dirty="0">
                <a:latin typeface="Arial" pitchFamily="34" charset="0"/>
                <a:cs typeface="Arial" pitchFamily="34" charset="0"/>
              </a:rPr>
              <a:t>Object-oriented programming (OOP) language</a:t>
            </a:r>
          </a:p>
          <a:p>
            <a:pPr lvl="2"/>
            <a:r>
              <a:rPr lang="en-US" dirty="0">
                <a:latin typeface="Arial" pitchFamily="34" charset="0"/>
                <a:cs typeface="Arial" pitchFamily="34" charset="0"/>
              </a:rPr>
              <a:t>Developed by </a:t>
            </a:r>
            <a:r>
              <a:rPr lang="en-US" dirty="0" err="1">
                <a:latin typeface="Arial" pitchFamily="34" charset="0"/>
                <a:cs typeface="Arial" pitchFamily="34" charset="0"/>
              </a:rPr>
              <a:t>Bjarne</a:t>
            </a:r>
            <a:r>
              <a:rPr lang="en-US" dirty="0">
                <a:latin typeface="Arial" pitchFamily="34" charset="0"/>
                <a:cs typeface="Arial" pitchFamily="34" charset="0"/>
              </a:rPr>
              <a:t> </a:t>
            </a:r>
            <a:r>
              <a:rPr lang="en-US" dirty="0" err="1">
                <a:latin typeface="Arial" pitchFamily="34" charset="0"/>
                <a:cs typeface="Arial" pitchFamily="34" charset="0"/>
              </a:rPr>
              <a:t>Stroustrup</a:t>
            </a:r>
            <a:endParaRPr lang="en-US" dirty="0">
              <a:latin typeface="Arial" pitchFamily="34" charset="0"/>
              <a:cs typeface="Arial" pitchFamily="34" charset="0"/>
            </a:endParaRPr>
          </a:p>
          <a:p>
            <a:pPr lvl="2"/>
            <a:r>
              <a:rPr lang="en-US" dirty="0">
                <a:latin typeface="Arial" pitchFamily="34" charset="0"/>
                <a:cs typeface="Arial" pitchFamily="34" charset="0"/>
              </a:rPr>
              <a:t>Renamed C++ in 1983</a:t>
            </a:r>
          </a:p>
          <a:p>
            <a:pPr lvl="2"/>
            <a:endParaRPr lang="en-US" dirty="0">
              <a:latin typeface="Arial" pitchFamily="34" charset="0"/>
              <a:cs typeface="Arial" pitchFamily="34" charset="0"/>
            </a:endParaRPr>
          </a:p>
        </p:txBody>
      </p:sp>
    </p:spTree>
    <p:extLst>
      <p:ext uri="{BB962C8B-B14F-4D97-AF65-F5344CB8AC3E}">
        <p14:creationId xmlns:p14="http://schemas.microsoft.com/office/powerpoint/2010/main" val="38490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Outlines:</a:t>
            </a:r>
            <a:endParaRPr lang="ar-JO" dirty="0"/>
          </a:p>
        </p:txBody>
      </p:sp>
      <p:sp>
        <p:nvSpPr>
          <p:cNvPr id="3" name="Content Placeholder 2"/>
          <p:cNvSpPr>
            <a:spLocks noGrp="1"/>
          </p:cNvSpPr>
          <p:nvPr>
            <p:ph idx="1"/>
          </p:nvPr>
        </p:nvSpPr>
        <p:spPr/>
        <p:txBody>
          <a:bodyPr>
            <a:normAutofit fontScale="92500" lnSpcReduction="10000"/>
          </a:bodyPr>
          <a:lstStyle/>
          <a:p>
            <a:r>
              <a:rPr lang="en-US" dirty="0"/>
              <a:t>Abstract &amp; Background.</a:t>
            </a:r>
          </a:p>
          <a:p>
            <a:r>
              <a:rPr lang="en-US" dirty="0"/>
              <a:t>project description.</a:t>
            </a:r>
          </a:p>
          <a:p>
            <a:r>
              <a:rPr lang="en-US" dirty="0"/>
              <a:t>Project Approval.</a:t>
            </a:r>
          </a:p>
          <a:p>
            <a:r>
              <a:rPr lang="en-US" dirty="0"/>
              <a:t>Project purposes &amp; objectives.</a:t>
            </a:r>
          </a:p>
          <a:p>
            <a:r>
              <a:rPr lang="en-US" dirty="0"/>
              <a:t>Project Stockholders.</a:t>
            </a:r>
          </a:p>
          <a:p>
            <a:r>
              <a:rPr lang="en-US" dirty="0">
                <a:latin typeface="Arial" pitchFamily="34" charset="0"/>
                <a:cs typeface="Arial" pitchFamily="34" charset="0"/>
              </a:rPr>
              <a:t>Proposed Work.</a:t>
            </a:r>
          </a:p>
          <a:p>
            <a:r>
              <a:rPr lang="en-US" dirty="0"/>
              <a:t>Feasibility Study and Constraints</a:t>
            </a:r>
          </a:p>
          <a:p>
            <a:r>
              <a:rPr lang="en-US" dirty="0"/>
              <a:t>Project assumptions </a:t>
            </a:r>
            <a:br>
              <a:rPr lang="en-US" b="1" dirty="0">
                <a:latin typeface="Arial" pitchFamily="34" charset="0"/>
                <a:cs typeface="Arial" pitchFamily="34" charset="0"/>
              </a:rPr>
            </a:br>
            <a:endParaRPr lang="en-US" dirty="0"/>
          </a:p>
          <a:p>
            <a:endParaRPr lang="en-US" dirty="0"/>
          </a:p>
          <a:p>
            <a:endParaRPr lang="en-US" dirty="0"/>
          </a:p>
          <a:p>
            <a:endParaRPr lang="en-US" dirty="0"/>
          </a:p>
          <a:p>
            <a:endParaRPr lang="ar-J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lstStyle/>
          <a:p>
            <a:pPr lvl="0">
              <a:buNone/>
            </a:pPr>
            <a:r>
              <a:rPr lang="en-US" dirty="0"/>
              <a:t>Android programming :</a:t>
            </a:r>
          </a:p>
          <a:p>
            <a:pPr>
              <a:buNone/>
            </a:pPr>
            <a:r>
              <a:rPr lang="en-US" dirty="0"/>
              <a:t>   we will use Android Studio .</a:t>
            </a:r>
            <a:br>
              <a:rPr lang="en-US" dirty="0"/>
            </a:br>
            <a:r>
              <a:rPr lang="en-US" dirty="0"/>
              <a:t>SW-Eng  </a:t>
            </a:r>
            <a:r>
              <a:rPr lang="en-US" dirty="0" err="1"/>
              <a:t>Ibraheem</a:t>
            </a:r>
            <a:r>
              <a:rPr lang="en-US" dirty="0"/>
              <a:t> prepared for this by taking android course elective in the university and advance android programming course outside the university . </a:t>
            </a:r>
            <a:endParaRPr lang="ar-J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466E-7CB2-45C2-9070-C77233AE0A70}"/>
              </a:ext>
            </a:extLst>
          </p:cNvPr>
          <p:cNvSpPr>
            <a:spLocks noGrp="1"/>
          </p:cNvSpPr>
          <p:nvPr>
            <p:ph type="title"/>
          </p:nvPr>
        </p:nvSpPr>
        <p:spPr/>
        <p:txBody>
          <a:bodyPr/>
          <a:lstStyle/>
          <a:p>
            <a:r>
              <a:rPr lang="en-US" dirty="0"/>
              <a:t>Network part:</a:t>
            </a:r>
          </a:p>
        </p:txBody>
      </p:sp>
      <p:sp>
        <p:nvSpPr>
          <p:cNvPr id="3" name="Content Placeholder 2">
            <a:extLst>
              <a:ext uri="{FF2B5EF4-FFF2-40B4-BE49-F238E27FC236}">
                <a16:creationId xmlns:a16="http://schemas.microsoft.com/office/drawing/2014/main" id="{8ABEAF5C-7792-4B13-B220-9588412118DB}"/>
              </a:ext>
            </a:extLst>
          </p:cNvPr>
          <p:cNvSpPr>
            <a:spLocks noGrp="1"/>
          </p:cNvSpPr>
          <p:nvPr>
            <p:ph idx="1"/>
          </p:nvPr>
        </p:nvSpPr>
        <p:spPr/>
        <p:txBody>
          <a:bodyPr>
            <a:normAutofit/>
          </a:bodyPr>
          <a:lstStyle/>
          <a:p>
            <a:r>
              <a:rPr lang="en-US" sz="2400" dirty="0">
                <a:solidFill>
                  <a:srgbClr val="FF0000"/>
                </a:solidFill>
              </a:rPr>
              <a:t>public</a:t>
            </a:r>
            <a:r>
              <a:rPr lang="en-US" sz="2400" dirty="0">
                <a:solidFill>
                  <a:schemeClr val="accent1"/>
                </a:solidFill>
              </a:rPr>
              <a:t> class BluetoothCommuunication </a:t>
            </a:r>
            <a:r>
              <a:rPr lang="en-US" sz="2400" dirty="0"/>
              <a:t>{</a:t>
            </a:r>
          </a:p>
          <a:p>
            <a:r>
              <a:rPr lang="en-US" sz="1600" dirty="0"/>
              <a:t>In this class we have a lot of variables  and functions that will help us in make and   manage Bluetooth connection and   control message delivery between connected devices.</a:t>
            </a:r>
          </a:p>
          <a:p>
            <a:r>
              <a:rPr lang="en-US" sz="1600" dirty="0"/>
              <a:t>We also need   thread to listen to the income connection that coming   from master device (android application) to slave device (Bluetooth ship).</a:t>
            </a:r>
          </a:p>
          <a:p>
            <a:r>
              <a:rPr lang="en-US" sz="2400" dirty="0"/>
              <a:t> </a:t>
            </a:r>
            <a:r>
              <a:rPr lang="en-US" sz="2400" dirty="0">
                <a:solidFill>
                  <a:srgbClr val="FF0000"/>
                </a:solidFill>
              </a:rPr>
              <a:t>public</a:t>
            </a:r>
            <a:r>
              <a:rPr lang="en-US" sz="2400" dirty="0">
                <a:solidFill>
                  <a:schemeClr val="accent1"/>
                </a:solidFill>
              </a:rPr>
              <a:t> BluetoothCommuunicationService</a:t>
            </a:r>
            <a:r>
              <a:rPr lang="en-US" sz="2400" dirty="0"/>
              <a:t>(Context </a:t>
            </a:r>
            <a:r>
              <a:rPr lang="en-US" sz="2400" dirty="0">
                <a:solidFill>
                  <a:schemeClr val="accent1"/>
                </a:solidFill>
              </a:rPr>
              <a:t>context</a:t>
            </a:r>
            <a:r>
              <a:rPr lang="en-US" sz="2400" dirty="0"/>
              <a:t>, Handler </a:t>
            </a:r>
            <a:r>
              <a:rPr lang="en-US" sz="2400" dirty="0">
                <a:solidFill>
                  <a:schemeClr val="accent1"/>
                </a:solidFill>
              </a:rPr>
              <a:t>handle</a:t>
            </a:r>
            <a:r>
              <a:rPr lang="en-US" sz="2400" dirty="0"/>
              <a:t>)</a:t>
            </a:r>
          </a:p>
          <a:p>
            <a:r>
              <a:rPr lang="en-US" sz="1900" dirty="0"/>
              <a:t>{</a:t>
            </a:r>
          </a:p>
          <a:p>
            <a:r>
              <a:rPr lang="en-US" sz="1600" dirty="0"/>
              <a:t>first we need BCS(BluetoothCommuunicationService) constructor to establish new Bluetooth data transfer  with 2 parameter :</a:t>
            </a:r>
          </a:p>
          <a:p>
            <a:r>
              <a:rPr lang="en-US" sz="1600" dirty="0"/>
              <a:t>1-Context: the data that exist in each message we call it  context </a:t>
            </a:r>
          </a:p>
          <a:p>
            <a:r>
              <a:rPr lang="en-US" sz="1600" dirty="0"/>
              <a:t>2-handler: send messages to user interface </a:t>
            </a:r>
            <a:r>
              <a:rPr lang="en-US" sz="1800" dirty="0"/>
              <a:t>, </a:t>
            </a:r>
          </a:p>
          <a:p>
            <a:r>
              <a:rPr lang="en-US" sz="1900" dirty="0"/>
              <a:t>}</a:t>
            </a:r>
          </a:p>
          <a:p>
            <a:endParaRPr lang="en-US" dirty="0"/>
          </a:p>
        </p:txBody>
      </p:sp>
    </p:spTree>
    <p:extLst>
      <p:ext uri="{BB962C8B-B14F-4D97-AF65-F5344CB8AC3E}">
        <p14:creationId xmlns:p14="http://schemas.microsoft.com/office/powerpoint/2010/main" val="3836003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4CB0-8C60-4AFA-A1D2-776A9CC75017}"/>
              </a:ext>
            </a:extLst>
          </p:cNvPr>
          <p:cNvSpPr>
            <a:spLocks noGrp="1"/>
          </p:cNvSpPr>
          <p:nvPr>
            <p:ph type="title"/>
          </p:nvPr>
        </p:nvSpPr>
        <p:spPr/>
        <p:txBody>
          <a:bodyPr/>
          <a:lstStyle/>
          <a:p>
            <a:r>
              <a:rPr lang="en-US" dirty="0"/>
              <a:t>Network part</a:t>
            </a:r>
            <a:r>
              <a:rPr lang="ar-SA" dirty="0"/>
              <a:t>:</a:t>
            </a:r>
            <a:r>
              <a:rPr lang="en-US" dirty="0"/>
              <a:t>continue</a:t>
            </a:r>
          </a:p>
        </p:txBody>
      </p:sp>
      <p:sp>
        <p:nvSpPr>
          <p:cNvPr id="3" name="Content Placeholder 2">
            <a:extLst>
              <a:ext uri="{FF2B5EF4-FFF2-40B4-BE49-F238E27FC236}">
                <a16:creationId xmlns:a16="http://schemas.microsoft.com/office/drawing/2014/main" id="{3AAAD00C-5613-474F-B000-53B20899253F}"/>
              </a:ext>
            </a:extLst>
          </p:cNvPr>
          <p:cNvSpPr>
            <a:spLocks noGrp="1"/>
          </p:cNvSpPr>
          <p:nvPr>
            <p:ph idx="1"/>
          </p:nvPr>
        </p:nvSpPr>
        <p:spPr>
          <a:xfrm>
            <a:off x="508001" y="2160590"/>
            <a:ext cx="6447501" cy="4343081"/>
          </a:xfrm>
        </p:spPr>
        <p:txBody>
          <a:bodyPr>
            <a:normAutofit fontScale="25000" lnSpcReduction="20000"/>
          </a:bodyPr>
          <a:lstStyle/>
          <a:p>
            <a:r>
              <a:rPr lang="en-US" sz="9600" dirty="0">
                <a:solidFill>
                  <a:srgbClr val="FF0000"/>
                </a:solidFill>
              </a:rPr>
              <a:t>private synchronized </a:t>
            </a:r>
            <a:r>
              <a:rPr lang="en-US" sz="9600" dirty="0">
                <a:solidFill>
                  <a:schemeClr val="accent1"/>
                </a:solidFill>
              </a:rPr>
              <a:t>void</a:t>
            </a:r>
            <a:r>
              <a:rPr lang="en-US" sz="9600" dirty="0">
                <a:solidFill>
                  <a:srgbClr val="FF0000"/>
                </a:solidFill>
              </a:rPr>
              <a:t> </a:t>
            </a:r>
            <a:r>
              <a:rPr lang="en-US" sz="9600" dirty="0">
                <a:solidFill>
                  <a:schemeClr val="accent1"/>
                </a:solidFill>
              </a:rPr>
              <a:t>updateUserInterfaceTitle</a:t>
            </a:r>
            <a:r>
              <a:rPr lang="en-US" sz="7200" dirty="0"/>
              <a:t>() {</a:t>
            </a:r>
          </a:p>
          <a:p>
            <a:r>
              <a:rPr lang="en-US" sz="4300" dirty="0"/>
              <a:t>it will change  based on connection status that will send it  to handler  </a:t>
            </a:r>
          </a:p>
          <a:p>
            <a:r>
              <a:rPr lang="en-US" sz="7200" dirty="0"/>
              <a:t>}</a:t>
            </a:r>
          </a:p>
          <a:p>
            <a:r>
              <a:rPr lang="en-US" sz="9600" dirty="0"/>
              <a:t> </a:t>
            </a:r>
            <a:r>
              <a:rPr lang="en-US" sz="9600" dirty="0">
                <a:solidFill>
                  <a:srgbClr val="FF0000"/>
                </a:solidFill>
              </a:rPr>
              <a:t>public synchronized </a:t>
            </a:r>
            <a:r>
              <a:rPr lang="en-US" sz="9600" dirty="0">
                <a:solidFill>
                  <a:schemeClr val="accent1"/>
                </a:solidFill>
              </a:rPr>
              <a:t>int</a:t>
            </a:r>
            <a:r>
              <a:rPr lang="en-US" sz="9600" dirty="0">
                <a:solidFill>
                  <a:srgbClr val="FF0000"/>
                </a:solidFill>
              </a:rPr>
              <a:t> </a:t>
            </a:r>
            <a:r>
              <a:rPr lang="en-US" sz="9600" dirty="0">
                <a:solidFill>
                  <a:schemeClr val="accent1"/>
                </a:solidFill>
              </a:rPr>
              <a:t>getStatus</a:t>
            </a:r>
            <a:r>
              <a:rPr lang="en-US" sz="7200" dirty="0"/>
              <a:t>() {</a:t>
            </a:r>
          </a:p>
          <a:p>
            <a:r>
              <a:rPr lang="en-US" sz="4300" dirty="0"/>
              <a:t>   it’s integer function that will return the status of  our  connection </a:t>
            </a:r>
          </a:p>
          <a:p>
            <a:r>
              <a:rPr lang="en-US" sz="7200" dirty="0"/>
              <a:t>}</a:t>
            </a:r>
          </a:p>
          <a:p>
            <a:r>
              <a:rPr lang="en-US" sz="9600" dirty="0">
                <a:solidFill>
                  <a:srgbClr val="FF0000"/>
                </a:solidFill>
              </a:rPr>
              <a:t>public synchronized </a:t>
            </a:r>
            <a:r>
              <a:rPr lang="en-US" sz="9600" dirty="0">
                <a:solidFill>
                  <a:schemeClr val="accent1"/>
                </a:solidFill>
              </a:rPr>
              <a:t>void</a:t>
            </a:r>
            <a:r>
              <a:rPr lang="en-US" sz="9600" dirty="0"/>
              <a:t> </a:t>
            </a:r>
            <a:r>
              <a:rPr lang="en-US" sz="9600" dirty="0">
                <a:solidFill>
                  <a:schemeClr val="accent1"/>
                </a:solidFill>
              </a:rPr>
              <a:t>startConnection</a:t>
            </a:r>
            <a:r>
              <a:rPr lang="en-US" sz="7200" dirty="0"/>
              <a:t>() {</a:t>
            </a:r>
          </a:p>
          <a:p>
            <a:r>
              <a:rPr lang="en-US" sz="4300" dirty="0"/>
              <a:t> we use this function to establish the connection  between master  and slave</a:t>
            </a:r>
          </a:p>
          <a:p>
            <a:r>
              <a:rPr lang="en-US" sz="4300" dirty="0"/>
              <a:t>we need to accept on thread that will be on the master(server) side to listen(server mode) on incoming connection request.</a:t>
            </a:r>
          </a:p>
          <a:p>
            <a:r>
              <a:rPr lang="en-US" sz="4300" dirty="0"/>
              <a:t>So we will cancel each thread that try to connect with our master(android)except our thread</a:t>
            </a:r>
          </a:p>
          <a:p>
            <a:r>
              <a:rPr lang="en-US" sz="4300" dirty="0"/>
              <a:t>Also we cancel any thread running connection with our master.</a:t>
            </a:r>
          </a:p>
          <a:p>
            <a:r>
              <a:rPr lang="en-US" sz="4300" dirty="0"/>
              <a:t>Then our thread will start server mode </a:t>
            </a:r>
          </a:p>
          <a:p>
            <a:r>
              <a:rPr lang="en-US" sz="4300" dirty="0"/>
              <a:t>Finally, we will update UI through handler </a:t>
            </a:r>
          </a:p>
          <a:p>
            <a:r>
              <a:rPr lang="en-US" sz="7200" dirty="0"/>
              <a:t>}</a:t>
            </a:r>
          </a:p>
          <a:p>
            <a:endParaRPr lang="en-US" dirty="0"/>
          </a:p>
        </p:txBody>
      </p:sp>
    </p:spTree>
    <p:extLst>
      <p:ext uri="{BB962C8B-B14F-4D97-AF65-F5344CB8AC3E}">
        <p14:creationId xmlns:p14="http://schemas.microsoft.com/office/powerpoint/2010/main" val="416738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128-321F-44B4-B8D5-A175C55F515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C533B87-719E-4A17-9044-EFA538428BFF}"/>
              </a:ext>
            </a:extLst>
          </p:cNvPr>
          <p:cNvSpPr>
            <a:spLocks noGrp="1"/>
          </p:cNvSpPr>
          <p:nvPr>
            <p:ph idx="1"/>
          </p:nvPr>
        </p:nvSpPr>
        <p:spPr>
          <a:xfrm>
            <a:off x="628650" y="1245870"/>
            <a:ext cx="7886700" cy="5612130"/>
          </a:xfrm>
        </p:spPr>
        <p:txBody>
          <a:bodyPr>
            <a:normAutofit fontScale="25000" lnSpcReduction="20000"/>
          </a:bodyPr>
          <a:lstStyle/>
          <a:p>
            <a:r>
              <a:rPr lang="en-US" sz="9600" dirty="0">
                <a:solidFill>
                  <a:srgbClr val="FF0000"/>
                </a:solidFill>
              </a:rPr>
              <a:t> public synchronized </a:t>
            </a:r>
            <a:r>
              <a:rPr lang="en-US" sz="9600" dirty="0">
                <a:solidFill>
                  <a:schemeClr val="accent1"/>
                </a:solidFill>
              </a:rPr>
              <a:t>void</a:t>
            </a:r>
            <a:r>
              <a:rPr lang="en-US" sz="9600" dirty="0"/>
              <a:t> </a:t>
            </a:r>
            <a:r>
              <a:rPr lang="en-US" sz="9600" dirty="0">
                <a:solidFill>
                  <a:schemeClr val="accent1"/>
                </a:solidFill>
              </a:rPr>
              <a:t>connect</a:t>
            </a:r>
            <a:r>
              <a:rPr lang="en-US" sz="7200" dirty="0"/>
              <a:t>(</a:t>
            </a:r>
            <a:r>
              <a:rPr lang="en-US" sz="8000" dirty="0">
                <a:solidFill>
                  <a:srgbClr val="FF0000"/>
                </a:solidFill>
              </a:rPr>
              <a:t>BluetoothDevice</a:t>
            </a:r>
            <a:r>
              <a:rPr lang="en-US" sz="9600" dirty="0"/>
              <a:t> </a:t>
            </a:r>
            <a:r>
              <a:rPr lang="en-US" sz="8000" dirty="0">
                <a:solidFill>
                  <a:schemeClr val="accent1"/>
                </a:solidFill>
              </a:rPr>
              <a:t>device</a:t>
            </a:r>
            <a:r>
              <a:rPr lang="en-US" sz="9600" dirty="0"/>
              <a:t>, </a:t>
            </a:r>
            <a:r>
              <a:rPr lang="en-US" sz="8000" dirty="0">
                <a:solidFill>
                  <a:srgbClr val="FF0000"/>
                </a:solidFill>
              </a:rPr>
              <a:t>Boolean</a:t>
            </a:r>
            <a:r>
              <a:rPr lang="en-US" sz="8000" dirty="0"/>
              <a:t> </a:t>
            </a:r>
            <a:r>
              <a:rPr lang="en-US" sz="8000" dirty="0">
                <a:solidFill>
                  <a:schemeClr val="accent1"/>
                </a:solidFill>
              </a:rPr>
              <a:t>secure</a:t>
            </a:r>
            <a:r>
              <a:rPr lang="en-US" sz="6400" dirty="0"/>
              <a:t>)</a:t>
            </a:r>
            <a:r>
              <a:rPr lang="en-US" sz="9600" dirty="0"/>
              <a:t> </a:t>
            </a:r>
            <a:r>
              <a:rPr lang="en-US" sz="7200" dirty="0"/>
              <a:t>{</a:t>
            </a:r>
          </a:p>
          <a:p>
            <a:r>
              <a:rPr lang="en-US" sz="5600" dirty="0"/>
              <a:t>Start the ConnectThread to establishes a connection to a remote device.</a:t>
            </a:r>
          </a:p>
          <a:p>
            <a:r>
              <a:rPr lang="en-US" sz="5600" dirty="0"/>
              <a:t>We have 2 parameters :</a:t>
            </a:r>
          </a:p>
          <a:p>
            <a:r>
              <a:rPr lang="en-US" sz="5600" dirty="0"/>
              <a:t>1-Blutooth Device :we identify here the device that we want to connect with,</a:t>
            </a:r>
          </a:p>
          <a:p>
            <a:r>
              <a:rPr lang="en-US" sz="5600" dirty="0"/>
              <a:t>2-Sceure :here will determine if our connection if  secure or not </a:t>
            </a:r>
          </a:p>
          <a:p>
            <a:r>
              <a:rPr lang="en-US" sz="5600" dirty="0"/>
              <a:t>If (true)Secure</a:t>
            </a:r>
          </a:p>
          <a:p>
            <a:r>
              <a:rPr lang="en-US" sz="5600" dirty="0"/>
              <a:t>If(False):not secure </a:t>
            </a:r>
            <a:r>
              <a:rPr lang="en-US" sz="7200" dirty="0"/>
              <a:t>}</a:t>
            </a:r>
            <a:endParaRPr lang="en-US" sz="4300" dirty="0"/>
          </a:p>
          <a:p>
            <a:r>
              <a:rPr lang="en-US" sz="7200" dirty="0">
                <a:solidFill>
                  <a:srgbClr val="FF0000"/>
                </a:solidFill>
              </a:rPr>
              <a:t> </a:t>
            </a:r>
            <a:r>
              <a:rPr lang="en-US" sz="9600" dirty="0">
                <a:solidFill>
                  <a:srgbClr val="FF0000"/>
                </a:solidFill>
              </a:rPr>
              <a:t>public synchronized </a:t>
            </a:r>
            <a:r>
              <a:rPr lang="en-US" sz="9600" dirty="0">
                <a:solidFill>
                  <a:schemeClr val="accent1"/>
                </a:solidFill>
              </a:rPr>
              <a:t>void connected</a:t>
            </a:r>
            <a:r>
              <a:rPr lang="en-US" sz="7200" dirty="0"/>
              <a:t>(</a:t>
            </a:r>
            <a:r>
              <a:rPr lang="en-US" sz="8000" dirty="0">
                <a:solidFill>
                  <a:srgbClr val="FF0000"/>
                </a:solidFill>
              </a:rPr>
              <a:t>BluetoothSocket</a:t>
            </a:r>
            <a:r>
              <a:rPr lang="en-US" sz="8000" dirty="0"/>
              <a:t> </a:t>
            </a:r>
            <a:r>
              <a:rPr lang="en-US" sz="8000" dirty="0">
                <a:solidFill>
                  <a:schemeClr val="accent1"/>
                </a:solidFill>
              </a:rPr>
              <a:t>socket</a:t>
            </a:r>
            <a:r>
              <a:rPr lang="en-US" sz="9600" dirty="0">
                <a:solidFill>
                  <a:schemeClr val="accent1"/>
                </a:solidFill>
              </a:rPr>
              <a:t>,</a:t>
            </a:r>
            <a:r>
              <a:rPr lang="en-US" sz="9600" dirty="0"/>
              <a:t> </a:t>
            </a:r>
            <a:r>
              <a:rPr lang="en-US" sz="8000" dirty="0">
                <a:solidFill>
                  <a:srgbClr val="FF0000"/>
                </a:solidFill>
              </a:rPr>
              <a:t>BluetoothDevice</a:t>
            </a:r>
          </a:p>
          <a:p>
            <a:r>
              <a:rPr lang="en-US" sz="9600" dirty="0">
                <a:solidFill>
                  <a:schemeClr val="accent1"/>
                </a:solidFill>
              </a:rPr>
              <a:t>            </a:t>
            </a:r>
            <a:r>
              <a:rPr lang="en-US" sz="8000" dirty="0">
                <a:solidFill>
                  <a:schemeClr val="accent1"/>
                </a:solidFill>
              </a:rPr>
              <a:t>device</a:t>
            </a:r>
            <a:r>
              <a:rPr lang="en-US" sz="9600" dirty="0"/>
              <a:t>, </a:t>
            </a:r>
            <a:r>
              <a:rPr lang="en-US" sz="8000" dirty="0">
                <a:solidFill>
                  <a:srgbClr val="FF0000"/>
                </a:solidFill>
              </a:rPr>
              <a:t>final</a:t>
            </a:r>
            <a:r>
              <a:rPr lang="en-US" sz="9600" dirty="0">
                <a:solidFill>
                  <a:srgbClr val="FF0000"/>
                </a:solidFill>
              </a:rPr>
              <a:t> </a:t>
            </a:r>
            <a:r>
              <a:rPr lang="en-US" sz="8000" dirty="0">
                <a:solidFill>
                  <a:srgbClr val="FF0000"/>
                </a:solidFill>
              </a:rPr>
              <a:t>String</a:t>
            </a:r>
            <a:r>
              <a:rPr lang="en-US" sz="9600" dirty="0"/>
              <a:t> </a:t>
            </a:r>
            <a:r>
              <a:rPr lang="en-US" sz="8000" dirty="0">
                <a:solidFill>
                  <a:schemeClr val="accent1"/>
                </a:solidFill>
              </a:rPr>
              <a:t>socketType</a:t>
            </a:r>
            <a:r>
              <a:rPr lang="en-US" sz="7200" dirty="0"/>
              <a:t>) {</a:t>
            </a:r>
          </a:p>
          <a:p>
            <a:endParaRPr lang="en-US" sz="1400" dirty="0"/>
          </a:p>
          <a:p>
            <a:r>
              <a:rPr lang="en-US" sz="4300" dirty="0"/>
              <a:t> </a:t>
            </a:r>
            <a:r>
              <a:rPr lang="en-US" sz="5600" dirty="0"/>
              <a:t> Start the ConnectedThread to begin managing a Bluetooth connection</a:t>
            </a:r>
          </a:p>
          <a:p>
            <a:r>
              <a:rPr lang="en-US" sz="5600" dirty="0"/>
              <a:t>  socket The Bluetooth Socket on which the connection was made</a:t>
            </a:r>
          </a:p>
          <a:p>
            <a:r>
              <a:rPr lang="en-US" sz="5600" dirty="0"/>
              <a:t>  Cancel the thread that completed the connection</a:t>
            </a:r>
          </a:p>
          <a:p>
            <a:r>
              <a:rPr lang="en-US" sz="5600" dirty="0"/>
              <a:t>Cancel any thread currently running a connection and cancel the accept thread process , because we only want to connect with one device</a:t>
            </a:r>
          </a:p>
          <a:p>
            <a:r>
              <a:rPr lang="en-US" sz="5600" dirty="0"/>
              <a:t>  run the thread that manage the connection and perform transmissions</a:t>
            </a:r>
          </a:p>
          <a:p>
            <a:r>
              <a:rPr lang="en-US" sz="5600" dirty="0"/>
              <a:t>   Send the name of the connected device back to the UI Activity</a:t>
            </a:r>
          </a:p>
          <a:p>
            <a:r>
              <a:rPr lang="en-US" sz="5600" dirty="0"/>
              <a:t>    To Update UI title through handler </a:t>
            </a:r>
            <a:r>
              <a:rPr lang="en-US" sz="7200" dirty="0"/>
              <a:t>}</a:t>
            </a:r>
          </a:p>
          <a:p>
            <a:endParaRPr lang="en-US" sz="1400" dirty="0"/>
          </a:p>
        </p:txBody>
      </p:sp>
    </p:spTree>
    <p:extLst>
      <p:ext uri="{BB962C8B-B14F-4D97-AF65-F5344CB8AC3E}">
        <p14:creationId xmlns:p14="http://schemas.microsoft.com/office/powerpoint/2010/main" val="2632054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128-321F-44B4-B8D5-A175C55F515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C533B87-719E-4A17-9044-EFA538428BFF}"/>
              </a:ext>
            </a:extLst>
          </p:cNvPr>
          <p:cNvSpPr>
            <a:spLocks noGrp="1"/>
          </p:cNvSpPr>
          <p:nvPr>
            <p:ph idx="1"/>
          </p:nvPr>
        </p:nvSpPr>
        <p:spPr>
          <a:xfrm>
            <a:off x="628650" y="1154430"/>
            <a:ext cx="7886700" cy="5338445"/>
          </a:xfrm>
        </p:spPr>
        <p:txBody>
          <a:bodyPr>
            <a:normAutofit fontScale="25000" lnSpcReduction="20000"/>
          </a:bodyPr>
          <a:lstStyle/>
          <a:p>
            <a:r>
              <a:rPr lang="en-US" sz="9600" dirty="0">
                <a:solidFill>
                  <a:srgbClr val="FF0000"/>
                </a:solidFill>
              </a:rPr>
              <a:t>public synchronized </a:t>
            </a:r>
            <a:r>
              <a:rPr lang="en-US" sz="9600" dirty="0">
                <a:solidFill>
                  <a:schemeClr val="accent1"/>
                </a:solidFill>
              </a:rPr>
              <a:t>void</a:t>
            </a:r>
            <a:r>
              <a:rPr lang="en-US" sz="9600" dirty="0">
                <a:solidFill>
                  <a:srgbClr val="FF0000"/>
                </a:solidFill>
              </a:rPr>
              <a:t> </a:t>
            </a:r>
            <a:r>
              <a:rPr lang="en-US" sz="9600" dirty="0">
                <a:solidFill>
                  <a:schemeClr val="accent1"/>
                </a:solidFill>
              </a:rPr>
              <a:t>stop</a:t>
            </a:r>
            <a:r>
              <a:rPr lang="en-US" sz="7200" dirty="0"/>
              <a:t>()</a:t>
            </a:r>
            <a:r>
              <a:rPr lang="en-US" sz="16000" dirty="0"/>
              <a:t> </a:t>
            </a:r>
            <a:r>
              <a:rPr lang="en-US" sz="5600" dirty="0"/>
              <a:t>{</a:t>
            </a:r>
            <a:endParaRPr lang="en-US" sz="6400" dirty="0"/>
          </a:p>
          <a:p>
            <a:r>
              <a:rPr lang="en-US" sz="5600" dirty="0"/>
              <a:t>Stop all threads</a:t>
            </a:r>
          </a:p>
          <a:p>
            <a:r>
              <a:rPr lang="en-US" sz="5600" dirty="0"/>
              <a:t>}</a:t>
            </a:r>
          </a:p>
          <a:p>
            <a:r>
              <a:rPr lang="en-US" sz="9600" dirty="0">
                <a:solidFill>
                  <a:srgbClr val="FF0000"/>
                </a:solidFill>
              </a:rPr>
              <a:t>public </a:t>
            </a:r>
            <a:r>
              <a:rPr lang="en-US" sz="9600" dirty="0">
                <a:solidFill>
                  <a:schemeClr val="accent1"/>
                </a:solidFill>
              </a:rPr>
              <a:t>void</a:t>
            </a:r>
            <a:r>
              <a:rPr lang="en-US" sz="9600" dirty="0">
                <a:solidFill>
                  <a:srgbClr val="FF0000"/>
                </a:solidFill>
              </a:rPr>
              <a:t> </a:t>
            </a:r>
            <a:r>
              <a:rPr lang="en-US" sz="9600" dirty="0">
                <a:solidFill>
                  <a:schemeClr val="accent1"/>
                </a:solidFill>
              </a:rPr>
              <a:t>write</a:t>
            </a:r>
            <a:r>
              <a:rPr lang="en-US" sz="7200" dirty="0"/>
              <a:t>(</a:t>
            </a:r>
            <a:r>
              <a:rPr lang="en-US" sz="9600" dirty="0">
                <a:solidFill>
                  <a:srgbClr val="FF0000"/>
                </a:solidFill>
              </a:rPr>
              <a:t>byte[] out</a:t>
            </a:r>
            <a:r>
              <a:rPr lang="en-US" sz="7200" dirty="0"/>
              <a:t>) </a:t>
            </a:r>
            <a:r>
              <a:rPr lang="en-US" sz="5600" dirty="0"/>
              <a:t>{</a:t>
            </a:r>
          </a:p>
          <a:p>
            <a:r>
              <a:rPr lang="en-US" dirty="0"/>
              <a:t>    </a:t>
            </a:r>
            <a:r>
              <a:rPr lang="en-US" sz="5600" dirty="0"/>
              <a:t>Write to the ConnectedThread in an unsynchronized manner out The bytes to write</a:t>
            </a:r>
          </a:p>
          <a:p>
            <a:r>
              <a:rPr lang="en-US" sz="5600" dirty="0"/>
              <a:t>  let’s see  ConnectedThread#write(byte[])</a:t>
            </a:r>
          </a:p>
          <a:p>
            <a:r>
              <a:rPr lang="en-US" sz="5600" dirty="0"/>
              <a:t>  we will Create temporary object</a:t>
            </a:r>
          </a:p>
          <a:p>
            <a:r>
              <a:rPr lang="en-US" sz="5600" dirty="0"/>
              <a:t>  then Synchronize a copy of the </a:t>
            </a:r>
            <a:r>
              <a:rPr lang="en-US" sz="5600" dirty="0" err="1"/>
              <a:t>ConnectedThread</a:t>
            </a:r>
            <a:endParaRPr lang="en-US" sz="5600" dirty="0"/>
          </a:p>
          <a:p>
            <a:r>
              <a:rPr lang="en-US" sz="5600" dirty="0"/>
              <a:t>finally we will Perform the write unsynchronized</a:t>
            </a:r>
            <a:r>
              <a:rPr lang="en-US" sz="12800" dirty="0"/>
              <a:t> </a:t>
            </a:r>
            <a:r>
              <a:rPr lang="en-US" sz="5600" dirty="0"/>
              <a:t>}</a:t>
            </a:r>
            <a:endParaRPr lang="en-US" sz="3600" dirty="0"/>
          </a:p>
          <a:p>
            <a:r>
              <a:rPr lang="en-US" sz="9600" dirty="0">
                <a:solidFill>
                  <a:srgbClr val="FF0000"/>
                </a:solidFill>
              </a:rPr>
              <a:t>    private </a:t>
            </a:r>
            <a:r>
              <a:rPr lang="en-US" sz="9600" dirty="0">
                <a:solidFill>
                  <a:schemeClr val="accent1"/>
                </a:solidFill>
              </a:rPr>
              <a:t>void</a:t>
            </a:r>
            <a:r>
              <a:rPr lang="en-US" sz="9600" dirty="0">
                <a:solidFill>
                  <a:srgbClr val="FF0000"/>
                </a:solidFill>
              </a:rPr>
              <a:t> </a:t>
            </a:r>
            <a:r>
              <a:rPr lang="en-US" sz="9600" dirty="0">
                <a:solidFill>
                  <a:schemeClr val="accent1"/>
                </a:solidFill>
              </a:rPr>
              <a:t>connectionFailed</a:t>
            </a:r>
            <a:r>
              <a:rPr lang="en-US" sz="7200" dirty="0"/>
              <a:t>()</a:t>
            </a:r>
            <a:r>
              <a:rPr lang="en-US" sz="16000" dirty="0"/>
              <a:t> </a:t>
            </a:r>
            <a:r>
              <a:rPr lang="en-US" sz="7200" dirty="0"/>
              <a:t>{</a:t>
            </a:r>
          </a:p>
          <a:p>
            <a:r>
              <a:rPr lang="en-US" sz="5600" dirty="0"/>
              <a:t>Indicate that the connection attempt failed, in this situation we will     </a:t>
            </a:r>
          </a:p>
          <a:p>
            <a:r>
              <a:rPr lang="en-US" sz="5600" dirty="0"/>
              <a:t>         Send a failure message back to the user interface Activity</a:t>
            </a:r>
          </a:p>
          <a:p>
            <a:r>
              <a:rPr lang="en-US" sz="5600" dirty="0"/>
              <a:t>         Through handler to update user interface title  </a:t>
            </a:r>
          </a:p>
          <a:p>
            <a:r>
              <a:rPr lang="en-US" sz="5600" dirty="0"/>
              <a:t>         Then we will Start the service  again to restart listen step through our thread</a:t>
            </a:r>
            <a:r>
              <a:rPr lang="ar-SA" sz="5600" dirty="0"/>
              <a:t>  </a:t>
            </a:r>
            <a:r>
              <a:rPr lang="en-US" sz="5600" dirty="0"/>
              <a:t>}</a:t>
            </a:r>
          </a:p>
          <a:p>
            <a:endParaRPr lang="en-US" dirty="0"/>
          </a:p>
          <a:p>
            <a:endParaRPr lang="en-US" dirty="0"/>
          </a:p>
        </p:txBody>
      </p:sp>
    </p:spTree>
    <p:extLst>
      <p:ext uri="{BB962C8B-B14F-4D97-AF65-F5344CB8AC3E}">
        <p14:creationId xmlns:p14="http://schemas.microsoft.com/office/powerpoint/2010/main" val="3169702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128-321F-44B4-B8D5-A175C55F515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C533B87-719E-4A17-9044-EFA538428BFF}"/>
              </a:ext>
            </a:extLst>
          </p:cNvPr>
          <p:cNvSpPr>
            <a:spLocks noGrp="1"/>
          </p:cNvSpPr>
          <p:nvPr>
            <p:ph idx="1"/>
          </p:nvPr>
        </p:nvSpPr>
        <p:spPr>
          <a:xfrm>
            <a:off x="628650" y="1314450"/>
            <a:ext cx="7886700" cy="5543550"/>
          </a:xfrm>
        </p:spPr>
        <p:txBody>
          <a:bodyPr>
            <a:normAutofit fontScale="32500" lnSpcReduction="20000"/>
          </a:bodyPr>
          <a:lstStyle/>
          <a:p>
            <a:r>
              <a:rPr lang="en-US" sz="9600" dirty="0"/>
              <a:t> </a:t>
            </a:r>
            <a:r>
              <a:rPr lang="en-US" sz="9600" dirty="0">
                <a:solidFill>
                  <a:srgbClr val="FF0000"/>
                </a:solidFill>
              </a:rPr>
              <a:t>private </a:t>
            </a:r>
            <a:r>
              <a:rPr lang="en-US" sz="9600" dirty="0">
                <a:solidFill>
                  <a:schemeClr val="accent1"/>
                </a:solidFill>
              </a:rPr>
              <a:t>void connectionLost</a:t>
            </a:r>
            <a:r>
              <a:rPr lang="en-US" sz="7200" dirty="0">
                <a:solidFill>
                  <a:schemeClr val="accent1"/>
                </a:solidFill>
              </a:rPr>
              <a:t>()</a:t>
            </a:r>
            <a:r>
              <a:rPr lang="en-US" sz="7200" dirty="0"/>
              <a:t> {</a:t>
            </a:r>
          </a:p>
          <a:p>
            <a:r>
              <a:rPr lang="en-US" sz="5600" dirty="0"/>
              <a:t>/*Indicate that the connection attempt lost, in this situation we will     </a:t>
            </a:r>
          </a:p>
          <a:p>
            <a:r>
              <a:rPr lang="en-US" sz="5600" dirty="0"/>
              <a:t> Send a failure message back to the user interface Activity</a:t>
            </a:r>
          </a:p>
          <a:p>
            <a:r>
              <a:rPr lang="en-US" sz="5600" dirty="0"/>
              <a:t> Through handler to update user interface title  </a:t>
            </a:r>
          </a:p>
          <a:p>
            <a:r>
              <a:rPr lang="en-US" sz="5600" dirty="0"/>
              <a:t>Then we will Start the service  again to restart listen step through our thread */       </a:t>
            </a:r>
          </a:p>
          <a:p>
            <a:r>
              <a:rPr lang="en-US" sz="7200" dirty="0"/>
              <a:t>}</a:t>
            </a:r>
          </a:p>
          <a:p>
            <a:r>
              <a:rPr lang="en-US" sz="9600" dirty="0">
                <a:solidFill>
                  <a:srgbClr val="FF0000"/>
                </a:solidFill>
              </a:rPr>
              <a:t>private class </a:t>
            </a:r>
            <a:r>
              <a:rPr lang="en-US" sz="9600" dirty="0">
                <a:solidFill>
                  <a:schemeClr val="accent1"/>
                </a:solidFill>
              </a:rPr>
              <a:t>AcceptThread extends Thread</a:t>
            </a:r>
            <a:r>
              <a:rPr lang="en-US" sz="9600" dirty="0"/>
              <a:t> </a:t>
            </a:r>
            <a:r>
              <a:rPr lang="en-US" sz="7200" dirty="0"/>
              <a:t>{</a:t>
            </a:r>
          </a:p>
          <a:p>
            <a:r>
              <a:rPr lang="en-US" sz="5600" dirty="0"/>
              <a:t>/* This thread runs while try to make an outgoing connection</a:t>
            </a:r>
          </a:p>
          <a:p>
            <a:r>
              <a:rPr lang="en-US" sz="5600" dirty="0"/>
              <a:t>    * with a device. Its already runs through; the connection may </a:t>
            </a:r>
          </a:p>
          <a:p>
            <a:r>
              <a:rPr lang="en-US" sz="5600" dirty="0"/>
              <a:t>    * success or fails.*/</a:t>
            </a:r>
          </a:p>
          <a:p>
            <a:r>
              <a:rPr lang="en-US" sz="7200" dirty="0"/>
              <a:t>}</a:t>
            </a:r>
          </a:p>
          <a:p>
            <a:r>
              <a:rPr lang="en-US" sz="9600" dirty="0"/>
              <a:t> </a:t>
            </a:r>
            <a:r>
              <a:rPr lang="en-US" sz="9600" dirty="0">
                <a:solidFill>
                  <a:srgbClr val="FF0000"/>
                </a:solidFill>
              </a:rPr>
              <a:t>public </a:t>
            </a:r>
            <a:r>
              <a:rPr lang="en-US" sz="9600" dirty="0">
                <a:solidFill>
                  <a:schemeClr val="accent1"/>
                </a:solidFill>
              </a:rPr>
              <a:t>AcceptThread</a:t>
            </a:r>
            <a:r>
              <a:rPr lang="en-US" sz="7200" dirty="0"/>
              <a:t>(</a:t>
            </a:r>
            <a:r>
              <a:rPr lang="en-US" sz="9600" dirty="0">
                <a:solidFill>
                  <a:srgbClr val="FF0000"/>
                </a:solidFill>
              </a:rPr>
              <a:t>Boolean</a:t>
            </a:r>
            <a:r>
              <a:rPr lang="en-US" sz="9600" dirty="0"/>
              <a:t> </a:t>
            </a:r>
            <a:r>
              <a:rPr lang="en-US" sz="9600" dirty="0">
                <a:solidFill>
                  <a:schemeClr val="accent1"/>
                </a:solidFill>
              </a:rPr>
              <a:t>secure</a:t>
            </a:r>
            <a:r>
              <a:rPr lang="en-US" sz="7200" dirty="0"/>
              <a:t>)</a:t>
            </a:r>
            <a:r>
              <a:rPr lang="en-US" sz="9600" dirty="0"/>
              <a:t> </a:t>
            </a:r>
            <a:r>
              <a:rPr lang="en-US" sz="7200" dirty="0"/>
              <a:t>{</a:t>
            </a:r>
          </a:p>
          <a:p>
            <a:r>
              <a:rPr lang="en-US" sz="5600" dirty="0"/>
              <a:t>     * This thread will run  while they are  listening for incoming connections. It’s look</a:t>
            </a:r>
          </a:p>
          <a:p>
            <a:r>
              <a:rPr lang="en-US" sz="5600" dirty="0"/>
              <a:t>     * like a server-side client. It runs until a connection is accepted</a:t>
            </a:r>
          </a:p>
          <a:p>
            <a:r>
              <a:rPr lang="en-US" sz="5600" dirty="0"/>
              <a:t>     * (or until refused)</a:t>
            </a:r>
          </a:p>
          <a:p>
            <a:r>
              <a:rPr lang="en-US" sz="5600" dirty="0"/>
              <a:t>     *Create a new listening server socket</a:t>
            </a:r>
            <a:r>
              <a:rPr lang="en-US" sz="7200" dirty="0"/>
              <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10691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128-321F-44B4-B8D5-A175C55F515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C533B87-719E-4A17-9044-EFA538428BFF}"/>
              </a:ext>
            </a:extLst>
          </p:cNvPr>
          <p:cNvSpPr>
            <a:spLocks noGrp="1"/>
          </p:cNvSpPr>
          <p:nvPr>
            <p:ph idx="1"/>
          </p:nvPr>
        </p:nvSpPr>
        <p:spPr>
          <a:xfrm>
            <a:off x="628650" y="1825625"/>
            <a:ext cx="7886700" cy="4826635"/>
          </a:xfrm>
        </p:spPr>
        <p:txBody>
          <a:bodyPr>
            <a:normAutofit/>
          </a:bodyPr>
          <a:lstStyle/>
          <a:p>
            <a:r>
              <a:rPr lang="en-US" sz="3100" dirty="0">
                <a:solidFill>
                  <a:srgbClr val="FF0000"/>
                </a:solidFill>
              </a:rPr>
              <a:t>public</a:t>
            </a:r>
            <a:r>
              <a:rPr lang="en-US" sz="3100" dirty="0"/>
              <a:t> </a:t>
            </a:r>
            <a:r>
              <a:rPr lang="en-US" sz="3100" dirty="0">
                <a:solidFill>
                  <a:schemeClr val="accent1"/>
                </a:solidFill>
              </a:rPr>
              <a:t>void run</a:t>
            </a:r>
            <a:r>
              <a:rPr lang="en-US" sz="1800" dirty="0"/>
              <a:t>()</a:t>
            </a:r>
            <a:r>
              <a:rPr lang="en-US" sz="2000" dirty="0"/>
              <a:t> </a:t>
            </a:r>
            <a:r>
              <a:rPr lang="en-US" sz="1800" dirty="0"/>
              <a:t>{</a:t>
            </a:r>
          </a:p>
          <a:p>
            <a:r>
              <a:rPr lang="en-US" sz="1900" dirty="0"/>
              <a:t> </a:t>
            </a:r>
            <a:r>
              <a:rPr lang="en-US" sz="1800" dirty="0"/>
              <a:t>//</a:t>
            </a:r>
            <a:r>
              <a:rPr lang="en-US" sz="1400" dirty="0"/>
              <a:t>here we try to Listen to the server socket the socket was free( not connected)</a:t>
            </a:r>
          </a:p>
          <a:p>
            <a:r>
              <a:rPr lang="en-US" sz="1400" dirty="0"/>
              <a:t> // This is a blocking call and will only return on a</a:t>
            </a:r>
          </a:p>
          <a:p>
            <a:r>
              <a:rPr lang="en-US" sz="1400" dirty="0"/>
              <a:t>// successful connection or an exception</a:t>
            </a:r>
          </a:p>
          <a:p>
            <a:r>
              <a:rPr lang="en-US" sz="1400" dirty="0"/>
              <a:t>// If a connection was accepted</a:t>
            </a:r>
          </a:p>
          <a:p>
            <a:r>
              <a:rPr lang="en-US" sz="1400" dirty="0"/>
              <a:t>// Either not ready or already connected. Terminate </a:t>
            </a:r>
            <a:endParaRPr lang="en-US" sz="1800" dirty="0"/>
          </a:p>
          <a:p>
            <a:r>
              <a:rPr lang="en-US" sz="1900" dirty="0"/>
              <a:t>}</a:t>
            </a:r>
            <a:endParaRPr lang="en-US" sz="1800" dirty="0"/>
          </a:p>
          <a:p>
            <a:r>
              <a:rPr lang="en-US" dirty="0">
                <a:solidFill>
                  <a:srgbClr val="FF0000"/>
                </a:solidFill>
              </a:rPr>
              <a:t>public</a:t>
            </a:r>
            <a:r>
              <a:rPr lang="en-US" dirty="0"/>
              <a:t> </a:t>
            </a:r>
            <a:r>
              <a:rPr lang="en-US" dirty="0">
                <a:solidFill>
                  <a:schemeClr val="accent1"/>
                </a:solidFill>
              </a:rPr>
              <a:t>void cancel</a:t>
            </a:r>
            <a:r>
              <a:rPr lang="en-US" sz="1800" dirty="0"/>
              <a:t>() </a:t>
            </a:r>
          </a:p>
          <a:p>
            <a:r>
              <a:rPr lang="en-US" sz="1800" dirty="0"/>
              <a:t>{</a:t>
            </a:r>
          </a:p>
          <a:p>
            <a:r>
              <a:rPr lang="en-US" sz="1400" dirty="0"/>
              <a:t>//close socket on client side   </a:t>
            </a:r>
            <a:r>
              <a:rPr lang="en-US" sz="1800" dirty="0"/>
              <a:t>}</a:t>
            </a:r>
            <a:endParaRPr lang="en-US" sz="1500" dirty="0"/>
          </a:p>
          <a:p>
            <a:endParaRPr lang="en-US" dirty="0"/>
          </a:p>
          <a:p>
            <a:endParaRPr lang="en-US" dirty="0"/>
          </a:p>
        </p:txBody>
      </p:sp>
    </p:spTree>
    <p:extLst>
      <p:ext uri="{BB962C8B-B14F-4D97-AF65-F5344CB8AC3E}">
        <p14:creationId xmlns:p14="http://schemas.microsoft.com/office/powerpoint/2010/main" val="1120003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128-321F-44B4-B8D5-A175C55F515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C533B87-719E-4A17-9044-EFA538428BFF}"/>
              </a:ext>
            </a:extLst>
          </p:cNvPr>
          <p:cNvSpPr>
            <a:spLocks noGrp="1"/>
          </p:cNvSpPr>
          <p:nvPr>
            <p:ph idx="1"/>
          </p:nvPr>
        </p:nvSpPr>
        <p:spPr>
          <a:xfrm>
            <a:off x="628650" y="1223010"/>
            <a:ext cx="7886700" cy="5943600"/>
          </a:xfrm>
        </p:spPr>
        <p:txBody>
          <a:bodyPr>
            <a:normAutofit fontScale="32500" lnSpcReduction="20000"/>
          </a:bodyPr>
          <a:lstStyle/>
          <a:p>
            <a:r>
              <a:rPr lang="en-US" sz="9600" dirty="0">
                <a:solidFill>
                  <a:srgbClr val="FF0000"/>
                </a:solidFill>
              </a:rPr>
              <a:t>private class </a:t>
            </a:r>
            <a:r>
              <a:rPr lang="en-US" sz="9600" dirty="0">
                <a:solidFill>
                  <a:schemeClr val="accent1"/>
                </a:solidFill>
              </a:rPr>
              <a:t>ConnectThread extends Thread </a:t>
            </a:r>
            <a:r>
              <a:rPr lang="en-US" sz="7200" dirty="0"/>
              <a:t>{</a:t>
            </a:r>
          </a:p>
          <a:p>
            <a:r>
              <a:rPr lang="en-US" sz="4300" dirty="0"/>
              <a:t>  </a:t>
            </a:r>
            <a:r>
              <a:rPr lang="en-US" sz="5600" dirty="0"/>
              <a:t>/* This thread runs while trying to make an outgoing connection</a:t>
            </a:r>
          </a:p>
          <a:p>
            <a:r>
              <a:rPr lang="en-US" sz="5600" dirty="0"/>
              <a:t>     * with a device. It’s already runs through; the connection either</a:t>
            </a:r>
          </a:p>
          <a:p>
            <a:r>
              <a:rPr lang="en-US" sz="5600" dirty="0"/>
              <a:t>     * succeed or failed. */</a:t>
            </a:r>
          </a:p>
          <a:p>
            <a:r>
              <a:rPr lang="en-US" sz="5600" dirty="0"/>
              <a:t>    // Get a BluetoothSocket for a connection with the</a:t>
            </a:r>
          </a:p>
          <a:p>
            <a:r>
              <a:rPr lang="en-US" sz="5600" dirty="0"/>
              <a:t>   // given BluetoothDevice  </a:t>
            </a:r>
            <a:r>
              <a:rPr lang="en-US" sz="7200" dirty="0"/>
              <a:t>}</a:t>
            </a:r>
          </a:p>
          <a:p>
            <a:r>
              <a:rPr lang="en-US" sz="9600" dirty="0">
                <a:solidFill>
                  <a:srgbClr val="FF0000"/>
                </a:solidFill>
              </a:rPr>
              <a:t>public</a:t>
            </a:r>
            <a:r>
              <a:rPr lang="en-US" sz="9600" dirty="0"/>
              <a:t> </a:t>
            </a:r>
            <a:r>
              <a:rPr lang="en-US" sz="9600" dirty="0">
                <a:solidFill>
                  <a:schemeClr val="accent1"/>
                </a:solidFill>
              </a:rPr>
              <a:t>void run</a:t>
            </a:r>
            <a:r>
              <a:rPr lang="en-US" sz="7200" dirty="0"/>
              <a:t>() {</a:t>
            </a:r>
          </a:p>
          <a:p>
            <a:r>
              <a:rPr lang="en-US" sz="5600" dirty="0"/>
              <a:t>here we will cancel the discovery process because it will reduce the  speed of connection </a:t>
            </a:r>
          </a:p>
          <a:p>
            <a:r>
              <a:rPr lang="en-US" sz="5600" dirty="0"/>
              <a:t>// Make a connection to the BluetoothSocket</a:t>
            </a:r>
          </a:p>
          <a:p>
            <a:r>
              <a:rPr lang="en-US" sz="5600" dirty="0"/>
              <a:t>// This is a blocking call and will only return on a</a:t>
            </a:r>
          </a:p>
          <a:p>
            <a:r>
              <a:rPr lang="en-US" sz="5600" dirty="0"/>
              <a:t> // successful connection or an exception </a:t>
            </a:r>
          </a:p>
          <a:p>
            <a:r>
              <a:rPr lang="en-US" sz="5600" dirty="0"/>
              <a:t>// Close the socket</a:t>
            </a:r>
          </a:p>
          <a:p>
            <a:r>
              <a:rPr lang="en-US" sz="5600" dirty="0"/>
              <a:t>// Reset the ConnectThread because we're done</a:t>
            </a:r>
          </a:p>
          <a:p>
            <a:r>
              <a:rPr lang="en-US" sz="5600" dirty="0"/>
              <a:t>// Start the connected thread</a:t>
            </a:r>
            <a:r>
              <a:rPr lang="en-US" sz="7200" dirty="0"/>
              <a:t> }</a:t>
            </a:r>
          </a:p>
          <a:p>
            <a:r>
              <a:rPr lang="en-US" dirty="0">
                <a:solidFill>
                  <a:srgbClr val="FF0000"/>
                </a:solidFill>
              </a:rPr>
              <a:t>        </a:t>
            </a:r>
            <a:r>
              <a:rPr lang="en-US" sz="9600" dirty="0">
                <a:solidFill>
                  <a:srgbClr val="FF0000"/>
                </a:solidFill>
              </a:rPr>
              <a:t>public </a:t>
            </a:r>
            <a:r>
              <a:rPr lang="en-US" sz="9600" dirty="0">
                <a:solidFill>
                  <a:schemeClr val="accent1"/>
                </a:solidFill>
              </a:rPr>
              <a:t>void cancel</a:t>
            </a:r>
            <a:r>
              <a:rPr lang="en-US" sz="7200" dirty="0"/>
              <a:t>() {</a:t>
            </a:r>
          </a:p>
          <a:p>
            <a:r>
              <a:rPr lang="en-US" sz="5600" dirty="0"/>
              <a:t>//Close socket on server side  </a:t>
            </a:r>
            <a:r>
              <a:rPr lang="en-US" sz="7200" dirty="0"/>
              <a:t>}</a:t>
            </a:r>
          </a:p>
          <a:p>
            <a:endParaRPr lang="en-US" dirty="0"/>
          </a:p>
        </p:txBody>
      </p:sp>
    </p:spTree>
    <p:extLst>
      <p:ext uri="{BB962C8B-B14F-4D97-AF65-F5344CB8AC3E}">
        <p14:creationId xmlns:p14="http://schemas.microsoft.com/office/powerpoint/2010/main" val="3060521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128-321F-44B4-B8D5-A175C55F515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C533B87-719E-4A17-9044-EFA538428BFF}"/>
              </a:ext>
            </a:extLst>
          </p:cNvPr>
          <p:cNvSpPr>
            <a:spLocks noGrp="1"/>
          </p:cNvSpPr>
          <p:nvPr>
            <p:ph idx="1"/>
          </p:nvPr>
        </p:nvSpPr>
        <p:spPr>
          <a:xfrm>
            <a:off x="628650" y="1348741"/>
            <a:ext cx="7886700" cy="5429249"/>
          </a:xfrm>
        </p:spPr>
        <p:txBody>
          <a:bodyPr>
            <a:normAutofit fontScale="25000" lnSpcReduction="20000"/>
          </a:bodyPr>
          <a:lstStyle/>
          <a:p>
            <a:r>
              <a:rPr lang="en-US" sz="9600" dirty="0">
                <a:solidFill>
                  <a:srgbClr val="FF0000"/>
                </a:solidFill>
              </a:rPr>
              <a:t>private class ConnectThread </a:t>
            </a:r>
            <a:r>
              <a:rPr lang="en-US" sz="9600" dirty="0">
                <a:solidFill>
                  <a:schemeClr val="accent1"/>
                </a:solidFill>
              </a:rPr>
              <a:t>extends Thread </a:t>
            </a:r>
            <a:r>
              <a:rPr lang="en-US" sz="7200" dirty="0"/>
              <a:t>{</a:t>
            </a:r>
          </a:p>
          <a:p>
            <a:r>
              <a:rPr lang="en-US" sz="5600" dirty="0"/>
              <a:t>/* This thread already runs through  a connection with a remote device.</a:t>
            </a:r>
          </a:p>
          <a:p>
            <a:r>
              <a:rPr lang="en-US" sz="5600" dirty="0"/>
              <a:t> It handles all incoming and outgoing data </a:t>
            </a:r>
          </a:p>
          <a:p>
            <a:r>
              <a:rPr lang="en-US" sz="5600" dirty="0"/>
              <a:t> Get the BluetoothSocket input and output streams*/ }</a:t>
            </a:r>
          </a:p>
          <a:p>
            <a:r>
              <a:rPr lang="en-US" sz="9600" dirty="0">
                <a:solidFill>
                  <a:srgbClr val="FF0000"/>
                </a:solidFill>
              </a:rPr>
              <a:t> public </a:t>
            </a:r>
            <a:r>
              <a:rPr lang="en-US" sz="9600" dirty="0">
                <a:solidFill>
                  <a:schemeClr val="accent1"/>
                </a:solidFill>
              </a:rPr>
              <a:t>void run</a:t>
            </a:r>
            <a:r>
              <a:rPr lang="en-US" sz="7200" dirty="0"/>
              <a:t>() {</a:t>
            </a:r>
          </a:p>
          <a:p>
            <a:r>
              <a:rPr lang="en-US" sz="5600" dirty="0"/>
              <a:t>// here we will stay listen to Input stream to receive data from paired device </a:t>
            </a:r>
          </a:p>
          <a:p>
            <a:r>
              <a:rPr lang="en-US" sz="5600" dirty="0"/>
              <a:t>But we have to share any incoming message with user interface activity through handler </a:t>
            </a:r>
          </a:p>
          <a:p>
            <a:r>
              <a:rPr lang="en-US" sz="7200" dirty="0"/>
              <a:t> }</a:t>
            </a:r>
          </a:p>
          <a:p>
            <a:r>
              <a:rPr lang="en-US" sz="9600" dirty="0">
                <a:solidFill>
                  <a:srgbClr val="FF0000"/>
                </a:solidFill>
              </a:rPr>
              <a:t>public </a:t>
            </a:r>
            <a:r>
              <a:rPr lang="en-US" sz="9600" dirty="0">
                <a:solidFill>
                  <a:schemeClr val="accent1"/>
                </a:solidFill>
              </a:rPr>
              <a:t>void write</a:t>
            </a:r>
            <a:r>
              <a:rPr lang="en-US" sz="9600" dirty="0"/>
              <a:t>(byte[] buffer</a:t>
            </a:r>
            <a:r>
              <a:rPr lang="en-US" sz="7200" dirty="0"/>
              <a:t>) {</a:t>
            </a:r>
          </a:p>
          <a:p>
            <a:r>
              <a:rPr lang="en-US" sz="5600" dirty="0"/>
              <a:t>/*</a:t>
            </a:r>
          </a:p>
          <a:p>
            <a:r>
              <a:rPr lang="en-US" sz="5600" dirty="0"/>
              <a:t> Write to the connected Out Stream</a:t>
            </a:r>
          </a:p>
          <a:p>
            <a:r>
              <a:rPr lang="en-US" sz="5600" dirty="0"/>
              <a:t>We write on the buffer (array)</a:t>
            </a:r>
          </a:p>
          <a:p>
            <a:r>
              <a:rPr lang="en-US" sz="5600" dirty="0"/>
              <a:t> We send a copy of  any sent message to user interface (UI) activity */</a:t>
            </a:r>
            <a:r>
              <a:rPr lang="en-US" sz="6400" dirty="0"/>
              <a:t> </a:t>
            </a:r>
            <a:r>
              <a:rPr lang="en-US" sz="7200" dirty="0"/>
              <a:t>}</a:t>
            </a:r>
          </a:p>
          <a:p>
            <a:r>
              <a:rPr lang="en-US" sz="9600" dirty="0">
                <a:solidFill>
                  <a:srgbClr val="FF0000"/>
                </a:solidFill>
              </a:rPr>
              <a:t>public </a:t>
            </a:r>
            <a:r>
              <a:rPr lang="en-US" sz="9600" dirty="0">
                <a:solidFill>
                  <a:schemeClr val="accent1"/>
                </a:solidFill>
              </a:rPr>
              <a:t>void cancel</a:t>
            </a:r>
            <a:r>
              <a:rPr lang="en-US" sz="7200" dirty="0"/>
              <a:t>() {</a:t>
            </a:r>
          </a:p>
          <a:p>
            <a:r>
              <a:rPr lang="en-US" sz="5600" dirty="0"/>
              <a:t>Close Bluetooth socket</a:t>
            </a:r>
          </a:p>
          <a:p>
            <a:r>
              <a:rPr lang="en-US" sz="7200" dirty="0"/>
              <a:t>}}}</a:t>
            </a:r>
          </a:p>
          <a:p>
            <a:endParaRPr lang="en-US" dirty="0"/>
          </a:p>
        </p:txBody>
      </p:sp>
    </p:spTree>
    <p:extLst>
      <p:ext uri="{BB962C8B-B14F-4D97-AF65-F5344CB8AC3E}">
        <p14:creationId xmlns:p14="http://schemas.microsoft.com/office/powerpoint/2010/main" val="1823237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a:t>Feasibility Study and Constraints </a:t>
            </a:r>
            <a:endParaRPr lang="ar-JO" dirty="0"/>
          </a:p>
        </p:txBody>
      </p:sp>
      <p:sp>
        <p:nvSpPr>
          <p:cNvPr id="3" name="Content Placeholder 2"/>
          <p:cNvSpPr>
            <a:spLocks noGrp="1"/>
          </p:cNvSpPr>
          <p:nvPr>
            <p:ph idx="1"/>
          </p:nvPr>
        </p:nvSpPr>
        <p:spPr>
          <a:xfrm>
            <a:off x="0" y="990600"/>
            <a:ext cx="4495800" cy="5638800"/>
          </a:xfrm>
        </p:spPr>
        <p:txBody>
          <a:bodyPr>
            <a:normAutofit lnSpcReduction="10000"/>
          </a:bodyPr>
          <a:lstStyle/>
          <a:p>
            <a:pPr>
              <a:buNone/>
            </a:pPr>
            <a:r>
              <a:rPr lang="en-US" sz="2000" dirty="0"/>
              <a:t>Technical:</a:t>
            </a:r>
          </a:p>
          <a:p>
            <a:pPr>
              <a:buNone/>
            </a:pPr>
            <a:r>
              <a:rPr lang="en-US" sz="2000" dirty="0"/>
              <a:t> Software resources needed to get the Project done meets the need of our project and it can be done (not hard to achieve).</a:t>
            </a:r>
          </a:p>
          <a:p>
            <a:pPr>
              <a:buNone/>
            </a:pPr>
            <a:r>
              <a:rPr lang="en-US" sz="2000" dirty="0"/>
              <a:t>Hardware needed for the box/room is existing as components but need to edit it's functionality a little bit to meet the requirements and the need of the project.</a:t>
            </a:r>
          </a:p>
          <a:p>
            <a:pPr>
              <a:buNone/>
            </a:pPr>
            <a:r>
              <a:rPr lang="en-US" sz="2000" dirty="0"/>
              <a:t>Hardware needed for the Conveyor belt is existing but needs to be controlled from the hardware to meet the requirements of the project.</a:t>
            </a:r>
          </a:p>
          <a:p>
            <a:pPr>
              <a:buNone/>
            </a:pPr>
            <a:r>
              <a:rPr lang="en-US" sz="2000" dirty="0"/>
              <a:t>Network needed to Communicate between  the Software and the hardware exists but needs a code and a compression algorithm.</a:t>
            </a:r>
          </a:p>
          <a:p>
            <a:pPr>
              <a:buNone/>
            </a:pPr>
            <a:endParaRPr lang="ar-JO" sz="2000" dirty="0"/>
          </a:p>
        </p:txBody>
      </p:sp>
      <p:sp>
        <p:nvSpPr>
          <p:cNvPr id="4" name="Content Placeholder 2"/>
          <p:cNvSpPr txBox="1">
            <a:spLocks/>
          </p:cNvSpPr>
          <p:nvPr/>
        </p:nvSpPr>
        <p:spPr>
          <a:xfrm>
            <a:off x="4648200" y="1066800"/>
            <a:ext cx="4495800" cy="5638800"/>
          </a:xfrm>
          <a:prstGeom prst="rect">
            <a:avLst/>
          </a:prstGeom>
        </p:spPr>
        <p:txBody>
          <a:bodyPr vert="horz" lIns="91440" tIns="45720" rIns="91440" bIns="45720" rtlCol="0">
            <a:normAutofit/>
          </a:bodyPr>
          <a:lstStyle/>
          <a:p>
            <a:pPr marL="342900" lvl="0" indent="-342900">
              <a:spcBef>
                <a:spcPct val="20000"/>
              </a:spcBef>
            </a:pPr>
            <a:r>
              <a:rPr lang="en-US" sz="2000" dirty="0"/>
              <a:t>Economy </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lvl="0" indent="-342900">
              <a:spcBef>
                <a:spcPct val="20000"/>
              </a:spcBef>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lang="en-US" sz="2000" dirty="0"/>
              <a:t>Software resources needed to get the Project done are free.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lvl="0" indent="-342900">
              <a:spcBef>
                <a:spcPct val="20000"/>
              </a:spcBef>
            </a:pPr>
            <a:r>
              <a:rPr lang="en-US" sz="2000" dirty="0"/>
              <a:t>Network needed to Communicate between  the Software and the hardware is a Bluetooth chip and its very cheap. </a:t>
            </a:r>
          </a:p>
          <a:p>
            <a:pPr marL="342900" lvl="0" indent="-342900">
              <a:spcBef>
                <a:spcPct val="20000"/>
              </a:spcBef>
            </a:pPr>
            <a:r>
              <a:rPr lang="en-US" sz="2000" dirty="0"/>
              <a:t>Hardware needed for the Conveyor belt and the box is cheap.</a:t>
            </a:r>
          </a:p>
          <a:p>
            <a:pPr marL="342900" lvl="0" indent="-342900">
              <a:spcBef>
                <a:spcPct val="20000"/>
              </a:spcBef>
            </a:pPr>
            <a:r>
              <a:rPr lang="en-US" sz="2000" dirty="0"/>
              <a:t> all manpower we need is a SW-Eng and Computer Eng and a Network Eng.</a:t>
            </a:r>
          </a:p>
          <a:p>
            <a:pPr marL="342900" lvl="0" indent="-342900">
              <a:spcBef>
                <a:spcPct val="20000"/>
              </a:spcBef>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lvl="0" indent="-342900">
              <a:spcBef>
                <a:spcPct val="20000"/>
              </a:spcBef>
            </a:pPr>
            <a:r>
              <a:rPr lang="en-US" sz="2000" dirty="0"/>
              <a:t>Health and Safety:</a:t>
            </a:r>
          </a:p>
          <a:p>
            <a:pPr marL="342900" lvl="0" indent="-342900">
              <a:spcBef>
                <a:spcPct val="20000"/>
              </a:spcBef>
            </a:pPr>
            <a:r>
              <a:rPr lang="en-US" sz="2000" dirty="0"/>
              <a:t>any medicine should not be out of its container for more than 24 hours in the temperature it must be stored in.</a:t>
            </a:r>
            <a:endParaRPr kumimoji="0" lang="ar-JO"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Outlines:</a:t>
            </a:r>
            <a:endParaRPr lang="ar-JO" dirty="0"/>
          </a:p>
        </p:txBody>
      </p:sp>
      <p:sp>
        <p:nvSpPr>
          <p:cNvPr id="3" name="Content Placeholder 2"/>
          <p:cNvSpPr>
            <a:spLocks noGrp="1"/>
          </p:cNvSpPr>
          <p:nvPr>
            <p:ph idx="1"/>
          </p:nvPr>
        </p:nvSpPr>
        <p:spPr>
          <a:xfrm>
            <a:off x="533400" y="914400"/>
            <a:ext cx="8229600" cy="5791200"/>
          </a:xfrm>
        </p:spPr>
        <p:txBody>
          <a:bodyPr>
            <a:normAutofit lnSpcReduction="10000"/>
          </a:bodyPr>
          <a:lstStyle/>
          <a:p>
            <a:r>
              <a:rPr lang="en-US" dirty="0"/>
              <a:t>Project life span.</a:t>
            </a:r>
          </a:p>
          <a:p>
            <a:r>
              <a:rPr lang="en-US" dirty="0"/>
              <a:t>Methodology used.</a:t>
            </a:r>
          </a:p>
          <a:p>
            <a:r>
              <a:rPr lang="en-US" dirty="0"/>
              <a:t>Technical process plan and methods used.</a:t>
            </a:r>
          </a:p>
          <a:p>
            <a:r>
              <a:rPr lang="en-US" dirty="0"/>
              <a:t>Roles and Responsibilities.</a:t>
            </a:r>
          </a:p>
          <a:p>
            <a:r>
              <a:rPr lang="en-US" dirty="0"/>
              <a:t>ANALYSIS PHASE.</a:t>
            </a:r>
          </a:p>
          <a:p>
            <a:r>
              <a:rPr lang="en-US" dirty="0"/>
              <a:t>Functional Requirements of the software.</a:t>
            </a:r>
          </a:p>
          <a:p>
            <a:r>
              <a:rPr lang="en-US" dirty="0"/>
              <a:t>Logic modeling &amp; Decision Table.</a:t>
            </a:r>
          </a:p>
          <a:p>
            <a:r>
              <a:rPr lang="en-US" dirty="0"/>
              <a:t>Project Scheduling and Major milestones.</a:t>
            </a:r>
          </a:p>
          <a:p>
            <a:r>
              <a:rPr lang="en-US" dirty="0"/>
              <a:t>Standards followed.</a:t>
            </a:r>
          </a:p>
          <a:p>
            <a:r>
              <a:rPr lang="en-US" dirty="0"/>
              <a:t>Risk Management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ar-JO"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a:t>Feasibility Study and Constraints </a:t>
            </a:r>
            <a:endParaRPr lang="ar-JO" dirty="0"/>
          </a:p>
        </p:txBody>
      </p:sp>
      <p:sp>
        <p:nvSpPr>
          <p:cNvPr id="3" name="Content Placeholder 2"/>
          <p:cNvSpPr>
            <a:spLocks noGrp="1"/>
          </p:cNvSpPr>
          <p:nvPr>
            <p:ph idx="1"/>
          </p:nvPr>
        </p:nvSpPr>
        <p:spPr>
          <a:xfrm>
            <a:off x="152400" y="1828800"/>
            <a:ext cx="6781800" cy="4525963"/>
          </a:xfrm>
        </p:spPr>
        <p:txBody>
          <a:bodyPr>
            <a:normAutofit fontScale="92500" lnSpcReduction="10000"/>
          </a:bodyPr>
          <a:lstStyle/>
          <a:p>
            <a:pPr>
              <a:buNone/>
            </a:pPr>
            <a:r>
              <a:rPr lang="en-US" sz="2400" dirty="0"/>
              <a:t>Site and Location (environment):</a:t>
            </a:r>
          </a:p>
          <a:p>
            <a:pPr>
              <a:buNone/>
            </a:pPr>
            <a:r>
              <a:rPr lang="en-US" sz="2400" dirty="0"/>
              <a:t>Hospitals.</a:t>
            </a:r>
          </a:p>
          <a:p>
            <a:pPr>
              <a:buNone/>
            </a:pPr>
            <a:r>
              <a:rPr lang="en-US" sz="2400" dirty="0"/>
              <a:t>Home.</a:t>
            </a:r>
          </a:p>
          <a:p>
            <a:pPr>
              <a:buNone/>
            </a:pPr>
            <a:endParaRPr lang="en-US" sz="2400" dirty="0"/>
          </a:p>
          <a:p>
            <a:pPr>
              <a:buNone/>
            </a:pPr>
            <a:r>
              <a:rPr lang="en-US" sz="2400" dirty="0"/>
              <a:t>Financial:</a:t>
            </a:r>
          </a:p>
          <a:p>
            <a:pPr rtl="1">
              <a:buNone/>
            </a:pPr>
            <a:r>
              <a:rPr lang="en-US" sz="2400" dirty="0"/>
              <a:t>Users (hospitals): they will realize that the hospital will not need more nurses to service the patients .</a:t>
            </a:r>
          </a:p>
          <a:p>
            <a:pPr rtl="1">
              <a:buNone/>
            </a:pPr>
            <a:r>
              <a:rPr lang="en-US" sz="2400" dirty="0"/>
              <a:t>organizational (project releases): can sell it at a very high cost but the project does not cost that much for the organization so the project have a high profit for them. </a:t>
            </a:r>
          </a:p>
          <a:p>
            <a:pPr rtl="1">
              <a:buNone/>
            </a:pPr>
            <a:r>
              <a:rPr lang="en-US" sz="2400" dirty="0"/>
              <a:t>also can sell it for the people so they can use it in their homes which means more profit.</a:t>
            </a:r>
          </a:p>
          <a:p>
            <a:pPr>
              <a:buNone/>
            </a:pPr>
            <a:endParaRPr lang="ar-JO"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assumptions:</a:t>
            </a:r>
            <a:endParaRPr lang="ar-JO" dirty="0"/>
          </a:p>
        </p:txBody>
      </p:sp>
      <p:sp>
        <p:nvSpPr>
          <p:cNvPr id="3" name="Content Placeholder 2"/>
          <p:cNvSpPr>
            <a:spLocks noGrp="1"/>
          </p:cNvSpPr>
          <p:nvPr>
            <p:ph idx="1"/>
          </p:nvPr>
        </p:nvSpPr>
        <p:spPr/>
        <p:txBody>
          <a:bodyPr>
            <a:normAutofit fontScale="62500" lnSpcReduction="20000"/>
          </a:bodyPr>
          <a:lstStyle/>
          <a:p>
            <a:pPr rtl="1">
              <a:buNone/>
            </a:pPr>
            <a:r>
              <a:rPr lang="en-US" dirty="0"/>
              <a:t># the project manager will divide the tasks evenly between the team members and himself taking into consideration what every team member is good at.</a:t>
            </a:r>
          </a:p>
          <a:p>
            <a:pPr rtl="1">
              <a:buNone/>
            </a:pPr>
            <a:r>
              <a:rPr lang="ar-JO" dirty="0"/>
              <a:t> </a:t>
            </a:r>
            <a:endParaRPr lang="en-US" dirty="0"/>
          </a:p>
          <a:p>
            <a:pPr rtl="1">
              <a:buNone/>
            </a:pPr>
            <a:r>
              <a:rPr lang="en-US" dirty="0"/>
              <a:t># the team members will submit their done tasks on time as scheduled (in the specified dates).</a:t>
            </a:r>
          </a:p>
          <a:p>
            <a:pPr rtl="1">
              <a:buNone/>
            </a:pPr>
            <a:r>
              <a:rPr lang="en-US" dirty="0"/>
              <a:t> </a:t>
            </a:r>
          </a:p>
          <a:p>
            <a:pPr rtl="1">
              <a:buNone/>
            </a:pPr>
            <a:r>
              <a:rPr lang="en-US" dirty="0"/>
              <a:t># the project manager will  be taking into consideration the delayed submission of the team members works due to exams , other project ,home works and their Special emergency circumstance (being Humanitarian) when he builds the schedule.</a:t>
            </a:r>
          </a:p>
          <a:p>
            <a:pPr rtl="1">
              <a:buNone/>
            </a:pPr>
            <a:r>
              <a:rPr lang="en-US" dirty="0"/>
              <a:t> </a:t>
            </a:r>
          </a:p>
          <a:p>
            <a:pPr rtl="1">
              <a:buNone/>
            </a:pPr>
            <a:r>
              <a:rPr lang="en-US" dirty="0"/>
              <a:t># the work will be done in parallel.</a:t>
            </a:r>
          </a:p>
          <a:p>
            <a:pPr rtl="1">
              <a:buNone/>
            </a:pPr>
            <a:r>
              <a:rPr lang="en-US" dirty="0"/>
              <a:t> </a:t>
            </a:r>
          </a:p>
          <a:p>
            <a:pPr>
              <a:buNone/>
            </a:pPr>
            <a:r>
              <a:rPr lang="en-US" dirty="0"/>
              <a:t># all the hardware components and the Software needed to build the project will be delivered to us on time as planned.</a:t>
            </a:r>
            <a:endParaRPr lang="ar-J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Project life span (stages/phases) &amp; methodology.</a:t>
            </a:r>
            <a:endParaRPr lang="ar-JO" dirty="0"/>
          </a:p>
        </p:txBody>
      </p:sp>
      <p:sp>
        <p:nvSpPr>
          <p:cNvPr id="15" name="Oval 14"/>
          <p:cNvSpPr/>
          <p:nvPr/>
        </p:nvSpPr>
        <p:spPr>
          <a:xfrm>
            <a:off x="457200" y="6019800"/>
            <a:ext cx="2362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Launch/Release</a:t>
            </a:r>
            <a:endParaRPr lang="ar-JO" dirty="0"/>
          </a:p>
        </p:txBody>
      </p:sp>
      <p:sp>
        <p:nvSpPr>
          <p:cNvPr id="16" name="Oval 15"/>
          <p:cNvSpPr/>
          <p:nvPr/>
        </p:nvSpPr>
        <p:spPr>
          <a:xfrm>
            <a:off x="5334000" y="3505200"/>
            <a:ext cx="3429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Development /design</a:t>
            </a:r>
            <a:endParaRPr lang="ar-JO" dirty="0"/>
          </a:p>
        </p:txBody>
      </p:sp>
      <p:sp>
        <p:nvSpPr>
          <p:cNvPr id="17" name="Oval 16"/>
          <p:cNvSpPr/>
          <p:nvPr/>
        </p:nvSpPr>
        <p:spPr>
          <a:xfrm>
            <a:off x="3276600" y="144780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Planning</a:t>
            </a:r>
            <a:endParaRPr lang="ar-JO" dirty="0"/>
          </a:p>
        </p:txBody>
      </p:sp>
      <p:sp>
        <p:nvSpPr>
          <p:cNvPr id="18" name="Oval 17"/>
          <p:cNvSpPr/>
          <p:nvPr/>
        </p:nvSpPr>
        <p:spPr>
          <a:xfrm>
            <a:off x="457200" y="1447800"/>
            <a:ext cx="2133600" cy="8382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Feasibility</a:t>
            </a:r>
            <a:endParaRPr lang="ar-JO" dirty="0"/>
          </a:p>
        </p:txBody>
      </p:sp>
      <p:sp>
        <p:nvSpPr>
          <p:cNvPr id="19" name="Oval 18"/>
          <p:cNvSpPr/>
          <p:nvPr/>
        </p:nvSpPr>
        <p:spPr>
          <a:xfrm>
            <a:off x="6400800" y="1447800"/>
            <a:ext cx="2209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Requirements analysis</a:t>
            </a:r>
            <a:endParaRPr lang="ar-JO" dirty="0"/>
          </a:p>
        </p:txBody>
      </p:sp>
      <p:sp>
        <p:nvSpPr>
          <p:cNvPr id="20" name="Oval 19"/>
          <p:cNvSpPr/>
          <p:nvPr/>
        </p:nvSpPr>
        <p:spPr>
          <a:xfrm>
            <a:off x="304800" y="3505200"/>
            <a:ext cx="3124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Implementation  </a:t>
            </a:r>
            <a:endParaRPr lang="ar-JO" dirty="0"/>
          </a:p>
        </p:txBody>
      </p:sp>
      <p:sp>
        <p:nvSpPr>
          <p:cNvPr id="21" name="Right Arrow 20"/>
          <p:cNvSpPr/>
          <p:nvPr/>
        </p:nvSpPr>
        <p:spPr>
          <a:xfrm>
            <a:off x="2667000" y="167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ar-JO"/>
          </a:p>
        </p:txBody>
      </p:sp>
      <p:sp>
        <p:nvSpPr>
          <p:cNvPr id="22" name="Right Arrow 21"/>
          <p:cNvSpPr/>
          <p:nvPr/>
        </p:nvSpPr>
        <p:spPr>
          <a:xfrm rot="10800000">
            <a:off x="3657600" y="37338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ar-JO"/>
          </a:p>
        </p:txBody>
      </p:sp>
      <p:sp>
        <p:nvSpPr>
          <p:cNvPr id="23" name="Right Arrow 22"/>
          <p:cNvSpPr/>
          <p:nvPr/>
        </p:nvSpPr>
        <p:spPr>
          <a:xfrm rot="5400000">
            <a:off x="6972300" y="27051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ar-JO"/>
          </a:p>
        </p:txBody>
      </p:sp>
      <p:sp>
        <p:nvSpPr>
          <p:cNvPr id="24" name="Right Arrow 23"/>
          <p:cNvSpPr/>
          <p:nvPr/>
        </p:nvSpPr>
        <p:spPr>
          <a:xfrm>
            <a:off x="5105400" y="1676400"/>
            <a:ext cx="1219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ar-JO"/>
          </a:p>
        </p:txBody>
      </p:sp>
      <p:sp>
        <p:nvSpPr>
          <p:cNvPr id="25" name="Right Arrow 24"/>
          <p:cNvSpPr/>
          <p:nvPr/>
        </p:nvSpPr>
        <p:spPr>
          <a:xfrm rot="5400000">
            <a:off x="914400" y="5029200"/>
            <a:ext cx="1371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ar-JO"/>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Technical process plan and methods used</a:t>
            </a:r>
            <a:endParaRPr lang="ar-JO" sz="3600" dirty="0"/>
          </a:p>
        </p:txBody>
      </p:sp>
      <p:sp>
        <p:nvSpPr>
          <p:cNvPr id="3" name="Content Placeholder 2"/>
          <p:cNvSpPr>
            <a:spLocks noGrp="1"/>
          </p:cNvSpPr>
          <p:nvPr>
            <p:ph idx="1"/>
          </p:nvPr>
        </p:nvSpPr>
        <p:spPr>
          <a:xfrm>
            <a:off x="457200" y="1600200"/>
            <a:ext cx="8229600" cy="4876800"/>
          </a:xfrm>
        </p:spPr>
        <p:txBody>
          <a:bodyPr>
            <a:noAutofit/>
          </a:bodyPr>
          <a:lstStyle/>
          <a:p>
            <a:pPr rtl="1">
              <a:buNone/>
            </a:pPr>
            <a:r>
              <a:rPr lang="en-US" sz="1800" dirty="0"/>
              <a:t>in the software eng. we are using the Agile method.</a:t>
            </a:r>
          </a:p>
          <a:p>
            <a:pPr rtl="1">
              <a:buNone/>
            </a:pPr>
            <a:r>
              <a:rPr lang="en-US" sz="1800" dirty="0"/>
              <a:t> </a:t>
            </a:r>
          </a:p>
          <a:p>
            <a:pPr rtl="1">
              <a:buNone/>
            </a:pPr>
            <a:r>
              <a:rPr lang="en-US" sz="1800" dirty="0"/>
              <a:t># High level of communication between the stockholders  and the team members.</a:t>
            </a:r>
            <a:br>
              <a:rPr lang="en-US" sz="1800" dirty="0"/>
            </a:br>
            <a:r>
              <a:rPr lang="en-US" sz="1800" dirty="0"/>
              <a:t>      - Reduce the misunderstanding in Requirements.</a:t>
            </a:r>
            <a:br>
              <a:rPr lang="en-US" sz="1800" dirty="0"/>
            </a:br>
            <a:r>
              <a:rPr lang="en-US" sz="1800" dirty="0"/>
              <a:t>      - Increase the user involvement level.</a:t>
            </a:r>
          </a:p>
          <a:p>
            <a:pPr rtl="1">
              <a:buNone/>
            </a:pPr>
            <a:r>
              <a:rPr lang="en-US" sz="1800" dirty="0"/>
              <a:t># Helps to break down the project into smaller parts.</a:t>
            </a:r>
            <a:br>
              <a:rPr lang="en-US" sz="1800" dirty="0"/>
            </a:br>
            <a:r>
              <a:rPr lang="en-US" sz="1800" dirty="0"/>
              <a:t>            - Parallel Processing.</a:t>
            </a:r>
            <a:br>
              <a:rPr lang="en-US" sz="1800" dirty="0"/>
            </a:br>
            <a:r>
              <a:rPr lang="en-US" sz="1800" dirty="0"/>
              <a:t>            - Managed easier by the team leader.</a:t>
            </a:r>
            <a:br>
              <a:rPr lang="en-US" sz="1800" dirty="0"/>
            </a:br>
            <a:r>
              <a:rPr lang="en-US" sz="1800" dirty="0"/>
              <a:t>            - focus on implementation and testing each part.</a:t>
            </a:r>
            <a:br>
              <a:rPr lang="en-US" sz="1800" dirty="0"/>
            </a:br>
            <a:r>
              <a:rPr lang="en-US" sz="1800" dirty="0"/>
              <a:t>            - ease of Error detection and correction.</a:t>
            </a:r>
            <a:br>
              <a:rPr lang="en-US" sz="1800" dirty="0"/>
            </a:br>
            <a:r>
              <a:rPr lang="en-US" sz="1800" dirty="0"/>
              <a:t>            - focus on Quality.</a:t>
            </a:r>
          </a:p>
          <a:p>
            <a:pPr rtl="1">
              <a:buNone/>
            </a:pPr>
            <a:r>
              <a:rPr lang="en-US" sz="1800" dirty="0"/>
              <a:t># Adaptable when Requirements change or new Requirements Appear.</a:t>
            </a:r>
            <a:br>
              <a:rPr lang="en-US" sz="1800" dirty="0"/>
            </a:br>
            <a:r>
              <a:rPr lang="en-US" sz="1800" dirty="0"/>
              <a:t>            - new Requirements or change in Requirements can                 be planned and managed in the next iteration.</a:t>
            </a:r>
          </a:p>
          <a:p>
            <a:pPr>
              <a:buNone/>
            </a:pPr>
            <a:r>
              <a:rPr lang="en-US" sz="1800" dirty="0"/>
              <a:t># a fast method (decrease the chance of delays and decrease the chance of late in project delivery).</a:t>
            </a:r>
            <a:endParaRPr lang="ar-JO"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Roles and Responsibilities</a:t>
            </a:r>
            <a:endParaRPr lang="ar-JO" dirty="0"/>
          </a:p>
        </p:txBody>
      </p:sp>
      <p:sp>
        <p:nvSpPr>
          <p:cNvPr id="3" name="Content Placeholder 2"/>
          <p:cNvSpPr>
            <a:spLocks noGrp="1"/>
          </p:cNvSpPr>
          <p:nvPr>
            <p:ph idx="1"/>
          </p:nvPr>
        </p:nvSpPr>
        <p:spPr>
          <a:xfrm>
            <a:off x="304800" y="1600200"/>
            <a:ext cx="4343400" cy="4525963"/>
          </a:xfrm>
        </p:spPr>
        <p:txBody>
          <a:bodyPr>
            <a:normAutofit/>
          </a:bodyPr>
          <a:lstStyle/>
          <a:p>
            <a:pPr>
              <a:buNone/>
            </a:pPr>
            <a:r>
              <a:rPr lang="en-US" sz="2000" dirty="0"/>
              <a:t>Supervisor:</a:t>
            </a:r>
            <a:br>
              <a:rPr lang="en-US" sz="2000" dirty="0"/>
            </a:br>
            <a:r>
              <a:rPr lang="en-US" sz="2000" dirty="0"/>
              <a:t>Dr. Osama Al-KHALEEL</a:t>
            </a:r>
          </a:p>
          <a:p>
            <a:pPr>
              <a:buNone/>
            </a:pPr>
            <a:endParaRPr lang="en-US" sz="2000" dirty="0"/>
          </a:p>
          <a:p>
            <a:pPr>
              <a:buNone/>
            </a:pPr>
            <a:r>
              <a:rPr lang="en-US" sz="2000" dirty="0"/>
              <a:t>Project Manager:</a:t>
            </a:r>
            <a:br>
              <a:rPr lang="en-US" sz="2000" dirty="0"/>
            </a:br>
            <a:r>
              <a:rPr lang="en-US" sz="2000" dirty="0" err="1"/>
              <a:t>Ibraheem</a:t>
            </a:r>
            <a:r>
              <a:rPr lang="en-US" sz="2000" dirty="0"/>
              <a:t> Al-GHARAIBEH</a:t>
            </a:r>
          </a:p>
          <a:p>
            <a:pPr>
              <a:buNone/>
            </a:pPr>
            <a:endParaRPr lang="en-US" sz="2000" dirty="0"/>
          </a:p>
          <a:p>
            <a:pPr>
              <a:buNone/>
            </a:pPr>
            <a:r>
              <a:rPr lang="en-US" sz="2000" dirty="0"/>
              <a:t>Project Manager Assistant:</a:t>
            </a:r>
            <a:br>
              <a:rPr lang="en-US" sz="2000" dirty="0"/>
            </a:br>
            <a:r>
              <a:rPr lang="en-US" sz="2000" dirty="0" err="1"/>
              <a:t>Bahaa</a:t>
            </a:r>
            <a:r>
              <a:rPr lang="en-US" sz="2000" dirty="0"/>
              <a:t> GDIESAT.</a:t>
            </a:r>
          </a:p>
          <a:p>
            <a:pPr>
              <a:buNone/>
            </a:pPr>
            <a:endParaRPr lang="en-US" sz="2000" dirty="0"/>
          </a:p>
          <a:p>
            <a:pPr>
              <a:buNone/>
            </a:pPr>
            <a:r>
              <a:rPr lang="en-US" sz="2000" dirty="0"/>
              <a:t>Hardware Architect:</a:t>
            </a:r>
            <a:br>
              <a:rPr lang="en-US" sz="2000" dirty="0"/>
            </a:br>
            <a:r>
              <a:rPr lang="en-US" sz="2000" dirty="0" err="1"/>
              <a:t>Anas</a:t>
            </a:r>
            <a:r>
              <a:rPr lang="en-US" sz="2000" dirty="0"/>
              <a:t> </a:t>
            </a:r>
            <a:r>
              <a:rPr lang="en-US" sz="2000" dirty="0" err="1"/>
              <a:t>Bani</a:t>
            </a:r>
            <a:r>
              <a:rPr lang="en-US" sz="2000" dirty="0"/>
              <a:t>-HAMAD</a:t>
            </a:r>
            <a:br>
              <a:rPr lang="en-US" sz="2000" dirty="0"/>
            </a:br>
            <a:r>
              <a:rPr lang="en-US" sz="2000" dirty="0" err="1"/>
              <a:t>Bahaa</a:t>
            </a:r>
            <a:r>
              <a:rPr lang="en-US" sz="2000" dirty="0"/>
              <a:t> GDIESAT</a:t>
            </a:r>
          </a:p>
          <a:p>
            <a:pPr>
              <a:buNone/>
            </a:pPr>
            <a:endParaRPr lang="en-US" sz="2000" dirty="0"/>
          </a:p>
          <a:p>
            <a:pPr>
              <a:buNone/>
            </a:pPr>
            <a:endParaRPr lang="en-US" sz="2000" dirty="0"/>
          </a:p>
          <a:p>
            <a:pPr>
              <a:buNone/>
            </a:pPr>
            <a:endParaRPr lang="ar-JO" sz="2000" dirty="0"/>
          </a:p>
        </p:txBody>
      </p:sp>
      <p:sp>
        <p:nvSpPr>
          <p:cNvPr id="4" name="Content Placeholder 2"/>
          <p:cNvSpPr txBox="1">
            <a:spLocks/>
          </p:cNvSpPr>
          <p:nvPr/>
        </p:nvSpPr>
        <p:spPr>
          <a:xfrm>
            <a:off x="4495800" y="1752600"/>
            <a:ext cx="4343400" cy="4525963"/>
          </a:xfrm>
          <a:prstGeom prst="rect">
            <a:avLst/>
          </a:prstGeom>
        </p:spPr>
        <p:txBody>
          <a:bodyPr vert="horz" lIns="91440" tIns="45720" rIns="91440" bIns="45720" rtlCol="0">
            <a:normAutofit lnSpcReduction="10000"/>
          </a:bodyPr>
          <a:lstStyle/>
          <a:p>
            <a:pPr rtl="1"/>
            <a:r>
              <a:rPr lang="en-US" sz="2000" dirty="0"/>
              <a:t>Network Architect:</a:t>
            </a:r>
            <a:br>
              <a:rPr lang="en-US" sz="2000" dirty="0"/>
            </a:br>
            <a:r>
              <a:rPr lang="en-US" sz="2000" dirty="0" err="1"/>
              <a:t>Khaled</a:t>
            </a:r>
            <a:r>
              <a:rPr lang="en-US" sz="2000" dirty="0"/>
              <a:t> Al-</a:t>
            </a:r>
            <a:r>
              <a:rPr lang="en-US" sz="2000" dirty="0" err="1"/>
              <a:t>Hinde</a:t>
            </a:r>
            <a:endParaRPr lang="en-US" sz="20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rtl="1"/>
            <a:r>
              <a:rPr lang="en-US" sz="2000" dirty="0"/>
              <a:t>Hardware programmer:</a:t>
            </a:r>
            <a:br>
              <a:rPr lang="en-US" sz="2000" dirty="0"/>
            </a:br>
            <a:r>
              <a:rPr lang="en-US" sz="2000" dirty="0" err="1"/>
              <a:t>Anas</a:t>
            </a:r>
            <a:r>
              <a:rPr lang="en-US" sz="2000" dirty="0"/>
              <a:t> </a:t>
            </a:r>
            <a:r>
              <a:rPr lang="en-US" sz="2000" dirty="0" err="1"/>
              <a:t>Bani</a:t>
            </a:r>
            <a:r>
              <a:rPr lang="en-US" sz="2000" dirty="0"/>
              <a:t>-HAMAD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rtl="1"/>
            <a:r>
              <a:rPr lang="en-US" sz="2000" dirty="0"/>
              <a:t>Developer:</a:t>
            </a:r>
            <a:br>
              <a:rPr lang="en-US" sz="2000" dirty="0"/>
            </a:br>
            <a:r>
              <a:rPr lang="en-US" sz="2000" dirty="0" err="1"/>
              <a:t>Ibraheem</a:t>
            </a:r>
            <a:r>
              <a:rPr lang="en-US" sz="2000" dirty="0"/>
              <a:t> Al-GHARAIBEH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lvl="0" indent="-342900">
              <a:spcBef>
                <a:spcPct val="20000"/>
              </a:spcBef>
            </a:pPr>
            <a:r>
              <a:rPr lang="en-US" sz="2000" dirty="0"/>
              <a:t>Testers:</a:t>
            </a:r>
            <a:br>
              <a:rPr lang="en-US" sz="2000" dirty="0"/>
            </a:br>
            <a:r>
              <a:rPr lang="en-US" sz="2000" dirty="0" err="1"/>
              <a:t>Bahaa</a:t>
            </a:r>
            <a:r>
              <a:rPr lang="en-US" sz="2000" dirty="0"/>
              <a:t> GDIESAT</a:t>
            </a:r>
          </a:p>
          <a:p>
            <a:pPr marL="342900" lvl="0" indent="-342900">
              <a:spcBef>
                <a:spcPct val="20000"/>
              </a:spcBef>
            </a:pPr>
            <a:r>
              <a:rPr lang="en-US" sz="2000" dirty="0"/>
              <a:t>      </a:t>
            </a:r>
            <a:r>
              <a:rPr lang="en-US" sz="2000" dirty="0" err="1"/>
              <a:t>Anas</a:t>
            </a:r>
            <a:r>
              <a:rPr lang="en-US" sz="2000" dirty="0"/>
              <a:t> </a:t>
            </a:r>
            <a:r>
              <a:rPr lang="en-US" sz="2000" dirty="0" err="1"/>
              <a:t>Bani</a:t>
            </a:r>
            <a:r>
              <a:rPr lang="en-US" sz="2000" dirty="0"/>
              <a:t>-HAMAD </a:t>
            </a:r>
            <a:br>
              <a:rPr lang="en-US" sz="2000" dirty="0"/>
            </a:br>
            <a:r>
              <a:rPr lang="en-US" sz="2000" dirty="0" err="1"/>
              <a:t>Khaled</a:t>
            </a:r>
            <a:r>
              <a:rPr lang="en-US" sz="2000" dirty="0"/>
              <a:t> Al-</a:t>
            </a:r>
            <a:r>
              <a:rPr lang="en-US" sz="2000" dirty="0" err="1"/>
              <a:t>Hinde</a:t>
            </a:r>
            <a:br>
              <a:rPr lang="en-US" sz="2000" dirty="0"/>
            </a:br>
            <a:r>
              <a:rPr lang="en-US" sz="2000" dirty="0" err="1"/>
              <a:t>Ibraheem</a:t>
            </a:r>
            <a:r>
              <a:rPr lang="en-US" sz="2000" dirty="0"/>
              <a:t> Al-GHARAIBEH</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ar-JO"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PHASE:</a:t>
            </a:r>
            <a:endParaRPr lang="ar-JO" dirty="0"/>
          </a:p>
        </p:txBody>
      </p:sp>
      <p:sp>
        <p:nvSpPr>
          <p:cNvPr id="3" name="Content Placeholder 2"/>
          <p:cNvSpPr>
            <a:spLocks noGrp="1"/>
          </p:cNvSpPr>
          <p:nvPr>
            <p:ph idx="1"/>
          </p:nvPr>
        </p:nvSpPr>
        <p:spPr/>
        <p:txBody>
          <a:bodyPr>
            <a:normAutofit fontScale="62500" lnSpcReduction="20000"/>
          </a:bodyPr>
          <a:lstStyle/>
          <a:p>
            <a:pPr rtl="1">
              <a:buNone/>
            </a:pPr>
            <a:r>
              <a:rPr lang="en-US" dirty="0"/>
              <a:t>Required</a:t>
            </a:r>
          </a:p>
          <a:p>
            <a:pPr rtl="1">
              <a:buNone/>
            </a:pPr>
            <a:r>
              <a:rPr lang="en-US" dirty="0"/>
              <a:t> Devices and Hardware / software / OS .</a:t>
            </a:r>
          </a:p>
          <a:p>
            <a:pPr rtl="1">
              <a:buNone/>
            </a:pPr>
            <a:r>
              <a:rPr lang="en-US" dirty="0"/>
              <a:t> </a:t>
            </a:r>
          </a:p>
          <a:p>
            <a:pPr rtl="1">
              <a:buNone/>
            </a:pPr>
            <a:r>
              <a:rPr lang="en-US" dirty="0"/>
              <a:t>## Hardware Required :</a:t>
            </a:r>
            <a:br>
              <a:rPr lang="en-US" dirty="0"/>
            </a:br>
            <a:r>
              <a:rPr lang="en-US" dirty="0"/>
              <a:t>             -Smart phone (and supports Bluetooth).</a:t>
            </a:r>
            <a:br>
              <a:rPr lang="en-US" dirty="0"/>
            </a:br>
            <a:r>
              <a:rPr lang="en-US" dirty="0"/>
              <a:t>             -Bluetooth Chip.</a:t>
            </a:r>
            <a:br>
              <a:rPr lang="en-US" dirty="0"/>
            </a:br>
            <a:r>
              <a:rPr lang="en-US" dirty="0"/>
              <a:t>             -a Conveyor belt.</a:t>
            </a:r>
            <a:br>
              <a:rPr lang="en-US" dirty="0"/>
            </a:br>
            <a:r>
              <a:rPr lang="en-US" dirty="0"/>
              <a:t>             -the Box/room components.</a:t>
            </a:r>
          </a:p>
          <a:p>
            <a:pPr rtl="1">
              <a:buNone/>
            </a:pPr>
            <a:r>
              <a:rPr lang="en-US" dirty="0"/>
              <a:t> </a:t>
            </a:r>
          </a:p>
          <a:p>
            <a:pPr rtl="1">
              <a:buNone/>
            </a:pPr>
            <a:r>
              <a:rPr lang="en-US" dirty="0"/>
              <a:t>## Software Required :</a:t>
            </a:r>
            <a:br>
              <a:rPr lang="en-US" dirty="0"/>
            </a:br>
            <a:r>
              <a:rPr lang="en-US" dirty="0"/>
              <a:t>             - GOOGLE Android Studio.</a:t>
            </a:r>
            <a:br>
              <a:rPr lang="en-US" dirty="0"/>
            </a:br>
            <a:r>
              <a:rPr lang="en-US" dirty="0"/>
              <a:t>             - </a:t>
            </a:r>
            <a:r>
              <a:rPr lang="en-US" dirty="0" err="1"/>
              <a:t>Arduino</a:t>
            </a:r>
            <a:r>
              <a:rPr lang="en-US" dirty="0"/>
              <a:t> BT. </a:t>
            </a:r>
          </a:p>
          <a:p>
            <a:pPr rtl="1">
              <a:buNone/>
            </a:pPr>
            <a:r>
              <a:rPr lang="en-US" dirty="0"/>
              <a:t> </a:t>
            </a:r>
          </a:p>
          <a:p>
            <a:pPr rtl="1">
              <a:buNone/>
            </a:pPr>
            <a:r>
              <a:rPr lang="en-US" dirty="0"/>
              <a:t>## OS Required :</a:t>
            </a:r>
          </a:p>
          <a:p>
            <a:pPr rtl="1">
              <a:buNone/>
            </a:pPr>
            <a:r>
              <a:rPr lang="en-US" dirty="0"/>
              <a:t>             - Android 5.0.1 or a Higher version of Android                         Operating System.</a:t>
            </a:r>
          </a:p>
          <a:p>
            <a:pPr>
              <a:buNone/>
            </a:pPr>
            <a:endParaRPr lang="ar-JO"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ANALYSIS PHASE: (Functional Requirements)</a:t>
            </a:r>
            <a:endParaRPr lang="ar-JO" sz="3600" dirty="0"/>
          </a:p>
        </p:txBody>
      </p:sp>
      <p:sp>
        <p:nvSpPr>
          <p:cNvPr id="3" name="Content Placeholder 2"/>
          <p:cNvSpPr>
            <a:spLocks noGrp="1"/>
          </p:cNvSpPr>
          <p:nvPr>
            <p:ph idx="1"/>
          </p:nvPr>
        </p:nvSpPr>
        <p:spPr/>
        <p:txBody>
          <a:bodyPr>
            <a:normAutofit fontScale="32500" lnSpcReduction="20000"/>
          </a:bodyPr>
          <a:lstStyle/>
          <a:p>
            <a:pPr rtl="1">
              <a:buNone/>
            </a:pPr>
            <a:r>
              <a:rPr lang="en-US" dirty="0"/>
              <a:t> </a:t>
            </a:r>
          </a:p>
          <a:p>
            <a:pPr>
              <a:buNone/>
            </a:pPr>
            <a:r>
              <a:rPr lang="en-US" sz="4300" dirty="0"/>
              <a:t>FEAT-1</a:t>
            </a:r>
          </a:p>
          <a:p>
            <a:pPr>
              <a:buNone/>
            </a:pPr>
            <a:r>
              <a:rPr lang="en-US" sz="4300" dirty="0"/>
              <a:t>The System should Allow a the new doctors of the hospital to register throw the head of the hospital username and password .</a:t>
            </a:r>
          </a:p>
          <a:p>
            <a:pPr>
              <a:buNone/>
            </a:pPr>
            <a:r>
              <a:rPr lang="en-US" sz="4300" dirty="0"/>
              <a:t> </a:t>
            </a:r>
          </a:p>
          <a:p>
            <a:pPr>
              <a:buNone/>
            </a:pPr>
            <a:r>
              <a:rPr lang="en-US" sz="4300" dirty="0"/>
              <a:t>FEAT-2</a:t>
            </a:r>
          </a:p>
          <a:p>
            <a:pPr>
              <a:buNone/>
            </a:pPr>
            <a:r>
              <a:rPr lang="en-US" sz="4300" dirty="0"/>
              <a:t>The System should Allow the doctors to create a new patient profile.</a:t>
            </a:r>
          </a:p>
          <a:p>
            <a:pPr>
              <a:buNone/>
            </a:pPr>
            <a:r>
              <a:rPr lang="en-US" sz="4300" dirty="0"/>
              <a:t> </a:t>
            </a:r>
          </a:p>
          <a:p>
            <a:pPr>
              <a:buNone/>
            </a:pPr>
            <a:r>
              <a:rPr lang="en-US" sz="4300" dirty="0"/>
              <a:t>FEAT-3</a:t>
            </a:r>
          </a:p>
          <a:p>
            <a:pPr>
              <a:buNone/>
            </a:pPr>
            <a:r>
              <a:rPr lang="en-US" sz="4300" dirty="0"/>
              <a:t>The System should Allow the doctors to add/edit patients medications information(time , type and amount).</a:t>
            </a:r>
          </a:p>
          <a:p>
            <a:pPr>
              <a:buNone/>
            </a:pPr>
            <a:r>
              <a:rPr lang="en-US" sz="4300" dirty="0"/>
              <a:t> </a:t>
            </a:r>
          </a:p>
          <a:p>
            <a:pPr>
              <a:buNone/>
            </a:pPr>
            <a:r>
              <a:rPr lang="en-US" sz="4300" dirty="0"/>
              <a:t>FEAT-4</a:t>
            </a:r>
          </a:p>
          <a:p>
            <a:pPr>
              <a:buNone/>
            </a:pPr>
            <a:r>
              <a:rPr lang="en-US" sz="4300" dirty="0"/>
              <a:t>The System should Allow the doctors to delete a patient profile .</a:t>
            </a:r>
          </a:p>
          <a:p>
            <a:pPr>
              <a:buNone/>
            </a:pPr>
            <a:r>
              <a:rPr lang="en-US" sz="4300" dirty="0"/>
              <a:t> </a:t>
            </a:r>
          </a:p>
          <a:p>
            <a:pPr>
              <a:buNone/>
            </a:pPr>
            <a:r>
              <a:rPr lang="en-US" sz="4300" dirty="0"/>
              <a:t>FEAT-5</a:t>
            </a:r>
          </a:p>
          <a:p>
            <a:pPr>
              <a:buNone/>
            </a:pPr>
            <a:r>
              <a:rPr lang="en-US" sz="4300" dirty="0"/>
              <a:t>The System should Alert the patients when the medications are ready and to turn off that Alert when they command the system to turn it off throw the patient/user interface .</a:t>
            </a:r>
          </a:p>
          <a:p>
            <a:pPr>
              <a:buNone/>
            </a:pPr>
            <a:r>
              <a:rPr lang="en-US" sz="4300" dirty="0"/>
              <a:t> </a:t>
            </a:r>
          </a:p>
          <a:p>
            <a:pPr>
              <a:buNone/>
            </a:pPr>
            <a:r>
              <a:rPr lang="en-US" sz="4300" dirty="0"/>
              <a:t>FEAT-6</a:t>
            </a:r>
          </a:p>
          <a:p>
            <a:pPr>
              <a:buNone/>
            </a:pPr>
            <a:r>
              <a:rPr lang="en-US" sz="4300" dirty="0"/>
              <a:t>The System should send a message to the robot inform him about the type, time and the amount of the medicine.</a:t>
            </a:r>
          </a:p>
          <a:p>
            <a:pPr rtl="1">
              <a:buNone/>
            </a:pPr>
            <a:r>
              <a:rPr lang="en-US" dirty="0"/>
              <a:t> </a:t>
            </a:r>
          </a:p>
          <a:p>
            <a:endParaRPr lang="ar-JO"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modeling &amp; Decision Table:</a:t>
            </a:r>
            <a:endParaRPr lang="ar-JO" dirty="0"/>
          </a:p>
        </p:txBody>
      </p:sp>
      <p:pic>
        <p:nvPicPr>
          <p:cNvPr id="4" name="Content Placeholder 3" descr="لوجك.png"/>
          <p:cNvPicPr>
            <a:picLocks noGrp="1" noChangeAspect="1"/>
          </p:cNvPicPr>
          <p:nvPr>
            <p:ph idx="1"/>
          </p:nvPr>
        </p:nvPicPr>
        <p:blipFill>
          <a:blip r:embed="rId2"/>
          <a:stretch>
            <a:fillRect/>
          </a:stretch>
        </p:blipFill>
        <p:spPr>
          <a:xfrm>
            <a:off x="1447800" y="1752600"/>
            <a:ext cx="5628997" cy="4023769"/>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Project Scheduling and Major milestones:</a:t>
            </a:r>
            <a:endParaRPr lang="ar-JO" sz="3600" dirty="0"/>
          </a:p>
        </p:txBody>
      </p:sp>
      <p:pic>
        <p:nvPicPr>
          <p:cNvPr id="4" name="Content Placeholder 3" descr="س1.png"/>
          <p:cNvPicPr>
            <a:picLocks noGrp="1" noChangeAspect="1"/>
          </p:cNvPicPr>
          <p:nvPr>
            <p:ph idx="1"/>
          </p:nvPr>
        </p:nvPicPr>
        <p:blipFill>
          <a:blip r:embed="rId2"/>
          <a:stretch>
            <a:fillRect/>
          </a:stretch>
        </p:blipFill>
        <p:spPr>
          <a:xfrm>
            <a:off x="228600" y="1600200"/>
            <a:ext cx="3661782" cy="4876800"/>
          </a:xfrm>
        </p:spPr>
      </p:pic>
      <p:pic>
        <p:nvPicPr>
          <p:cNvPr id="2050" name="Picture 2"/>
          <p:cNvPicPr>
            <a:picLocks noChangeAspect="1" noChangeArrowheads="1"/>
          </p:cNvPicPr>
          <p:nvPr/>
        </p:nvPicPr>
        <p:blipFill>
          <a:blip r:embed="rId3"/>
          <a:srcRect/>
          <a:stretch>
            <a:fillRect/>
          </a:stretch>
        </p:blipFill>
        <p:spPr bwMode="auto">
          <a:xfrm>
            <a:off x="4191000" y="1600200"/>
            <a:ext cx="4776787" cy="4876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Standards followed:</a:t>
            </a:r>
            <a:endParaRPr lang="ar-JO" dirty="0"/>
          </a:p>
        </p:txBody>
      </p:sp>
      <p:sp>
        <p:nvSpPr>
          <p:cNvPr id="3" name="Content Placeholder 2"/>
          <p:cNvSpPr>
            <a:spLocks noGrp="1"/>
          </p:cNvSpPr>
          <p:nvPr>
            <p:ph idx="1"/>
          </p:nvPr>
        </p:nvSpPr>
        <p:spPr/>
        <p:txBody>
          <a:bodyPr>
            <a:normAutofit fontScale="77500" lnSpcReduction="20000"/>
          </a:bodyPr>
          <a:lstStyle/>
          <a:p>
            <a:pPr rtl="1">
              <a:buNone/>
            </a:pPr>
            <a:r>
              <a:rPr lang="en-US" dirty="0"/>
              <a:t># weekly meetings</a:t>
            </a:r>
            <a:br>
              <a:rPr lang="en-US" dirty="0"/>
            </a:br>
            <a:r>
              <a:rPr lang="en-US" dirty="0"/>
              <a:t>        - discuss what we have achieved in the previous week.</a:t>
            </a:r>
            <a:br>
              <a:rPr lang="en-US" dirty="0"/>
            </a:br>
            <a:r>
              <a:rPr lang="en-US" dirty="0"/>
              <a:t>        - discuss what we will achieve in the next week.</a:t>
            </a:r>
            <a:br>
              <a:rPr lang="en-US" dirty="0"/>
            </a:br>
            <a:r>
              <a:rPr lang="en-US" dirty="0"/>
              <a:t>        - discuss the problems we have faced in the work.</a:t>
            </a:r>
            <a:br>
              <a:rPr lang="en-US" dirty="0"/>
            </a:br>
            <a:r>
              <a:rPr lang="en-US" dirty="0"/>
              <a:t>        - extra two meetings to combine the work (last two meetings)</a:t>
            </a:r>
          </a:p>
          <a:p>
            <a:pPr rtl="1">
              <a:buNone/>
            </a:pPr>
            <a:r>
              <a:rPr lang="en-US" dirty="0"/>
              <a:t> </a:t>
            </a:r>
          </a:p>
          <a:p>
            <a:pPr rtl="1">
              <a:buNone/>
            </a:pPr>
            <a:r>
              <a:rPr lang="en-US" dirty="0"/>
              <a:t># each function and button name must represent its functionality.</a:t>
            </a:r>
          </a:p>
          <a:p>
            <a:pPr rtl="1">
              <a:buNone/>
            </a:pPr>
            <a:r>
              <a:rPr lang="en-US" dirty="0"/>
              <a:t> </a:t>
            </a:r>
          </a:p>
          <a:p>
            <a:pPr rtl="1">
              <a:buNone/>
            </a:pPr>
            <a:r>
              <a:rPr lang="en-US" dirty="0"/>
              <a:t># the project manager assistant will take over when the project manager is not in the work/meeting.</a:t>
            </a:r>
          </a:p>
          <a:p>
            <a:pPr>
              <a:buNone/>
            </a:pPr>
            <a:endParaRPr lang="ar-J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Abstract &amp; Background</a:t>
            </a:r>
            <a:endParaRPr lang="ar-JO" dirty="0"/>
          </a:p>
        </p:txBody>
      </p:sp>
      <p:sp>
        <p:nvSpPr>
          <p:cNvPr id="3" name="Content Placeholder 2"/>
          <p:cNvSpPr>
            <a:spLocks noGrp="1"/>
          </p:cNvSpPr>
          <p:nvPr>
            <p:ph idx="1"/>
          </p:nvPr>
        </p:nvSpPr>
        <p:spPr>
          <a:xfrm>
            <a:off x="457200" y="1447800"/>
            <a:ext cx="8229600" cy="4525963"/>
          </a:xfrm>
        </p:spPr>
        <p:txBody>
          <a:bodyPr/>
          <a:lstStyle/>
          <a:p>
            <a:pPr>
              <a:buNone/>
            </a:pPr>
            <a:r>
              <a:rPr lang="en-US" dirty="0"/>
              <a:t>Reduce the number of routine necessary moves.</a:t>
            </a:r>
          </a:p>
          <a:p>
            <a:pPr>
              <a:buNone/>
            </a:pPr>
            <a:r>
              <a:rPr lang="en-US" dirty="0"/>
              <a:t>Increase the productivity of the work.</a:t>
            </a:r>
          </a:p>
          <a:p>
            <a:pPr>
              <a:buNone/>
            </a:pPr>
            <a:r>
              <a:rPr lang="en-US" dirty="0"/>
              <a:t>Reduce time &amp; effort to allow nurses to focus more on the patient.</a:t>
            </a:r>
          </a:p>
          <a:p>
            <a:pPr>
              <a:buNone/>
            </a:pPr>
            <a:r>
              <a:rPr lang="en-US" dirty="0"/>
              <a:t>Prevent the medications from being stolen.</a:t>
            </a:r>
          </a:p>
          <a:p>
            <a:pPr>
              <a:buNone/>
            </a:pPr>
            <a:r>
              <a:rPr lang="en-US" dirty="0"/>
              <a:t>Using smart phones , android </a:t>
            </a:r>
            <a:r>
              <a:rPr lang="en-US" dirty="0" err="1"/>
              <a:t>os</a:t>
            </a:r>
            <a:r>
              <a:rPr lang="en-US" dirty="0"/>
              <a:t> , </a:t>
            </a:r>
            <a:r>
              <a:rPr lang="en-US" dirty="0" err="1"/>
              <a:t>arduino</a:t>
            </a:r>
            <a:r>
              <a:rPr lang="en-US" dirty="0"/>
              <a:t> board, the box hardware and the conveyor belt we are trying to reduce the above problems.</a:t>
            </a:r>
            <a:endParaRPr lang="ar-JO"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a:t>
            </a:r>
            <a:endParaRPr lang="ar-JO" dirty="0"/>
          </a:p>
        </p:txBody>
      </p:sp>
      <p:pic>
        <p:nvPicPr>
          <p:cNvPr id="3074" name="Picture 2"/>
          <p:cNvPicPr>
            <a:picLocks noChangeAspect="1" noChangeArrowheads="1"/>
          </p:cNvPicPr>
          <p:nvPr/>
        </p:nvPicPr>
        <p:blipFill>
          <a:blip r:embed="rId2"/>
          <a:srcRect/>
          <a:stretch>
            <a:fillRect/>
          </a:stretch>
        </p:blipFill>
        <p:spPr bwMode="auto">
          <a:xfrm>
            <a:off x="990600" y="1676400"/>
            <a:ext cx="7210425" cy="46196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ar-JO" dirty="0"/>
          </a:p>
        </p:txBody>
      </p:sp>
      <p:pic>
        <p:nvPicPr>
          <p:cNvPr id="7170" name="Picture 2" descr="https://cdn.lynda.com/course/477451/477451-636198978267245657-16x9.jpg"/>
          <p:cNvPicPr>
            <a:picLocks noChangeAspect="1" noChangeArrowheads="1"/>
          </p:cNvPicPr>
          <p:nvPr/>
        </p:nvPicPr>
        <p:blipFill>
          <a:blip r:embed="rId2"/>
          <a:srcRect/>
          <a:stretch>
            <a:fillRect/>
          </a:stretch>
        </p:blipFill>
        <p:spPr bwMode="auto">
          <a:xfrm>
            <a:off x="457200" y="1371600"/>
            <a:ext cx="8229600" cy="5486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48D0-0319-4A04-9188-EC186BDA7D0C}"/>
              </a:ext>
            </a:extLst>
          </p:cNvPr>
          <p:cNvSpPr>
            <a:spLocks noGrp="1"/>
          </p:cNvSpPr>
          <p:nvPr>
            <p:ph type="ctrTitle"/>
          </p:nvPr>
        </p:nvSpPr>
        <p:spPr/>
        <p:txBody>
          <a:bodyPr>
            <a:normAutofit/>
          </a:bodyPr>
          <a:lstStyle/>
          <a:p>
            <a:pPr algn="ctr"/>
            <a:r>
              <a:rPr lang="en-US" dirty="0"/>
              <a:t>DRUGS BOX</a:t>
            </a:r>
            <a:br>
              <a:rPr lang="en-US" dirty="0"/>
            </a:br>
            <a:endParaRPr lang="en-US" dirty="0"/>
          </a:p>
        </p:txBody>
      </p:sp>
      <p:sp>
        <p:nvSpPr>
          <p:cNvPr id="3" name="Subtitle 2">
            <a:extLst>
              <a:ext uri="{FF2B5EF4-FFF2-40B4-BE49-F238E27FC236}">
                <a16:creationId xmlns:a16="http://schemas.microsoft.com/office/drawing/2014/main" id="{B1F4CFCD-4A1A-421E-9854-72AE8FE7C584}"/>
              </a:ext>
            </a:extLst>
          </p:cNvPr>
          <p:cNvSpPr>
            <a:spLocks noGrp="1"/>
          </p:cNvSpPr>
          <p:nvPr>
            <p:ph type="subTitle" idx="1"/>
          </p:nvPr>
        </p:nvSpPr>
        <p:spPr/>
        <p:txBody>
          <a:bodyPr/>
          <a:lstStyle/>
          <a:p>
            <a:pPr algn="ctr"/>
            <a:r>
              <a:rPr lang="en-US" dirty="0"/>
              <a:t>Supervised By:</a:t>
            </a:r>
          </a:p>
          <a:p>
            <a:pPr algn="ctr"/>
            <a:r>
              <a:rPr lang="en-US" dirty="0"/>
              <a:t>DR: Osama-Al Khaleel </a:t>
            </a:r>
          </a:p>
        </p:txBody>
      </p:sp>
    </p:spTree>
    <p:extLst>
      <p:ext uri="{BB962C8B-B14F-4D97-AF65-F5344CB8AC3E}">
        <p14:creationId xmlns:p14="http://schemas.microsoft.com/office/powerpoint/2010/main" val="38320896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48D0-0319-4A04-9188-EC186BDA7D0C}"/>
              </a:ext>
            </a:extLst>
          </p:cNvPr>
          <p:cNvSpPr>
            <a:spLocks noGrp="1"/>
          </p:cNvSpPr>
          <p:nvPr>
            <p:ph type="ctrTitle"/>
          </p:nvPr>
        </p:nvSpPr>
        <p:spPr/>
        <p:txBody>
          <a:bodyPr>
            <a:normAutofit/>
          </a:bodyPr>
          <a:lstStyle/>
          <a:p>
            <a:pPr algn="ctr"/>
            <a:br>
              <a:rPr lang="en-US" dirty="0"/>
            </a:br>
            <a:r>
              <a:rPr lang="en-US" dirty="0"/>
              <a:t>Supervised By:</a:t>
            </a:r>
            <a:br>
              <a:rPr lang="en-US" dirty="0"/>
            </a:br>
            <a:r>
              <a:rPr lang="en-US" dirty="0"/>
              <a:t>DR: Osama-Al Khaleel </a:t>
            </a:r>
            <a:br>
              <a:rPr lang="en-US" dirty="0"/>
            </a:br>
            <a:endParaRPr lang="en-US" dirty="0"/>
          </a:p>
        </p:txBody>
      </p:sp>
      <p:sp>
        <p:nvSpPr>
          <p:cNvPr id="3" name="Subtitle 2">
            <a:extLst>
              <a:ext uri="{FF2B5EF4-FFF2-40B4-BE49-F238E27FC236}">
                <a16:creationId xmlns:a16="http://schemas.microsoft.com/office/drawing/2014/main" id="{B1F4CFCD-4A1A-421E-9854-72AE8FE7C584}"/>
              </a:ext>
            </a:extLst>
          </p:cNvPr>
          <p:cNvSpPr>
            <a:spLocks noGrp="1"/>
          </p:cNvSpPr>
          <p:nvPr>
            <p:ph type="subTitle" idx="1"/>
          </p:nvPr>
        </p:nvSpPr>
        <p:spPr>
          <a:xfrm>
            <a:off x="2971799" y="4146550"/>
            <a:ext cx="5398295" cy="1258082"/>
          </a:xfrm>
        </p:spPr>
        <p:txBody>
          <a:bodyPr>
            <a:normAutofit lnSpcReduction="10000"/>
          </a:bodyPr>
          <a:lstStyle/>
          <a:p>
            <a:pPr algn="ctr"/>
            <a:r>
              <a:rPr lang="en-US" b="1" dirty="0"/>
              <a:t>Presented By</a:t>
            </a:r>
          </a:p>
          <a:p>
            <a:pPr algn="ctr"/>
            <a:r>
              <a:rPr lang="en-US" dirty="0"/>
              <a:t>Baha Ahmad GDIESAT</a:t>
            </a:r>
          </a:p>
          <a:p>
            <a:pPr algn="ctr"/>
            <a:r>
              <a:rPr lang="en-US" dirty="0"/>
              <a:t>Ibrahim Baker Gharaibeh</a:t>
            </a:r>
          </a:p>
          <a:p>
            <a:pPr algn="ctr"/>
            <a:r>
              <a:rPr lang="en-US" dirty="0"/>
              <a:t>Khaled Ahmed Hindi</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530215034"/>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F957-48D3-4C93-8FCC-66EAFC0927FC}"/>
              </a:ext>
            </a:extLst>
          </p:cNvPr>
          <p:cNvSpPr>
            <a:spLocks noGrp="1"/>
          </p:cNvSpPr>
          <p:nvPr>
            <p:ph type="title"/>
          </p:nvPr>
        </p:nvSpPr>
        <p:spPr/>
        <p:txBody>
          <a:bodyPr/>
          <a:lstStyle/>
          <a:p>
            <a:r>
              <a:rPr lang="en-US" dirty="0"/>
              <a:t>System Components:</a:t>
            </a:r>
          </a:p>
        </p:txBody>
      </p:sp>
      <p:sp>
        <p:nvSpPr>
          <p:cNvPr id="3" name="Content Placeholder 2">
            <a:extLst>
              <a:ext uri="{FF2B5EF4-FFF2-40B4-BE49-F238E27FC236}">
                <a16:creationId xmlns:a16="http://schemas.microsoft.com/office/drawing/2014/main" id="{73CE6266-D904-4958-AB3E-2C6CCF659A76}"/>
              </a:ext>
            </a:extLst>
          </p:cNvPr>
          <p:cNvSpPr>
            <a:spLocks noGrp="1"/>
          </p:cNvSpPr>
          <p:nvPr>
            <p:ph idx="1"/>
          </p:nvPr>
        </p:nvSpPr>
        <p:spPr>
          <a:xfrm>
            <a:off x="514351" y="2406651"/>
            <a:ext cx="7598569" cy="2794000"/>
          </a:xfrm>
        </p:spPr>
        <p:txBody>
          <a:bodyPr>
            <a:normAutofit fontScale="25000" lnSpcReduction="20000"/>
          </a:bodyPr>
          <a:lstStyle/>
          <a:p>
            <a:pPr lvl="0"/>
            <a:r>
              <a:rPr lang="en-US" sz="9600" dirty="0"/>
              <a:t>Hardware</a:t>
            </a:r>
            <a:r>
              <a:rPr lang="en-US" sz="8400" dirty="0"/>
              <a:t>:</a:t>
            </a:r>
          </a:p>
          <a:p>
            <a:pPr lvl="0"/>
            <a:r>
              <a:rPr lang="en-US" sz="5400" dirty="0"/>
              <a:t>Arduino board Mega</a:t>
            </a:r>
          </a:p>
          <a:p>
            <a:pPr lvl="0"/>
            <a:r>
              <a:rPr lang="en-US" sz="5400" dirty="0"/>
              <a:t>Bluetooth chip Hc-06</a:t>
            </a:r>
          </a:p>
          <a:p>
            <a:pPr lvl="0"/>
            <a:r>
              <a:rPr lang="en-US" sz="5400" dirty="0"/>
              <a:t>Drug Box</a:t>
            </a:r>
          </a:p>
          <a:p>
            <a:pPr lvl="0"/>
            <a:r>
              <a:rPr lang="en-US" sz="5400" dirty="0"/>
              <a:t>Convey Belt</a:t>
            </a:r>
          </a:p>
          <a:p>
            <a:pPr lvl="0"/>
            <a:r>
              <a:rPr lang="en-US" sz="9600" dirty="0"/>
              <a:t>Software:</a:t>
            </a:r>
          </a:p>
          <a:p>
            <a:pPr lvl="0"/>
            <a:r>
              <a:rPr lang="en-US" sz="5400" dirty="0"/>
              <a:t>Android Studio </a:t>
            </a:r>
          </a:p>
          <a:p>
            <a:pPr lvl="0"/>
            <a:r>
              <a:rPr lang="en-US" sz="5400" dirty="0"/>
              <a:t>Arduino IDE</a:t>
            </a:r>
          </a:p>
          <a:p>
            <a:r>
              <a:rPr lang="en-US" sz="5400" dirty="0"/>
              <a:t>        </a:t>
            </a:r>
          </a:p>
          <a:p>
            <a:endParaRPr lang="en-US" dirty="0"/>
          </a:p>
        </p:txBody>
      </p:sp>
    </p:spTree>
    <p:extLst>
      <p:ext uri="{BB962C8B-B14F-4D97-AF65-F5344CB8AC3E}">
        <p14:creationId xmlns:p14="http://schemas.microsoft.com/office/powerpoint/2010/main" val="2999054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68A6-39C3-4F4B-A035-75F568D442F8}"/>
              </a:ext>
            </a:extLst>
          </p:cNvPr>
          <p:cNvSpPr>
            <a:spLocks noGrp="1"/>
          </p:cNvSpPr>
          <p:nvPr>
            <p:ph type="title"/>
          </p:nvPr>
        </p:nvSpPr>
        <p:spPr/>
        <p:txBody>
          <a:bodyPr/>
          <a:lstStyle/>
          <a:p>
            <a:r>
              <a:rPr lang="en-US" dirty="0" err="1"/>
              <a:t>BRief</a:t>
            </a:r>
            <a:r>
              <a:rPr lang="en-US" dirty="0"/>
              <a:t>:</a:t>
            </a:r>
          </a:p>
        </p:txBody>
      </p:sp>
      <p:sp>
        <p:nvSpPr>
          <p:cNvPr id="3" name="Content Placeholder 2">
            <a:extLst>
              <a:ext uri="{FF2B5EF4-FFF2-40B4-BE49-F238E27FC236}">
                <a16:creationId xmlns:a16="http://schemas.microsoft.com/office/drawing/2014/main" id="{087B06FD-AE3C-407E-8D34-437C9C257DB1}"/>
              </a:ext>
            </a:extLst>
          </p:cNvPr>
          <p:cNvSpPr>
            <a:spLocks noGrp="1"/>
          </p:cNvSpPr>
          <p:nvPr>
            <p:ph idx="1"/>
          </p:nvPr>
        </p:nvSpPr>
        <p:spPr/>
        <p:txBody>
          <a:bodyPr/>
          <a:lstStyle/>
          <a:p>
            <a:r>
              <a:rPr lang="en-US" dirty="0"/>
              <a:t>the doctor of the hospital will enter the information of the patients.</a:t>
            </a:r>
          </a:p>
          <a:p>
            <a:r>
              <a:rPr lang="en-US" dirty="0"/>
              <a:t>  Ex: patient name, medication name, medication amount/quantity, medication time etc...</a:t>
            </a:r>
          </a:p>
          <a:p>
            <a:r>
              <a:rPr lang="en-US" dirty="0"/>
              <a:t>the software will keep checking until the time come for the patient to take his medications.</a:t>
            </a:r>
          </a:p>
          <a:p>
            <a:r>
              <a:rPr lang="en-US" dirty="0"/>
              <a:t>the software will send a note to the hardware box/room to inform it when the time comes for the patient to take his medications.</a:t>
            </a:r>
          </a:p>
          <a:p>
            <a:r>
              <a:rPr lang="en-US" dirty="0"/>
              <a:t>then the hardware room/box should drop the medication on the conveyor belt.</a:t>
            </a:r>
          </a:p>
          <a:p>
            <a:r>
              <a:rPr lang="en-US" dirty="0"/>
              <a:t>the conveyor belt should take the medications to the patient. </a:t>
            </a:r>
          </a:p>
          <a:p>
            <a:r>
              <a:rPr lang="en-US" dirty="0"/>
              <a:t>the app notifies the patient that the medicine is ready</a:t>
            </a:r>
          </a:p>
          <a:p>
            <a:endParaRPr lang="en-US" b="1" dirty="0"/>
          </a:p>
        </p:txBody>
      </p:sp>
    </p:spTree>
    <p:extLst>
      <p:ext uri="{BB962C8B-B14F-4D97-AF65-F5344CB8AC3E}">
        <p14:creationId xmlns:p14="http://schemas.microsoft.com/office/powerpoint/2010/main" val="2689676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7CB5-B011-422A-B88F-542CCBE88F9B}"/>
              </a:ext>
            </a:extLst>
          </p:cNvPr>
          <p:cNvSpPr>
            <a:spLocks noGrp="1"/>
          </p:cNvSpPr>
          <p:nvPr>
            <p:ph type="title"/>
          </p:nvPr>
        </p:nvSpPr>
        <p:spPr/>
        <p:txBody>
          <a:bodyPr/>
          <a:lstStyle/>
          <a:p>
            <a:r>
              <a:rPr lang="en-US" b="1" dirty="0"/>
              <a:t>Proposed Work:</a:t>
            </a:r>
            <a:endParaRPr lang="en-US" dirty="0"/>
          </a:p>
        </p:txBody>
      </p:sp>
      <p:sp>
        <p:nvSpPr>
          <p:cNvPr id="3" name="Content Placeholder 2">
            <a:extLst>
              <a:ext uri="{FF2B5EF4-FFF2-40B4-BE49-F238E27FC236}">
                <a16:creationId xmlns:a16="http://schemas.microsoft.com/office/drawing/2014/main" id="{444435D3-D1CA-4BC5-ABE6-796501E5DBAB}"/>
              </a:ext>
            </a:extLst>
          </p:cNvPr>
          <p:cNvSpPr>
            <a:spLocks noGrp="1"/>
          </p:cNvSpPr>
          <p:nvPr>
            <p:ph idx="1"/>
          </p:nvPr>
        </p:nvSpPr>
        <p:spPr>
          <a:xfrm>
            <a:off x="514351" y="2081139"/>
            <a:ext cx="7598569" cy="3119512"/>
          </a:xfrm>
        </p:spPr>
        <p:txBody>
          <a:bodyPr/>
          <a:lstStyle/>
          <a:p>
            <a:pPr marL="0" indent="0">
              <a:buNone/>
            </a:pPr>
            <a:r>
              <a:rPr lang="en-US" dirty="0"/>
              <a:t>we also need1 plastic and 2 Rubbers and 2 woods and I metal all of this components are In the form of a cylinder except wood which in a circle form as below</a:t>
            </a:r>
          </a:p>
          <a:p>
            <a:pPr marL="0" indent="0">
              <a:buNone/>
            </a:pPr>
            <a:r>
              <a:rPr lang="en-US" dirty="0"/>
              <a:t>We use the components that show in the picture to design each wheel ,which part of the convey belt ,first we need 5 pieces :1 plastic and 2 Rubbers and 2 woods and I metal all of this components are In the form of a cylinder except wood which in a circle form.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6D7D4B8E-6110-4899-93E0-C7FDC724D356}"/>
              </a:ext>
            </a:extLst>
          </p:cNvPr>
          <p:cNvPicPr/>
          <p:nvPr/>
        </p:nvPicPr>
        <p:blipFill>
          <a:blip r:embed="rId2">
            <a:extLst>
              <a:ext uri="{28A0092B-C50C-407E-A947-70E740481C1C}">
                <a14:useLocalDpi xmlns:a14="http://schemas.microsoft.com/office/drawing/2010/main" val="0"/>
              </a:ext>
            </a:extLst>
          </a:blip>
          <a:stretch>
            <a:fillRect/>
          </a:stretch>
        </p:blipFill>
        <p:spPr>
          <a:xfrm>
            <a:off x="1926779" y="3173340"/>
            <a:ext cx="4087654" cy="1629251"/>
          </a:xfrm>
          <a:prstGeom prst="rect">
            <a:avLst/>
          </a:prstGeom>
        </p:spPr>
      </p:pic>
    </p:spTree>
    <p:extLst>
      <p:ext uri="{BB962C8B-B14F-4D97-AF65-F5344CB8AC3E}">
        <p14:creationId xmlns:p14="http://schemas.microsoft.com/office/powerpoint/2010/main" val="2913092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AF45-9EBF-490C-9DCC-247C458A674A}"/>
              </a:ext>
            </a:extLst>
          </p:cNvPr>
          <p:cNvSpPr>
            <a:spLocks noGrp="1"/>
          </p:cNvSpPr>
          <p:nvPr>
            <p:ph type="title"/>
          </p:nvPr>
        </p:nvSpPr>
        <p:spPr/>
        <p:txBody>
          <a:bodyPr/>
          <a:lstStyle/>
          <a:p>
            <a:r>
              <a:rPr lang="en-US" dirty="0"/>
              <a:t>Continue:</a:t>
            </a:r>
          </a:p>
        </p:txBody>
      </p:sp>
      <p:sp>
        <p:nvSpPr>
          <p:cNvPr id="4" name="Content Placeholder 3">
            <a:extLst>
              <a:ext uri="{FF2B5EF4-FFF2-40B4-BE49-F238E27FC236}">
                <a16:creationId xmlns:a16="http://schemas.microsoft.com/office/drawing/2014/main" id="{5A00966C-ACB0-44B2-BEF1-2F774CE860B8}"/>
              </a:ext>
            </a:extLst>
          </p:cNvPr>
          <p:cNvSpPr>
            <a:spLocks noGrp="1"/>
          </p:cNvSpPr>
          <p:nvPr>
            <p:ph idx="1"/>
          </p:nvPr>
        </p:nvSpPr>
        <p:spPr/>
        <p:txBody>
          <a:bodyPr/>
          <a:lstStyle/>
          <a:p>
            <a:pPr marL="0" indent="0">
              <a:buNone/>
            </a:pPr>
            <a:r>
              <a:rPr lang="en-US" dirty="0"/>
              <a:t>As we see here we connect 2 rubbers cylinder at both sides of the plastic cylinder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03D8935-6AE4-4996-B745-3BBBD37C564D}"/>
              </a:ext>
            </a:extLst>
          </p:cNvPr>
          <p:cNvPicPr/>
          <p:nvPr/>
        </p:nvPicPr>
        <p:blipFill>
          <a:blip r:embed="rId2">
            <a:extLst>
              <a:ext uri="{28A0092B-C50C-407E-A947-70E740481C1C}">
                <a14:useLocalDpi xmlns:a14="http://schemas.microsoft.com/office/drawing/2010/main" val="0"/>
              </a:ext>
            </a:extLst>
          </a:blip>
          <a:stretch>
            <a:fillRect/>
          </a:stretch>
        </p:blipFill>
        <p:spPr>
          <a:xfrm>
            <a:off x="2475035" y="2917288"/>
            <a:ext cx="2674620" cy="2057400"/>
          </a:xfrm>
          <a:prstGeom prst="rect">
            <a:avLst/>
          </a:prstGeom>
        </p:spPr>
      </p:pic>
    </p:spTree>
    <p:extLst>
      <p:ext uri="{BB962C8B-B14F-4D97-AF65-F5344CB8AC3E}">
        <p14:creationId xmlns:p14="http://schemas.microsoft.com/office/powerpoint/2010/main" val="3067622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3468-1A4C-44DA-A27B-56845ED135E9}"/>
              </a:ext>
            </a:extLst>
          </p:cNvPr>
          <p:cNvSpPr>
            <a:spLocks noGrp="1"/>
          </p:cNvSpPr>
          <p:nvPr>
            <p:ph type="title"/>
          </p:nvPr>
        </p:nvSpPr>
        <p:spPr/>
        <p:txBody>
          <a:bodyPr/>
          <a:lstStyle/>
          <a:p>
            <a:r>
              <a:rPr lang="en-US" dirty="0"/>
              <a:t>Continue:</a:t>
            </a:r>
          </a:p>
        </p:txBody>
      </p:sp>
      <p:pic>
        <p:nvPicPr>
          <p:cNvPr id="4" name="Content Placeholder 3">
            <a:extLst>
              <a:ext uri="{FF2B5EF4-FFF2-40B4-BE49-F238E27FC236}">
                <a16:creationId xmlns:a16="http://schemas.microsoft.com/office/drawing/2014/main" id="{23F245A1-6A7F-4738-B82D-BEFE122BF0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84367" y="2463403"/>
            <a:ext cx="2258535" cy="2737247"/>
          </a:xfrm>
          <a:prstGeom prst="rect">
            <a:avLst/>
          </a:prstGeom>
        </p:spPr>
      </p:pic>
    </p:spTree>
    <p:extLst>
      <p:ext uri="{BB962C8B-B14F-4D97-AF65-F5344CB8AC3E}">
        <p14:creationId xmlns:p14="http://schemas.microsoft.com/office/powerpoint/2010/main" val="2122827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A877-2B4D-44FA-BDB5-EBAC7ADE952F}"/>
              </a:ext>
            </a:extLst>
          </p:cNvPr>
          <p:cNvSpPr>
            <a:spLocks noGrp="1"/>
          </p:cNvSpPr>
          <p:nvPr>
            <p:ph type="title"/>
          </p:nvPr>
        </p:nvSpPr>
        <p:spPr/>
        <p:txBody>
          <a:bodyPr/>
          <a:lstStyle/>
          <a:p>
            <a:r>
              <a:rPr lang="en-US" dirty="0"/>
              <a:t>Continue:</a:t>
            </a:r>
          </a:p>
        </p:txBody>
      </p:sp>
      <p:sp>
        <p:nvSpPr>
          <p:cNvPr id="6" name="Content Placeholder 5">
            <a:extLst>
              <a:ext uri="{FF2B5EF4-FFF2-40B4-BE49-F238E27FC236}">
                <a16:creationId xmlns:a16="http://schemas.microsoft.com/office/drawing/2014/main" id="{4629996D-93E2-4A80-832F-071BD135FDEB}"/>
              </a:ext>
            </a:extLst>
          </p:cNvPr>
          <p:cNvSpPr>
            <a:spLocks noGrp="1"/>
          </p:cNvSpPr>
          <p:nvPr>
            <p:ph idx="1"/>
          </p:nvPr>
        </p:nvSpPr>
        <p:spPr/>
        <p:txBody>
          <a:bodyPr/>
          <a:lstStyle/>
          <a:p>
            <a:pPr marL="0" indent="0" rtl="1">
              <a:buNone/>
            </a:pPr>
            <a:r>
              <a:rPr lang="en-US" dirty="0"/>
              <a:t>Now we add 2 wood pieces</a:t>
            </a:r>
          </a:p>
          <a:p>
            <a:pPr marL="0" indent="0" rtl="1">
              <a:buNone/>
            </a:pPr>
            <a:r>
              <a:rPr lang="en-US" dirty="0"/>
              <a:t>On the rubbers that exist on Both side of plastic pieces</a:t>
            </a:r>
          </a:p>
          <a:p>
            <a:pPr marL="0" indent="0" rtl="1">
              <a:buNone/>
            </a:pPr>
            <a:r>
              <a:rPr lang="en-US" dirty="0"/>
              <a:t>As I mentioned before</a:t>
            </a:r>
          </a:p>
          <a:p>
            <a:pPr marL="0" indent="0" rtl="1">
              <a:buNone/>
            </a:pPr>
            <a:endParaRPr lang="en-US" dirty="0"/>
          </a:p>
          <a:p>
            <a:pPr marL="0" indent="0" rtl="1">
              <a:buNone/>
            </a:pPr>
            <a:endParaRPr lang="en-US" dirty="0"/>
          </a:p>
          <a:p>
            <a:pPr marL="0" indent="0" rtl="1">
              <a:buNone/>
            </a:pPr>
            <a:endParaRPr lang="en-US" dirty="0"/>
          </a:p>
          <a:p>
            <a:pPr marL="0" indent="0" rtl="1">
              <a:buNone/>
            </a:pPr>
            <a:endParaRPr lang="en-US" dirty="0"/>
          </a:p>
          <a:p>
            <a:pPr marL="0" indent="0" rtl="1">
              <a:buNone/>
            </a:pPr>
            <a:endParaRPr lang="en-US" dirty="0"/>
          </a:p>
          <a:p>
            <a:pPr marL="0" indent="0" rtl="1">
              <a:buNone/>
            </a:pPr>
            <a:endParaRPr lang="en-US" dirty="0"/>
          </a:p>
        </p:txBody>
      </p:sp>
      <p:pic>
        <p:nvPicPr>
          <p:cNvPr id="7" name="Picture 6">
            <a:extLst>
              <a:ext uri="{FF2B5EF4-FFF2-40B4-BE49-F238E27FC236}">
                <a16:creationId xmlns:a16="http://schemas.microsoft.com/office/drawing/2014/main" id="{E61F6431-3FAD-46CE-9479-0BFFB071FDA9}"/>
              </a:ext>
            </a:extLst>
          </p:cNvPr>
          <p:cNvPicPr/>
          <p:nvPr/>
        </p:nvPicPr>
        <p:blipFill>
          <a:blip r:embed="rId2">
            <a:extLst>
              <a:ext uri="{28A0092B-C50C-407E-A947-70E740481C1C}">
                <a14:useLocalDpi xmlns:a14="http://schemas.microsoft.com/office/drawing/2010/main" val="0"/>
              </a:ext>
            </a:extLst>
          </a:blip>
          <a:stretch>
            <a:fillRect/>
          </a:stretch>
        </p:blipFill>
        <p:spPr>
          <a:xfrm>
            <a:off x="3136968" y="3429000"/>
            <a:ext cx="1243489" cy="1700689"/>
          </a:xfrm>
          <a:prstGeom prst="rect">
            <a:avLst/>
          </a:prstGeom>
        </p:spPr>
      </p:pic>
    </p:spTree>
    <p:extLst>
      <p:ext uri="{BB962C8B-B14F-4D97-AF65-F5344CB8AC3E}">
        <p14:creationId xmlns:p14="http://schemas.microsoft.com/office/powerpoint/2010/main" val="3235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description:</a:t>
            </a:r>
            <a:endParaRPr lang="ar-JO" dirty="0"/>
          </a:p>
        </p:txBody>
      </p:sp>
      <p:sp>
        <p:nvSpPr>
          <p:cNvPr id="3" name="Content Placeholder 2"/>
          <p:cNvSpPr>
            <a:spLocks noGrp="1"/>
          </p:cNvSpPr>
          <p:nvPr>
            <p:ph idx="1"/>
          </p:nvPr>
        </p:nvSpPr>
        <p:spPr/>
        <p:txBody>
          <a:bodyPr>
            <a:normAutofit/>
          </a:bodyPr>
          <a:lstStyle/>
          <a:p>
            <a:pPr rtl="1">
              <a:buNone/>
            </a:pPr>
            <a:r>
              <a:rPr lang="en-US" sz="2400" dirty="0"/>
              <a:t>the doctor of the hospital will enter the information of the patients.</a:t>
            </a:r>
          </a:p>
          <a:p>
            <a:pPr>
              <a:buNone/>
            </a:pPr>
            <a:r>
              <a:rPr lang="en-US" sz="2400" dirty="0"/>
              <a:t>  Ex: patient name, medication name , medication amount/quantity , medication time.</a:t>
            </a:r>
          </a:p>
          <a:p>
            <a:pPr>
              <a:buNone/>
            </a:pPr>
            <a:endParaRPr lang="en-US" sz="2400" dirty="0"/>
          </a:p>
          <a:p>
            <a:pPr>
              <a:buNone/>
            </a:pPr>
            <a:r>
              <a:rPr lang="en-US" sz="2400" dirty="0"/>
              <a:t>the software will keep checking until the time come for the patient to take his medications.</a:t>
            </a:r>
          </a:p>
          <a:p>
            <a:pPr>
              <a:buNone/>
            </a:pPr>
            <a:endParaRPr lang="en-US" sz="2400" dirty="0"/>
          </a:p>
          <a:p>
            <a:pPr>
              <a:buNone/>
            </a:pPr>
            <a:r>
              <a:rPr lang="en-US" sz="2400" dirty="0"/>
              <a:t>the software well send a note to the hardware box/room to inform it when the time comes for the patient to take his medications.</a:t>
            </a:r>
          </a:p>
          <a:p>
            <a:pPr>
              <a:buNone/>
            </a:pPr>
            <a:endParaRPr lang="ar-JO"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DBE8-64C2-415A-A1C6-A4D0478A6E5A}"/>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DCB56BE-47DD-43EE-97D0-E46DFCD45CB7}"/>
              </a:ext>
            </a:extLst>
          </p:cNvPr>
          <p:cNvSpPr>
            <a:spLocks noGrp="1"/>
          </p:cNvSpPr>
          <p:nvPr>
            <p:ph idx="1"/>
          </p:nvPr>
        </p:nvSpPr>
        <p:spPr/>
        <p:txBody>
          <a:bodyPr/>
          <a:lstStyle/>
          <a:p>
            <a:r>
              <a:rPr lang="en-US" dirty="0"/>
              <a:t>Finally, we add metal piece in the middle of plastic piece, and we got the wheel for the convey belt.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8D6934E3-6F41-4136-B3BE-53F7C9A18174}"/>
              </a:ext>
            </a:extLst>
          </p:cNvPr>
          <p:cNvPicPr/>
          <p:nvPr/>
        </p:nvPicPr>
        <p:blipFill>
          <a:blip r:embed="rId2">
            <a:extLst>
              <a:ext uri="{28A0092B-C50C-407E-A947-70E740481C1C}">
                <a14:useLocalDpi xmlns:a14="http://schemas.microsoft.com/office/drawing/2010/main" val="0"/>
              </a:ext>
            </a:extLst>
          </a:blip>
          <a:stretch>
            <a:fillRect/>
          </a:stretch>
        </p:blipFill>
        <p:spPr>
          <a:xfrm>
            <a:off x="2673632" y="2811395"/>
            <a:ext cx="3013233" cy="2389256"/>
          </a:xfrm>
          <a:prstGeom prst="rect">
            <a:avLst/>
          </a:prstGeom>
        </p:spPr>
      </p:pic>
    </p:spTree>
    <p:extLst>
      <p:ext uri="{BB962C8B-B14F-4D97-AF65-F5344CB8AC3E}">
        <p14:creationId xmlns:p14="http://schemas.microsoft.com/office/powerpoint/2010/main" val="697842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BC5E-BD7E-446E-9D46-7F1416BF198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5AEA817-BCFF-4E26-B71D-983925389ADC}"/>
              </a:ext>
            </a:extLst>
          </p:cNvPr>
          <p:cNvSpPr>
            <a:spLocks noGrp="1"/>
          </p:cNvSpPr>
          <p:nvPr>
            <p:ph idx="1"/>
          </p:nvPr>
        </p:nvSpPr>
        <p:spPr>
          <a:xfrm>
            <a:off x="514351" y="2463801"/>
            <a:ext cx="7598569" cy="3004136"/>
          </a:xfrm>
        </p:spPr>
        <p:txBody>
          <a:bodyPr/>
          <a:lstStyle/>
          <a:p>
            <a:r>
              <a:rPr lang="en-US" dirty="0"/>
              <a:t>Here we can see the last components of convey belt</a:t>
            </a:r>
          </a:p>
          <a:p>
            <a:r>
              <a:rPr lang="en-US" dirty="0"/>
              <a:t>Which is 3 pieces of wood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0A87B2C-A074-46FA-844C-6161230B476F}"/>
              </a:ext>
            </a:extLst>
          </p:cNvPr>
          <p:cNvPicPr/>
          <p:nvPr/>
        </p:nvPicPr>
        <p:blipFill>
          <a:blip r:embed="rId2">
            <a:extLst>
              <a:ext uri="{28A0092B-C50C-407E-A947-70E740481C1C}">
                <a14:useLocalDpi xmlns:a14="http://schemas.microsoft.com/office/drawing/2010/main" val="0"/>
              </a:ext>
            </a:extLst>
          </a:blip>
          <a:stretch>
            <a:fillRect/>
          </a:stretch>
        </p:blipFill>
        <p:spPr>
          <a:xfrm>
            <a:off x="2384565" y="3093244"/>
            <a:ext cx="3615214" cy="2107406"/>
          </a:xfrm>
          <a:prstGeom prst="rect">
            <a:avLst/>
          </a:prstGeom>
        </p:spPr>
      </p:pic>
    </p:spTree>
    <p:extLst>
      <p:ext uri="{BB962C8B-B14F-4D97-AF65-F5344CB8AC3E}">
        <p14:creationId xmlns:p14="http://schemas.microsoft.com/office/powerpoint/2010/main" val="2286823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7786-B503-446A-B58F-880E1750BF57}"/>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90E06C3-24B9-4369-ACE7-D615269DD728}"/>
              </a:ext>
            </a:extLst>
          </p:cNvPr>
          <p:cNvSpPr>
            <a:spLocks noGrp="1"/>
          </p:cNvSpPr>
          <p:nvPr>
            <p:ph idx="1"/>
          </p:nvPr>
        </p:nvSpPr>
        <p:spPr/>
        <p:txBody>
          <a:bodyPr/>
          <a:lstStyle/>
          <a:p>
            <a:pPr marL="0" indent="0" rtl="1">
              <a:buNone/>
            </a:pPr>
            <a:r>
              <a:rPr lang="en-US" dirty="0"/>
              <a:t>Now we connect 3 pieces of wood with each other </a:t>
            </a:r>
          </a:p>
          <a:p>
            <a:pPr marL="0" indent="0" rtl="1">
              <a:buNone/>
            </a:pPr>
            <a:r>
              <a:rPr lang="en-US" dirty="0"/>
              <a:t>Then we can add 2 wheels on both side of convey belt as you can see in the picture above.</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20180428_123049.jpg">
            <a:extLst>
              <a:ext uri="{FF2B5EF4-FFF2-40B4-BE49-F238E27FC236}">
                <a16:creationId xmlns:a16="http://schemas.microsoft.com/office/drawing/2014/main" id="{715C264C-7ADE-441C-A633-D4709161D52D}"/>
              </a:ext>
            </a:extLst>
          </p:cNvPr>
          <p:cNvPicPr/>
          <p:nvPr/>
        </p:nvPicPr>
        <p:blipFill>
          <a:blip r:embed="rId2" cstate="print"/>
          <a:stretch>
            <a:fillRect/>
          </a:stretch>
        </p:blipFill>
        <p:spPr>
          <a:xfrm>
            <a:off x="2328588" y="3119859"/>
            <a:ext cx="3600945" cy="2080791"/>
          </a:xfrm>
          <a:prstGeom prst="rect">
            <a:avLst/>
          </a:prstGeom>
        </p:spPr>
      </p:pic>
    </p:spTree>
    <p:extLst>
      <p:ext uri="{BB962C8B-B14F-4D97-AF65-F5344CB8AC3E}">
        <p14:creationId xmlns:p14="http://schemas.microsoft.com/office/powerpoint/2010/main" val="2570478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0229-D7B7-42ED-B623-5277634B48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E4255A-E771-48DF-BAC0-A7DF6F12A9CA}"/>
              </a:ext>
            </a:extLst>
          </p:cNvPr>
          <p:cNvSpPr>
            <a:spLocks noGrp="1"/>
          </p:cNvSpPr>
          <p:nvPr>
            <p:ph idx="1"/>
          </p:nvPr>
        </p:nvSpPr>
        <p:spPr/>
        <p:txBody>
          <a:bodyPr/>
          <a:lstStyle/>
          <a:p>
            <a:pPr rtl="1"/>
            <a:r>
              <a:rPr lang="en-US" dirty="0"/>
              <a:t>then use a cloth and connect it between the two wheels as above</a:t>
            </a:r>
          </a:p>
          <a:p>
            <a:pPr rtl="1"/>
            <a:r>
              <a:rPr lang="en-US" dirty="0"/>
              <a:t>and to the final step connect the motor to the metal cylinder using the motor gearbox as shown below . </a:t>
            </a:r>
          </a:p>
          <a:p>
            <a:endParaRPr lang="en-US" dirty="0"/>
          </a:p>
          <a:p>
            <a:endParaRPr lang="en-US" dirty="0"/>
          </a:p>
          <a:p>
            <a:endParaRPr lang="en-US" dirty="0"/>
          </a:p>
          <a:p>
            <a:endParaRPr lang="en-US" dirty="0"/>
          </a:p>
          <a:p>
            <a:endParaRPr lang="en-US" dirty="0"/>
          </a:p>
          <a:p>
            <a:endParaRPr lang="en-US" dirty="0"/>
          </a:p>
        </p:txBody>
      </p:sp>
      <p:pic>
        <p:nvPicPr>
          <p:cNvPr id="4" name="Picture 3" descr="20180428_124556.jpg">
            <a:extLst>
              <a:ext uri="{FF2B5EF4-FFF2-40B4-BE49-F238E27FC236}">
                <a16:creationId xmlns:a16="http://schemas.microsoft.com/office/drawing/2014/main" id="{B25B5B3C-D9CF-429F-84AF-0D285C56649E}"/>
              </a:ext>
            </a:extLst>
          </p:cNvPr>
          <p:cNvPicPr/>
          <p:nvPr/>
        </p:nvPicPr>
        <p:blipFill>
          <a:blip r:embed="rId2" cstate="print"/>
          <a:stretch>
            <a:fillRect/>
          </a:stretch>
        </p:blipFill>
        <p:spPr>
          <a:xfrm rot="5400000">
            <a:off x="3011696" y="3120721"/>
            <a:ext cx="2127628" cy="2146532"/>
          </a:xfrm>
          <a:prstGeom prst="rect">
            <a:avLst/>
          </a:prstGeom>
        </p:spPr>
      </p:pic>
    </p:spTree>
    <p:extLst>
      <p:ext uri="{BB962C8B-B14F-4D97-AF65-F5344CB8AC3E}">
        <p14:creationId xmlns:p14="http://schemas.microsoft.com/office/powerpoint/2010/main" val="1723469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3DEB-8ED6-4D09-9BDD-8982B0592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1AF770-6D8E-4D74-BA19-0C6A81C9C65A}"/>
              </a:ext>
            </a:extLst>
          </p:cNvPr>
          <p:cNvSpPr>
            <a:spLocks noGrp="1"/>
          </p:cNvSpPr>
          <p:nvPr>
            <p:ph idx="1"/>
          </p:nvPr>
        </p:nvSpPr>
        <p:spPr/>
        <p:txBody>
          <a:bodyPr/>
          <a:lstStyle/>
          <a:p>
            <a:r>
              <a:rPr lang="en-US" dirty="0"/>
              <a:t>and then we move to implementation of the drugs box.</a:t>
            </a:r>
          </a:p>
          <a:p>
            <a:endParaRPr lang="en-US" dirty="0"/>
          </a:p>
          <a:p>
            <a:endParaRPr lang="en-US" dirty="0"/>
          </a:p>
          <a:p>
            <a:endParaRPr lang="en-US" dirty="0"/>
          </a:p>
          <a:p>
            <a:endParaRPr lang="en-US" dirty="0"/>
          </a:p>
          <a:p>
            <a:endParaRPr lang="en-US" dirty="0"/>
          </a:p>
          <a:p>
            <a:endParaRPr lang="en-US" dirty="0"/>
          </a:p>
          <a:p>
            <a:endParaRPr lang="en-US" b="1" dirty="0"/>
          </a:p>
        </p:txBody>
      </p:sp>
      <p:pic>
        <p:nvPicPr>
          <p:cNvPr id="4" name="Picture 3" descr="20180428_123233.jpg">
            <a:extLst>
              <a:ext uri="{FF2B5EF4-FFF2-40B4-BE49-F238E27FC236}">
                <a16:creationId xmlns:a16="http://schemas.microsoft.com/office/drawing/2014/main" id="{4FA3A0CF-1946-40C8-97E5-860BE4AD30F1}"/>
              </a:ext>
            </a:extLst>
          </p:cNvPr>
          <p:cNvPicPr/>
          <p:nvPr/>
        </p:nvPicPr>
        <p:blipFill>
          <a:blip r:embed="rId2" cstate="print"/>
          <a:stretch>
            <a:fillRect/>
          </a:stretch>
        </p:blipFill>
        <p:spPr>
          <a:xfrm>
            <a:off x="3050381" y="2975610"/>
            <a:ext cx="3043238" cy="2282190"/>
          </a:xfrm>
          <a:prstGeom prst="rect">
            <a:avLst/>
          </a:prstGeom>
        </p:spPr>
      </p:pic>
    </p:spTree>
    <p:extLst>
      <p:ext uri="{BB962C8B-B14F-4D97-AF65-F5344CB8AC3E}">
        <p14:creationId xmlns:p14="http://schemas.microsoft.com/office/powerpoint/2010/main" val="677230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D126-9510-4C61-AF02-D89F84356A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D242D3-4B53-4AF7-8B2F-B3860A3F97E8}"/>
              </a:ext>
            </a:extLst>
          </p:cNvPr>
          <p:cNvSpPr>
            <a:spLocks noGrp="1"/>
          </p:cNvSpPr>
          <p:nvPr>
            <p:ph idx="1"/>
          </p:nvPr>
        </p:nvSpPr>
        <p:spPr/>
        <p:txBody>
          <a:bodyPr/>
          <a:lstStyle/>
          <a:p>
            <a:pPr marL="0" indent="0" rtl="1">
              <a:buNone/>
            </a:pPr>
            <a:r>
              <a:rPr lang="en-US" dirty="0"/>
              <a:t>1-we put the medicine on the conveyor belts inside the box then the doctor chose the medicine throw the app .</a:t>
            </a:r>
          </a:p>
          <a:p>
            <a:pPr marL="0" indent="0" rtl="1">
              <a:buNone/>
            </a:pPr>
            <a:r>
              <a:rPr lang="en-US" dirty="0"/>
              <a:t>2- the chosen medicine will be dropped from the box to the blue conveyor belt .</a:t>
            </a:r>
          </a:p>
          <a:p>
            <a:pPr marL="0" indent="0" rtl="1">
              <a:buNone/>
            </a:pPr>
            <a:r>
              <a:rPr lang="en-US" dirty="0"/>
              <a:t>the blue conveyor belt will take it to the patient</a:t>
            </a:r>
          </a:p>
          <a:p>
            <a:pPr marL="0" indent="0" rtl="1">
              <a:buNone/>
            </a:pPr>
            <a:r>
              <a:rPr lang="en-US" dirty="0"/>
              <a:t>***EVREY CONVEY BELT COST 6JD FOR EACH***</a:t>
            </a:r>
          </a:p>
          <a:p>
            <a:pPr marL="0" indent="0" rtl="1">
              <a:buNone/>
            </a:pPr>
            <a:endParaRPr lang="en-US" dirty="0"/>
          </a:p>
          <a:p>
            <a:pPr marL="0" indent="0" rtl="1">
              <a:buNone/>
            </a:pPr>
            <a:endParaRPr lang="en-US" dirty="0"/>
          </a:p>
          <a:p>
            <a:endParaRPr lang="en-US" dirty="0"/>
          </a:p>
          <a:p>
            <a:endParaRPr lang="en-US" dirty="0"/>
          </a:p>
          <a:p>
            <a:endParaRPr lang="en-US" dirty="0"/>
          </a:p>
        </p:txBody>
      </p:sp>
      <p:pic>
        <p:nvPicPr>
          <p:cNvPr id="4" name="Content Placeholder 3" descr="20180428_123149.jpg">
            <a:extLst>
              <a:ext uri="{FF2B5EF4-FFF2-40B4-BE49-F238E27FC236}">
                <a16:creationId xmlns:a16="http://schemas.microsoft.com/office/drawing/2014/main" id="{4403F32B-D624-4CA1-91B2-3D5AF51DFBC2}"/>
              </a:ext>
            </a:extLst>
          </p:cNvPr>
          <p:cNvPicPr>
            <a:picLocks/>
          </p:cNvPicPr>
          <p:nvPr/>
        </p:nvPicPr>
        <p:blipFill>
          <a:blip r:embed="rId2" cstate="print"/>
          <a:stretch>
            <a:fillRect/>
          </a:stretch>
        </p:blipFill>
        <p:spPr>
          <a:xfrm>
            <a:off x="5019373" y="3206353"/>
            <a:ext cx="2935907" cy="1994297"/>
          </a:xfrm>
          <a:prstGeom prst="rect">
            <a:avLst/>
          </a:prstGeom>
        </p:spPr>
      </p:pic>
    </p:spTree>
    <p:extLst>
      <p:ext uri="{BB962C8B-B14F-4D97-AF65-F5344CB8AC3E}">
        <p14:creationId xmlns:p14="http://schemas.microsoft.com/office/powerpoint/2010/main" val="2571069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A46C-ABE5-46B2-8963-867687157B6C}"/>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49136457-8A0C-46BE-83A1-B2F946BF8770}"/>
              </a:ext>
            </a:extLst>
          </p:cNvPr>
          <p:cNvSpPr>
            <a:spLocks noGrp="1"/>
          </p:cNvSpPr>
          <p:nvPr>
            <p:ph idx="1"/>
          </p:nvPr>
        </p:nvSpPr>
        <p:spPr/>
        <p:txBody>
          <a:bodyPr>
            <a:normAutofit/>
          </a:bodyPr>
          <a:lstStyle/>
          <a:p>
            <a:endParaRPr lang="en-US" dirty="0"/>
          </a:p>
          <a:p>
            <a:pPr marL="0" indent="0">
              <a:buNone/>
            </a:pPr>
            <a:r>
              <a:rPr lang="en-US" dirty="0"/>
              <a:t>      Our motor couldn’t afford the arm-wood that weight 2kg so we use convey belt to solve this problem</a:t>
            </a:r>
          </a:p>
          <a:p>
            <a:r>
              <a:rPr lang="en-US" dirty="0"/>
              <a:t>The last problem :every time we link the motor with spring and we turn it on the medicine pill stuck in the spring so we have to find another way ,then we found that convey belt was the best way to solve this problem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2255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077C-7C90-4B52-8A37-10916523731A}"/>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FFBB7C4-FC95-4609-92F8-788EBFAC6E9A}"/>
              </a:ext>
            </a:extLst>
          </p:cNvPr>
          <p:cNvSpPr>
            <a:spLocks noGrp="1"/>
          </p:cNvSpPr>
          <p:nvPr>
            <p:ph idx="1"/>
          </p:nvPr>
        </p:nvSpPr>
        <p:spPr/>
        <p:txBody>
          <a:bodyPr/>
          <a:lstStyle/>
          <a:p>
            <a:pPr marL="0" indent="0">
              <a:buNone/>
            </a:pPr>
            <a:r>
              <a:rPr lang="en-US" dirty="0"/>
              <a:t>The Bluetooth chip was working normally then it burns ,why???</a:t>
            </a:r>
          </a:p>
          <a:p>
            <a:pPr marL="0" indent="0">
              <a:buNone/>
            </a:pPr>
            <a:r>
              <a:rPr lang="en-US" dirty="0"/>
              <a:t>Because its only work on 3.3 voltage and in the first time we turn it with 5 voltage ,so we need to reduce voltage form 5 to 3.3 ,how we can do that ???</a:t>
            </a:r>
          </a:p>
          <a:p>
            <a:pPr marL="0" indent="0">
              <a:buNone/>
            </a:pPr>
            <a:r>
              <a:rPr lang="en-US" dirty="0"/>
              <a:t>By using this formula:</a:t>
            </a:r>
          </a:p>
          <a:p>
            <a:pPr marL="0" indent="0">
              <a:buNone/>
            </a:pPr>
            <a:r>
              <a:rPr lang="en-US" dirty="0"/>
              <a:t>VrxBluetooth ={R1/(R1+R2)}*V</a:t>
            </a:r>
          </a:p>
          <a:p>
            <a:pPr marL="0" indent="0">
              <a:buNone/>
            </a:pPr>
            <a:r>
              <a:rPr lang="en-US" dirty="0" err="1"/>
              <a:t>VrxBluetooth</a:t>
            </a:r>
            <a:r>
              <a:rPr lang="en-US" dirty="0"/>
              <a:t>={4.7k/(2k+4.7K)}*5=3.34v</a:t>
            </a:r>
          </a:p>
          <a:p>
            <a:pPr marL="0" indent="0">
              <a:buNone/>
            </a:pPr>
            <a:r>
              <a:rPr lang="en-US" dirty="0"/>
              <a:t>Error Calculation=(V-VrxBluetooth)/VrxBluetooth</a:t>
            </a:r>
          </a:p>
          <a:p>
            <a:pPr marL="0" indent="0">
              <a:buNone/>
            </a:pPr>
            <a:r>
              <a:rPr lang="en-US" dirty="0"/>
              <a:t>                              =(3.34-3.3)/3.3</a:t>
            </a:r>
          </a:p>
          <a:p>
            <a:pPr marL="0" indent="0">
              <a:buNone/>
            </a:pPr>
            <a:r>
              <a:rPr lang="en-US" dirty="0"/>
              <a:t>                              =1.2%</a:t>
            </a:r>
          </a:p>
        </p:txBody>
      </p:sp>
    </p:spTree>
    <p:extLst>
      <p:ext uri="{BB962C8B-B14F-4D97-AF65-F5344CB8AC3E}">
        <p14:creationId xmlns:p14="http://schemas.microsoft.com/office/powerpoint/2010/main" val="3812408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70D4-A09E-4819-A049-40A38E9265B6}"/>
              </a:ext>
            </a:extLst>
          </p:cNvPr>
          <p:cNvSpPr>
            <a:spLocks noGrp="1"/>
          </p:cNvSpPr>
          <p:nvPr>
            <p:ph type="title"/>
          </p:nvPr>
        </p:nvSpPr>
        <p:spPr/>
        <p:txBody>
          <a:bodyPr/>
          <a:lstStyle/>
          <a:p>
            <a:r>
              <a:rPr lang="en-US" dirty="0"/>
              <a:t>Continue:</a:t>
            </a:r>
          </a:p>
        </p:txBody>
      </p:sp>
      <p:pic>
        <p:nvPicPr>
          <p:cNvPr id="4" name="Content Placeholder 3">
            <a:extLst>
              <a:ext uri="{FF2B5EF4-FFF2-40B4-BE49-F238E27FC236}">
                <a16:creationId xmlns:a16="http://schemas.microsoft.com/office/drawing/2014/main" id="{530D95B0-4233-4DAD-8D05-7F5D6973C32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01663" y="2463403"/>
            <a:ext cx="6623942" cy="2737247"/>
          </a:xfrm>
          <a:prstGeom prst="rect">
            <a:avLst/>
          </a:prstGeom>
        </p:spPr>
      </p:pic>
    </p:spTree>
    <p:extLst>
      <p:ext uri="{BB962C8B-B14F-4D97-AF65-F5344CB8AC3E}">
        <p14:creationId xmlns:p14="http://schemas.microsoft.com/office/powerpoint/2010/main" val="4154088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0D7B-C4D5-4588-BFD2-86DF0346CA21}"/>
              </a:ext>
            </a:extLst>
          </p:cNvPr>
          <p:cNvSpPr>
            <a:spLocks noGrp="1"/>
          </p:cNvSpPr>
          <p:nvPr>
            <p:ph type="title"/>
          </p:nvPr>
        </p:nvSpPr>
        <p:spPr/>
        <p:txBody>
          <a:bodyPr/>
          <a:lstStyle/>
          <a:p>
            <a:r>
              <a:rPr lang="en-US" dirty="0"/>
              <a:t>Detailed System Design:</a:t>
            </a:r>
          </a:p>
        </p:txBody>
      </p:sp>
      <p:sp>
        <p:nvSpPr>
          <p:cNvPr id="5" name="Content Placeholder 4">
            <a:extLst>
              <a:ext uri="{FF2B5EF4-FFF2-40B4-BE49-F238E27FC236}">
                <a16:creationId xmlns:a16="http://schemas.microsoft.com/office/drawing/2014/main" id="{0B026D00-D4AF-4206-9096-D8F0756A5A25}"/>
              </a:ext>
            </a:extLst>
          </p:cNvPr>
          <p:cNvSpPr>
            <a:spLocks noGrp="1"/>
          </p:cNvSpPr>
          <p:nvPr>
            <p:ph idx="1"/>
          </p:nvPr>
        </p:nvSpPr>
        <p:spPr/>
        <p:txBody>
          <a:bodyPr/>
          <a:lstStyle/>
          <a:p>
            <a:pPr marL="0" indent="0" rtl="1">
              <a:buNone/>
            </a:pPr>
            <a:r>
              <a:rPr lang="en-US" dirty="0"/>
              <a:t>First, we need to connect Arduino board with Bluetooth chip which has 4 pins  </a:t>
            </a:r>
          </a:p>
          <a:p>
            <a:pPr marL="0" indent="0" rtl="1">
              <a:buNone/>
            </a:pPr>
            <a:r>
              <a:rPr lang="en-US" dirty="0"/>
              <a:t>we connect TX pin of Arduino board with 2k and 4k resistances, then connect RX pin that exist on Bluetooth chip between 2 resistances (2k,4.7k), now connect GND pin for the board with 2 resistances(2k,4.7k)</a:t>
            </a:r>
          </a:p>
          <a:p>
            <a:pPr marL="0" indent="0" rtl="1">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8521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description cont.</a:t>
            </a:r>
            <a:endParaRPr lang="ar-JO" dirty="0"/>
          </a:p>
        </p:txBody>
      </p:sp>
      <p:sp>
        <p:nvSpPr>
          <p:cNvPr id="3" name="Content Placeholder 2"/>
          <p:cNvSpPr>
            <a:spLocks noGrp="1"/>
          </p:cNvSpPr>
          <p:nvPr>
            <p:ph idx="1"/>
          </p:nvPr>
        </p:nvSpPr>
        <p:spPr/>
        <p:txBody>
          <a:bodyPr/>
          <a:lstStyle/>
          <a:p>
            <a:pPr>
              <a:buNone/>
            </a:pPr>
            <a:r>
              <a:rPr lang="en-US" dirty="0"/>
              <a:t>the hardware room/box should drop the medication on the conveyor belt.</a:t>
            </a:r>
          </a:p>
          <a:p>
            <a:pPr>
              <a:buNone/>
            </a:pPr>
            <a:endParaRPr lang="en-US" dirty="0"/>
          </a:p>
          <a:p>
            <a:pPr>
              <a:buNone/>
            </a:pPr>
            <a:r>
              <a:rPr lang="en-US" dirty="0"/>
              <a:t>the conveyor belt should take the medications to the patient.</a:t>
            </a:r>
          </a:p>
          <a:p>
            <a:pPr>
              <a:buNone/>
            </a:pPr>
            <a:endParaRPr lang="en-US" dirty="0"/>
          </a:p>
          <a:p>
            <a:pPr>
              <a:buNone/>
            </a:pPr>
            <a:r>
              <a:rPr lang="en-US" dirty="0"/>
              <a:t>the app alert the patient that the medicine is ready.</a:t>
            </a:r>
            <a:endParaRPr lang="ar-JO"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A395-0654-429F-991F-83D9BA61BD15}"/>
              </a:ext>
            </a:extLst>
          </p:cNvPr>
          <p:cNvSpPr>
            <a:spLocks noGrp="1"/>
          </p:cNvSpPr>
          <p:nvPr>
            <p:ph type="title"/>
          </p:nvPr>
        </p:nvSpPr>
        <p:spPr/>
        <p:txBody>
          <a:bodyPr/>
          <a:lstStyle/>
          <a:p>
            <a:r>
              <a:rPr lang="en-US" dirty="0"/>
              <a:t>H-bridge connection:</a:t>
            </a:r>
          </a:p>
        </p:txBody>
      </p:sp>
      <p:sp>
        <p:nvSpPr>
          <p:cNvPr id="3" name="Content Placeholder 2">
            <a:extLst>
              <a:ext uri="{FF2B5EF4-FFF2-40B4-BE49-F238E27FC236}">
                <a16:creationId xmlns:a16="http://schemas.microsoft.com/office/drawing/2014/main" id="{2BB564F7-A88D-40CA-9E65-0EA2C95E50DA}"/>
              </a:ext>
            </a:extLst>
          </p:cNvPr>
          <p:cNvSpPr>
            <a:spLocks noGrp="1"/>
          </p:cNvSpPr>
          <p:nvPr>
            <p:ph idx="1"/>
          </p:nvPr>
        </p:nvSpPr>
        <p:spPr>
          <a:xfrm>
            <a:off x="514351" y="2463800"/>
            <a:ext cx="7598569" cy="3426167"/>
          </a:xfrm>
        </p:spPr>
        <p:txBody>
          <a:bodyPr/>
          <a:lstStyle/>
          <a:p>
            <a:r>
              <a:rPr lang="en-US" dirty="0"/>
              <a:t>We have 4 wires which help us to mange the that connected 2 motors that exist on the left and right side which connected with h-bridge through another 4 wires 2 for each motor  .</a:t>
            </a:r>
          </a:p>
          <a:p>
            <a:r>
              <a:rPr lang="en-US" dirty="0"/>
              <a:t>This  4 wires takes signal  5v from the Arduino , the other 4 wires that connect motors with h-bridge gives 12 v for each motor, Arduino gives current 40mA,and h-bridge gives current 0-36mA</a:t>
            </a:r>
          </a:p>
          <a:p>
            <a:r>
              <a:rPr lang="en-US" dirty="0"/>
              <a:t>We also have 3 wires that connect  with h-bridge through 2 pins ,the first one gives us 12v,the other is ground ,on of them is ground for 12v and the 2</a:t>
            </a:r>
            <a:r>
              <a:rPr lang="en-US" baseline="30000" dirty="0"/>
              <a:t>nd</a:t>
            </a:r>
            <a:r>
              <a:rPr lang="en-US" dirty="0"/>
              <a:t> one is ground for 12v.</a:t>
            </a:r>
          </a:p>
          <a:p>
            <a:r>
              <a:rPr lang="en-US" dirty="0"/>
              <a:t> </a:t>
            </a:r>
          </a:p>
          <a:p>
            <a:endParaRPr lang="en-US" dirty="0"/>
          </a:p>
          <a:p>
            <a:endParaRPr lang="en-US" dirty="0"/>
          </a:p>
          <a:p>
            <a:endParaRPr lang="en-US" dirty="0"/>
          </a:p>
          <a:p>
            <a:endParaRPr lang="en-US" dirty="0"/>
          </a:p>
          <a:p>
            <a:endParaRPr lang="en-US" dirty="0"/>
          </a:p>
        </p:txBody>
      </p:sp>
      <p:pic>
        <p:nvPicPr>
          <p:cNvPr id="1026" name="Picture 2" descr="https://scontent-frt3-2.xx.fbcdn.net/v/t1.15752-9/31729769_1206872432776497_4584770377506357248_n.jpg?_nc_cat=0&amp;oh=e61caa7e188708ae5aaf352ee73ced09&amp;oe=5B587D48">
            <a:extLst>
              <a:ext uri="{FF2B5EF4-FFF2-40B4-BE49-F238E27FC236}">
                <a16:creationId xmlns:a16="http://schemas.microsoft.com/office/drawing/2014/main" id="{587C30B7-3288-4CC1-89DC-3CAAA06948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9790" y="4154365"/>
            <a:ext cx="2314136" cy="1735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8074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BB9D-2A32-4AA8-9809-2A2C13A79083}"/>
              </a:ext>
            </a:extLst>
          </p:cNvPr>
          <p:cNvSpPr>
            <a:spLocks noGrp="1"/>
          </p:cNvSpPr>
          <p:nvPr>
            <p:ph type="title"/>
          </p:nvPr>
        </p:nvSpPr>
        <p:spPr/>
        <p:txBody>
          <a:bodyPr/>
          <a:lstStyle/>
          <a:p>
            <a:r>
              <a:rPr lang="en-US" dirty="0"/>
              <a:t>Please add suitable title</a:t>
            </a:r>
          </a:p>
        </p:txBody>
      </p:sp>
      <p:sp>
        <p:nvSpPr>
          <p:cNvPr id="4" name="Content Placeholder 3">
            <a:extLst>
              <a:ext uri="{FF2B5EF4-FFF2-40B4-BE49-F238E27FC236}">
                <a16:creationId xmlns:a16="http://schemas.microsoft.com/office/drawing/2014/main" id="{3A3BDA1D-DD35-497F-AA7A-F8FC70DDC372}"/>
              </a:ext>
            </a:extLst>
          </p:cNvPr>
          <p:cNvSpPr>
            <a:spLocks noGrp="1"/>
          </p:cNvSpPr>
          <p:nvPr>
            <p:ph idx="1"/>
          </p:nvPr>
        </p:nvSpPr>
        <p:spPr/>
        <p:txBody>
          <a:bodyPr/>
          <a:lstStyle/>
          <a:p>
            <a:pPr marL="0" indent="0">
              <a:buNone/>
            </a:pPr>
            <a:r>
              <a:rPr lang="en-US" dirty="0"/>
              <a:t>power supply is input for h-bridge ,the voltage output  12v is  connected to voltage input(vin12v) for h-bridge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2" descr="https://scontent-frt3-2.xx.fbcdn.net/v/t1.15752-9/31783681_1206894629440944_5767894482980700160_n.jpg?_nc_cat=0&amp;oh=e972de40a957309edcd5b0c4e71d1e34&amp;oe=5B92AC7B">
            <a:extLst>
              <a:ext uri="{FF2B5EF4-FFF2-40B4-BE49-F238E27FC236}">
                <a16:creationId xmlns:a16="http://schemas.microsoft.com/office/drawing/2014/main" id="{73EC603E-0430-4210-B9D2-247A7B63B3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6055" y="2947936"/>
            <a:ext cx="1689535" cy="225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81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800A-FDDE-4691-A985-786ADCA44B3F}"/>
              </a:ext>
            </a:extLst>
          </p:cNvPr>
          <p:cNvSpPr>
            <a:spLocks noGrp="1"/>
          </p:cNvSpPr>
          <p:nvPr>
            <p:ph type="title"/>
          </p:nvPr>
        </p:nvSpPr>
        <p:spPr/>
        <p:txBody>
          <a:bodyPr/>
          <a:lstStyle/>
          <a:p>
            <a:r>
              <a:rPr lang="en-US" dirty="0"/>
              <a:t>Question:</a:t>
            </a:r>
          </a:p>
        </p:txBody>
      </p:sp>
      <p:pic>
        <p:nvPicPr>
          <p:cNvPr id="7" name="Content Placeholder 4">
            <a:extLst>
              <a:ext uri="{FF2B5EF4-FFF2-40B4-BE49-F238E27FC236}">
                <a16:creationId xmlns:a16="http://schemas.microsoft.com/office/drawing/2014/main" id="{1EF78AFF-7AD6-417D-A9E3-3ED4C4E36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743" y="2189785"/>
            <a:ext cx="4958055" cy="3353765"/>
          </a:xfrm>
        </p:spPr>
      </p:pic>
    </p:spTree>
    <p:extLst>
      <p:ext uri="{BB962C8B-B14F-4D97-AF65-F5344CB8AC3E}">
        <p14:creationId xmlns:p14="http://schemas.microsoft.com/office/powerpoint/2010/main" val="222731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66800"/>
          </a:xfrm>
        </p:spPr>
        <p:txBody>
          <a:bodyPr>
            <a:normAutofit/>
          </a:bodyPr>
          <a:lstStyle/>
          <a:p>
            <a:r>
              <a:rPr lang="en-US" dirty="0"/>
              <a:t>Project Approval</a:t>
            </a:r>
            <a:endParaRPr lang="ar-JO" dirty="0"/>
          </a:p>
        </p:txBody>
      </p:sp>
      <p:sp>
        <p:nvSpPr>
          <p:cNvPr id="3" name="Content Placeholder 2"/>
          <p:cNvSpPr>
            <a:spLocks noGrp="1"/>
          </p:cNvSpPr>
          <p:nvPr>
            <p:ph idx="1"/>
          </p:nvPr>
        </p:nvSpPr>
        <p:spPr/>
        <p:txBody>
          <a:bodyPr>
            <a:normAutofit fontScale="70000" lnSpcReduction="20000"/>
          </a:bodyPr>
          <a:lstStyle/>
          <a:p>
            <a:pPr rtl="1">
              <a:buNone/>
            </a:pPr>
            <a:r>
              <a:rPr lang="en-US" dirty="0"/>
              <a:t>This Project was approved by:</a:t>
            </a:r>
          </a:p>
          <a:p>
            <a:pPr rtl="1">
              <a:buNone/>
            </a:pPr>
            <a:r>
              <a:rPr lang="en-US" dirty="0"/>
              <a:t># chancellor of the IT : &lt; Professor Ali </a:t>
            </a:r>
            <a:r>
              <a:rPr lang="en-US" dirty="0" err="1"/>
              <a:t>Shatnawie</a:t>
            </a:r>
            <a:r>
              <a:rPr lang="en-US" dirty="0"/>
              <a:t> &gt;</a:t>
            </a:r>
          </a:p>
          <a:p>
            <a:pPr rtl="1">
              <a:buNone/>
            </a:pPr>
            <a:r>
              <a:rPr lang="en-US" dirty="0"/>
              <a:t> </a:t>
            </a:r>
          </a:p>
          <a:p>
            <a:pPr rtl="1">
              <a:buNone/>
            </a:pPr>
            <a:r>
              <a:rPr lang="en-US" dirty="0"/>
              <a:t># Head of the Software Eng. Department :</a:t>
            </a:r>
          </a:p>
          <a:p>
            <a:pPr rtl="1">
              <a:buNone/>
            </a:pPr>
            <a:r>
              <a:rPr lang="en-US" dirty="0"/>
              <a:t> &lt;Doctor </a:t>
            </a:r>
            <a:r>
              <a:rPr lang="en-US" dirty="0" err="1"/>
              <a:t>Loay</a:t>
            </a:r>
            <a:r>
              <a:rPr lang="en-US" dirty="0"/>
              <a:t> </a:t>
            </a:r>
            <a:r>
              <a:rPr lang="en-US" dirty="0" err="1"/>
              <a:t>Alawneh</a:t>
            </a:r>
            <a:r>
              <a:rPr lang="en-US" dirty="0"/>
              <a:t>&gt;</a:t>
            </a:r>
          </a:p>
          <a:p>
            <a:pPr rtl="1">
              <a:buNone/>
            </a:pPr>
            <a:r>
              <a:rPr lang="en-US" dirty="0"/>
              <a:t> </a:t>
            </a:r>
          </a:p>
          <a:p>
            <a:pPr rtl="1">
              <a:buNone/>
            </a:pPr>
            <a:r>
              <a:rPr lang="en-US" dirty="0"/>
              <a:t># Head of the Computer Eng. Department :</a:t>
            </a:r>
          </a:p>
          <a:p>
            <a:pPr rtl="1">
              <a:buNone/>
            </a:pPr>
            <a:r>
              <a:rPr lang="en-US" dirty="0"/>
              <a:t> &lt; Professor </a:t>
            </a:r>
            <a:r>
              <a:rPr lang="en-US" dirty="0" err="1"/>
              <a:t>Moath</a:t>
            </a:r>
            <a:r>
              <a:rPr lang="en-US" dirty="0"/>
              <a:t> </a:t>
            </a:r>
            <a:r>
              <a:rPr lang="en-US" dirty="0" err="1"/>
              <a:t>jarrah</a:t>
            </a:r>
            <a:r>
              <a:rPr lang="en-US" dirty="0"/>
              <a:t>&gt;</a:t>
            </a:r>
          </a:p>
          <a:p>
            <a:pPr rtl="1">
              <a:buNone/>
            </a:pPr>
            <a:r>
              <a:rPr lang="en-US" dirty="0"/>
              <a:t> </a:t>
            </a:r>
          </a:p>
          <a:p>
            <a:pPr rtl="1">
              <a:buNone/>
            </a:pPr>
            <a:r>
              <a:rPr lang="en-US" dirty="0"/>
              <a:t># Head of the Network Eng. Department :</a:t>
            </a:r>
            <a:br>
              <a:rPr lang="en-US" dirty="0"/>
            </a:br>
            <a:r>
              <a:rPr lang="en-US" dirty="0"/>
              <a:t>&lt; Professor </a:t>
            </a:r>
            <a:r>
              <a:rPr lang="en-US" dirty="0" err="1"/>
              <a:t>Eyad</a:t>
            </a:r>
            <a:r>
              <a:rPr lang="en-US" dirty="0"/>
              <a:t> </a:t>
            </a:r>
            <a:r>
              <a:rPr lang="en-US" dirty="0" err="1"/>
              <a:t>Taqi-aldeen</a:t>
            </a:r>
            <a:r>
              <a:rPr lang="en-US" dirty="0"/>
              <a:t>&gt;</a:t>
            </a:r>
            <a:br>
              <a:rPr lang="en-US" dirty="0"/>
            </a:br>
            <a:br>
              <a:rPr lang="en-US" dirty="0"/>
            </a:br>
            <a:r>
              <a:rPr lang="en-US" dirty="0"/>
              <a:t>and the approval of the supervisor</a:t>
            </a:r>
            <a:br>
              <a:rPr lang="en-US" dirty="0"/>
            </a:br>
            <a:r>
              <a:rPr lang="en-US" dirty="0"/>
              <a:t>&lt; Doctor Osama Al-KHALEEL&gt;</a:t>
            </a:r>
          </a:p>
          <a:p>
            <a:pPr>
              <a:buNone/>
            </a:pPr>
            <a:endParaRPr lang="ar-J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a:t>Project purposes &amp; objectives:</a:t>
            </a:r>
            <a:endParaRPr lang="ar-JO" dirty="0"/>
          </a:p>
        </p:txBody>
      </p:sp>
      <p:sp>
        <p:nvSpPr>
          <p:cNvPr id="3" name="Content Placeholder 2"/>
          <p:cNvSpPr>
            <a:spLocks noGrp="1"/>
          </p:cNvSpPr>
          <p:nvPr>
            <p:ph idx="1"/>
          </p:nvPr>
        </p:nvSpPr>
        <p:spPr/>
        <p:txBody>
          <a:bodyPr>
            <a:normAutofit fontScale="92500" lnSpcReduction="10000"/>
          </a:bodyPr>
          <a:lstStyle/>
          <a:p>
            <a:pPr rtl="1">
              <a:buNone/>
            </a:pPr>
            <a:r>
              <a:rPr lang="en-US" sz="2400" dirty="0"/>
              <a:t>reduce the number of necessary routine moves.</a:t>
            </a:r>
          </a:p>
          <a:p>
            <a:pPr rtl="1">
              <a:buNone/>
            </a:pPr>
            <a:r>
              <a:rPr lang="en-US" sz="2400" dirty="0"/>
              <a:t> </a:t>
            </a:r>
          </a:p>
          <a:p>
            <a:pPr rtl="1">
              <a:buNone/>
            </a:pPr>
            <a:r>
              <a:rPr lang="en-US" sz="2400" dirty="0"/>
              <a:t>increase the productivity of the work by letting the nurses focus on the patients at all times.</a:t>
            </a:r>
          </a:p>
          <a:p>
            <a:pPr rtl="1">
              <a:buNone/>
            </a:pPr>
            <a:r>
              <a:rPr lang="en-US" sz="2400" dirty="0"/>
              <a:t> </a:t>
            </a:r>
          </a:p>
          <a:p>
            <a:pPr rtl="1">
              <a:buNone/>
            </a:pPr>
            <a:r>
              <a:rPr lang="en-US" sz="2400" dirty="0"/>
              <a:t>reduce the number of missing medications.</a:t>
            </a:r>
          </a:p>
          <a:p>
            <a:pPr rtl="1">
              <a:buNone/>
            </a:pPr>
            <a:r>
              <a:rPr lang="en-US" sz="2400" dirty="0"/>
              <a:t> </a:t>
            </a:r>
          </a:p>
          <a:p>
            <a:pPr rtl="1">
              <a:buNone/>
            </a:pPr>
            <a:r>
              <a:rPr lang="en-US" sz="2400" dirty="0"/>
              <a:t>give every patient his medication on the accurate time and amount.</a:t>
            </a:r>
          </a:p>
          <a:p>
            <a:pPr rtl="1">
              <a:buNone/>
            </a:pPr>
            <a:r>
              <a:rPr lang="en-US" sz="2400" dirty="0"/>
              <a:t> </a:t>
            </a:r>
          </a:p>
          <a:p>
            <a:pPr rtl="1">
              <a:buNone/>
            </a:pPr>
            <a:r>
              <a:rPr lang="en-US" sz="2400" dirty="0"/>
              <a:t>reduce wasted time of the nurses.</a:t>
            </a:r>
          </a:p>
          <a:p>
            <a:pPr rtl="1">
              <a:buNone/>
            </a:pPr>
            <a:r>
              <a:rPr lang="en-US" sz="2400" dirty="0"/>
              <a:t> </a:t>
            </a:r>
          </a:p>
          <a:p>
            <a:pPr rtl="1">
              <a:buNone/>
            </a:pPr>
            <a:r>
              <a:rPr lang="en-US" sz="2400" dirty="0"/>
              <a:t>Prevent medications from being stolen</a:t>
            </a:r>
            <a:r>
              <a:rPr lang="en-US" dirty="0"/>
              <a:t>.</a:t>
            </a:r>
          </a:p>
          <a:p>
            <a:pPr>
              <a:buNone/>
            </a:pPr>
            <a:endParaRPr lang="ar-J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Project Stockholders:</a:t>
            </a:r>
            <a:endParaRPr lang="ar-JO" dirty="0"/>
          </a:p>
        </p:txBody>
      </p:sp>
      <p:sp>
        <p:nvSpPr>
          <p:cNvPr id="3" name="Content Placeholder 2"/>
          <p:cNvSpPr>
            <a:spLocks noGrp="1"/>
          </p:cNvSpPr>
          <p:nvPr>
            <p:ph idx="1"/>
          </p:nvPr>
        </p:nvSpPr>
        <p:spPr>
          <a:xfrm>
            <a:off x="152400" y="1066800"/>
            <a:ext cx="4800600" cy="5410200"/>
          </a:xfrm>
        </p:spPr>
        <p:txBody>
          <a:bodyPr/>
          <a:lstStyle/>
          <a:p>
            <a:pPr>
              <a:buNone/>
            </a:pPr>
            <a:r>
              <a:rPr lang="en-US" sz="2000" dirty="0"/>
              <a:t>Jordan university of science and technology.</a:t>
            </a:r>
          </a:p>
          <a:p>
            <a:pPr>
              <a:buNone/>
            </a:pPr>
            <a:endParaRPr lang="en-US" sz="2000" dirty="0"/>
          </a:p>
          <a:p>
            <a:pPr>
              <a:buNone/>
            </a:pPr>
            <a:r>
              <a:rPr lang="en-US" sz="2000" dirty="0"/>
              <a:t>Dr. Osama Al-KHALEEL.</a:t>
            </a:r>
          </a:p>
          <a:p>
            <a:pPr>
              <a:buNone/>
            </a:pPr>
            <a:endParaRPr lang="en-US" sz="2000" dirty="0"/>
          </a:p>
          <a:p>
            <a:pPr>
              <a:buNone/>
            </a:pPr>
            <a:r>
              <a:rPr lang="en-US" sz="2000" dirty="0"/>
              <a:t>Team members:</a:t>
            </a:r>
            <a:br>
              <a:rPr lang="en-US" sz="2000" dirty="0"/>
            </a:br>
            <a:r>
              <a:rPr lang="en-US" sz="2000" dirty="0"/>
              <a:t>      </a:t>
            </a:r>
            <a:r>
              <a:rPr lang="en-US" sz="2000" dirty="0" err="1"/>
              <a:t>Bahaa</a:t>
            </a:r>
            <a:r>
              <a:rPr lang="en-US" sz="2000" dirty="0"/>
              <a:t> GDIESAT.  </a:t>
            </a:r>
            <a:br>
              <a:rPr lang="en-US" sz="2000" dirty="0"/>
            </a:br>
            <a:r>
              <a:rPr lang="en-US" sz="2000" dirty="0"/>
              <a:t>      </a:t>
            </a:r>
            <a:r>
              <a:rPr lang="en-US" sz="2000" dirty="0" err="1"/>
              <a:t>Khaled</a:t>
            </a:r>
            <a:r>
              <a:rPr lang="en-US" sz="2000" dirty="0"/>
              <a:t> Al-</a:t>
            </a:r>
            <a:r>
              <a:rPr lang="en-US" sz="2000" dirty="0" err="1"/>
              <a:t>Hinde</a:t>
            </a:r>
            <a:r>
              <a:rPr lang="en-US" sz="2000" dirty="0"/>
              <a:t>.</a:t>
            </a:r>
            <a:br>
              <a:rPr lang="en-US" sz="2000" dirty="0"/>
            </a:br>
            <a:r>
              <a:rPr lang="en-US" sz="2000" dirty="0"/>
              <a:t>      </a:t>
            </a:r>
            <a:r>
              <a:rPr lang="en-US" sz="2000" dirty="0" err="1"/>
              <a:t>Ibraheem</a:t>
            </a:r>
            <a:r>
              <a:rPr lang="en-US" sz="2000" dirty="0"/>
              <a:t> Al-GHARAIBEH.  </a:t>
            </a:r>
            <a:r>
              <a:rPr lang="ar-SA" sz="2000" dirty="0"/>
              <a:t>   </a:t>
            </a:r>
            <a:br>
              <a:rPr lang="en-US" sz="2000" dirty="0"/>
            </a:br>
            <a:r>
              <a:rPr lang="en-US" sz="2000" dirty="0"/>
              <a:t>      </a:t>
            </a:r>
            <a:r>
              <a:rPr lang="en-US" sz="2000" dirty="0" err="1"/>
              <a:t>Anas</a:t>
            </a:r>
            <a:r>
              <a:rPr lang="en-US" sz="2000" dirty="0"/>
              <a:t>  J. </a:t>
            </a:r>
            <a:r>
              <a:rPr lang="en-US" sz="2000" dirty="0" err="1"/>
              <a:t>Bani</a:t>
            </a:r>
            <a:r>
              <a:rPr lang="en-US" sz="2000" dirty="0"/>
              <a:t>-HAMAD.</a:t>
            </a:r>
          </a:p>
          <a:p>
            <a:pPr>
              <a:buNone/>
            </a:pPr>
            <a:endParaRPr lang="en-US" sz="2000" dirty="0"/>
          </a:p>
          <a:p>
            <a:pPr rtl="1">
              <a:buNone/>
            </a:pPr>
            <a:r>
              <a:rPr lang="en-US" sz="2000" dirty="0"/>
              <a:t>System Users:</a:t>
            </a:r>
          </a:p>
          <a:p>
            <a:pPr>
              <a:buNone/>
            </a:pPr>
            <a:r>
              <a:rPr lang="en-US" sz="2000" dirty="0"/>
              <a:t>            Doctors.</a:t>
            </a:r>
            <a:br>
              <a:rPr lang="en-US" sz="2000" dirty="0"/>
            </a:br>
            <a:r>
              <a:rPr lang="en-US" sz="2000" dirty="0"/>
              <a:t>      Patients.</a:t>
            </a:r>
          </a:p>
          <a:p>
            <a:pPr>
              <a:buNone/>
            </a:pPr>
            <a:endParaRPr lang="ar-JO"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37</TotalTime>
  <Words>3570</Words>
  <Application>Microsoft Office PowerPoint</Application>
  <PresentationFormat>On-screen Show (4:3)</PresentationFormat>
  <Paragraphs>511</Paragraphs>
  <Slides>62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Calibri</vt:lpstr>
      <vt:lpstr>Calibri Light</vt:lpstr>
      <vt:lpstr>Cambria Math</vt:lpstr>
      <vt:lpstr>Office Theme</vt:lpstr>
      <vt:lpstr>Celestial</vt:lpstr>
      <vt:lpstr>Drugs Box &amp; Robotic pharmacy Patient services ultimate edition robot </vt:lpstr>
      <vt:lpstr>Outlines:</vt:lpstr>
      <vt:lpstr>Outlines:</vt:lpstr>
      <vt:lpstr>Abstract &amp; Background</vt:lpstr>
      <vt:lpstr>project description:</vt:lpstr>
      <vt:lpstr>project description cont.</vt:lpstr>
      <vt:lpstr>Project Approval</vt:lpstr>
      <vt:lpstr>Project purposes &amp; objectives:</vt:lpstr>
      <vt:lpstr>Project Stockholders:</vt:lpstr>
      <vt:lpstr>Proposed Work </vt:lpstr>
      <vt:lpstr>Components  </vt:lpstr>
      <vt:lpstr>Components  Cont’d</vt:lpstr>
      <vt:lpstr>Hardware</vt:lpstr>
      <vt:lpstr>Hardware Cont’d</vt:lpstr>
      <vt:lpstr>Hardware Cont’d</vt:lpstr>
      <vt:lpstr>Hardware Cont’d</vt:lpstr>
      <vt:lpstr>Hardware Cont’d</vt:lpstr>
      <vt:lpstr>Software</vt:lpstr>
      <vt:lpstr>Software Cont’d</vt:lpstr>
      <vt:lpstr>PowerPoint Presentation</vt:lpstr>
      <vt:lpstr>Network part:</vt:lpstr>
      <vt:lpstr>Network part:continue</vt:lpstr>
      <vt:lpstr>Continue:</vt:lpstr>
      <vt:lpstr>Continue:</vt:lpstr>
      <vt:lpstr>Continue:</vt:lpstr>
      <vt:lpstr>Continue:</vt:lpstr>
      <vt:lpstr>Continue:</vt:lpstr>
      <vt:lpstr>Continue:</vt:lpstr>
      <vt:lpstr>Feasibility Study and Constraints </vt:lpstr>
      <vt:lpstr>Feasibility Study and Constraints </vt:lpstr>
      <vt:lpstr>Project assumptions:</vt:lpstr>
      <vt:lpstr>Project life span (stages/phases) &amp; methodology.</vt:lpstr>
      <vt:lpstr>Technical process plan and methods used</vt:lpstr>
      <vt:lpstr>Roles and Responsibilities</vt:lpstr>
      <vt:lpstr>ANALYSIS PHASE:</vt:lpstr>
      <vt:lpstr>ANALYSIS PHASE: (Functional Requirements)</vt:lpstr>
      <vt:lpstr>Logic modeling &amp; Decision Table:</vt:lpstr>
      <vt:lpstr>Project Scheduling and Major milestones:</vt:lpstr>
      <vt:lpstr>Standards followed:</vt:lpstr>
      <vt:lpstr>Risk Management:</vt:lpstr>
      <vt:lpstr>Questions???</vt:lpstr>
      <vt:lpstr>DRUGS BOX </vt:lpstr>
      <vt:lpstr> Supervised By: DR: Osama-Al Khaleel  </vt:lpstr>
      <vt:lpstr>System Components:</vt:lpstr>
      <vt:lpstr>BRief:</vt:lpstr>
      <vt:lpstr>Proposed Work:</vt:lpstr>
      <vt:lpstr>Continue:</vt:lpstr>
      <vt:lpstr>Continue:</vt:lpstr>
      <vt:lpstr>Continue:</vt:lpstr>
      <vt:lpstr>Continue:</vt:lpstr>
      <vt:lpstr>Continue:</vt:lpstr>
      <vt:lpstr>Continue:</vt:lpstr>
      <vt:lpstr>PowerPoint Presentation</vt:lpstr>
      <vt:lpstr>PowerPoint Presentation</vt:lpstr>
      <vt:lpstr>PowerPoint Presentation</vt:lpstr>
      <vt:lpstr>Problems:</vt:lpstr>
      <vt:lpstr>Continue:</vt:lpstr>
      <vt:lpstr>Continue:</vt:lpstr>
      <vt:lpstr>Detailed System Design:</vt:lpstr>
      <vt:lpstr>H-bridge connection:</vt:lpstr>
      <vt:lpstr>Please add suitable title</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Box &amp; Robotic pharmacy Patient services ultimate edition robot</dc:title>
  <dc:creator>Baha Gdiesat</dc:creator>
  <cp:lastModifiedBy>Baha</cp:lastModifiedBy>
  <cp:revision>5</cp:revision>
  <dcterms:created xsi:type="dcterms:W3CDTF">2006-08-16T00:00:00Z</dcterms:created>
  <dcterms:modified xsi:type="dcterms:W3CDTF">2021-10-13T10:11:18Z</dcterms:modified>
</cp:coreProperties>
</file>