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62" r:id="rId5"/>
  </p:sldMasterIdLst>
  <p:sldIdLst>
    <p:sldId id="256" r:id="rId6"/>
  </p:sldIdLst>
  <p:sldSz cx="34688463" cy="19511963"/>
  <p:notesSz cx="6858000" cy="9144000"/>
  <p:embeddedFontLst>
    <p:embeddedFont>
      <p:font typeface="Merriweather" panose="00000500000000000000" pitchFamily="2" charset="0"/>
      <p:regular r:id="rId7"/>
      <p:bold r:id="rId8"/>
      <p:italic r:id="rId9"/>
      <p:boldItalic r:id="rId10"/>
    </p:embeddedFont>
    <p:embeddedFont>
      <p:font typeface="open sans" panose="020B0606030504020204" pitchFamily="34" charset="0"/>
      <p:regular r:id="rId11"/>
      <p:bold r:id="rId12"/>
      <p:italic r:id="rId13"/>
      <p:boldItalic r:id="rId14"/>
    </p:embeddedFont>
  </p:embeddedFontLst>
  <p:defaultTextStyle>
    <a:defPPr>
      <a:defRPr lang="en-US"/>
    </a:defPPr>
    <a:lvl1pPr marL="0" algn="l" defTabSz="2479264" rtl="0" eaLnBrk="1" latinLnBrk="0" hangingPunct="1">
      <a:defRPr sz="4880" kern="1200">
        <a:solidFill>
          <a:schemeClr val="tx1"/>
        </a:solidFill>
        <a:latin typeface="+mn-lt"/>
        <a:ea typeface="+mn-ea"/>
        <a:cs typeface="+mn-cs"/>
      </a:defRPr>
    </a:lvl1pPr>
    <a:lvl2pPr marL="1239632" algn="l" defTabSz="2479264" rtl="0" eaLnBrk="1" latinLnBrk="0" hangingPunct="1">
      <a:defRPr sz="4880" kern="1200">
        <a:solidFill>
          <a:schemeClr val="tx1"/>
        </a:solidFill>
        <a:latin typeface="+mn-lt"/>
        <a:ea typeface="+mn-ea"/>
        <a:cs typeface="+mn-cs"/>
      </a:defRPr>
    </a:lvl2pPr>
    <a:lvl3pPr marL="2479264" algn="l" defTabSz="2479264" rtl="0" eaLnBrk="1" latinLnBrk="0" hangingPunct="1">
      <a:defRPr sz="4880" kern="1200">
        <a:solidFill>
          <a:schemeClr val="tx1"/>
        </a:solidFill>
        <a:latin typeface="+mn-lt"/>
        <a:ea typeface="+mn-ea"/>
        <a:cs typeface="+mn-cs"/>
      </a:defRPr>
    </a:lvl3pPr>
    <a:lvl4pPr marL="3718895" algn="l" defTabSz="2479264" rtl="0" eaLnBrk="1" latinLnBrk="0" hangingPunct="1">
      <a:defRPr sz="4880" kern="1200">
        <a:solidFill>
          <a:schemeClr val="tx1"/>
        </a:solidFill>
        <a:latin typeface="+mn-lt"/>
        <a:ea typeface="+mn-ea"/>
        <a:cs typeface="+mn-cs"/>
      </a:defRPr>
    </a:lvl4pPr>
    <a:lvl5pPr marL="4958527" algn="l" defTabSz="2479264" rtl="0" eaLnBrk="1" latinLnBrk="0" hangingPunct="1">
      <a:defRPr sz="4880" kern="1200">
        <a:solidFill>
          <a:schemeClr val="tx1"/>
        </a:solidFill>
        <a:latin typeface="+mn-lt"/>
        <a:ea typeface="+mn-ea"/>
        <a:cs typeface="+mn-cs"/>
      </a:defRPr>
    </a:lvl5pPr>
    <a:lvl6pPr marL="6198159" algn="l" defTabSz="2479264" rtl="0" eaLnBrk="1" latinLnBrk="0" hangingPunct="1">
      <a:defRPr sz="4880" kern="1200">
        <a:solidFill>
          <a:schemeClr val="tx1"/>
        </a:solidFill>
        <a:latin typeface="+mn-lt"/>
        <a:ea typeface="+mn-ea"/>
        <a:cs typeface="+mn-cs"/>
      </a:defRPr>
    </a:lvl6pPr>
    <a:lvl7pPr marL="7437791" algn="l" defTabSz="2479264" rtl="0" eaLnBrk="1" latinLnBrk="0" hangingPunct="1">
      <a:defRPr sz="4880" kern="1200">
        <a:solidFill>
          <a:schemeClr val="tx1"/>
        </a:solidFill>
        <a:latin typeface="+mn-lt"/>
        <a:ea typeface="+mn-ea"/>
        <a:cs typeface="+mn-cs"/>
      </a:defRPr>
    </a:lvl7pPr>
    <a:lvl8pPr marL="8677422" algn="l" defTabSz="2479264" rtl="0" eaLnBrk="1" latinLnBrk="0" hangingPunct="1">
      <a:defRPr sz="4880" kern="1200">
        <a:solidFill>
          <a:schemeClr val="tx1"/>
        </a:solidFill>
        <a:latin typeface="+mn-lt"/>
        <a:ea typeface="+mn-ea"/>
        <a:cs typeface="+mn-cs"/>
      </a:defRPr>
    </a:lvl8pPr>
    <a:lvl9pPr marL="9917054" algn="l" defTabSz="2479264" rtl="0" eaLnBrk="1" latinLnBrk="0" hangingPunct="1">
      <a:defRPr sz="488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160" userDrawn="1">
          <p15:clr>
            <a:srgbClr val="A4A3A4"/>
          </p15:clr>
        </p15:guide>
        <p15:guide id="2" pos="1092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4751"/>
    <a:srgbClr val="23B97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216" autoAdjust="0"/>
    <p:restoredTop sz="94656"/>
  </p:normalViewPr>
  <p:slideViewPr>
    <p:cSldViewPr snapToGrid="0" snapToObjects="1">
      <p:cViewPr varScale="1">
        <p:scale>
          <a:sx n="30" d="100"/>
          <a:sy n="30" d="100"/>
        </p:scale>
        <p:origin x="106" y="115"/>
      </p:cViewPr>
      <p:guideLst>
        <p:guide orient="horz" pos="6160"/>
        <p:guide pos="1092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font" Target="fonts/font5.fntdata"/><Relationship Id="rId5" Type="http://schemas.openxmlformats.org/officeDocument/2006/relationships/slideMaster" Target="slideMasters/slideMaster1.xml"/><Relationship Id="rId15" Type="http://schemas.openxmlformats.org/officeDocument/2006/relationships/presProps" Target="presProps.xml"/><Relationship Id="rId10" Type="http://schemas.openxmlformats.org/officeDocument/2006/relationships/font" Target="fonts/font4.fntdata"/><Relationship Id="rId4" Type="http://schemas.openxmlformats.org/officeDocument/2006/relationships/customXml" Target="../customXml/item4.xml"/><Relationship Id="rId9" Type="http://schemas.openxmlformats.org/officeDocument/2006/relationships/font" Target="fonts/font3.fntdata"/><Relationship Id="rId14" Type="http://schemas.openxmlformats.org/officeDocument/2006/relationships/font" Target="fonts/font8.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01635" y="3193279"/>
            <a:ext cx="29485194" cy="6793054"/>
          </a:xfrm>
        </p:spPr>
        <p:txBody>
          <a:bodyPr anchor="b"/>
          <a:lstStyle>
            <a:lvl1pPr algn="ctr">
              <a:defRPr sz="16965"/>
            </a:lvl1pPr>
          </a:lstStyle>
          <a:p>
            <a:r>
              <a:rPr lang="en-US"/>
              <a:t>Click to edit Master title style</a:t>
            </a:r>
            <a:endParaRPr lang="en-US" dirty="0"/>
          </a:p>
        </p:txBody>
      </p:sp>
      <p:sp>
        <p:nvSpPr>
          <p:cNvPr id="3" name="Subtitle 2"/>
          <p:cNvSpPr>
            <a:spLocks noGrp="1"/>
          </p:cNvSpPr>
          <p:nvPr>
            <p:ph type="subTitle" idx="1"/>
          </p:nvPr>
        </p:nvSpPr>
        <p:spPr>
          <a:xfrm>
            <a:off x="4336061" y="10248302"/>
            <a:ext cx="26016347" cy="4710873"/>
          </a:xfrm>
        </p:spPr>
        <p:txBody>
          <a:bodyPr/>
          <a:lstStyle>
            <a:lvl1pPr marL="0" indent="0" algn="ctr">
              <a:buNone/>
              <a:defRPr sz="6786"/>
            </a:lvl1pPr>
            <a:lvl2pPr marL="1292675" indent="0" algn="ctr">
              <a:buNone/>
              <a:defRPr sz="5655"/>
            </a:lvl2pPr>
            <a:lvl3pPr marL="2585352" indent="0" algn="ctr">
              <a:buNone/>
              <a:defRPr sz="5090"/>
            </a:lvl3pPr>
            <a:lvl4pPr marL="3878028" indent="0" algn="ctr">
              <a:buNone/>
              <a:defRPr sz="4524"/>
            </a:lvl4pPr>
            <a:lvl5pPr marL="5170704" indent="0" algn="ctr">
              <a:buNone/>
              <a:defRPr sz="4524"/>
            </a:lvl5pPr>
            <a:lvl6pPr marL="6463380" indent="0" algn="ctr">
              <a:buNone/>
              <a:defRPr sz="4524"/>
            </a:lvl6pPr>
            <a:lvl7pPr marL="7756056" indent="0" algn="ctr">
              <a:buNone/>
              <a:defRPr sz="4524"/>
            </a:lvl7pPr>
            <a:lvl8pPr marL="9048731" indent="0" algn="ctr">
              <a:buNone/>
              <a:defRPr sz="4524"/>
            </a:lvl8pPr>
            <a:lvl9pPr marL="10341407" indent="0" algn="ctr">
              <a:buNone/>
              <a:defRPr sz="4524"/>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3EC764-EF56-A243-9B79-76C4D019DAE4}" type="datetimeFigureOut">
              <a:rPr lang="en-GB" smtClean="0"/>
              <a:t>09/11/2021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274429F-6F3E-1F44-B99C-5D1EC2D0D99B}" type="slidenum">
              <a:rPr lang="en-GB" smtClean="0"/>
              <a:t>‹#›</a:t>
            </a:fld>
            <a:endParaRPr lang="en-GB"/>
          </a:p>
        </p:txBody>
      </p:sp>
    </p:spTree>
    <p:extLst>
      <p:ext uri="{BB962C8B-B14F-4D97-AF65-F5344CB8AC3E}">
        <p14:creationId xmlns:p14="http://schemas.microsoft.com/office/powerpoint/2010/main" val="4079986165"/>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384835" y="1038839"/>
            <a:ext cx="29918799" cy="377141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384835" y="5194159"/>
            <a:ext cx="29918799" cy="1238016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384837" y="18084703"/>
            <a:ext cx="7804904" cy="1038832"/>
          </a:xfrm>
          <a:prstGeom prst="rect">
            <a:avLst/>
          </a:prstGeom>
        </p:spPr>
        <p:txBody>
          <a:bodyPr vert="horz" lIns="91440" tIns="45720" rIns="91440" bIns="45720" rtlCol="0" anchor="ctr"/>
          <a:lstStyle>
            <a:lvl1pPr algn="l">
              <a:defRPr sz="3393">
                <a:solidFill>
                  <a:schemeClr val="tx1">
                    <a:tint val="75000"/>
                  </a:schemeClr>
                </a:solidFill>
              </a:defRPr>
            </a:lvl1pPr>
          </a:lstStyle>
          <a:p>
            <a:fld id="{2B3EC764-EF56-A243-9B79-76C4D019DAE4}" type="datetimeFigureOut">
              <a:rPr lang="en-GB" smtClean="0"/>
              <a:t>09/11/2021</a:t>
            </a:fld>
            <a:endParaRPr lang="en-GB"/>
          </a:p>
        </p:txBody>
      </p:sp>
      <p:sp>
        <p:nvSpPr>
          <p:cNvPr id="5" name="Footer Placeholder 4"/>
          <p:cNvSpPr>
            <a:spLocks noGrp="1"/>
          </p:cNvSpPr>
          <p:nvPr>
            <p:ph type="ftr" sz="quarter" idx="3"/>
          </p:nvPr>
        </p:nvSpPr>
        <p:spPr>
          <a:xfrm>
            <a:off x="11490556" y="18084703"/>
            <a:ext cx="11707356" cy="1038832"/>
          </a:xfrm>
          <a:prstGeom prst="rect">
            <a:avLst/>
          </a:prstGeom>
        </p:spPr>
        <p:txBody>
          <a:bodyPr vert="horz" lIns="91440" tIns="45720" rIns="91440" bIns="45720" rtlCol="0" anchor="ctr"/>
          <a:lstStyle>
            <a:lvl1pPr algn="ctr">
              <a:defRPr sz="3393">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24498730" y="18084703"/>
            <a:ext cx="7804904" cy="1038832"/>
          </a:xfrm>
          <a:prstGeom prst="rect">
            <a:avLst/>
          </a:prstGeom>
        </p:spPr>
        <p:txBody>
          <a:bodyPr vert="horz" lIns="91440" tIns="45720" rIns="91440" bIns="45720" rtlCol="0" anchor="ctr"/>
          <a:lstStyle>
            <a:lvl1pPr algn="r">
              <a:defRPr sz="3393">
                <a:solidFill>
                  <a:schemeClr val="tx1">
                    <a:tint val="75000"/>
                  </a:schemeClr>
                </a:solidFill>
              </a:defRPr>
            </a:lvl1pPr>
          </a:lstStyle>
          <a:p>
            <a:fld id="{F274429F-6F3E-1F44-B99C-5D1EC2D0D99B}" type="slidenum">
              <a:rPr lang="en-GB" smtClean="0"/>
              <a:t>‹#›</a:t>
            </a:fld>
            <a:endParaRPr lang="en-GB"/>
          </a:p>
        </p:txBody>
      </p:sp>
    </p:spTree>
    <p:extLst>
      <p:ext uri="{BB962C8B-B14F-4D97-AF65-F5344CB8AC3E}">
        <p14:creationId xmlns:p14="http://schemas.microsoft.com/office/powerpoint/2010/main" val="1915821949"/>
      </p:ext>
    </p:extLst>
  </p:cSld>
  <p:clrMap bg1="lt1" tx1="dk1" bg2="lt2" tx2="dk2" accent1="accent1" accent2="accent2" accent3="accent3" accent4="accent4" accent5="accent5" accent6="accent6" hlink="hlink" folHlink="folHlink"/>
  <p:sldLayoutIdLst>
    <p:sldLayoutId id="2147483663" r:id="rId1"/>
  </p:sldLayoutIdLst>
  <p:txStyles>
    <p:titleStyle>
      <a:lvl1pPr algn="l" defTabSz="2585352" rtl="0" eaLnBrk="1" latinLnBrk="0" hangingPunct="1">
        <a:lnSpc>
          <a:spcPct val="90000"/>
        </a:lnSpc>
        <a:spcBef>
          <a:spcPct val="0"/>
        </a:spcBef>
        <a:buNone/>
        <a:defRPr sz="12441" kern="1200">
          <a:solidFill>
            <a:schemeClr val="tx1"/>
          </a:solidFill>
          <a:latin typeface="+mj-lt"/>
          <a:ea typeface="+mj-ea"/>
          <a:cs typeface="+mj-cs"/>
        </a:defRPr>
      </a:lvl1pPr>
    </p:titleStyle>
    <p:bodyStyle>
      <a:lvl1pPr marL="646338" indent="-646338" algn="l" defTabSz="2585352" rtl="0" eaLnBrk="1" latinLnBrk="0" hangingPunct="1">
        <a:lnSpc>
          <a:spcPct val="90000"/>
        </a:lnSpc>
        <a:spcBef>
          <a:spcPts val="2828"/>
        </a:spcBef>
        <a:buFont typeface="Arial" panose="020B0604020202020204" pitchFamily="34" charset="0"/>
        <a:buChar char="•"/>
        <a:defRPr sz="7917" kern="1200">
          <a:solidFill>
            <a:schemeClr val="tx1"/>
          </a:solidFill>
          <a:latin typeface="+mn-lt"/>
          <a:ea typeface="+mn-ea"/>
          <a:cs typeface="+mn-cs"/>
        </a:defRPr>
      </a:lvl1pPr>
      <a:lvl2pPr marL="1939014" indent="-646338" algn="l" defTabSz="2585352" rtl="0" eaLnBrk="1" latinLnBrk="0" hangingPunct="1">
        <a:lnSpc>
          <a:spcPct val="90000"/>
        </a:lnSpc>
        <a:spcBef>
          <a:spcPts val="1414"/>
        </a:spcBef>
        <a:buFont typeface="Arial" panose="020B0604020202020204" pitchFamily="34" charset="0"/>
        <a:buChar char="•"/>
        <a:defRPr sz="6786" kern="1200">
          <a:solidFill>
            <a:schemeClr val="tx1"/>
          </a:solidFill>
          <a:latin typeface="+mn-lt"/>
          <a:ea typeface="+mn-ea"/>
          <a:cs typeface="+mn-cs"/>
        </a:defRPr>
      </a:lvl2pPr>
      <a:lvl3pPr marL="3231690" indent="-646338" algn="l" defTabSz="2585352" rtl="0" eaLnBrk="1" latinLnBrk="0" hangingPunct="1">
        <a:lnSpc>
          <a:spcPct val="90000"/>
        </a:lnSpc>
        <a:spcBef>
          <a:spcPts val="1414"/>
        </a:spcBef>
        <a:buFont typeface="Arial" panose="020B0604020202020204" pitchFamily="34" charset="0"/>
        <a:buChar char="•"/>
        <a:defRPr sz="5655" kern="1200">
          <a:solidFill>
            <a:schemeClr val="tx1"/>
          </a:solidFill>
          <a:latin typeface="+mn-lt"/>
          <a:ea typeface="+mn-ea"/>
          <a:cs typeface="+mn-cs"/>
        </a:defRPr>
      </a:lvl3pPr>
      <a:lvl4pPr marL="4524366" indent="-646338" algn="l" defTabSz="2585352" rtl="0" eaLnBrk="1" latinLnBrk="0" hangingPunct="1">
        <a:lnSpc>
          <a:spcPct val="90000"/>
        </a:lnSpc>
        <a:spcBef>
          <a:spcPts val="1414"/>
        </a:spcBef>
        <a:buFont typeface="Arial" panose="020B0604020202020204" pitchFamily="34" charset="0"/>
        <a:buChar char="•"/>
        <a:defRPr sz="5090" kern="1200">
          <a:solidFill>
            <a:schemeClr val="tx1"/>
          </a:solidFill>
          <a:latin typeface="+mn-lt"/>
          <a:ea typeface="+mn-ea"/>
          <a:cs typeface="+mn-cs"/>
        </a:defRPr>
      </a:lvl4pPr>
      <a:lvl5pPr marL="5817041" indent="-646338" algn="l" defTabSz="2585352" rtl="0" eaLnBrk="1" latinLnBrk="0" hangingPunct="1">
        <a:lnSpc>
          <a:spcPct val="90000"/>
        </a:lnSpc>
        <a:spcBef>
          <a:spcPts val="1414"/>
        </a:spcBef>
        <a:buFont typeface="Arial" panose="020B0604020202020204" pitchFamily="34" charset="0"/>
        <a:buChar char="•"/>
        <a:defRPr sz="5090" kern="1200">
          <a:solidFill>
            <a:schemeClr val="tx1"/>
          </a:solidFill>
          <a:latin typeface="+mn-lt"/>
          <a:ea typeface="+mn-ea"/>
          <a:cs typeface="+mn-cs"/>
        </a:defRPr>
      </a:lvl5pPr>
      <a:lvl6pPr marL="7109719" indent="-646338" algn="l" defTabSz="2585352" rtl="0" eaLnBrk="1" latinLnBrk="0" hangingPunct="1">
        <a:lnSpc>
          <a:spcPct val="90000"/>
        </a:lnSpc>
        <a:spcBef>
          <a:spcPts val="1414"/>
        </a:spcBef>
        <a:buFont typeface="Arial" panose="020B0604020202020204" pitchFamily="34" charset="0"/>
        <a:buChar char="•"/>
        <a:defRPr sz="5090" kern="1200">
          <a:solidFill>
            <a:schemeClr val="tx1"/>
          </a:solidFill>
          <a:latin typeface="+mn-lt"/>
          <a:ea typeface="+mn-ea"/>
          <a:cs typeface="+mn-cs"/>
        </a:defRPr>
      </a:lvl6pPr>
      <a:lvl7pPr marL="8402394" indent="-646338" algn="l" defTabSz="2585352" rtl="0" eaLnBrk="1" latinLnBrk="0" hangingPunct="1">
        <a:lnSpc>
          <a:spcPct val="90000"/>
        </a:lnSpc>
        <a:spcBef>
          <a:spcPts val="1414"/>
        </a:spcBef>
        <a:buFont typeface="Arial" panose="020B0604020202020204" pitchFamily="34" charset="0"/>
        <a:buChar char="•"/>
        <a:defRPr sz="5090" kern="1200">
          <a:solidFill>
            <a:schemeClr val="tx1"/>
          </a:solidFill>
          <a:latin typeface="+mn-lt"/>
          <a:ea typeface="+mn-ea"/>
          <a:cs typeface="+mn-cs"/>
        </a:defRPr>
      </a:lvl7pPr>
      <a:lvl8pPr marL="9695070" indent="-646338" algn="l" defTabSz="2585352" rtl="0" eaLnBrk="1" latinLnBrk="0" hangingPunct="1">
        <a:lnSpc>
          <a:spcPct val="90000"/>
        </a:lnSpc>
        <a:spcBef>
          <a:spcPts val="1414"/>
        </a:spcBef>
        <a:buFont typeface="Arial" panose="020B0604020202020204" pitchFamily="34" charset="0"/>
        <a:buChar char="•"/>
        <a:defRPr sz="5090" kern="1200">
          <a:solidFill>
            <a:schemeClr val="tx1"/>
          </a:solidFill>
          <a:latin typeface="+mn-lt"/>
          <a:ea typeface="+mn-ea"/>
          <a:cs typeface="+mn-cs"/>
        </a:defRPr>
      </a:lvl8pPr>
      <a:lvl9pPr marL="10987745" indent="-646338" algn="l" defTabSz="2585352" rtl="0" eaLnBrk="1" latinLnBrk="0" hangingPunct="1">
        <a:lnSpc>
          <a:spcPct val="90000"/>
        </a:lnSpc>
        <a:spcBef>
          <a:spcPts val="1414"/>
        </a:spcBef>
        <a:buFont typeface="Arial" panose="020B0604020202020204" pitchFamily="34" charset="0"/>
        <a:buChar char="•"/>
        <a:defRPr sz="5090" kern="1200">
          <a:solidFill>
            <a:schemeClr val="tx1"/>
          </a:solidFill>
          <a:latin typeface="+mn-lt"/>
          <a:ea typeface="+mn-ea"/>
          <a:cs typeface="+mn-cs"/>
        </a:defRPr>
      </a:lvl9pPr>
    </p:bodyStyle>
    <p:otherStyle>
      <a:defPPr>
        <a:defRPr lang="en-US"/>
      </a:defPPr>
      <a:lvl1pPr marL="0" algn="l" defTabSz="2585352" rtl="0" eaLnBrk="1" latinLnBrk="0" hangingPunct="1">
        <a:defRPr sz="5090" kern="1200">
          <a:solidFill>
            <a:schemeClr val="tx1"/>
          </a:solidFill>
          <a:latin typeface="+mn-lt"/>
          <a:ea typeface="+mn-ea"/>
          <a:cs typeface="+mn-cs"/>
        </a:defRPr>
      </a:lvl1pPr>
      <a:lvl2pPr marL="1292675" algn="l" defTabSz="2585352" rtl="0" eaLnBrk="1" latinLnBrk="0" hangingPunct="1">
        <a:defRPr sz="5090" kern="1200">
          <a:solidFill>
            <a:schemeClr val="tx1"/>
          </a:solidFill>
          <a:latin typeface="+mn-lt"/>
          <a:ea typeface="+mn-ea"/>
          <a:cs typeface="+mn-cs"/>
        </a:defRPr>
      </a:lvl2pPr>
      <a:lvl3pPr marL="2585352" algn="l" defTabSz="2585352" rtl="0" eaLnBrk="1" latinLnBrk="0" hangingPunct="1">
        <a:defRPr sz="5090" kern="1200">
          <a:solidFill>
            <a:schemeClr val="tx1"/>
          </a:solidFill>
          <a:latin typeface="+mn-lt"/>
          <a:ea typeface="+mn-ea"/>
          <a:cs typeface="+mn-cs"/>
        </a:defRPr>
      </a:lvl3pPr>
      <a:lvl4pPr marL="3878028" algn="l" defTabSz="2585352" rtl="0" eaLnBrk="1" latinLnBrk="0" hangingPunct="1">
        <a:defRPr sz="5090" kern="1200">
          <a:solidFill>
            <a:schemeClr val="tx1"/>
          </a:solidFill>
          <a:latin typeface="+mn-lt"/>
          <a:ea typeface="+mn-ea"/>
          <a:cs typeface="+mn-cs"/>
        </a:defRPr>
      </a:lvl4pPr>
      <a:lvl5pPr marL="5170704" algn="l" defTabSz="2585352" rtl="0" eaLnBrk="1" latinLnBrk="0" hangingPunct="1">
        <a:defRPr sz="5090" kern="1200">
          <a:solidFill>
            <a:schemeClr val="tx1"/>
          </a:solidFill>
          <a:latin typeface="+mn-lt"/>
          <a:ea typeface="+mn-ea"/>
          <a:cs typeface="+mn-cs"/>
        </a:defRPr>
      </a:lvl5pPr>
      <a:lvl6pPr marL="6463380" algn="l" defTabSz="2585352" rtl="0" eaLnBrk="1" latinLnBrk="0" hangingPunct="1">
        <a:defRPr sz="5090" kern="1200">
          <a:solidFill>
            <a:schemeClr val="tx1"/>
          </a:solidFill>
          <a:latin typeface="+mn-lt"/>
          <a:ea typeface="+mn-ea"/>
          <a:cs typeface="+mn-cs"/>
        </a:defRPr>
      </a:lvl6pPr>
      <a:lvl7pPr marL="7756056" algn="l" defTabSz="2585352" rtl="0" eaLnBrk="1" latinLnBrk="0" hangingPunct="1">
        <a:defRPr sz="5090" kern="1200">
          <a:solidFill>
            <a:schemeClr val="tx1"/>
          </a:solidFill>
          <a:latin typeface="+mn-lt"/>
          <a:ea typeface="+mn-ea"/>
          <a:cs typeface="+mn-cs"/>
        </a:defRPr>
      </a:lvl7pPr>
      <a:lvl8pPr marL="9048731" algn="l" defTabSz="2585352" rtl="0" eaLnBrk="1" latinLnBrk="0" hangingPunct="1">
        <a:defRPr sz="5090" kern="1200">
          <a:solidFill>
            <a:schemeClr val="tx1"/>
          </a:solidFill>
          <a:latin typeface="+mn-lt"/>
          <a:ea typeface="+mn-ea"/>
          <a:cs typeface="+mn-cs"/>
        </a:defRPr>
      </a:lvl8pPr>
      <a:lvl9pPr marL="10341407" algn="l" defTabSz="2585352" rtl="0" eaLnBrk="1" latinLnBrk="0" hangingPunct="1">
        <a:defRPr sz="50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767330"/>
            <a:ext cx="22527777" cy="2181983"/>
          </a:xfrm>
        </p:spPr>
        <p:txBody>
          <a:bodyPr vert="horz" lIns="0" tIns="0" rIns="0" bIns="0" rtlCol="0" anchor="t">
            <a:noAutofit/>
          </a:bodyPr>
          <a:lstStyle/>
          <a:p>
            <a:pPr algn="l">
              <a:lnSpc>
                <a:spcPct val="100000"/>
              </a:lnSpc>
            </a:pPr>
            <a:r>
              <a:rPr lang="en-GB" sz="5400" b="1" dirty="0">
                <a:solidFill>
                  <a:schemeClr val="tx2"/>
                </a:solidFill>
                <a:latin typeface="Merriweather" charset="0"/>
                <a:ea typeface="Merriweather" charset="0"/>
                <a:cs typeface="Merriweather" charset="0"/>
              </a:rPr>
              <a:t>Estimating the impact of PCV13 on invasive pneumococcal disease incidence in mainland China: a spatial modelling study</a:t>
            </a:r>
            <a:endParaRPr lang="en-GB" sz="5400" dirty="0">
              <a:solidFill>
                <a:schemeClr val="tx2"/>
              </a:solidFill>
              <a:latin typeface="Merriweather" charset="0"/>
              <a:ea typeface="Merriweather" charset="0"/>
              <a:cs typeface="Merriweather" charset="0"/>
            </a:endParaRPr>
          </a:p>
        </p:txBody>
      </p:sp>
      <p:sp>
        <p:nvSpPr>
          <p:cNvPr id="3" name="Subtitle 2"/>
          <p:cNvSpPr>
            <a:spLocks noGrp="1"/>
          </p:cNvSpPr>
          <p:nvPr>
            <p:ph type="subTitle" idx="1"/>
          </p:nvPr>
        </p:nvSpPr>
        <p:spPr>
          <a:xfrm>
            <a:off x="23137375" y="707179"/>
            <a:ext cx="10593824" cy="1577643"/>
          </a:xfrm>
        </p:spPr>
        <p:txBody>
          <a:bodyPr vert="horz" lIns="0" tIns="0" rIns="0" bIns="0" rtlCol="0">
            <a:noAutofit/>
          </a:bodyPr>
          <a:lstStyle/>
          <a:p>
            <a:pPr algn="l">
              <a:lnSpc>
                <a:spcPct val="100000"/>
              </a:lnSpc>
              <a:spcBef>
                <a:spcPts val="0"/>
              </a:spcBef>
            </a:pPr>
            <a:r>
              <a:rPr lang="en-GB" sz="1600" dirty="0">
                <a:solidFill>
                  <a:schemeClr val="tx2"/>
                </a:solidFill>
                <a:ea typeface="Open Sans" charset="0"/>
                <a:cs typeface="Open Sans" charset="0"/>
              </a:rPr>
              <a:t>Billy J Quilty</a:t>
            </a:r>
            <a:r>
              <a:rPr lang="en-GB" sz="1600" baseline="30000" dirty="0">
                <a:solidFill>
                  <a:schemeClr val="tx2"/>
                </a:solidFill>
                <a:ea typeface="Open Sans" charset="0"/>
                <a:cs typeface="Open Sans" charset="0"/>
              </a:rPr>
              <a:t>1</a:t>
            </a:r>
            <a:r>
              <a:rPr lang="en-GB" sz="1600" dirty="0">
                <a:solidFill>
                  <a:schemeClr val="tx2"/>
                </a:solidFill>
                <a:ea typeface="Open Sans" charset="0"/>
                <a:cs typeface="Open Sans" charset="0"/>
              </a:rPr>
              <a:t>, Yang Liu</a:t>
            </a:r>
            <a:r>
              <a:rPr lang="en-GB" sz="1600" baseline="30000" dirty="0">
                <a:solidFill>
                  <a:schemeClr val="tx2"/>
                </a:solidFill>
                <a:ea typeface="Open Sans" charset="0"/>
                <a:cs typeface="Open Sans" charset="0"/>
              </a:rPr>
              <a:t>1</a:t>
            </a:r>
            <a:r>
              <a:rPr lang="en-GB" sz="1600" dirty="0">
                <a:solidFill>
                  <a:schemeClr val="tx2"/>
                </a:solidFill>
                <a:ea typeface="Open Sans" charset="0"/>
                <a:cs typeface="Open Sans" charset="0"/>
              </a:rPr>
              <a:t>, Shuang Feng</a:t>
            </a:r>
            <a:r>
              <a:rPr lang="en-GB" sz="1600" baseline="30000" dirty="0">
                <a:solidFill>
                  <a:schemeClr val="tx2"/>
                </a:solidFill>
                <a:ea typeface="Open Sans" charset="0"/>
                <a:cs typeface="Open Sans" charset="0"/>
              </a:rPr>
              <a:t>2</a:t>
            </a:r>
            <a:r>
              <a:rPr lang="en-GB" sz="1600" dirty="0">
                <a:solidFill>
                  <a:schemeClr val="tx2"/>
                </a:solidFill>
                <a:ea typeface="Open Sans" charset="0"/>
                <a:cs typeface="Open Sans" charset="0"/>
              </a:rPr>
              <a:t>, Samuel Clifford</a:t>
            </a:r>
            <a:r>
              <a:rPr lang="en-GB" sz="1600" baseline="30000" dirty="0">
                <a:solidFill>
                  <a:schemeClr val="tx2"/>
                </a:solidFill>
                <a:ea typeface="Open Sans" charset="0"/>
                <a:cs typeface="Open Sans" charset="0"/>
              </a:rPr>
              <a:t>1</a:t>
            </a:r>
            <a:r>
              <a:rPr lang="en-GB" sz="1600" dirty="0">
                <a:solidFill>
                  <a:schemeClr val="tx2"/>
                </a:solidFill>
                <a:ea typeface="Open Sans" charset="0"/>
                <a:cs typeface="Open Sans" charset="0"/>
              </a:rPr>
              <a:t>, </a:t>
            </a:r>
            <a:r>
              <a:rPr lang="en-GB" sz="1600" dirty="0" err="1">
                <a:solidFill>
                  <a:schemeClr val="tx2"/>
                </a:solidFill>
                <a:ea typeface="Open Sans" charset="0"/>
                <a:cs typeface="Open Sans" charset="0"/>
              </a:rPr>
              <a:t>Kaile</a:t>
            </a:r>
            <a:r>
              <a:rPr lang="en-GB" sz="1600" dirty="0">
                <a:solidFill>
                  <a:schemeClr val="tx2"/>
                </a:solidFill>
                <a:ea typeface="Open Sans" charset="0"/>
                <a:cs typeface="Open Sans" charset="0"/>
              </a:rPr>
              <a:t> Chen</a:t>
            </a:r>
            <a:r>
              <a:rPr lang="en-GB" sz="1600" baseline="30000" dirty="0">
                <a:solidFill>
                  <a:schemeClr val="tx2"/>
                </a:solidFill>
                <a:ea typeface="Open Sans" charset="0"/>
                <a:cs typeface="Open Sans" charset="0"/>
              </a:rPr>
              <a:t>2</a:t>
            </a:r>
            <a:r>
              <a:rPr lang="en-GB" sz="1600" dirty="0">
                <a:solidFill>
                  <a:schemeClr val="tx2"/>
                </a:solidFill>
                <a:ea typeface="Open Sans" charset="0"/>
                <a:cs typeface="Open Sans" charset="0"/>
              </a:rPr>
              <a:t>, Charlie Diamond</a:t>
            </a:r>
            <a:r>
              <a:rPr lang="en-GB" sz="1600" baseline="30000" dirty="0">
                <a:solidFill>
                  <a:schemeClr val="tx2"/>
                </a:solidFill>
                <a:ea typeface="Open Sans" charset="0"/>
                <a:cs typeface="Open Sans" charset="0"/>
              </a:rPr>
              <a:t>1</a:t>
            </a:r>
            <a:r>
              <a:rPr lang="en-GB" sz="1600" dirty="0">
                <a:solidFill>
                  <a:schemeClr val="tx2"/>
                </a:solidFill>
                <a:ea typeface="Open Sans" charset="0"/>
                <a:cs typeface="Open Sans" charset="0"/>
              </a:rPr>
              <a:t>, Xin Tong</a:t>
            </a:r>
            <a:r>
              <a:rPr lang="en-GB" sz="1600" baseline="30000" dirty="0">
                <a:solidFill>
                  <a:schemeClr val="tx2"/>
                </a:solidFill>
                <a:ea typeface="Open Sans" charset="0"/>
                <a:cs typeface="Open Sans" charset="0"/>
              </a:rPr>
              <a:t>2</a:t>
            </a:r>
            <a:r>
              <a:rPr lang="en-GB" sz="1600" dirty="0">
                <a:solidFill>
                  <a:schemeClr val="tx2"/>
                </a:solidFill>
                <a:ea typeface="Open Sans" charset="0"/>
                <a:cs typeface="Open Sans" charset="0"/>
              </a:rPr>
              <a:t>, Hongjie Yu</a:t>
            </a:r>
            <a:r>
              <a:rPr lang="en-GB" sz="1600" baseline="30000" dirty="0">
                <a:solidFill>
                  <a:schemeClr val="tx2"/>
                </a:solidFill>
                <a:ea typeface="Open Sans" charset="0"/>
                <a:cs typeface="Open Sans" charset="0"/>
              </a:rPr>
              <a:t>2</a:t>
            </a:r>
            <a:r>
              <a:rPr lang="en-GB" sz="1600" dirty="0">
                <a:solidFill>
                  <a:schemeClr val="tx2"/>
                </a:solidFill>
                <a:ea typeface="Open Sans" charset="0"/>
                <a:cs typeface="Open Sans" charset="0"/>
              </a:rPr>
              <a:t>, Mark Jit</a:t>
            </a:r>
            <a:r>
              <a:rPr lang="en-GB" sz="1600" baseline="30000" dirty="0">
                <a:solidFill>
                  <a:schemeClr val="tx2"/>
                </a:solidFill>
                <a:ea typeface="Open Sans" charset="0"/>
                <a:cs typeface="Open Sans" charset="0"/>
              </a:rPr>
              <a:t>1</a:t>
            </a:r>
            <a:r>
              <a:rPr lang="en-GB" sz="1600" dirty="0">
                <a:solidFill>
                  <a:schemeClr val="tx2"/>
                </a:solidFill>
                <a:ea typeface="Open Sans" charset="0"/>
                <a:cs typeface="Open Sans" charset="0"/>
              </a:rPr>
              <a:t>, Tao Zhang</a:t>
            </a:r>
            <a:r>
              <a:rPr lang="en-GB" sz="1600" baseline="30000" dirty="0">
                <a:solidFill>
                  <a:schemeClr val="tx2"/>
                </a:solidFill>
                <a:ea typeface="Open Sans" charset="0"/>
                <a:cs typeface="Open Sans" charset="0"/>
              </a:rPr>
              <a:t>2</a:t>
            </a:r>
            <a:r>
              <a:rPr lang="en-GB" sz="1600" dirty="0">
                <a:solidFill>
                  <a:schemeClr val="tx2"/>
                </a:solidFill>
                <a:ea typeface="Open Sans" charset="0"/>
                <a:cs typeface="Open Sans" charset="0"/>
              </a:rPr>
              <a:t>, Stefan Flasche</a:t>
            </a:r>
            <a:r>
              <a:rPr lang="en-GB" sz="1600" baseline="30000" dirty="0">
                <a:solidFill>
                  <a:schemeClr val="tx2"/>
                </a:solidFill>
                <a:ea typeface="Open Sans" charset="0"/>
                <a:cs typeface="Open Sans" charset="0"/>
              </a:rPr>
              <a:t>1 </a:t>
            </a:r>
          </a:p>
          <a:p>
            <a:pPr algn="l">
              <a:lnSpc>
                <a:spcPct val="100000"/>
              </a:lnSpc>
              <a:spcBef>
                <a:spcPts val="0"/>
              </a:spcBef>
            </a:pPr>
            <a:br>
              <a:rPr lang="en-GB" sz="1600" dirty="0">
                <a:solidFill>
                  <a:schemeClr val="tx2"/>
                </a:solidFill>
              </a:rPr>
            </a:br>
            <a:r>
              <a:rPr lang="en-GB" sz="1600" dirty="0">
                <a:solidFill>
                  <a:schemeClr val="tx2"/>
                </a:solidFill>
              </a:rPr>
              <a:t>1 Department of Infectious Disease Epidemiology, Faculty of Epidemiology and Population Health, </a:t>
            </a:r>
            <a:r>
              <a:rPr lang="en-GB" sz="1600" dirty="0">
                <a:solidFill>
                  <a:schemeClr val="tx2"/>
                </a:solidFill>
                <a:ea typeface="Open Sans" charset="0"/>
                <a:cs typeface="Open Sans" charset="0"/>
              </a:rPr>
              <a:t>London School of Hygiene and Tropical Medicine, London, UK</a:t>
            </a:r>
          </a:p>
          <a:p>
            <a:pPr algn="l">
              <a:lnSpc>
                <a:spcPct val="100000"/>
              </a:lnSpc>
              <a:spcBef>
                <a:spcPts val="0"/>
              </a:spcBef>
            </a:pPr>
            <a:r>
              <a:rPr lang="en-GB" sz="1600" dirty="0">
                <a:solidFill>
                  <a:schemeClr val="tx2"/>
                </a:solidFill>
                <a:ea typeface="Open Sans" charset="0"/>
                <a:cs typeface="Open Sans" charset="0"/>
              </a:rPr>
              <a:t>2 Department of Epidemiology, School of Public Health, Fudan University, Shanghai, China</a:t>
            </a:r>
          </a:p>
          <a:p>
            <a:pPr algn="l">
              <a:lnSpc>
                <a:spcPct val="100000"/>
              </a:lnSpc>
              <a:spcBef>
                <a:spcPts val="0"/>
              </a:spcBef>
            </a:pPr>
            <a:endParaRPr lang="en-GB" sz="1600" dirty="0">
              <a:solidFill>
                <a:schemeClr val="tx2"/>
              </a:solidFill>
              <a:ea typeface="Open Sans" charset="0"/>
              <a:cs typeface="Open Sans" charset="0"/>
            </a:endParaRPr>
          </a:p>
          <a:p>
            <a:pPr algn="l">
              <a:lnSpc>
                <a:spcPct val="100000"/>
              </a:lnSpc>
              <a:spcBef>
                <a:spcPts val="0"/>
              </a:spcBef>
            </a:pPr>
            <a:r>
              <a:rPr lang="en-GB" sz="1600" dirty="0">
                <a:solidFill>
                  <a:schemeClr val="tx2"/>
                </a:solidFill>
                <a:ea typeface="Open Sans" charset="0"/>
                <a:cs typeface="Open Sans" charset="0"/>
              </a:rPr>
              <a:t>Contact:</a:t>
            </a:r>
            <a:r>
              <a:rPr lang="en-GB" sz="1600" b="1" dirty="0">
                <a:solidFill>
                  <a:schemeClr val="tx2"/>
                </a:solidFill>
                <a:ea typeface="Open Sans" charset="0"/>
                <a:cs typeface="Open Sans" charset="0"/>
              </a:rPr>
              <a:t> Billy.Quilty@lshtm.ac.uk</a:t>
            </a:r>
          </a:p>
          <a:p>
            <a:pPr algn="l">
              <a:lnSpc>
                <a:spcPct val="100000"/>
              </a:lnSpc>
              <a:spcBef>
                <a:spcPts val="0"/>
              </a:spcBef>
            </a:pPr>
            <a:endParaRPr lang="en-GB" sz="1600" dirty="0">
              <a:solidFill>
                <a:schemeClr val="tx2"/>
              </a:solidFill>
              <a:ea typeface="Open Sans" charset="0"/>
              <a:cs typeface="Open Sans" charset="0"/>
            </a:endParaRPr>
          </a:p>
          <a:p>
            <a:pPr algn="l">
              <a:lnSpc>
                <a:spcPct val="100000"/>
              </a:lnSpc>
            </a:pPr>
            <a:endParaRPr lang="en-GB" sz="1600" dirty="0">
              <a:solidFill>
                <a:schemeClr val="tx2"/>
              </a:solidFill>
              <a:ea typeface="Open Sans" charset="0"/>
              <a:cs typeface="Open Sans" charset="0"/>
            </a:endParaRPr>
          </a:p>
        </p:txBody>
      </p:sp>
      <p:cxnSp>
        <p:nvCxnSpPr>
          <p:cNvPr id="5" name="Straight Connector 4"/>
          <p:cNvCxnSpPr>
            <a:cxnSpLocks/>
          </p:cNvCxnSpPr>
          <p:nvPr/>
        </p:nvCxnSpPr>
        <p:spPr>
          <a:xfrm flipV="1">
            <a:off x="609600" y="2793519"/>
            <a:ext cx="33121600" cy="155795"/>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57179" y="3023557"/>
            <a:ext cx="11203021" cy="3615630"/>
          </a:xfrm>
          <a:prstGeom prst="rect">
            <a:avLst/>
          </a:prstGeom>
          <a:noFill/>
        </p:spPr>
        <p:txBody>
          <a:bodyPr wrap="square" lIns="0" tIns="0" rIns="0" bIns="0" numCol="1" spcCol="720000" rtlCol="0">
            <a:noAutofit/>
          </a:bodyPr>
          <a:lstStyle/>
          <a:p>
            <a:pPr algn="just"/>
            <a:r>
              <a:rPr lang="en-GB" sz="2400" b="1" dirty="0">
                <a:solidFill>
                  <a:schemeClr val="tx2"/>
                </a:solidFill>
                <a:latin typeface="Open Sans" charset="0"/>
                <a:ea typeface="Open Sans" charset="0"/>
                <a:cs typeface="Open Sans" charset="0"/>
              </a:rPr>
              <a:t>Introduction</a:t>
            </a:r>
          </a:p>
          <a:p>
            <a:pPr algn="just"/>
            <a:endParaRPr lang="en-GB" sz="2400" b="1" dirty="0">
              <a:solidFill>
                <a:schemeClr val="tx2"/>
              </a:solidFill>
              <a:latin typeface="Open Sans" charset="0"/>
              <a:ea typeface="Open Sans" charset="0"/>
              <a:cs typeface="Open Sans" charset="0"/>
            </a:endParaRPr>
          </a:p>
          <a:p>
            <a:pPr marL="219937" indent="-219937" algn="just">
              <a:spcAft>
                <a:spcPts val="770"/>
              </a:spcAft>
              <a:buFont typeface="Arial" panose="020B0604020202020204" pitchFamily="34" charset="0"/>
              <a:buChar char="•"/>
            </a:pPr>
            <a:r>
              <a:rPr lang="en-GB" sz="2400" dirty="0">
                <a:solidFill>
                  <a:schemeClr val="tx2"/>
                </a:solidFill>
                <a:latin typeface="Open Sans" charset="0"/>
                <a:ea typeface="Open Sans" charset="0"/>
                <a:cs typeface="Open Sans" charset="0"/>
              </a:rPr>
              <a:t>Introduction of pneumococcal conjugate vaccines (PCV) such as PCV13 can substantially reduce pneumococcal disease burden.</a:t>
            </a:r>
          </a:p>
          <a:p>
            <a:pPr marL="219937" indent="-219937" algn="just">
              <a:spcAft>
                <a:spcPts val="770"/>
              </a:spcAft>
              <a:buFont typeface="Arial" panose="020B0604020202020204" pitchFamily="34" charset="0"/>
              <a:buChar char="•"/>
            </a:pPr>
            <a:r>
              <a:rPr lang="en-GB" sz="2400" dirty="0">
                <a:solidFill>
                  <a:schemeClr val="tx2"/>
                </a:solidFill>
                <a:latin typeface="Open Sans" charset="0"/>
                <a:ea typeface="Open Sans" charset="0"/>
                <a:cs typeface="Open Sans" charset="0"/>
              </a:rPr>
              <a:t>In mainland China, PCV13 is currently only available through the private market.</a:t>
            </a:r>
          </a:p>
          <a:p>
            <a:pPr marL="219937" indent="-219937" algn="just">
              <a:spcAft>
                <a:spcPts val="770"/>
              </a:spcAft>
              <a:buFont typeface="Arial" panose="020B0604020202020204" pitchFamily="34" charset="0"/>
              <a:buChar char="•"/>
            </a:pPr>
            <a:r>
              <a:rPr lang="en-GB" sz="2400" dirty="0">
                <a:solidFill>
                  <a:schemeClr val="tx2"/>
                </a:solidFill>
                <a:latin typeface="Open Sans" charset="0"/>
                <a:ea typeface="Open Sans" charset="0"/>
                <a:cs typeface="Open Sans" charset="0"/>
              </a:rPr>
              <a:t>About 30,000 child deaths per year in mainland China may be preventable by PCVs</a:t>
            </a:r>
            <a:r>
              <a:rPr lang="en-GB" sz="2400" baseline="30000" dirty="0">
                <a:solidFill>
                  <a:schemeClr val="tx2"/>
                </a:solidFill>
                <a:latin typeface="Open Sans" charset="0"/>
                <a:ea typeface="Open Sans" charset="0"/>
                <a:cs typeface="Open Sans" charset="0"/>
              </a:rPr>
              <a:t>1</a:t>
            </a:r>
            <a:r>
              <a:rPr lang="en-GB" sz="2400" dirty="0">
                <a:solidFill>
                  <a:schemeClr val="tx2"/>
                </a:solidFill>
                <a:latin typeface="Open Sans" charset="0"/>
                <a:ea typeface="Open Sans" charset="0"/>
                <a:cs typeface="Open Sans" charset="0"/>
              </a:rPr>
              <a:t>, potentially largely in provinces where PCV private market uptake is minimal.</a:t>
            </a:r>
          </a:p>
          <a:p>
            <a:pPr marL="219937" indent="-219937" algn="just">
              <a:spcAft>
                <a:spcPts val="770"/>
              </a:spcAft>
              <a:buFont typeface="Arial" panose="020B0604020202020204" pitchFamily="34" charset="0"/>
              <a:buChar char="•"/>
            </a:pPr>
            <a:r>
              <a:rPr lang="en-GB" sz="2400" dirty="0">
                <a:solidFill>
                  <a:schemeClr val="tx2"/>
                </a:solidFill>
                <a:latin typeface="Open Sans" charset="0"/>
                <a:ea typeface="Open Sans" charset="0"/>
                <a:cs typeface="Open Sans" charset="0"/>
              </a:rPr>
              <a:t>We estimate the potential impact of PCV13 introduction into the Chinese Expanded Programme of Immunisation on province-level </a:t>
            </a:r>
            <a:r>
              <a:rPr lang="en-GB" sz="2400" dirty="0">
                <a:solidFill>
                  <a:srgbClr val="014751"/>
                </a:solidFill>
                <a:latin typeface="Open Sans" charset="0"/>
                <a:ea typeface="Open Sans" charset="0"/>
                <a:cs typeface="Open Sans" charset="0"/>
              </a:rPr>
              <a:t>invasive pneumococcal disease</a:t>
            </a:r>
            <a:r>
              <a:rPr lang="en-GB" sz="2400" dirty="0">
                <a:solidFill>
                  <a:schemeClr val="tx2"/>
                </a:solidFill>
                <a:latin typeface="Open Sans" charset="0"/>
                <a:ea typeface="Open Sans" charset="0"/>
                <a:cs typeface="Open Sans" charset="0"/>
              </a:rPr>
              <a:t> (IPD) incidence using a two-step Bayesian spatial and mathematical modelling framework.</a:t>
            </a:r>
          </a:p>
        </p:txBody>
      </p:sp>
      <p:cxnSp>
        <p:nvCxnSpPr>
          <p:cNvPr id="15" name="Straight Connector 14"/>
          <p:cNvCxnSpPr>
            <a:cxnSpLocks/>
          </p:cNvCxnSpPr>
          <p:nvPr/>
        </p:nvCxnSpPr>
        <p:spPr>
          <a:xfrm>
            <a:off x="549949" y="7210867"/>
            <a:ext cx="11203021" cy="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68027" y="16563925"/>
            <a:ext cx="8116493" cy="1403589"/>
          </a:xfrm>
          <a:prstGeom prst="rect">
            <a:avLst/>
          </a:prstGeom>
          <a:noFill/>
        </p:spPr>
        <p:txBody>
          <a:bodyPr wrap="square" lIns="0" tIns="0" rIns="0" bIns="0" rtlCol="0">
            <a:noAutofit/>
          </a:bodyPr>
          <a:lstStyle/>
          <a:p>
            <a:pPr marL="228601" indent="-228601">
              <a:lnSpc>
                <a:spcPts val="1087"/>
              </a:lnSpc>
              <a:buFont typeface="+mj-lt"/>
              <a:buAutoNum type="arabicPeriod"/>
            </a:pPr>
            <a:r>
              <a:rPr lang="en-GB" sz="2400" dirty="0">
                <a:solidFill>
                  <a:srgbClr val="014751"/>
                </a:solidFill>
              </a:rPr>
              <a:t>O’Brien KL, Wolfson LJ, Watt JP, </a:t>
            </a:r>
            <a:r>
              <a:rPr lang="en-GB" sz="2400" dirty="0" err="1">
                <a:solidFill>
                  <a:srgbClr val="014751"/>
                </a:solidFill>
              </a:rPr>
              <a:t>Henkle</a:t>
            </a:r>
            <a:r>
              <a:rPr lang="en-GB" sz="2400" dirty="0">
                <a:solidFill>
                  <a:srgbClr val="014751"/>
                </a:solidFill>
              </a:rPr>
              <a:t> E, Deloria-Knoll M, McCall N, Lee E, Mulholland K, Levine OS, Cherian T. Hib and Pneumococcal Global Burden of Disease Study Team. Lancet. 2009 Sep 12;374(9693):893-902.</a:t>
            </a:r>
          </a:p>
          <a:p>
            <a:pPr marL="219937" indent="-219937">
              <a:lnSpc>
                <a:spcPts val="1087"/>
              </a:lnSpc>
              <a:buFont typeface="+mj-lt"/>
              <a:buAutoNum type="arabicPeriod"/>
            </a:pPr>
            <a:r>
              <a:rPr lang="en-GB" sz="2400" dirty="0">
                <a:solidFill>
                  <a:srgbClr val="014751"/>
                </a:solidFill>
              </a:rPr>
              <a:t>Chen K, Zhang X, Shan W, Zhao G, Zhang T. Human vaccines &amp; </a:t>
            </a:r>
            <a:r>
              <a:rPr lang="en-GB" sz="2400" dirty="0" err="1">
                <a:solidFill>
                  <a:srgbClr val="014751"/>
                </a:solidFill>
              </a:rPr>
              <a:t>immunotherapeutics</a:t>
            </a:r>
            <a:r>
              <a:rPr lang="en-GB" sz="2400" dirty="0">
                <a:solidFill>
                  <a:srgbClr val="014751"/>
                </a:solidFill>
              </a:rPr>
              <a:t>. 2018 Jun 3;14(6):1453-63.</a:t>
            </a:r>
          </a:p>
          <a:p>
            <a:pPr marL="219937" indent="-219937">
              <a:lnSpc>
                <a:spcPts val="1087"/>
              </a:lnSpc>
              <a:buFont typeface="+mj-lt"/>
              <a:buAutoNum type="arabicPeriod"/>
            </a:pPr>
            <a:r>
              <a:rPr lang="en-GB" sz="2400" dirty="0" err="1">
                <a:solidFill>
                  <a:srgbClr val="014751"/>
                </a:solidFill>
                <a:ea typeface="Open Sans" charset="0"/>
                <a:cs typeface="Open Sans" charset="0"/>
              </a:rPr>
              <a:t>Besag</a:t>
            </a:r>
            <a:r>
              <a:rPr lang="en-GB" sz="2400" dirty="0">
                <a:solidFill>
                  <a:srgbClr val="014751"/>
                </a:solidFill>
                <a:ea typeface="Open Sans" charset="0"/>
                <a:cs typeface="Open Sans" charset="0"/>
              </a:rPr>
              <a:t> J, York J, </a:t>
            </a:r>
            <a:r>
              <a:rPr lang="en-GB" sz="2400" dirty="0" err="1">
                <a:solidFill>
                  <a:srgbClr val="014751"/>
                </a:solidFill>
                <a:ea typeface="Open Sans" charset="0"/>
                <a:cs typeface="Open Sans" charset="0"/>
              </a:rPr>
              <a:t>Molli</a:t>
            </a:r>
            <a:r>
              <a:rPr lang="en-GB" sz="2400" dirty="0" err="1">
                <a:solidFill>
                  <a:srgbClr val="014751"/>
                </a:solidFill>
              </a:rPr>
              <a:t>é</a:t>
            </a:r>
            <a:r>
              <a:rPr lang="en-GB" sz="2400" dirty="0">
                <a:solidFill>
                  <a:srgbClr val="014751"/>
                </a:solidFill>
              </a:rPr>
              <a:t> A. Annals of the institute of statistical mathematics. 1991 Mar 1;43(1):1-20.</a:t>
            </a:r>
          </a:p>
          <a:p>
            <a:pPr marL="219937" indent="-219937">
              <a:lnSpc>
                <a:spcPts val="1087"/>
              </a:lnSpc>
              <a:buFont typeface="+mj-lt"/>
              <a:buAutoNum type="arabicPeriod"/>
            </a:pPr>
            <a:r>
              <a:rPr lang="en-GB" sz="2400" dirty="0">
                <a:solidFill>
                  <a:srgbClr val="014751"/>
                </a:solidFill>
              </a:rPr>
              <a:t>Flasche S, de </a:t>
            </a:r>
            <a:r>
              <a:rPr lang="en-GB" sz="2400" dirty="0" err="1">
                <a:solidFill>
                  <a:srgbClr val="014751"/>
                </a:solidFill>
              </a:rPr>
              <a:t>Waroux</a:t>
            </a:r>
            <a:r>
              <a:rPr lang="en-GB" sz="2400" dirty="0">
                <a:solidFill>
                  <a:srgbClr val="014751"/>
                </a:solidFill>
              </a:rPr>
              <a:t> OL, O’Brien KL, Edmunds WJ. </a:t>
            </a:r>
            <a:r>
              <a:rPr lang="en-GB" sz="2400" dirty="0" err="1">
                <a:solidFill>
                  <a:srgbClr val="014751"/>
                </a:solidFill>
              </a:rPr>
              <a:t>PLoS</a:t>
            </a:r>
            <a:r>
              <a:rPr lang="en-GB" sz="2400" dirty="0">
                <a:solidFill>
                  <a:srgbClr val="014751"/>
                </a:solidFill>
              </a:rPr>
              <a:t> computational biology. 2015 Apr 16;11(4):e1004173.</a:t>
            </a:r>
            <a:r>
              <a:rPr lang="en-GB" sz="2400" dirty="0">
                <a:solidFill>
                  <a:srgbClr val="014751"/>
                </a:solidFill>
                <a:ea typeface="Open Sans" charset="0"/>
                <a:cs typeface="Open Sans" charset="0"/>
              </a:rPr>
              <a:t> </a:t>
            </a:r>
          </a:p>
          <a:p>
            <a:pPr marL="219937" indent="-219937">
              <a:lnSpc>
                <a:spcPts val="1087"/>
              </a:lnSpc>
              <a:buFont typeface="+mj-lt"/>
              <a:buAutoNum type="arabicPeriod"/>
            </a:pPr>
            <a:endParaRPr lang="en-GB" sz="2400" dirty="0">
              <a:solidFill>
                <a:srgbClr val="014751"/>
              </a:solidFill>
              <a:ea typeface="Open Sans" charset="0"/>
              <a:cs typeface="Open Sans" charset="0"/>
            </a:endParaRPr>
          </a:p>
          <a:p>
            <a:pPr>
              <a:lnSpc>
                <a:spcPts val="1087"/>
              </a:lnSpc>
            </a:pPr>
            <a:endParaRPr lang="en-GB" sz="2400" dirty="0">
              <a:solidFill>
                <a:srgbClr val="014751"/>
              </a:solidFill>
              <a:ea typeface="Open Sans" charset="0"/>
              <a:cs typeface="Open Sans" charset="0"/>
            </a:endParaRPr>
          </a:p>
          <a:p>
            <a:pPr>
              <a:lnSpc>
                <a:spcPts val="1087"/>
              </a:lnSpc>
            </a:pPr>
            <a:endParaRPr lang="en-GB" sz="2400" dirty="0">
              <a:solidFill>
                <a:srgbClr val="014751"/>
              </a:solidFill>
              <a:ea typeface="Open Sans" charset="0"/>
              <a:cs typeface="Open Sans" charset="0"/>
            </a:endParaRPr>
          </a:p>
        </p:txBody>
      </p:sp>
      <p:sp>
        <p:nvSpPr>
          <p:cNvPr id="31" name="TextBox 30"/>
          <p:cNvSpPr txBox="1"/>
          <p:nvPr/>
        </p:nvSpPr>
        <p:spPr>
          <a:xfrm>
            <a:off x="17548103" y="10713611"/>
            <a:ext cx="5679347" cy="3023419"/>
          </a:xfrm>
          <a:prstGeom prst="rect">
            <a:avLst/>
          </a:prstGeom>
          <a:noFill/>
        </p:spPr>
        <p:txBody>
          <a:bodyPr wrap="square" lIns="0" tIns="0" rIns="0" bIns="0" numCol="1" spcCol="720000" rtlCol="0">
            <a:noAutofit/>
          </a:bodyPr>
          <a:lstStyle/>
          <a:p>
            <a:pPr algn="just"/>
            <a:endParaRPr lang="en-GB" sz="1600" b="1" dirty="0">
              <a:solidFill>
                <a:schemeClr val="tx2"/>
              </a:solidFill>
              <a:latin typeface="Open Sans" charset="0"/>
              <a:ea typeface="Open Sans" charset="0"/>
              <a:cs typeface="Open Sans" charset="0"/>
            </a:endParaRPr>
          </a:p>
          <a:p>
            <a:pPr algn="just"/>
            <a:r>
              <a:rPr lang="en-GB" sz="1600" b="1" dirty="0">
                <a:solidFill>
                  <a:schemeClr val="tx2"/>
                </a:solidFill>
                <a:latin typeface="Open Sans" charset="0"/>
                <a:ea typeface="Open Sans" charset="0"/>
                <a:cs typeface="Open Sans" charset="0"/>
              </a:rPr>
              <a:t>Findings</a:t>
            </a:r>
          </a:p>
          <a:p>
            <a:pPr algn="just">
              <a:spcAft>
                <a:spcPts val="770"/>
              </a:spcAft>
            </a:pPr>
            <a:endParaRPr lang="en-GB" sz="1600" dirty="0">
              <a:solidFill>
                <a:schemeClr val="tx2"/>
              </a:solidFill>
              <a:latin typeface="Open Sans" charset="0"/>
              <a:ea typeface="Open Sans" charset="0"/>
              <a:cs typeface="Open Sans" charset="0"/>
            </a:endParaRPr>
          </a:p>
          <a:p>
            <a:pPr marL="219937" indent="-219937" algn="just">
              <a:spcAft>
                <a:spcPts val="770"/>
              </a:spcAft>
              <a:buFont typeface="Arial" panose="020B0604020202020204" pitchFamily="34" charset="0"/>
              <a:buChar char="•"/>
            </a:pPr>
            <a:r>
              <a:rPr lang="en-GB" sz="1600" dirty="0">
                <a:solidFill>
                  <a:srgbClr val="014751"/>
                </a:solidFill>
                <a:latin typeface="Open Sans" charset="0"/>
                <a:ea typeface="Open Sans" charset="0"/>
                <a:cs typeface="Open Sans" charset="0"/>
              </a:rPr>
              <a:t>We estimate that PCV13 would reduce long-term IPD incidence in mainland China by a median 33% in Hubei (95% HDI: -34 – 76%) to a median 76% in Beijing (95% HDI: 44 – 92%) (Figure 1).</a:t>
            </a:r>
          </a:p>
          <a:p>
            <a:pPr marL="219937" indent="-219937" algn="just">
              <a:spcAft>
                <a:spcPts val="770"/>
              </a:spcAft>
              <a:buFont typeface="Arial" panose="020B0604020202020204" pitchFamily="34" charset="0"/>
              <a:buChar char="•"/>
            </a:pPr>
            <a:r>
              <a:rPr lang="en-GB" sz="1600" dirty="0">
                <a:solidFill>
                  <a:srgbClr val="014751"/>
                </a:solidFill>
                <a:latin typeface="Open Sans" charset="0"/>
                <a:ea typeface="Open Sans" charset="0"/>
                <a:cs typeface="Open Sans" charset="0"/>
              </a:rPr>
              <a:t>All 95% credible intervals for province-level covariate effects contain zero for VT carriage and IPD, and as such the impact estimates in provinces with little or no serotype distribution data remain uncertain.</a:t>
            </a:r>
          </a:p>
          <a:p>
            <a:pPr marL="219937" indent="-219937" algn="just">
              <a:spcAft>
                <a:spcPts val="770"/>
              </a:spcAft>
              <a:buFont typeface="Arial" panose="020B0604020202020204" pitchFamily="34" charset="0"/>
              <a:buChar char="•"/>
            </a:pPr>
            <a:endParaRPr lang="en-GB" sz="1600" dirty="0">
              <a:solidFill>
                <a:srgbClr val="014751"/>
              </a:solidFill>
              <a:latin typeface="Open Sans" charset="0"/>
              <a:ea typeface="Open Sans" charset="0"/>
              <a:cs typeface="Open Sans" charset="0"/>
            </a:endParaRPr>
          </a:p>
        </p:txBody>
      </p:sp>
      <p:sp>
        <p:nvSpPr>
          <p:cNvPr id="41" name="TextBox 40">
            <a:extLst>
              <a:ext uri="{FF2B5EF4-FFF2-40B4-BE49-F238E27FC236}">
                <a16:creationId xmlns:a16="http://schemas.microsoft.com/office/drawing/2014/main" id="{1C63468C-2E46-4FA1-8F44-20A4B49986D7}"/>
              </a:ext>
            </a:extLst>
          </p:cNvPr>
          <p:cNvSpPr txBox="1"/>
          <p:nvPr/>
        </p:nvSpPr>
        <p:spPr>
          <a:xfrm>
            <a:off x="529492" y="7552463"/>
            <a:ext cx="11237613" cy="4886799"/>
          </a:xfrm>
          <a:prstGeom prst="rect">
            <a:avLst/>
          </a:prstGeom>
          <a:noFill/>
        </p:spPr>
        <p:txBody>
          <a:bodyPr wrap="square" lIns="0" tIns="0" rIns="0" bIns="0" numCol="1" spcCol="720000" rtlCol="0">
            <a:noAutofit/>
          </a:bodyPr>
          <a:lstStyle/>
          <a:p>
            <a:pPr algn="just">
              <a:lnSpc>
                <a:spcPts val="1631"/>
              </a:lnSpc>
            </a:pPr>
            <a:r>
              <a:rPr lang="en-GB" sz="2400" b="1" dirty="0">
                <a:solidFill>
                  <a:schemeClr val="tx2"/>
                </a:solidFill>
                <a:latin typeface="Open Sans" charset="0"/>
                <a:ea typeface="Open Sans" charset="0"/>
                <a:cs typeface="Open Sans" charset="0"/>
              </a:rPr>
              <a:t>Methods</a:t>
            </a:r>
          </a:p>
          <a:p>
            <a:pPr algn="just">
              <a:lnSpc>
                <a:spcPts val="1631"/>
              </a:lnSpc>
            </a:pPr>
            <a:endParaRPr lang="en-GB" sz="2400" b="1" dirty="0">
              <a:solidFill>
                <a:schemeClr val="tx2"/>
              </a:solidFill>
              <a:latin typeface="Open Sans" charset="0"/>
              <a:ea typeface="Open Sans" charset="0"/>
              <a:cs typeface="Open Sans" charset="0"/>
            </a:endParaRPr>
          </a:p>
          <a:p>
            <a:pPr marL="219937" indent="-219937" algn="just">
              <a:spcAft>
                <a:spcPts val="770"/>
              </a:spcAft>
              <a:buFont typeface="Arial" panose="020B0604020202020204" pitchFamily="34" charset="0"/>
              <a:buChar char="•"/>
            </a:pPr>
            <a:r>
              <a:rPr lang="en-GB" sz="2400" dirty="0">
                <a:solidFill>
                  <a:srgbClr val="014751"/>
                </a:solidFill>
                <a:latin typeface="Open Sans" charset="0"/>
                <a:ea typeface="Open Sans" charset="0"/>
                <a:cs typeface="Open Sans" charset="0"/>
              </a:rPr>
              <a:t>The serotype distribution of 1687 carriage and 1594 IPD samples was extracted from 31 studies in 11 provinces</a:t>
            </a:r>
            <a:r>
              <a:rPr lang="en-GB" sz="2400" baseline="30000" dirty="0">
                <a:solidFill>
                  <a:srgbClr val="014751"/>
                </a:solidFill>
                <a:latin typeface="Open Sans" charset="0"/>
                <a:ea typeface="Open Sans" charset="0"/>
                <a:cs typeface="Open Sans" charset="0"/>
              </a:rPr>
              <a:t>2</a:t>
            </a:r>
            <a:r>
              <a:rPr lang="en-GB" sz="2400" dirty="0">
                <a:solidFill>
                  <a:srgbClr val="014751"/>
                </a:solidFill>
                <a:latin typeface="Open Sans" charset="0"/>
                <a:ea typeface="Open Sans" charset="0"/>
                <a:cs typeface="Open Sans" charset="0"/>
              </a:rPr>
              <a:t>.</a:t>
            </a:r>
          </a:p>
          <a:p>
            <a:pPr marL="219937" indent="-219937" algn="just">
              <a:spcAft>
                <a:spcPts val="770"/>
              </a:spcAft>
              <a:buFont typeface="Arial" panose="020B0604020202020204" pitchFamily="34" charset="0"/>
              <a:buChar char="•"/>
            </a:pPr>
            <a:r>
              <a:rPr lang="en-GB" sz="2400" dirty="0">
                <a:solidFill>
                  <a:srgbClr val="014751"/>
                </a:solidFill>
                <a:latin typeface="Open Sans" charset="0"/>
                <a:ea typeface="Open Sans" charset="0"/>
                <a:cs typeface="Open Sans" charset="0"/>
              </a:rPr>
              <a:t>We used a joint Bayesian spatial hierarchical model to estimate province-level PCV13-type proportion among carriers and IPD cases using JAGS.</a:t>
            </a:r>
          </a:p>
          <a:p>
            <a:pPr marL="219937" indent="-219937" algn="just">
              <a:spcAft>
                <a:spcPts val="770"/>
              </a:spcAft>
              <a:buFont typeface="Arial" panose="020B0604020202020204" pitchFamily="34" charset="0"/>
              <a:buChar char="•"/>
            </a:pPr>
            <a:r>
              <a:rPr lang="en-GB" sz="2400" dirty="0">
                <a:solidFill>
                  <a:srgbClr val="014751"/>
                </a:solidFill>
                <a:latin typeface="Open Sans" charset="0"/>
                <a:ea typeface="Open Sans" charset="0"/>
                <a:cs typeface="Open Sans" charset="0"/>
              </a:rPr>
              <a:t>We included socio-economic, geographic and health-related covariates in the model to inform estimates in provinces with sparse or no data.</a:t>
            </a:r>
          </a:p>
          <a:p>
            <a:pPr marL="219937" indent="-219937" algn="just">
              <a:spcAft>
                <a:spcPts val="770"/>
              </a:spcAft>
              <a:buFont typeface="Arial" panose="020B0604020202020204" pitchFamily="34" charset="0"/>
              <a:buChar char="•"/>
            </a:pPr>
            <a:r>
              <a:rPr lang="en-GB" sz="2400" dirty="0">
                <a:solidFill>
                  <a:srgbClr val="014751"/>
                </a:solidFill>
                <a:latin typeface="Open Sans" charset="0"/>
                <a:ea typeface="Open Sans" charset="0"/>
                <a:cs typeface="Open Sans" charset="0"/>
              </a:rPr>
              <a:t>We accounted for both structured and unstructured spatial random effects at the province level with an intrinsic CAR prior</a:t>
            </a:r>
            <a:r>
              <a:rPr lang="en-GB" sz="2400" baseline="30000" dirty="0">
                <a:solidFill>
                  <a:srgbClr val="014751"/>
                </a:solidFill>
                <a:latin typeface="Open Sans" charset="0"/>
                <a:ea typeface="Open Sans" charset="0"/>
                <a:cs typeface="Open Sans" charset="0"/>
              </a:rPr>
              <a:t>3</a:t>
            </a:r>
            <a:r>
              <a:rPr lang="en-GB" sz="2400" dirty="0">
                <a:solidFill>
                  <a:srgbClr val="014751"/>
                </a:solidFill>
                <a:latin typeface="Open Sans" charset="0"/>
                <a:ea typeface="Open Sans" charset="0"/>
                <a:cs typeface="Open Sans" charset="0"/>
              </a:rPr>
              <a:t>.</a:t>
            </a:r>
            <a:endParaRPr lang="en-GB" sz="2400" baseline="30000" dirty="0">
              <a:solidFill>
                <a:srgbClr val="014751"/>
              </a:solidFill>
              <a:latin typeface="Open Sans" charset="0"/>
              <a:ea typeface="Open Sans" charset="0"/>
              <a:cs typeface="Open Sans" charset="0"/>
            </a:endParaRPr>
          </a:p>
          <a:p>
            <a:pPr marL="219937" indent="-219937" algn="just">
              <a:spcAft>
                <a:spcPts val="770"/>
              </a:spcAft>
              <a:buFont typeface="Arial" panose="020B0604020202020204" pitchFamily="34" charset="0"/>
              <a:buChar char="•"/>
            </a:pPr>
            <a:r>
              <a:rPr lang="en-GB" sz="2400" dirty="0">
                <a:solidFill>
                  <a:srgbClr val="014751"/>
                </a:solidFill>
                <a:latin typeface="Open Sans" charset="0"/>
                <a:ea typeface="Open Sans" charset="0"/>
                <a:cs typeface="Open Sans" charset="0"/>
              </a:rPr>
              <a:t>We then modelled the likely impact of a mature PCV13 programme on IPD incidence in each province of mainland China, accounting for spatial heterogeneity in serotype distribution and complete replacement of vaccine-type IPD by non-vaccine types</a:t>
            </a:r>
            <a:r>
              <a:rPr lang="en-GB" sz="2400" baseline="30000" dirty="0">
                <a:solidFill>
                  <a:srgbClr val="014751"/>
                </a:solidFill>
                <a:latin typeface="Open Sans" charset="0"/>
                <a:ea typeface="Open Sans" charset="0"/>
                <a:cs typeface="Open Sans" charset="0"/>
              </a:rPr>
              <a:t>4</a:t>
            </a:r>
            <a:r>
              <a:rPr lang="en-GB" sz="2400" dirty="0">
                <a:solidFill>
                  <a:srgbClr val="014751"/>
                </a:solidFill>
                <a:latin typeface="Open Sans" charset="0"/>
                <a:ea typeface="Open Sans" charset="0"/>
                <a:cs typeface="Open Sans" charset="0"/>
              </a:rPr>
              <a:t>.</a:t>
            </a:r>
            <a:endParaRPr lang="en-GB" sz="2400" dirty="0">
              <a:solidFill>
                <a:schemeClr val="tx2"/>
              </a:solidFill>
              <a:latin typeface="Open Sans" charset="0"/>
              <a:ea typeface="Open Sans" charset="0"/>
              <a:cs typeface="Open Sans" charset="0"/>
            </a:endParaRPr>
          </a:p>
        </p:txBody>
      </p:sp>
      <p:cxnSp>
        <p:nvCxnSpPr>
          <p:cNvPr id="42" name="Straight Connector 41">
            <a:extLst>
              <a:ext uri="{FF2B5EF4-FFF2-40B4-BE49-F238E27FC236}">
                <a16:creationId xmlns:a16="http://schemas.microsoft.com/office/drawing/2014/main" id="{3B7C8EEF-56C1-450A-BAB9-F880764DCC04}"/>
              </a:ext>
            </a:extLst>
          </p:cNvPr>
          <p:cNvCxnSpPr>
            <a:cxnSpLocks/>
          </p:cNvCxnSpPr>
          <p:nvPr/>
        </p:nvCxnSpPr>
        <p:spPr>
          <a:xfrm>
            <a:off x="575269" y="12614706"/>
            <a:ext cx="11203021" cy="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8A124DD9-6779-443F-9937-F511D582836C}"/>
              </a:ext>
            </a:extLst>
          </p:cNvPr>
          <p:cNvSpPr txBox="1"/>
          <p:nvPr/>
        </p:nvSpPr>
        <p:spPr>
          <a:xfrm>
            <a:off x="17557395" y="13888446"/>
            <a:ext cx="5626830" cy="3629473"/>
          </a:xfrm>
          <a:prstGeom prst="rect">
            <a:avLst/>
          </a:prstGeom>
          <a:noFill/>
          <a:ln>
            <a:noFill/>
          </a:ln>
        </p:spPr>
        <p:txBody>
          <a:bodyPr wrap="square" lIns="0" tIns="0" rIns="0" bIns="0" numCol="1" spcCol="720000" rtlCol="0">
            <a:noAutofit/>
          </a:bodyPr>
          <a:lstStyle/>
          <a:p>
            <a:pPr algn="just"/>
            <a:endParaRPr lang="en-GB" sz="1600" b="1" dirty="0">
              <a:solidFill>
                <a:schemeClr val="tx2"/>
              </a:solidFill>
              <a:ea typeface="Open Sans" charset="0"/>
              <a:cs typeface="Open Sans" charset="0"/>
            </a:endParaRPr>
          </a:p>
          <a:p>
            <a:pPr algn="just"/>
            <a:r>
              <a:rPr lang="en-GB" sz="1600" b="1" dirty="0">
                <a:solidFill>
                  <a:schemeClr val="tx2"/>
                </a:solidFill>
                <a:ea typeface="Open Sans" charset="0"/>
                <a:cs typeface="Open Sans" charset="0"/>
              </a:rPr>
              <a:t>Conclusions</a:t>
            </a:r>
          </a:p>
          <a:p>
            <a:pPr algn="just">
              <a:spcAft>
                <a:spcPts val="385"/>
              </a:spcAft>
            </a:pPr>
            <a:endParaRPr lang="en-GB" sz="1600" b="1" dirty="0">
              <a:solidFill>
                <a:schemeClr val="tx2"/>
              </a:solidFill>
              <a:ea typeface="Open Sans" charset="0"/>
              <a:cs typeface="Open Sans" charset="0"/>
            </a:endParaRPr>
          </a:p>
          <a:p>
            <a:pPr marL="219937" indent="-219937" algn="just">
              <a:spcAft>
                <a:spcPts val="770"/>
              </a:spcAft>
              <a:buFont typeface="Arial" panose="020B0604020202020204" pitchFamily="34" charset="0"/>
              <a:buChar char="•"/>
            </a:pPr>
            <a:r>
              <a:rPr lang="en-GB" sz="1600" b="1" dirty="0">
                <a:solidFill>
                  <a:schemeClr val="tx2"/>
                </a:solidFill>
                <a:ea typeface="Open Sans" charset="0"/>
                <a:cs typeface="Open Sans" charset="0"/>
              </a:rPr>
              <a:t>We present a method of predicting PCV impact on the province-level in mainland China, accounting for spatial heterogeneity in pneumococcal epidemiology.</a:t>
            </a:r>
          </a:p>
          <a:p>
            <a:pPr marL="219937" indent="-219937" algn="just">
              <a:spcAft>
                <a:spcPts val="770"/>
              </a:spcAft>
              <a:buFont typeface="Arial" panose="020B0604020202020204" pitchFamily="34" charset="0"/>
              <a:buChar char="•"/>
            </a:pPr>
            <a:r>
              <a:rPr lang="en-GB" sz="1600" b="1" dirty="0">
                <a:solidFill>
                  <a:schemeClr val="tx2"/>
                </a:solidFill>
                <a:ea typeface="Open Sans" charset="0"/>
                <a:cs typeface="Open Sans" charset="0"/>
              </a:rPr>
              <a:t>We predict that PCV13 introduction has the potential to reduce IPD incidence across mainland China, including likely reductions in lower-income, rural western provinces.</a:t>
            </a:r>
          </a:p>
          <a:p>
            <a:pPr marL="219937" indent="-219937" algn="just">
              <a:spcAft>
                <a:spcPts val="770"/>
              </a:spcAft>
              <a:buFont typeface="Arial" panose="020B0604020202020204" pitchFamily="34" charset="0"/>
              <a:buChar char="•"/>
            </a:pPr>
            <a:r>
              <a:rPr lang="en-GB" sz="1600" b="1" dirty="0">
                <a:solidFill>
                  <a:schemeClr val="tx2"/>
                </a:solidFill>
                <a:ea typeface="Open Sans" charset="0"/>
                <a:cs typeface="Open Sans" charset="0"/>
              </a:rPr>
              <a:t>Additional studies, particularly in western provinces, would help increase the precision of impact estimates.</a:t>
            </a:r>
          </a:p>
        </p:txBody>
      </p:sp>
      <p:sp>
        <p:nvSpPr>
          <p:cNvPr id="45" name="TextBox 44">
            <a:extLst>
              <a:ext uri="{FF2B5EF4-FFF2-40B4-BE49-F238E27FC236}">
                <a16:creationId xmlns:a16="http://schemas.microsoft.com/office/drawing/2014/main" id="{2FFF2087-4FEA-4EAA-9C5F-DBE31CCB6E92}"/>
              </a:ext>
            </a:extLst>
          </p:cNvPr>
          <p:cNvSpPr txBox="1"/>
          <p:nvPr/>
        </p:nvSpPr>
        <p:spPr>
          <a:xfrm>
            <a:off x="15690141" y="18884703"/>
            <a:ext cx="7447234" cy="235000"/>
          </a:xfrm>
          <a:prstGeom prst="rect">
            <a:avLst/>
          </a:prstGeom>
          <a:noFill/>
        </p:spPr>
        <p:txBody>
          <a:bodyPr wrap="square" lIns="0" tIns="0" rIns="0" bIns="0" rtlCol="0">
            <a:noAutofit/>
          </a:bodyPr>
          <a:lstStyle/>
          <a:p>
            <a:pPr>
              <a:lnSpc>
                <a:spcPts val="815"/>
              </a:lnSpc>
              <a:spcAft>
                <a:spcPts val="544"/>
              </a:spcAft>
            </a:pPr>
            <a:r>
              <a:rPr lang="en-GB" sz="700" dirty="0">
                <a:solidFill>
                  <a:schemeClr val="tx2"/>
                </a:solidFill>
                <a:ea typeface="Open Sans" charset="0"/>
                <a:cs typeface="Open Sans" charset="0"/>
              </a:rPr>
              <a:t>This research was funded by the National Institute for Health Research (NIHR) (EPIC) using UK aid from the UK Government to support global health research. The views expressed in this publication are those of the author(s) and not necessarily those of the NIHR or the UK Department of Health and Social Care.</a:t>
            </a:r>
          </a:p>
        </p:txBody>
      </p:sp>
      <p:cxnSp>
        <p:nvCxnSpPr>
          <p:cNvPr id="36" name="Straight Connector 35"/>
          <p:cNvCxnSpPr>
            <a:cxnSpLocks/>
          </p:cNvCxnSpPr>
          <p:nvPr/>
        </p:nvCxnSpPr>
        <p:spPr>
          <a:xfrm>
            <a:off x="17461644" y="10762364"/>
            <a:ext cx="5675733" cy="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0D422510-2BBD-4761-BB00-D59BE3F24864}"/>
              </a:ext>
            </a:extLst>
          </p:cNvPr>
          <p:cNvPicPr>
            <a:picLocks noChangeAspect="1"/>
          </p:cNvPicPr>
          <p:nvPr/>
        </p:nvPicPr>
        <p:blipFill rotWithShape="1">
          <a:blip r:embed="rId2"/>
          <a:srcRect l="78480"/>
          <a:stretch/>
        </p:blipFill>
        <p:spPr>
          <a:xfrm>
            <a:off x="19868610" y="17841267"/>
            <a:ext cx="507804" cy="552660"/>
          </a:xfrm>
          <a:prstGeom prst="rect">
            <a:avLst/>
          </a:prstGeom>
        </p:spPr>
      </p:pic>
      <p:cxnSp>
        <p:nvCxnSpPr>
          <p:cNvPr id="39" name="Straight Connector 38">
            <a:extLst>
              <a:ext uri="{FF2B5EF4-FFF2-40B4-BE49-F238E27FC236}">
                <a16:creationId xmlns:a16="http://schemas.microsoft.com/office/drawing/2014/main" id="{7CC189CB-5D0E-476D-97DD-A428B4CA67BF}"/>
              </a:ext>
            </a:extLst>
          </p:cNvPr>
          <p:cNvCxnSpPr>
            <a:cxnSpLocks/>
          </p:cNvCxnSpPr>
          <p:nvPr/>
        </p:nvCxnSpPr>
        <p:spPr>
          <a:xfrm>
            <a:off x="17469791" y="13787135"/>
            <a:ext cx="5675733" cy="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DA7AC5-96D4-4669-B282-3C61DA342366}"/>
              </a:ext>
            </a:extLst>
          </p:cNvPr>
          <p:cNvCxnSpPr>
            <a:cxnSpLocks/>
          </p:cNvCxnSpPr>
          <p:nvPr/>
        </p:nvCxnSpPr>
        <p:spPr>
          <a:xfrm>
            <a:off x="17469791" y="17613649"/>
            <a:ext cx="5675733" cy="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24E9CC0C-0BF7-4B08-9CE2-297B0E6B773C}"/>
              </a:ext>
            </a:extLst>
          </p:cNvPr>
          <p:cNvSpPr txBox="1"/>
          <p:nvPr/>
        </p:nvSpPr>
        <p:spPr>
          <a:xfrm>
            <a:off x="741430" y="15606570"/>
            <a:ext cx="2258792" cy="389833"/>
          </a:xfrm>
          <a:prstGeom prst="rect">
            <a:avLst/>
          </a:prstGeom>
          <a:noFill/>
        </p:spPr>
        <p:txBody>
          <a:bodyPr wrap="none" lIns="0" tIns="0" rIns="0" bIns="0" rtlCol="0">
            <a:noAutofit/>
          </a:bodyPr>
          <a:lstStyle/>
          <a:p>
            <a:pPr>
              <a:lnSpc>
                <a:spcPts val="2309"/>
              </a:lnSpc>
            </a:pPr>
            <a:endParaRPr lang="en-GB" sz="2400" dirty="0">
              <a:solidFill>
                <a:srgbClr val="014751"/>
              </a:solidFill>
            </a:endParaRPr>
          </a:p>
        </p:txBody>
      </p:sp>
      <p:pic>
        <p:nvPicPr>
          <p:cNvPr id="13" name="Picture 12">
            <a:extLst>
              <a:ext uri="{FF2B5EF4-FFF2-40B4-BE49-F238E27FC236}">
                <a16:creationId xmlns:a16="http://schemas.microsoft.com/office/drawing/2014/main" id="{0124695E-34FA-4662-9A75-89196A244D82}"/>
              </a:ext>
            </a:extLst>
          </p:cNvPr>
          <p:cNvPicPr>
            <a:picLocks noChangeAspect="1"/>
          </p:cNvPicPr>
          <p:nvPr/>
        </p:nvPicPr>
        <p:blipFill>
          <a:blip r:embed="rId3"/>
          <a:stretch>
            <a:fillRect/>
          </a:stretch>
        </p:blipFill>
        <p:spPr>
          <a:xfrm>
            <a:off x="15763847" y="17875786"/>
            <a:ext cx="2007105" cy="752664"/>
          </a:xfrm>
          <a:prstGeom prst="rect">
            <a:avLst/>
          </a:prstGeom>
        </p:spPr>
      </p:pic>
      <p:pic>
        <p:nvPicPr>
          <p:cNvPr id="16" name="Picture 15">
            <a:extLst>
              <a:ext uri="{FF2B5EF4-FFF2-40B4-BE49-F238E27FC236}">
                <a16:creationId xmlns:a16="http://schemas.microsoft.com/office/drawing/2014/main" id="{D1691CA9-9928-4ABA-BC36-E110BA15F112}"/>
              </a:ext>
            </a:extLst>
          </p:cNvPr>
          <p:cNvPicPr>
            <a:picLocks noChangeAspect="1"/>
          </p:cNvPicPr>
          <p:nvPr/>
        </p:nvPicPr>
        <p:blipFill>
          <a:blip r:embed="rId4"/>
          <a:stretch>
            <a:fillRect/>
          </a:stretch>
        </p:blipFill>
        <p:spPr>
          <a:xfrm>
            <a:off x="18280141" y="17843506"/>
            <a:ext cx="3740230" cy="768914"/>
          </a:xfrm>
          <a:prstGeom prst="rect">
            <a:avLst/>
          </a:prstGeom>
        </p:spPr>
      </p:pic>
      <p:pic>
        <p:nvPicPr>
          <p:cNvPr id="22" name="Picture 21">
            <a:extLst>
              <a:ext uri="{FF2B5EF4-FFF2-40B4-BE49-F238E27FC236}">
                <a16:creationId xmlns:a16="http://schemas.microsoft.com/office/drawing/2014/main" id="{42D4FAF3-3A59-49C1-BE36-C8BB5B537BDF}"/>
              </a:ext>
            </a:extLst>
          </p:cNvPr>
          <p:cNvPicPr>
            <a:picLocks noChangeAspect="1"/>
          </p:cNvPicPr>
          <p:nvPr/>
        </p:nvPicPr>
        <p:blipFill rotWithShape="1">
          <a:blip r:embed="rId5"/>
          <a:srcRect l="78698"/>
          <a:stretch/>
        </p:blipFill>
        <p:spPr>
          <a:xfrm>
            <a:off x="22435892" y="17863054"/>
            <a:ext cx="701485" cy="771252"/>
          </a:xfrm>
          <a:prstGeom prst="rect">
            <a:avLst/>
          </a:prstGeom>
        </p:spPr>
      </p:pic>
      <p:cxnSp>
        <p:nvCxnSpPr>
          <p:cNvPr id="44" name="Straight Connector 43">
            <a:extLst>
              <a:ext uri="{FF2B5EF4-FFF2-40B4-BE49-F238E27FC236}">
                <a16:creationId xmlns:a16="http://schemas.microsoft.com/office/drawing/2014/main" id="{1F65BAF5-D8DB-40A7-9966-59F43E4C2F0E}"/>
              </a:ext>
            </a:extLst>
          </p:cNvPr>
          <p:cNvCxnSpPr>
            <a:cxnSpLocks/>
          </p:cNvCxnSpPr>
          <p:nvPr/>
        </p:nvCxnSpPr>
        <p:spPr>
          <a:xfrm>
            <a:off x="575269" y="16445435"/>
            <a:ext cx="11203021" cy="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7F4D219B-CD0B-417C-8777-F0A1B592B7C7}"/>
              </a:ext>
            </a:extLst>
          </p:cNvPr>
          <p:cNvSpPr/>
          <p:nvPr/>
        </p:nvSpPr>
        <p:spPr>
          <a:xfrm>
            <a:off x="668768" y="13079210"/>
            <a:ext cx="10833910" cy="1200329"/>
          </a:xfrm>
          <a:prstGeom prst="rect">
            <a:avLst/>
          </a:prstGeom>
        </p:spPr>
        <p:txBody>
          <a:bodyPr wrap="square">
            <a:spAutoFit/>
          </a:bodyPr>
          <a:lstStyle/>
          <a:p>
            <a:pPr algn="just">
              <a:spcAft>
                <a:spcPts val="770"/>
              </a:spcAft>
            </a:pPr>
            <a:r>
              <a:rPr lang="en-GB" sz="2400" b="1" dirty="0">
                <a:solidFill>
                  <a:srgbClr val="014751"/>
                </a:solidFill>
                <a:latin typeface="+mj-lt"/>
                <a:ea typeface="Open Sans" charset="0"/>
                <a:cs typeface="Open Sans" charset="0"/>
              </a:rPr>
              <a:t>PCV13 is likely to reduce long-term IPD incidence in mainland China by a median 33% in Hubei (95% HDI: -34 – 76%) to a median 76% in Beijing (95% HDI: 44 – 92%).</a:t>
            </a:r>
          </a:p>
        </p:txBody>
      </p:sp>
      <p:pic>
        <p:nvPicPr>
          <p:cNvPr id="6" name="Picture 5">
            <a:extLst>
              <a:ext uri="{FF2B5EF4-FFF2-40B4-BE49-F238E27FC236}">
                <a16:creationId xmlns:a16="http://schemas.microsoft.com/office/drawing/2014/main" id="{27413C5F-A7B9-4F84-8B2B-B6DDD089D7D1}"/>
              </a:ext>
            </a:extLst>
          </p:cNvPr>
          <p:cNvPicPr>
            <a:picLocks noChangeAspect="1"/>
          </p:cNvPicPr>
          <p:nvPr/>
        </p:nvPicPr>
        <p:blipFill>
          <a:blip r:embed="rId6"/>
          <a:stretch>
            <a:fillRect/>
          </a:stretch>
        </p:blipFill>
        <p:spPr>
          <a:xfrm>
            <a:off x="17344232" y="3989085"/>
            <a:ext cx="5952179" cy="6264582"/>
          </a:xfrm>
          <a:prstGeom prst="rect">
            <a:avLst/>
          </a:prstGeom>
        </p:spPr>
      </p:pic>
      <p:sp>
        <p:nvSpPr>
          <p:cNvPr id="52" name="TextBox 51">
            <a:extLst>
              <a:ext uri="{FF2B5EF4-FFF2-40B4-BE49-F238E27FC236}">
                <a16:creationId xmlns:a16="http://schemas.microsoft.com/office/drawing/2014/main" id="{9E47D3B6-BD02-44E4-AA44-DFD4A86FF90B}"/>
              </a:ext>
            </a:extLst>
          </p:cNvPr>
          <p:cNvSpPr txBox="1"/>
          <p:nvPr/>
        </p:nvSpPr>
        <p:spPr>
          <a:xfrm>
            <a:off x="17770951" y="10253668"/>
            <a:ext cx="5413272" cy="459943"/>
          </a:xfrm>
          <a:prstGeom prst="rect">
            <a:avLst/>
          </a:prstGeom>
          <a:noFill/>
        </p:spPr>
        <p:txBody>
          <a:bodyPr wrap="square" lIns="0" tIns="0" rIns="0" bIns="0" rtlCol="0">
            <a:noAutofit/>
          </a:bodyPr>
          <a:lstStyle/>
          <a:p>
            <a:pPr algn="just">
              <a:lnSpc>
                <a:spcPts val="815"/>
              </a:lnSpc>
              <a:spcAft>
                <a:spcPts val="544"/>
              </a:spcAft>
            </a:pPr>
            <a:r>
              <a:rPr lang="en-GB" sz="800" dirty="0">
                <a:solidFill>
                  <a:schemeClr val="tx2"/>
                </a:solidFill>
                <a:ea typeface="Open Sans" charset="0"/>
                <a:cs typeface="Open Sans" charset="0"/>
              </a:rPr>
              <a:t>Figure 1: Estimates of the proportion of PCV13-type serotypes in carriage (top) and invasive pneumococcal disease (middle), and estimated impact of PCV13 on IPD incidence (log</a:t>
            </a:r>
            <a:r>
              <a:rPr lang="en-GB" sz="800" baseline="-25000" dirty="0">
                <a:solidFill>
                  <a:schemeClr val="tx2"/>
                </a:solidFill>
                <a:ea typeface="Open Sans" charset="0"/>
                <a:cs typeface="Open Sans" charset="0"/>
              </a:rPr>
              <a:t>10</a:t>
            </a:r>
            <a:r>
              <a:rPr lang="en-GB" sz="800" dirty="0">
                <a:solidFill>
                  <a:schemeClr val="tx2"/>
                </a:solidFill>
                <a:ea typeface="Open Sans" charset="0"/>
                <a:cs typeface="Open Sans" charset="0"/>
              </a:rPr>
              <a:t>-scale) (bottom) in the 31 provinces of mainland China. Study-level median and 95% high-density interval (HDI) estimates shown as small points and line-ranges respectively, and province-level 95% HDI (lighter) and 50% HDI (darker) estimates shown as thick bands.</a:t>
            </a:r>
          </a:p>
        </p:txBody>
      </p:sp>
    </p:spTree>
    <p:extLst>
      <p:ext uri="{BB962C8B-B14F-4D97-AF65-F5344CB8AC3E}">
        <p14:creationId xmlns:p14="http://schemas.microsoft.com/office/powerpoint/2010/main" val="1842786566"/>
      </p:ext>
    </p:extLst>
  </p:cSld>
  <p:clrMapOvr>
    <a:masterClrMapping/>
  </p:clrMapOvr>
</p:sld>
</file>

<file path=ppt/theme/theme1.xml><?xml version="1.0" encoding="utf-8"?>
<a:theme xmlns:a="http://schemas.openxmlformats.org/drawingml/2006/main" name="LSHTM_theme">
  <a:themeElements>
    <a:clrScheme name="LSHTM">
      <a:dk1>
        <a:srgbClr val="000000"/>
      </a:dk1>
      <a:lt1>
        <a:srgbClr val="FFFFFF"/>
      </a:lt1>
      <a:dk2>
        <a:srgbClr val="00464F"/>
      </a:dk2>
      <a:lt2>
        <a:srgbClr val="BCE8D6"/>
      </a:lt2>
      <a:accent1>
        <a:srgbClr val="27B67A"/>
      </a:accent1>
      <a:accent2>
        <a:srgbClr val="129073"/>
      </a:accent2>
      <a:accent3>
        <a:srgbClr val="79999D"/>
      </a:accent3>
      <a:accent4>
        <a:srgbClr val="27B67A"/>
      </a:accent4>
      <a:accent5>
        <a:srgbClr val="129073"/>
      </a:accent5>
      <a:accent6>
        <a:srgbClr val="79999D"/>
      </a:accent6>
      <a:hlink>
        <a:srgbClr val="0563C1"/>
      </a:hlink>
      <a:folHlink>
        <a:srgbClr val="954F72"/>
      </a:folHlink>
    </a:clrScheme>
    <a:fontScheme name="LSHTM">
      <a:majorFont>
        <a:latin typeface="Merriweather"/>
        <a:ea typeface=""/>
        <a:cs typeface=""/>
      </a:majorFont>
      <a:minorFont>
        <a:latin typeface="Open San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noAutofit/>
      </a:bodyPr>
      <a:lstStyle>
        <a:defPPr>
          <a:lnSpc>
            <a:spcPts val="3600"/>
          </a:lnSpc>
          <a:defRPr sz="2800"/>
        </a:defPPr>
      </a:lstStyle>
    </a:txDef>
  </a:objectDefaults>
  <a:extraClrSchemeLst/>
  <a:extLst>
    <a:ext uri="{05A4C25C-085E-4340-85A3-A5531E510DB2}">
      <thm15:themeFamily xmlns:thm15="http://schemas.microsoft.com/office/thememl/2012/main" name="LSHTM_theme" id="{FDB63A5E-C55F-4FBE-BF4E-38FC551F3A6F}" vid="{5798CC42-CEDC-4E1B-9F00-A2E357BDBC2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908C6E62334A94BB5CB813FB9F611CC" ma:contentTypeVersion="4" ma:contentTypeDescription="Create a new document." ma:contentTypeScope="" ma:versionID="112cdea00ca47620c503386b19808eb3">
  <xsd:schema xmlns:xsd="http://www.w3.org/2001/XMLSchema" xmlns:xs="http://www.w3.org/2001/XMLSchema" xmlns:p="http://schemas.microsoft.com/office/2006/metadata/properties" xmlns:ns1="http://schemas.microsoft.com/sharepoint/v3" xmlns:ns2="6a164dda-3779-4169-b957-e287451f6523" xmlns:ns3="9bdb08a2-f062-45d7-99c0-a08565638663" targetNamespace="http://schemas.microsoft.com/office/2006/metadata/properties" ma:root="true" ma:fieldsID="f87e1e496b5ff68587a5517afcdee06d" ns1:_="" ns2:_="" ns3:_="">
    <xsd:import namespace="http://schemas.microsoft.com/sharepoint/v3"/>
    <xsd:import namespace="6a164dda-3779-4169-b957-e287451f6523"/>
    <xsd:import namespace="9bdb08a2-f062-45d7-99c0-a0856563866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2:TaxCatchAllLabel" minOccurs="0"/>
                <xsd:element ref="ns2:Visibility"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a164dda-3779-4169-b957-e287451f6523" elementFormDefault="qualified">
    <xsd:import namespace="http://schemas.microsoft.com/office/2006/documentManagement/types"/>
    <xsd:import namespace="http://schemas.microsoft.com/office/infopath/2007/PartnerControls"/>
    <xsd:element name="TaxKeywordTaxHTField" ma:index="10" nillable="true" ma:taxonomy="true" ma:internalName="TaxKeywordTaxHTField" ma:taxonomyFieldName="TaxKeyword" ma:displayName="Enterprise Keywords" ma:fieldId="{23f27201-bee3-471e-b2e7-b64fd8b7ca38}" ma:taxonomyMulti="true" ma:sspId="8207403b-203c-4ed3-95cd-88a852189123" ma:termSetId="00000000-0000-0000-0000-000000000000" ma:anchorId="00000000-0000-0000-0000-000000000000" ma:open="true" ma:isKeyword="true">
      <xsd:complexType>
        <xsd:sequence>
          <xsd:element ref="pc:Terms" minOccurs="0" maxOccurs="1"/>
        </xsd:sequence>
      </xsd:complexType>
    </xsd:element>
    <xsd:element name="TaxCatchAll" ma:index="11" nillable="true" ma:displayName="Taxonomy Catch All Column" ma:hidden="true" ma:list="{f3ac801a-ce66-4776-b998-9c2b2735c52b}" ma:internalName="TaxCatchAll" ma:showField="CatchAllData" ma:web="36e303f3-9cf1-4416-91d7-d1ec012ee965">
      <xsd:complexType>
        <xsd:complexContent>
          <xsd:extension base="dms:MultiChoiceLookup">
            <xsd:sequence>
              <xsd:element name="Value" type="dms:Lookup" maxOccurs="unbounded" minOccurs="0" nillable="true"/>
            </xsd:sequence>
          </xsd:extension>
        </xsd:complexContent>
      </xsd:complexType>
    </xsd:element>
    <xsd:element name="TaxCatchAllLabel" ma:index="12" nillable="true" ma:displayName="Taxonomy Catch All Column1" ma:hidden="true" ma:list="{f3ac801a-ce66-4776-b998-9c2b2735c52b}" ma:internalName="TaxCatchAllLabel" ma:readOnly="true" ma:showField="CatchAllDataLabel" ma:web="36e303f3-9cf1-4416-91d7-d1ec012ee965">
      <xsd:complexType>
        <xsd:complexContent>
          <xsd:extension base="dms:MultiChoiceLookup">
            <xsd:sequence>
              <xsd:element name="Value" type="dms:Lookup" maxOccurs="unbounded" minOccurs="0" nillable="true"/>
            </xsd:sequence>
          </xsd:extension>
        </xsd:complexContent>
      </xsd:complexType>
    </xsd:element>
    <xsd:element name="Visibility" ma:index="14" nillable="true" ma:displayName="Visibility" ma:default="Internal" ma:description="Items that should be available externally should be marked &lt;strong&gt;External&lt;/strong&gt;" ma:format="RadioButtons" ma:internalName="Visibility">
      <xsd:simpleType>
        <xsd:restriction base="dms:Choice">
          <xsd:enumeration value="Internal"/>
          <xsd:enumeration value="External"/>
        </xsd:restriction>
      </xsd:simpleType>
    </xsd:element>
  </xsd:schema>
  <xsd:schema xmlns:xsd="http://www.w3.org/2001/XMLSchema" xmlns:xs="http://www.w3.org/2001/XMLSchema" xmlns:dms="http://schemas.microsoft.com/office/2006/documentManagement/types" xmlns:pc="http://schemas.microsoft.com/office/infopath/2007/PartnerControls" targetNamespace="9bdb08a2-f062-45d7-99c0-a08565638663" elementFormDefault="qualified">
    <xsd:import namespace="http://schemas.microsoft.com/office/2006/documentManagement/types"/>
    <xsd:import namespace="http://schemas.microsoft.com/office/infopath/2007/PartnerControls"/>
    <xsd:element name="MediaServiceMetadata" ma:index="15" nillable="true" ma:displayName="MediaServiceMetadata" ma:description="" ma:hidden="true" ma:internalName="MediaServiceMetadata" ma:readOnly="true">
      <xsd:simpleType>
        <xsd:restriction base="dms:Note"/>
      </xsd:simpleType>
    </xsd:element>
    <xsd:element name="MediaServiceFastMetadata" ma:index="16"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haredContentType xmlns="Microsoft.SharePoint.Taxonomy.ContentTypeSync" SourceId="8207403b-203c-4ed3-95cd-88a852189123" ContentTypeId="0x01" PreviousValue="false"/>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TaxCatchAll xmlns="6a164dda-3779-4169-b957-e287451f6523"/>
    <TaxKeywordTaxHTField xmlns="6a164dda-3779-4169-b957-e287451f6523">
      <Terms xmlns="http://schemas.microsoft.com/office/infopath/2007/PartnerControls"/>
    </TaxKeywordTaxHTField>
    <Visibility xmlns="6a164dda-3779-4169-b957-e287451f6523">Internal</Visibility>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35FCC14A-276C-41B4-9EF7-798EC9985CE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a164dda-3779-4169-b957-e287451f6523"/>
    <ds:schemaRef ds:uri="9bdb08a2-f062-45d7-99c0-a0856563866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BC7E004-1510-4D94-8854-A3C200D218AD}">
  <ds:schemaRefs>
    <ds:schemaRef ds:uri="Microsoft.SharePoint.Taxonomy.ContentTypeSync"/>
  </ds:schemaRefs>
</ds:datastoreItem>
</file>

<file path=customXml/itemProps3.xml><?xml version="1.0" encoding="utf-8"?>
<ds:datastoreItem xmlns:ds="http://schemas.openxmlformats.org/officeDocument/2006/customXml" ds:itemID="{4DE575B7-1BD2-4476-B3A1-7CE948FD6492}">
  <ds:schemaRefs>
    <ds:schemaRef ds:uri="http://schemas.microsoft.com/sharepoint/v3/contenttype/forms"/>
  </ds:schemaRefs>
</ds:datastoreItem>
</file>

<file path=customXml/itemProps4.xml><?xml version="1.0" encoding="utf-8"?>
<ds:datastoreItem xmlns:ds="http://schemas.openxmlformats.org/officeDocument/2006/customXml" ds:itemID="{FF8CD29C-774D-49E2-892C-8CB6AE8A56A4}">
  <ds:schemaRefs>
    <ds:schemaRef ds:uri="http://schemas.microsoft.com/office/2006/documentManagement/types"/>
    <ds:schemaRef ds:uri="http://schemas.microsoft.com/office/infopath/2007/PartnerControls"/>
    <ds:schemaRef ds:uri="http://www.w3.org/XML/1998/namespace"/>
    <ds:schemaRef ds:uri="http://purl.org/dc/dcmitype/"/>
    <ds:schemaRef ds:uri="http://purl.org/dc/terms/"/>
    <ds:schemaRef ds:uri="http://schemas.microsoft.com/office/2006/metadata/properties"/>
    <ds:schemaRef ds:uri="http://schemas.openxmlformats.org/package/2006/metadata/core-properties"/>
    <ds:schemaRef ds:uri="6a164dda-3779-4169-b957-e287451f6523"/>
    <ds:schemaRef ds:uri="9bdb08a2-f062-45d7-99c0-a08565638663"/>
    <ds:schemaRef ds:uri="http://schemas.microsoft.com/sharepoint/v3"/>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LSHTM_theme</Template>
  <TotalTime>17117</TotalTime>
  <Words>780</Words>
  <Application>Microsoft Office PowerPoint</Application>
  <PresentationFormat>Custom</PresentationFormat>
  <Paragraphs>38</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Merriweather</vt:lpstr>
      <vt:lpstr>open sans</vt:lpstr>
      <vt:lpstr>LSHTM_theme</vt:lpstr>
      <vt:lpstr>Estimating the impact of PCV13 on invasive pneumococcal disease incidence in mainland China: a spatial modelling study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Bold – Merriweather</dc:title>
  <dc:creator>Billy Quilty</dc:creator>
  <cp:lastModifiedBy>Billy Quilty</cp:lastModifiedBy>
  <cp:revision>205</cp:revision>
  <dcterms:created xsi:type="dcterms:W3CDTF">2019-08-27T08:33:05Z</dcterms:created>
  <dcterms:modified xsi:type="dcterms:W3CDTF">2021-11-10T18:21:04Z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0x010100D908C6E62334A94BB5CB813FB9F611CC</vt:lpwstr>
  </property>
</Properties>
</file>