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79" r:id="rId4"/>
  </p:sldMasterIdLst>
  <p:notesMasterIdLst>
    <p:notesMasterId r:id="rId23"/>
  </p:notesMasterIdLst>
  <p:sldIdLst>
    <p:sldId id="256" r:id="rId5"/>
    <p:sldId id="260" r:id="rId6"/>
    <p:sldId id="258" r:id="rId7"/>
    <p:sldId id="321" r:id="rId8"/>
    <p:sldId id="316" r:id="rId9"/>
    <p:sldId id="319" r:id="rId10"/>
    <p:sldId id="320" r:id="rId11"/>
    <p:sldId id="317" r:id="rId12"/>
    <p:sldId id="322" r:id="rId13"/>
    <p:sldId id="324" r:id="rId14"/>
    <p:sldId id="323" r:id="rId15"/>
    <p:sldId id="327" r:id="rId16"/>
    <p:sldId id="325" r:id="rId17"/>
    <p:sldId id="328" r:id="rId18"/>
    <p:sldId id="329" r:id="rId19"/>
    <p:sldId id="330" r:id="rId20"/>
    <p:sldId id="331" r:id="rId21"/>
    <p:sldId id="315" r:id="rId22"/>
  </p:sldIdLst>
  <p:sldSz cx="9144000" cy="51435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uro Gonzalez" initials="AG" lastIdx="1" clrIdx="0">
    <p:extLst>
      <p:ext uri="{19B8F6BF-5375-455C-9EA6-DF929625EA0E}">
        <p15:presenceInfo xmlns:p15="http://schemas.microsoft.com/office/powerpoint/2012/main" userId="S::agonzalez@spsolutions.com.mx::d9bd676b-57a4-456d-92ca-dcb913a707e1" providerId="AD"/>
      </p:ext>
    </p:extLst>
  </p:cmAuthor>
  <p:cmAuthor id="2" name="Ricardo Ortega" initials="RO" lastIdx="4" clrIdx="1">
    <p:extLst>
      <p:ext uri="{19B8F6BF-5375-455C-9EA6-DF929625EA0E}">
        <p15:presenceInfo xmlns:p15="http://schemas.microsoft.com/office/powerpoint/2012/main" userId="S::rortega@spsolutions.com.mx::10ed5eda-9b70-4598-858a-e5ae6599fa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9B2"/>
    <a:srgbClr val="DCEBF7"/>
    <a:srgbClr val="AFEEF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53" autoAdjust="0"/>
  </p:normalViewPr>
  <p:slideViewPr>
    <p:cSldViewPr snapToGrid="0">
      <p:cViewPr varScale="1">
        <p:scale>
          <a:sx n="87" d="100"/>
          <a:sy n="87" d="100"/>
        </p:scale>
        <p:origin x="90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33D1E-CA5A-436C-A2E7-6EEF9561F233}" type="datetimeFigureOut">
              <a:rPr lang="es-MX" smtClean="0"/>
              <a:t>19/08/2021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08B31-7C1B-43D9-903B-FAB6F6BE1F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16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08B31-7C1B-43D9-903B-FAB6F6BE1F4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81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8B31-7C1B-43D9-903B-FAB6F6BE1F4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16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8B31-7C1B-43D9-903B-FAB6F6BE1F48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8163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8B31-7C1B-43D9-903B-FAB6F6BE1F48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09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EE225-09C3-4117-A54A-1487DCD2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D365E-E6D9-44B8-BED3-EC279A1A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D58D6-6B7F-4D4B-ABAE-66CCC016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pic>
        <p:nvPicPr>
          <p:cNvPr id="5" name="Picture 4" descr="1.jpg">
            <a:extLst>
              <a:ext uri="{FF2B5EF4-FFF2-40B4-BE49-F238E27FC236}">
                <a16:creationId xmlns:a16="http://schemas.microsoft.com/office/drawing/2014/main" id="{17203D1E-F8DB-4662-B95C-72BCA2790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7" y="0"/>
            <a:ext cx="9152587" cy="515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4EE45-9DDF-40F9-93BA-A74DD5DD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99022-76EB-4F11-8726-66FE0727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E8B3C-2BCC-4399-9743-FD467BAE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Picture 5" descr="3.jpg">
            <a:extLst>
              <a:ext uri="{FF2B5EF4-FFF2-40B4-BE49-F238E27FC236}">
                <a16:creationId xmlns:a16="http://schemas.microsoft.com/office/drawing/2014/main" id="{097701B3-63FB-47E7-8089-EAA7E54BCE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" y="0"/>
            <a:ext cx="91273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7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92C52-CDA0-4F3C-B416-F1B4C8E6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E9380-B0AC-425B-AF89-F8066F26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84A90-E171-4614-ACB2-1C2897AB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Picture 5" descr="4.jpg">
            <a:extLst>
              <a:ext uri="{FF2B5EF4-FFF2-40B4-BE49-F238E27FC236}">
                <a16:creationId xmlns:a16="http://schemas.microsoft.com/office/drawing/2014/main" id="{749FBDA3-C648-4019-A35C-546D7A71F6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0DBB7-DA9D-4219-8DC3-4E700A4F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83E13-3610-438B-AD2E-B8DE3556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871A1-EABC-40E3-9ED1-EA7D0B78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Picture 5" descr="2.jpg">
            <a:extLst>
              <a:ext uri="{FF2B5EF4-FFF2-40B4-BE49-F238E27FC236}">
                <a16:creationId xmlns:a16="http://schemas.microsoft.com/office/drawing/2014/main" id="{F7BD742D-5D69-4EB3-9811-5D090A23CB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" y="0"/>
            <a:ext cx="91273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6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983F7-8848-487D-BEFF-7F695B28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B1A4-0375-4A3A-8A10-98F487FD3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7D553-C87E-4283-8B46-C0B0F805F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227A-521E-454A-98EF-6ECCAD1F1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AB71-7BB6-4E07-8BC7-86C5C2B1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6" r:id="rId1"/>
    <p:sldLayoutId id="2147493491" r:id="rId2"/>
    <p:sldLayoutId id="2147493464" r:id="rId3"/>
    <p:sldLayoutId id="2147493465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cloud/paas/digital-assistant/use-chatbot/intents1.html#GUID-DF5E3ED9-8EAE-4A3D-BE32-588E7C2E7E8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-us/iaas/digital-assistant/doc/entities1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cloud/paas/digital-assistant/use-chatbot/apache-freemarker-reference.html#GUID-2E1FB0A3-32DF-402A-AB2F-74BAB639055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77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BE2EAC5D-6325-4DCE-BDAA-41E8832D0420}"/>
              </a:ext>
            </a:extLst>
          </p:cNvPr>
          <p:cNvSpPr/>
          <p:nvPr/>
        </p:nvSpPr>
        <p:spPr>
          <a:xfrm>
            <a:off x="3441185" y="495760"/>
            <a:ext cx="2307784" cy="4043187"/>
          </a:xfrm>
          <a:prstGeom prst="roundRect">
            <a:avLst>
              <a:gd name="adj" fmla="val 3228"/>
            </a:avLst>
          </a:prstGeom>
          <a:solidFill>
            <a:srgbClr val="DCEB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MX" sz="1600" dirty="0" err="1">
                <a:solidFill>
                  <a:schemeClr val="tx1"/>
                </a:solidFill>
              </a:rPr>
              <a:t>Skill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638257" y="189687"/>
            <a:ext cx="1675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solidFill>
                  <a:schemeClr val="accent6"/>
                </a:solidFill>
                <a:latin typeface="+mj-lt"/>
              </a:rPr>
              <a:t>Intents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1099E18-BED3-420E-B0D8-856CF43B982D}"/>
              </a:ext>
            </a:extLst>
          </p:cNvPr>
          <p:cNvSpPr/>
          <p:nvPr/>
        </p:nvSpPr>
        <p:spPr>
          <a:xfrm>
            <a:off x="3536516" y="1073375"/>
            <a:ext cx="2070967" cy="372202"/>
          </a:xfrm>
          <a:prstGeom prst="roundRect">
            <a:avLst/>
          </a:prstGeom>
          <a:solidFill>
            <a:srgbClr val="1269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dirty="0"/>
              <a:t>BIENVENIDA</a:t>
            </a:r>
          </a:p>
        </p:txBody>
      </p:sp>
      <p:sp>
        <p:nvSpPr>
          <p:cNvPr id="26" name="Bocadillo: rectángulo con esquinas redondeadas 25">
            <a:extLst>
              <a:ext uri="{FF2B5EF4-FFF2-40B4-BE49-F238E27FC236}">
                <a16:creationId xmlns:a16="http://schemas.microsoft.com/office/drawing/2014/main" id="{D78DDC43-119E-45BD-BE1F-07B534659471}"/>
              </a:ext>
            </a:extLst>
          </p:cNvPr>
          <p:cNvSpPr/>
          <p:nvPr/>
        </p:nvSpPr>
        <p:spPr>
          <a:xfrm>
            <a:off x="6269678" y="1068934"/>
            <a:ext cx="2539616" cy="372202"/>
          </a:xfrm>
          <a:prstGeom prst="wedgeRoundRectCallout">
            <a:avLst>
              <a:gd name="adj1" fmla="val 24919"/>
              <a:gd name="adj2" fmla="val 108785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Hola, ¿Cómo podemos ayudarte?</a:t>
            </a:r>
          </a:p>
        </p:txBody>
      </p:sp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73CE978A-8564-4ED2-860C-E26670A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864" y="1467814"/>
            <a:ext cx="372202" cy="372202"/>
          </a:xfrm>
          <a:prstGeom prst="rect">
            <a:avLst/>
          </a:prstGeom>
        </p:spPr>
      </p:pic>
      <p:sp>
        <p:nvSpPr>
          <p:cNvPr id="15" name="Bocadillo: rectángulo con esquinas redondeadas 14">
            <a:extLst>
              <a:ext uri="{FF2B5EF4-FFF2-40B4-BE49-F238E27FC236}">
                <a16:creationId xmlns:a16="http://schemas.microsoft.com/office/drawing/2014/main" id="{08C6AAC7-E54A-4EFF-B99C-CAA459BC4C12}"/>
              </a:ext>
            </a:extLst>
          </p:cNvPr>
          <p:cNvSpPr/>
          <p:nvPr/>
        </p:nvSpPr>
        <p:spPr>
          <a:xfrm>
            <a:off x="837485" y="1866262"/>
            <a:ext cx="2070968" cy="372202"/>
          </a:xfrm>
          <a:prstGeom prst="wedgeRoundRectCallout">
            <a:avLst>
              <a:gd name="adj1" fmla="val -25388"/>
              <a:gd name="adj2" fmla="val 9102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Quiero agendar una cita</a:t>
            </a:r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F0E5AD67-FB87-4402-BA5A-A79A62BF3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5" y="2356918"/>
            <a:ext cx="256693" cy="256693"/>
          </a:xfrm>
          <a:prstGeom prst="rect">
            <a:avLst/>
          </a:prstGeom>
        </p:spPr>
      </p:pic>
      <p:sp>
        <p:nvSpPr>
          <p:cNvPr id="21" name="Bocadillo: rectángulo con esquinas redondeadas 20">
            <a:extLst>
              <a:ext uri="{FF2B5EF4-FFF2-40B4-BE49-F238E27FC236}">
                <a16:creationId xmlns:a16="http://schemas.microsoft.com/office/drawing/2014/main" id="{9D8E6195-7DE3-4266-8B92-80BA9B747335}"/>
              </a:ext>
            </a:extLst>
          </p:cNvPr>
          <p:cNvSpPr/>
          <p:nvPr/>
        </p:nvSpPr>
        <p:spPr>
          <a:xfrm>
            <a:off x="837482" y="2732065"/>
            <a:ext cx="2070967" cy="372202"/>
          </a:xfrm>
          <a:prstGeom prst="wedgeRoundRectCallout">
            <a:avLst>
              <a:gd name="adj1" fmla="val -28048"/>
              <a:gd name="adj2" fmla="val 9694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Me gustaría ordenar . . .</a:t>
            </a:r>
          </a:p>
        </p:txBody>
      </p:sp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529FA60A-B936-476C-8AE7-0DA9DC728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3" y="3250479"/>
            <a:ext cx="256693" cy="256693"/>
          </a:xfrm>
          <a:prstGeom prst="rect">
            <a:avLst/>
          </a:prstGeom>
        </p:spPr>
      </p:pic>
      <p:sp>
        <p:nvSpPr>
          <p:cNvPr id="23" name="Bocadillo: rectángulo con esquinas redondeadas 22">
            <a:extLst>
              <a:ext uri="{FF2B5EF4-FFF2-40B4-BE49-F238E27FC236}">
                <a16:creationId xmlns:a16="http://schemas.microsoft.com/office/drawing/2014/main" id="{C75BAC2A-3382-4A76-A7BA-93B709FD50C1}"/>
              </a:ext>
            </a:extLst>
          </p:cNvPr>
          <p:cNvSpPr/>
          <p:nvPr/>
        </p:nvSpPr>
        <p:spPr>
          <a:xfrm>
            <a:off x="837482" y="3597868"/>
            <a:ext cx="2070968" cy="372202"/>
          </a:xfrm>
          <a:prstGeom prst="wedgeRoundRectCallout">
            <a:avLst>
              <a:gd name="adj1" fmla="val -25388"/>
              <a:gd name="adj2" fmla="val 9102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¿cuáles son sus horarios?</a:t>
            </a:r>
          </a:p>
        </p:txBody>
      </p:sp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46DB56FD-154B-480A-912A-0645A7D9C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3" y="4074566"/>
            <a:ext cx="256693" cy="256693"/>
          </a:xfrm>
          <a:prstGeom prst="rect">
            <a:avLst/>
          </a:prstGeom>
        </p:spPr>
      </p:pic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01741D0-E89D-4196-B3CA-8CAD05DA7860}"/>
              </a:ext>
            </a:extLst>
          </p:cNvPr>
          <p:cNvSpPr/>
          <p:nvPr/>
        </p:nvSpPr>
        <p:spPr>
          <a:xfrm>
            <a:off x="3536517" y="1846625"/>
            <a:ext cx="2070967" cy="372202"/>
          </a:xfrm>
          <a:prstGeom prst="roundRect">
            <a:avLst/>
          </a:prstGeom>
          <a:solidFill>
            <a:srgbClr val="1269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dirty="0"/>
              <a:t>CITAS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A187BAD-8DA7-4726-9236-BBB46CA66B74}"/>
              </a:ext>
            </a:extLst>
          </p:cNvPr>
          <p:cNvSpPr/>
          <p:nvPr/>
        </p:nvSpPr>
        <p:spPr>
          <a:xfrm>
            <a:off x="3536516" y="2719890"/>
            <a:ext cx="2070967" cy="372202"/>
          </a:xfrm>
          <a:prstGeom prst="roundRect">
            <a:avLst/>
          </a:prstGeom>
          <a:solidFill>
            <a:srgbClr val="1269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dirty="0"/>
              <a:t>ORDEN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C7AAB3B-819D-4286-9A70-8054AEC96BB8}"/>
              </a:ext>
            </a:extLst>
          </p:cNvPr>
          <p:cNvSpPr/>
          <p:nvPr/>
        </p:nvSpPr>
        <p:spPr>
          <a:xfrm>
            <a:off x="3536518" y="3593155"/>
            <a:ext cx="2070967" cy="372202"/>
          </a:xfrm>
          <a:prstGeom prst="roundRect">
            <a:avLst/>
          </a:prstGeom>
          <a:solidFill>
            <a:srgbClr val="1269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dirty="0"/>
              <a:t>HORARIOS</a:t>
            </a:r>
          </a:p>
        </p:txBody>
      </p:sp>
      <p:sp>
        <p:nvSpPr>
          <p:cNvPr id="31" name="Bocadillo: rectángulo con esquinas redondeadas 30">
            <a:extLst>
              <a:ext uri="{FF2B5EF4-FFF2-40B4-BE49-F238E27FC236}">
                <a16:creationId xmlns:a16="http://schemas.microsoft.com/office/drawing/2014/main" id="{316DC84A-C9C4-410B-AA07-FA72CBB34128}"/>
              </a:ext>
            </a:extLst>
          </p:cNvPr>
          <p:cNvSpPr/>
          <p:nvPr/>
        </p:nvSpPr>
        <p:spPr>
          <a:xfrm>
            <a:off x="6235547" y="1866695"/>
            <a:ext cx="2539616" cy="372202"/>
          </a:xfrm>
          <a:prstGeom prst="wedgeRoundRectCallout">
            <a:avLst>
              <a:gd name="adj1" fmla="val 24919"/>
              <a:gd name="adj2" fmla="val 108785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Claro, para agendar . . .</a:t>
            </a:r>
          </a:p>
        </p:txBody>
      </p:sp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581DDFBA-AC82-411E-9D11-E8AAC3752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864" y="2284607"/>
            <a:ext cx="372202" cy="372202"/>
          </a:xfrm>
          <a:prstGeom prst="rect">
            <a:avLst/>
          </a:prstGeom>
        </p:spPr>
      </p:pic>
      <p:sp>
        <p:nvSpPr>
          <p:cNvPr id="33" name="Bocadillo: rectángulo con esquinas redondeadas 32">
            <a:extLst>
              <a:ext uri="{FF2B5EF4-FFF2-40B4-BE49-F238E27FC236}">
                <a16:creationId xmlns:a16="http://schemas.microsoft.com/office/drawing/2014/main" id="{C4A03EBD-4814-4F39-8F39-38C734994F86}"/>
              </a:ext>
            </a:extLst>
          </p:cNvPr>
          <p:cNvSpPr/>
          <p:nvPr/>
        </p:nvSpPr>
        <p:spPr>
          <a:xfrm>
            <a:off x="6267781" y="2702520"/>
            <a:ext cx="2539616" cy="372202"/>
          </a:xfrm>
          <a:prstGeom prst="wedgeRoundRectCallout">
            <a:avLst>
              <a:gd name="adj1" fmla="val 24919"/>
              <a:gd name="adj2" fmla="val 108785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¿qué te gustaría . . .</a:t>
            </a:r>
          </a:p>
        </p:txBody>
      </p:sp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F84E4226-D339-4129-8777-1968716BC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864" y="3152931"/>
            <a:ext cx="372202" cy="372202"/>
          </a:xfrm>
          <a:prstGeom prst="rect">
            <a:avLst/>
          </a:prstGeom>
        </p:spPr>
      </p:pic>
      <p:sp>
        <p:nvSpPr>
          <p:cNvPr id="35" name="Bocadillo: rectángulo con esquinas redondeadas 34">
            <a:extLst>
              <a:ext uri="{FF2B5EF4-FFF2-40B4-BE49-F238E27FC236}">
                <a16:creationId xmlns:a16="http://schemas.microsoft.com/office/drawing/2014/main" id="{2CA2A8A3-9B2E-4799-86BF-FE643588C011}"/>
              </a:ext>
            </a:extLst>
          </p:cNvPr>
          <p:cNvSpPr/>
          <p:nvPr/>
        </p:nvSpPr>
        <p:spPr>
          <a:xfrm>
            <a:off x="6269678" y="3607283"/>
            <a:ext cx="2539616" cy="372202"/>
          </a:xfrm>
          <a:prstGeom prst="wedgeRoundRectCallout">
            <a:avLst>
              <a:gd name="adj1" fmla="val 24919"/>
              <a:gd name="adj2" fmla="val 108785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Conoce nuestros horarios . . .</a:t>
            </a:r>
          </a:p>
        </p:txBody>
      </p:sp>
      <p:pic>
        <p:nvPicPr>
          <p:cNvPr id="36" name="Imagen 35" descr="Icono&#10;&#10;Descripción generada automáticamente">
            <a:extLst>
              <a:ext uri="{FF2B5EF4-FFF2-40B4-BE49-F238E27FC236}">
                <a16:creationId xmlns:a16="http://schemas.microsoft.com/office/drawing/2014/main" id="{CB2F975D-80CD-46B1-AE6E-5CB9A2C71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864" y="4061635"/>
            <a:ext cx="372202" cy="372202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D1E2694-E4B8-4890-BC70-B9AB6C7339FF}"/>
              </a:ext>
            </a:extLst>
          </p:cNvPr>
          <p:cNvCxnSpPr>
            <a:cxnSpLocks/>
          </p:cNvCxnSpPr>
          <p:nvPr/>
        </p:nvCxnSpPr>
        <p:spPr>
          <a:xfrm>
            <a:off x="3040655" y="1299990"/>
            <a:ext cx="495861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79F9B03-63AA-46EB-A300-2946F0AADC14}"/>
              </a:ext>
            </a:extLst>
          </p:cNvPr>
          <p:cNvCxnSpPr>
            <a:cxnSpLocks/>
          </p:cNvCxnSpPr>
          <p:nvPr/>
        </p:nvCxnSpPr>
        <p:spPr>
          <a:xfrm>
            <a:off x="3040655" y="3798983"/>
            <a:ext cx="495861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D48278C-D7FB-4D7C-AEF2-B8582FD0B4D9}"/>
              </a:ext>
            </a:extLst>
          </p:cNvPr>
          <p:cNvCxnSpPr>
            <a:cxnSpLocks/>
          </p:cNvCxnSpPr>
          <p:nvPr/>
        </p:nvCxnSpPr>
        <p:spPr>
          <a:xfrm>
            <a:off x="3040655" y="2078515"/>
            <a:ext cx="495861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22DAAF2-C507-4073-9F16-155EA4AECBF7}"/>
              </a:ext>
            </a:extLst>
          </p:cNvPr>
          <p:cNvCxnSpPr>
            <a:cxnSpLocks/>
          </p:cNvCxnSpPr>
          <p:nvPr/>
        </p:nvCxnSpPr>
        <p:spPr>
          <a:xfrm>
            <a:off x="3040655" y="2947012"/>
            <a:ext cx="495861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74ED442-63DD-458A-B20F-6ECCC7C8F5F4}"/>
              </a:ext>
            </a:extLst>
          </p:cNvPr>
          <p:cNvCxnSpPr>
            <a:cxnSpLocks/>
          </p:cNvCxnSpPr>
          <p:nvPr/>
        </p:nvCxnSpPr>
        <p:spPr>
          <a:xfrm>
            <a:off x="5607483" y="1274284"/>
            <a:ext cx="527077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6571557-DCDC-461C-99B4-57BD8F5B478F}"/>
              </a:ext>
            </a:extLst>
          </p:cNvPr>
          <p:cNvCxnSpPr>
            <a:cxnSpLocks/>
          </p:cNvCxnSpPr>
          <p:nvPr/>
        </p:nvCxnSpPr>
        <p:spPr>
          <a:xfrm>
            <a:off x="5607483" y="3773277"/>
            <a:ext cx="527077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700583FC-4AFF-4573-8D17-7206382F4113}"/>
              </a:ext>
            </a:extLst>
          </p:cNvPr>
          <p:cNvCxnSpPr>
            <a:cxnSpLocks/>
          </p:cNvCxnSpPr>
          <p:nvPr/>
        </p:nvCxnSpPr>
        <p:spPr>
          <a:xfrm>
            <a:off x="5607483" y="2052809"/>
            <a:ext cx="527077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AA7EB69-44EC-437A-B9FC-4FF312237C3C}"/>
              </a:ext>
            </a:extLst>
          </p:cNvPr>
          <p:cNvCxnSpPr>
            <a:cxnSpLocks/>
          </p:cNvCxnSpPr>
          <p:nvPr/>
        </p:nvCxnSpPr>
        <p:spPr>
          <a:xfrm>
            <a:off x="5607483" y="2921306"/>
            <a:ext cx="527077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C97B68F-69EB-4523-8A93-A312CDA5E9B0}"/>
              </a:ext>
            </a:extLst>
          </p:cNvPr>
          <p:cNvSpPr txBox="1"/>
          <p:nvPr/>
        </p:nvSpPr>
        <p:spPr>
          <a:xfrm>
            <a:off x="177747" y="4572785"/>
            <a:ext cx="8629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hlinkClick r:id="rId4"/>
              </a:rPr>
              <a:t>https://docs.oracle.com/en/cloud/paas/digital-assistant/use-chatbot/intents1.html#GUID-DF5E3ED9-8EAE-4A3D-BE32-588E7C2E7E86</a:t>
            </a:r>
            <a:r>
              <a:rPr lang="es-MX" sz="1200" dirty="0"/>
              <a:t> </a:t>
            </a:r>
          </a:p>
        </p:txBody>
      </p:sp>
      <p:sp>
        <p:nvSpPr>
          <p:cNvPr id="57" name="Bocadillo: rectángulo con esquinas redondeadas 56">
            <a:extLst>
              <a:ext uri="{FF2B5EF4-FFF2-40B4-BE49-F238E27FC236}">
                <a16:creationId xmlns:a16="http://schemas.microsoft.com/office/drawing/2014/main" id="{95E96FC9-4560-43B0-9F9C-E7E5F676DCA2}"/>
              </a:ext>
            </a:extLst>
          </p:cNvPr>
          <p:cNvSpPr/>
          <p:nvPr/>
        </p:nvSpPr>
        <p:spPr>
          <a:xfrm>
            <a:off x="828201" y="1092834"/>
            <a:ext cx="2070968" cy="372202"/>
          </a:xfrm>
          <a:prstGeom prst="wedgeRoundRectCallout">
            <a:avLst>
              <a:gd name="adj1" fmla="val -25388"/>
              <a:gd name="adj2" fmla="val 9102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Hola</a:t>
            </a:r>
          </a:p>
        </p:txBody>
      </p:sp>
      <p:pic>
        <p:nvPicPr>
          <p:cNvPr id="58" name="Imagen 57" descr="Icono&#10;&#10;Descripción generada automáticamente">
            <a:extLst>
              <a:ext uri="{FF2B5EF4-FFF2-40B4-BE49-F238E27FC236}">
                <a16:creationId xmlns:a16="http://schemas.microsoft.com/office/drawing/2014/main" id="{D36F0CF2-B0AA-43D0-B90F-F57462A94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01" y="1583490"/>
            <a:ext cx="256693" cy="2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1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iagrama de flujo: operación manual 24">
            <a:extLst>
              <a:ext uri="{FF2B5EF4-FFF2-40B4-BE49-F238E27FC236}">
                <a16:creationId xmlns:a16="http://schemas.microsoft.com/office/drawing/2014/main" id="{DE33C046-22D9-4DFA-8778-EF9C71E2E7DC}"/>
              </a:ext>
            </a:extLst>
          </p:cNvPr>
          <p:cNvSpPr/>
          <p:nvPr/>
        </p:nvSpPr>
        <p:spPr>
          <a:xfrm rot="16200000">
            <a:off x="792250" y="-157084"/>
            <a:ext cx="4143138" cy="5933377"/>
          </a:xfrm>
          <a:prstGeom prst="flowChartManualOperation">
            <a:avLst/>
          </a:prstGeom>
          <a:solidFill>
            <a:srgbClr val="DCEBF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597267" y="174218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solidFill>
                  <a:schemeClr val="accent6"/>
                </a:solidFill>
                <a:latin typeface="+mj-lt"/>
              </a:rPr>
              <a:t>Intents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" name="Bocadillo: rectángulo con esquinas redondeadas 1">
            <a:extLst>
              <a:ext uri="{FF2B5EF4-FFF2-40B4-BE49-F238E27FC236}">
                <a16:creationId xmlns:a16="http://schemas.microsoft.com/office/drawing/2014/main" id="{559104D0-DD63-48F1-9737-D3A8B91CD682}"/>
              </a:ext>
            </a:extLst>
          </p:cNvPr>
          <p:cNvSpPr/>
          <p:nvPr/>
        </p:nvSpPr>
        <p:spPr>
          <a:xfrm>
            <a:off x="1079653" y="1214833"/>
            <a:ext cx="1795748" cy="584775"/>
          </a:xfrm>
          <a:prstGeom prst="wedgeRoundRectCallout">
            <a:avLst>
              <a:gd name="adj1" fmla="val -28580"/>
              <a:gd name="adj2" fmla="val 8510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Hola</a:t>
            </a:r>
          </a:p>
        </p:txBody>
      </p:sp>
      <p:sp>
        <p:nvSpPr>
          <p:cNvPr id="5" name="Bocadillo: rectángulo con esquinas redondeadas 4">
            <a:extLst>
              <a:ext uri="{FF2B5EF4-FFF2-40B4-BE49-F238E27FC236}">
                <a16:creationId xmlns:a16="http://schemas.microsoft.com/office/drawing/2014/main" id="{39370F5C-8F40-4121-AA58-6EA621034CD3}"/>
              </a:ext>
            </a:extLst>
          </p:cNvPr>
          <p:cNvSpPr/>
          <p:nvPr/>
        </p:nvSpPr>
        <p:spPr>
          <a:xfrm>
            <a:off x="1977527" y="2081900"/>
            <a:ext cx="1795749" cy="584775"/>
          </a:xfrm>
          <a:prstGeom prst="wedgeRoundRectCallout">
            <a:avLst>
              <a:gd name="adj1" fmla="val -28580"/>
              <a:gd name="adj2" fmla="val 8510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¿Qué tal?</a:t>
            </a:r>
          </a:p>
        </p:txBody>
      </p:sp>
      <p:sp>
        <p:nvSpPr>
          <p:cNvPr id="6" name="Bocadillo: rectángulo con esquinas redondeadas 5">
            <a:extLst>
              <a:ext uri="{FF2B5EF4-FFF2-40B4-BE49-F238E27FC236}">
                <a16:creationId xmlns:a16="http://schemas.microsoft.com/office/drawing/2014/main" id="{ADBA71ED-957D-498C-8D35-5057A0A591D8}"/>
              </a:ext>
            </a:extLst>
          </p:cNvPr>
          <p:cNvSpPr/>
          <p:nvPr/>
        </p:nvSpPr>
        <p:spPr>
          <a:xfrm>
            <a:off x="2776251" y="3161540"/>
            <a:ext cx="1795749" cy="584775"/>
          </a:xfrm>
          <a:prstGeom prst="wedgeRoundRectCallout">
            <a:avLst>
              <a:gd name="adj1" fmla="val -28580"/>
              <a:gd name="adj2" fmla="val 8510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Buenas tardes</a:t>
            </a:r>
          </a:p>
        </p:txBody>
      </p:sp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51E25602-F8BD-4F18-93C9-BD3BAD9E0C9A}"/>
              </a:ext>
            </a:extLst>
          </p:cNvPr>
          <p:cNvSpPr/>
          <p:nvPr/>
        </p:nvSpPr>
        <p:spPr>
          <a:xfrm>
            <a:off x="597267" y="3525278"/>
            <a:ext cx="1795749" cy="584775"/>
          </a:xfrm>
          <a:prstGeom prst="wedgeRoundRectCallout">
            <a:avLst>
              <a:gd name="adj1" fmla="val -28580"/>
              <a:gd name="adj2" fmla="val 8510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Que onda!</a:t>
            </a: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A26AA7E1-AFBF-44F1-B2A6-10FBF98A6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06" y="1893852"/>
            <a:ext cx="480436" cy="480436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6F8A76CA-3799-40F6-AEF7-40BC40626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27" y="2809606"/>
            <a:ext cx="480436" cy="480436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CE0529D3-0EB4-407B-A82A-DA995E894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67" y="4311041"/>
            <a:ext cx="480436" cy="480436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5559A776-972F-4656-93C0-172A3342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51" y="3869835"/>
            <a:ext cx="480436" cy="480436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1099E18-BED3-420E-B0D8-856CF43B982D}"/>
              </a:ext>
            </a:extLst>
          </p:cNvPr>
          <p:cNvSpPr/>
          <p:nvPr/>
        </p:nvSpPr>
        <p:spPr>
          <a:xfrm>
            <a:off x="5409282" y="407365"/>
            <a:ext cx="859319" cy="4328769"/>
          </a:xfrm>
          <a:prstGeom prst="roundRect">
            <a:avLst/>
          </a:prstGeom>
          <a:solidFill>
            <a:srgbClr val="1269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MX" dirty="0"/>
              <a:t>BIENVENIDA</a:t>
            </a:r>
          </a:p>
        </p:txBody>
      </p:sp>
      <p:sp>
        <p:nvSpPr>
          <p:cNvPr id="26" name="Bocadillo: rectángulo con esquinas redondeadas 25">
            <a:extLst>
              <a:ext uri="{FF2B5EF4-FFF2-40B4-BE49-F238E27FC236}">
                <a16:creationId xmlns:a16="http://schemas.microsoft.com/office/drawing/2014/main" id="{D78DDC43-119E-45BD-BE1F-07B534659471}"/>
              </a:ext>
            </a:extLst>
          </p:cNvPr>
          <p:cNvSpPr/>
          <p:nvPr/>
        </p:nvSpPr>
        <p:spPr>
          <a:xfrm>
            <a:off x="6417608" y="2255966"/>
            <a:ext cx="2539616" cy="584775"/>
          </a:xfrm>
          <a:prstGeom prst="wedgeRoundRectCallout">
            <a:avLst>
              <a:gd name="adj1" fmla="val 24919"/>
              <a:gd name="adj2" fmla="val 85106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Hola, ¿Cómo podemos ayudarte?</a:t>
            </a:r>
          </a:p>
        </p:txBody>
      </p:sp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73CE978A-8564-4ED2-860C-E26670AC2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390" y="3001565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7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101601" y="384196"/>
            <a:ext cx="405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MX" sz="3200" dirty="0" err="1">
                <a:solidFill>
                  <a:schemeClr val="accent6"/>
                </a:solidFill>
                <a:latin typeface="+mj-lt"/>
              </a:rPr>
              <a:t>Intents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y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entities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F01CCB26-1A1D-42AD-ADB1-8359C5D0CDF5}"/>
              </a:ext>
            </a:extLst>
          </p:cNvPr>
          <p:cNvSpPr txBox="1"/>
          <p:nvPr/>
        </p:nvSpPr>
        <p:spPr>
          <a:xfrm>
            <a:off x="599811" y="2783080"/>
            <a:ext cx="348133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 dirty="0" err="1">
                <a:solidFill>
                  <a:schemeClr val="accent5"/>
                </a:solidFill>
              </a:rPr>
              <a:t>Entities</a:t>
            </a:r>
            <a:r>
              <a:rPr lang="es-MX" sz="1600" b="0" i="0" dirty="0">
                <a:effectLst/>
              </a:rPr>
              <a:t>: Mientras que las intenciones asignan palabras y frases a una acción específica, las </a:t>
            </a:r>
            <a:r>
              <a:rPr lang="es-MX" sz="1600" b="0" i="0" dirty="0" err="1">
                <a:effectLst/>
              </a:rPr>
              <a:t>entities</a:t>
            </a:r>
            <a:r>
              <a:rPr lang="es-MX" sz="1600" b="0" i="0" dirty="0">
                <a:effectLst/>
              </a:rPr>
              <a:t> agregan </a:t>
            </a:r>
            <a:r>
              <a:rPr lang="es-MX" sz="1600" b="0" i="0" dirty="0">
                <a:solidFill>
                  <a:schemeClr val="tx2"/>
                </a:solidFill>
                <a:effectLst/>
              </a:rPr>
              <a:t>contexto</a:t>
            </a:r>
            <a:r>
              <a:rPr lang="es-MX" sz="1600" b="0" i="0" dirty="0">
                <a:effectLst/>
              </a:rPr>
              <a:t> al </a:t>
            </a:r>
            <a:r>
              <a:rPr lang="es-MX" sz="1600" b="0" i="0" dirty="0" err="1">
                <a:effectLst/>
              </a:rPr>
              <a:t>intent</a:t>
            </a:r>
            <a:r>
              <a:rPr lang="es-MX" sz="1600" b="0" i="0" dirty="0">
                <a:effectLst/>
              </a:rPr>
              <a:t> en sí.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13434476-88E5-4141-8E59-B2FABF3E8137}"/>
              </a:ext>
            </a:extLst>
          </p:cNvPr>
          <p:cNvSpPr txBox="1"/>
          <p:nvPr/>
        </p:nvSpPr>
        <p:spPr>
          <a:xfrm>
            <a:off x="599811" y="1491600"/>
            <a:ext cx="339400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 b="0" i="0" dirty="0" err="1">
                <a:solidFill>
                  <a:schemeClr val="accent5"/>
                </a:solidFill>
                <a:effectLst/>
              </a:rPr>
              <a:t>Intens</a:t>
            </a:r>
            <a:r>
              <a:rPr lang="es-MX" sz="1600" b="0" i="0" dirty="0">
                <a:effectLst/>
              </a:rPr>
              <a:t>: </a:t>
            </a:r>
            <a:r>
              <a:rPr lang="es-MX" sz="1600" b="0" dirty="0"/>
              <a:t>S</a:t>
            </a:r>
            <a:r>
              <a:rPr lang="es-MX" sz="1600" dirty="0"/>
              <a:t>on l</a:t>
            </a:r>
            <a:r>
              <a:rPr lang="es-MX" sz="1600" i="0" dirty="0">
                <a:effectLst/>
              </a:rPr>
              <a:t>as intenciones que permiten a la </a:t>
            </a:r>
            <a:r>
              <a:rPr lang="es-MX" sz="1600" dirty="0" err="1">
                <a:solidFill>
                  <a:schemeClr val="tx2"/>
                </a:solidFill>
              </a:rPr>
              <a:t>Skill</a:t>
            </a:r>
            <a:r>
              <a:rPr lang="es-MX" sz="1600" dirty="0"/>
              <a:t> comprender</a:t>
            </a:r>
            <a:r>
              <a:rPr lang="es-MX" sz="1600" i="0" dirty="0">
                <a:effectLst/>
              </a:rPr>
              <a:t> lo que el usuario quiere hacer.</a:t>
            </a:r>
            <a:endParaRPr lang="es-MX" sz="1600" b="0" i="0" dirty="0">
              <a:effectLst/>
            </a:endParaRPr>
          </a:p>
        </p:txBody>
      </p:sp>
      <p:sp>
        <p:nvSpPr>
          <p:cNvPr id="11" name="Bocadillo: rectángulo con esquinas redondeadas 10">
            <a:extLst>
              <a:ext uri="{FF2B5EF4-FFF2-40B4-BE49-F238E27FC236}">
                <a16:creationId xmlns:a16="http://schemas.microsoft.com/office/drawing/2014/main" id="{18F76BDC-32EC-4277-BCE1-1EA337B93E43}"/>
              </a:ext>
            </a:extLst>
          </p:cNvPr>
          <p:cNvSpPr/>
          <p:nvPr/>
        </p:nvSpPr>
        <p:spPr>
          <a:xfrm>
            <a:off x="4461831" y="2353720"/>
            <a:ext cx="2511644" cy="429360"/>
          </a:xfrm>
          <a:prstGeom prst="wedgeRoundRectCallout">
            <a:avLst>
              <a:gd name="adj1" fmla="val -28048"/>
              <a:gd name="adj2" fmla="val 9694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¿Cómo va a estar el clima </a:t>
            </a:r>
            <a:r>
              <a:rPr lang="es-MX" sz="1200" dirty="0">
                <a:solidFill>
                  <a:schemeClr val="accent4"/>
                </a:solidFill>
              </a:rPr>
              <a:t>mañana</a:t>
            </a:r>
            <a:r>
              <a:rPr lang="es-MX" sz="1200" dirty="0"/>
              <a:t> en </a:t>
            </a:r>
            <a:r>
              <a:rPr lang="es-MX" sz="1200" dirty="0">
                <a:solidFill>
                  <a:schemeClr val="accent4"/>
                </a:solidFill>
              </a:rPr>
              <a:t>London</a:t>
            </a:r>
            <a:r>
              <a:rPr lang="es-MX" sz="1200" dirty="0"/>
              <a:t>?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D3856CD1-2B6D-4627-A595-732FA2F69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034" y="2920835"/>
            <a:ext cx="363355" cy="363355"/>
          </a:xfrm>
          <a:prstGeom prst="rect">
            <a:avLst/>
          </a:prstGeom>
        </p:spPr>
      </p:pic>
      <p:sp>
        <p:nvSpPr>
          <p:cNvPr id="2" name="Abrir llave 1">
            <a:extLst>
              <a:ext uri="{FF2B5EF4-FFF2-40B4-BE49-F238E27FC236}">
                <a16:creationId xmlns:a16="http://schemas.microsoft.com/office/drawing/2014/main" id="{E38FD4F6-8472-48C9-B314-C6B1B54B21AF}"/>
              </a:ext>
            </a:extLst>
          </p:cNvPr>
          <p:cNvSpPr/>
          <p:nvPr/>
        </p:nvSpPr>
        <p:spPr>
          <a:xfrm>
            <a:off x="7050390" y="2050498"/>
            <a:ext cx="363355" cy="970051"/>
          </a:xfrm>
          <a:prstGeom prst="leftBrace">
            <a:avLst>
              <a:gd name="adj1" fmla="val 44717"/>
              <a:gd name="adj2" fmla="val 50000"/>
            </a:avLst>
          </a:prstGeom>
          <a:ln w="19050">
            <a:solidFill>
              <a:srgbClr val="126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0DB4EE0B-7361-4B11-8274-9BE6250C0F81}"/>
              </a:ext>
            </a:extLst>
          </p:cNvPr>
          <p:cNvSpPr txBox="1"/>
          <p:nvPr/>
        </p:nvSpPr>
        <p:spPr>
          <a:xfrm>
            <a:off x="7281035" y="2178396"/>
            <a:ext cx="178544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200" dirty="0" err="1">
                <a:solidFill>
                  <a:schemeClr val="accent5"/>
                </a:solidFill>
              </a:rPr>
              <a:t>Intent</a:t>
            </a:r>
            <a:r>
              <a:rPr lang="es-MX" sz="1200" b="0" i="0" dirty="0">
                <a:effectLst/>
              </a:rPr>
              <a:t>: PRONOSTICO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84AE9C21-65D0-42E2-A2E1-1A05FFB41B53}"/>
              </a:ext>
            </a:extLst>
          </p:cNvPr>
          <p:cNvSpPr txBox="1"/>
          <p:nvPr/>
        </p:nvSpPr>
        <p:spPr>
          <a:xfrm>
            <a:off x="7297610" y="2542906"/>
            <a:ext cx="175228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200" dirty="0" err="1">
                <a:solidFill>
                  <a:schemeClr val="accent5"/>
                </a:solidFill>
              </a:rPr>
              <a:t>Entities</a:t>
            </a:r>
            <a:r>
              <a:rPr lang="es-MX" sz="1200" b="0" i="0" dirty="0">
                <a:effectLst/>
              </a:rPr>
              <a:t>: DIA, CIUDAD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F5F4032-3CC9-47AE-A8E4-DC1BD1F714E7}"/>
              </a:ext>
            </a:extLst>
          </p:cNvPr>
          <p:cNvCxnSpPr/>
          <p:nvPr/>
        </p:nvCxnSpPr>
        <p:spPr>
          <a:xfrm>
            <a:off x="4230480" y="991105"/>
            <a:ext cx="0" cy="3657600"/>
          </a:xfrm>
          <a:prstGeom prst="line">
            <a:avLst/>
          </a:prstGeom>
          <a:ln w="19050">
            <a:solidFill>
              <a:srgbClr val="126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2C4A212-7E68-47D0-91F5-9903D590D18C}"/>
              </a:ext>
            </a:extLst>
          </p:cNvPr>
          <p:cNvSpPr txBox="1"/>
          <p:nvPr/>
        </p:nvSpPr>
        <p:spPr>
          <a:xfrm>
            <a:off x="223516" y="4648705"/>
            <a:ext cx="7715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hlinkClick r:id="rId3"/>
              </a:rPr>
              <a:t>https://docs.oracle.com/en-us/iaas/digital-assistant/doc/entities1.html</a:t>
            </a:r>
            <a:r>
              <a:rPr lang="es-MX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53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">
            <a:extLst>
              <a:ext uri="{FF2B5EF4-FFF2-40B4-BE49-F238E27FC236}">
                <a16:creationId xmlns:a16="http://schemas.microsoft.com/office/drawing/2014/main" id="{AD48DF71-93F1-4AC0-92F4-EAB015D45A2D}"/>
              </a:ext>
            </a:extLst>
          </p:cNvPr>
          <p:cNvSpPr txBox="1"/>
          <p:nvPr/>
        </p:nvSpPr>
        <p:spPr>
          <a:xfrm>
            <a:off x="454472" y="343111"/>
            <a:ext cx="823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solidFill>
                  <a:schemeClr val="accent6"/>
                </a:solidFill>
                <a:latin typeface="+mj-lt"/>
              </a:rPr>
              <a:t>Entities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0" name="TextBox 2">
            <a:extLst>
              <a:ext uri="{FF2B5EF4-FFF2-40B4-BE49-F238E27FC236}">
                <a16:creationId xmlns:a16="http://schemas.microsoft.com/office/drawing/2014/main" id="{E13C5CB3-0AAC-49ED-92AA-E85A7FBD346B}"/>
              </a:ext>
            </a:extLst>
          </p:cNvPr>
          <p:cNvSpPr txBox="1"/>
          <p:nvPr/>
        </p:nvSpPr>
        <p:spPr>
          <a:xfrm>
            <a:off x="1677344" y="1685919"/>
            <a:ext cx="2302523" cy="3293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NUMBER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EMAIL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YES_NO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ADDRESS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DATE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TIME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DURATION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CURRENCY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PHONE_NUMBER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URL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PERSON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s-MX" sz="1600" b="0" i="0" dirty="0">
              <a:effectLst/>
            </a:endParaRPr>
          </a:p>
        </p:txBody>
      </p:sp>
      <p:sp>
        <p:nvSpPr>
          <p:cNvPr id="53" name="TextBox 1">
            <a:extLst>
              <a:ext uri="{FF2B5EF4-FFF2-40B4-BE49-F238E27FC236}">
                <a16:creationId xmlns:a16="http://schemas.microsoft.com/office/drawing/2014/main" id="{1AD1D923-6622-46B3-A50C-6D481C055418}"/>
              </a:ext>
            </a:extLst>
          </p:cNvPr>
          <p:cNvSpPr txBox="1"/>
          <p:nvPr/>
        </p:nvSpPr>
        <p:spPr>
          <a:xfrm>
            <a:off x="1677344" y="1196217"/>
            <a:ext cx="23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/>
                </a:solidFill>
                <a:latin typeface="+mj-lt"/>
              </a:rPr>
              <a:t>Primitivas</a:t>
            </a:r>
          </a:p>
        </p:txBody>
      </p:sp>
      <p:sp>
        <p:nvSpPr>
          <p:cNvPr id="54" name="TextBox 1">
            <a:extLst>
              <a:ext uri="{FF2B5EF4-FFF2-40B4-BE49-F238E27FC236}">
                <a16:creationId xmlns:a16="http://schemas.microsoft.com/office/drawing/2014/main" id="{03B5C4EF-9F2F-4555-9E58-25971D5AD9D0}"/>
              </a:ext>
            </a:extLst>
          </p:cNvPr>
          <p:cNvSpPr txBox="1"/>
          <p:nvPr/>
        </p:nvSpPr>
        <p:spPr>
          <a:xfrm>
            <a:off x="5307356" y="1196217"/>
            <a:ext cx="23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accent6"/>
                </a:solidFill>
                <a:latin typeface="+mj-lt"/>
              </a:rPr>
              <a:t>Custom</a:t>
            </a:r>
            <a:r>
              <a:rPr lang="es-MX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s-MX" dirty="0" err="1">
                <a:solidFill>
                  <a:schemeClr val="accent6"/>
                </a:solidFill>
                <a:latin typeface="+mj-lt"/>
              </a:rPr>
              <a:t>Entities</a:t>
            </a:r>
            <a:endParaRPr lang="es-MX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5" name="TextBox 2">
            <a:extLst>
              <a:ext uri="{FF2B5EF4-FFF2-40B4-BE49-F238E27FC236}">
                <a16:creationId xmlns:a16="http://schemas.microsoft.com/office/drawing/2014/main" id="{2C024422-3831-4832-A22E-05B4B1396918}"/>
              </a:ext>
            </a:extLst>
          </p:cNvPr>
          <p:cNvSpPr txBox="1"/>
          <p:nvPr/>
        </p:nvSpPr>
        <p:spPr>
          <a:xfrm>
            <a:off x="5307356" y="1685918"/>
            <a:ext cx="230252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Composite Bag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ML </a:t>
            </a:r>
            <a:r>
              <a:rPr lang="es-MX" sz="1600" dirty="0" err="1"/>
              <a:t>Entities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 err="1"/>
              <a:t>Value</a:t>
            </a:r>
            <a:r>
              <a:rPr lang="es-MX" sz="1600" dirty="0"/>
              <a:t> </a:t>
            </a:r>
            <a:r>
              <a:rPr lang="es-MX" sz="1600" dirty="0" err="1"/>
              <a:t>List</a:t>
            </a:r>
            <a:r>
              <a:rPr lang="es-MX" sz="1600" dirty="0"/>
              <a:t> </a:t>
            </a:r>
            <a:r>
              <a:rPr lang="es-MX" sz="1600" dirty="0" err="1"/>
              <a:t>Entities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Dynamic </a:t>
            </a:r>
            <a:r>
              <a:rPr lang="es-MX" sz="1600" dirty="0" err="1"/>
              <a:t>Entities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Regular </a:t>
            </a:r>
            <a:r>
              <a:rPr lang="es-MX" sz="1600" dirty="0" err="1"/>
              <a:t>Expression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 err="1"/>
              <a:t>Entity</a:t>
            </a:r>
            <a:r>
              <a:rPr lang="es-MX" sz="1600" dirty="0"/>
              <a:t> </a:t>
            </a:r>
            <a:r>
              <a:rPr lang="es-MX" sz="1600" dirty="0" err="1"/>
              <a:t>List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 err="1"/>
              <a:t>Derived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00716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D7E9BEF-11C2-4F75-A185-5EB61042CC08}"/>
              </a:ext>
            </a:extLst>
          </p:cNvPr>
          <p:cNvSpPr txBox="1"/>
          <p:nvPr/>
        </p:nvSpPr>
        <p:spPr>
          <a:xfrm>
            <a:off x="418641" y="1888859"/>
            <a:ext cx="830671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 err="1"/>
              <a:t>Freemarker</a:t>
            </a:r>
            <a:r>
              <a:rPr lang="es-MX" sz="1600" dirty="0"/>
              <a:t>: </a:t>
            </a:r>
            <a:r>
              <a:rPr lang="es-MX" sz="1600" dirty="0">
                <a:hlinkClick r:id="rId2"/>
              </a:rPr>
              <a:t>https://docs.oracle.com/en/cloud/paas/digital-assistant/use-chatbot/apache-freemarker-reference.html#GUID-2E1FB0A3-32DF-402A-AB2F-74BAB6390556</a:t>
            </a:r>
            <a:r>
              <a:rPr lang="es-MX" sz="1600" dirty="0"/>
              <a:t> </a:t>
            </a:r>
          </a:p>
          <a:p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06414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870385" y="1986975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accent6"/>
                </a:solidFill>
                <a:latin typeface="+mj-lt"/>
              </a:rPr>
              <a:t>Segunda práctica –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Custom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Entities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3D063AE-1546-40C3-B015-13A8C401F646}"/>
              </a:ext>
            </a:extLst>
          </p:cNvPr>
          <p:cNvSpPr txBox="1"/>
          <p:nvPr/>
        </p:nvSpPr>
        <p:spPr>
          <a:xfrm>
            <a:off x="870385" y="2571750"/>
            <a:ext cx="740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/>
                </a:solidFill>
                <a:latin typeface="+mj-lt"/>
              </a:rPr>
              <a:t>Teoría</a:t>
            </a:r>
          </a:p>
        </p:txBody>
      </p:sp>
    </p:spTree>
    <p:extLst>
      <p:ext uri="{BB962C8B-B14F-4D97-AF65-F5344CB8AC3E}">
        <p14:creationId xmlns:p14="http://schemas.microsoft.com/office/powerpoint/2010/main" val="20356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>
            <a:extLst>
              <a:ext uri="{FF2B5EF4-FFF2-40B4-BE49-F238E27FC236}">
                <a16:creationId xmlns:a16="http://schemas.microsoft.com/office/drawing/2014/main" id="{9C351B1B-942F-4CD7-B3E1-D44BF32F430E}"/>
              </a:ext>
            </a:extLst>
          </p:cNvPr>
          <p:cNvSpPr txBox="1"/>
          <p:nvPr/>
        </p:nvSpPr>
        <p:spPr>
          <a:xfrm>
            <a:off x="454472" y="343111"/>
            <a:ext cx="313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6"/>
                </a:solidFill>
                <a:latin typeface="+mj-lt"/>
              </a:rPr>
              <a:t>Composite Bag</a:t>
            </a:r>
          </a:p>
        </p:txBody>
      </p:sp>
      <p:sp>
        <p:nvSpPr>
          <p:cNvPr id="8" name="Cuerda 7">
            <a:extLst>
              <a:ext uri="{FF2B5EF4-FFF2-40B4-BE49-F238E27FC236}">
                <a16:creationId xmlns:a16="http://schemas.microsoft.com/office/drawing/2014/main" id="{5B6BFB86-2A3E-4629-B57A-7F7277528553}"/>
              </a:ext>
            </a:extLst>
          </p:cNvPr>
          <p:cNvSpPr/>
          <p:nvPr/>
        </p:nvSpPr>
        <p:spPr>
          <a:xfrm rot="17563888">
            <a:off x="2242218" y="-20182"/>
            <a:ext cx="4860000" cy="4860000"/>
          </a:xfrm>
          <a:prstGeom prst="chord">
            <a:avLst/>
          </a:prstGeom>
          <a:solidFill>
            <a:srgbClr val="1269B2"/>
          </a:solidFill>
          <a:ln w="57150">
            <a:solidFill>
              <a:srgbClr val="12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8EA7F45F-F599-48FC-A21E-3EA2473C31A6}"/>
              </a:ext>
            </a:extLst>
          </p:cNvPr>
          <p:cNvSpPr/>
          <p:nvPr/>
        </p:nvSpPr>
        <p:spPr>
          <a:xfrm rot="21406980">
            <a:off x="3570853" y="506655"/>
            <a:ext cx="2211926" cy="2104227"/>
          </a:xfrm>
          <a:prstGeom prst="arc">
            <a:avLst>
              <a:gd name="adj1" fmla="val 11182065"/>
              <a:gd name="adj2" fmla="val 54679"/>
            </a:avLst>
          </a:prstGeom>
          <a:ln w="57150">
            <a:solidFill>
              <a:srgbClr val="126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539C035-ADA8-44E4-8750-B1A5BF74B200}"/>
              </a:ext>
            </a:extLst>
          </p:cNvPr>
          <p:cNvSpPr/>
          <p:nvPr/>
        </p:nvSpPr>
        <p:spPr>
          <a:xfrm>
            <a:off x="2635017" y="1509818"/>
            <a:ext cx="898684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nombre</a:t>
            </a:r>
            <a:r>
              <a:rPr lang="es-MX" sz="1400" dirty="0" err="1">
                <a:solidFill>
                  <a:srgbClr val="1269B2"/>
                </a:solidFill>
              </a:rPr>
              <a:t>String</a:t>
            </a:r>
            <a:endParaRPr lang="es-MX" sz="1400" dirty="0">
              <a:solidFill>
                <a:srgbClr val="1269B2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AC5F4E6-9CA3-4D4E-9DC7-EEF0F8C2FC9D}"/>
              </a:ext>
            </a:extLst>
          </p:cNvPr>
          <p:cNvSpPr/>
          <p:nvPr/>
        </p:nvSpPr>
        <p:spPr>
          <a:xfrm>
            <a:off x="3979658" y="1509818"/>
            <a:ext cx="1303050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apellido_p</a:t>
            </a:r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400" dirty="0" err="1">
                <a:solidFill>
                  <a:srgbClr val="1269B2"/>
                </a:solidFill>
              </a:rPr>
              <a:t>String</a:t>
            </a:r>
            <a:endParaRPr lang="es-MX" sz="1400" dirty="0">
              <a:solidFill>
                <a:srgbClr val="1269B2"/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744027A-F428-45E5-8FD1-C78DDD439DF9}"/>
              </a:ext>
            </a:extLst>
          </p:cNvPr>
          <p:cNvSpPr/>
          <p:nvPr/>
        </p:nvSpPr>
        <p:spPr>
          <a:xfrm>
            <a:off x="5517644" y="1509818"/>
            <a:ext cx="1303050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apellido_m</a:t>
            </a:r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400" dirty="0" err="1">
                <a:solidFill>
                  <a:srgbClr val="1269B2"/>
                </a:solidFill>
              </a:rPr>
              <a:t>String</a:t>
            </a:r>
            <a:endParaRPr lang="es-MX" sz="1400" dirty="0">
              <a:solidFill>
                <a:srgbClr val="1269B2"/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96A5E31-638C-4289-8686-1A74BE9BF647}"/>
              </a:ext>
            </a:extLst>
          </p:cNvPr>
          <p:cNvSpPr/>
          <p:nvPr/>
        </p:nvSpPr>
        <p:spPr>
          <a:xfrm>
            <a:off x="2862029" y="2568151"/>
            <a:ext cx="1814788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fecha_nacimiento</a:t>
            </a:r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400" dirty="0">
                <a:solidFill>
                  <a:srgbClr val="1269B2"/>
                </a:solidFill>
              </a:rPr>
              <a:t>DATE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69A41AC-E64B-4565-83CC-37D0F52B27BC}"/>
              </a:ext>
            </a:extLst>
          </p:cNvPr>
          <p:cNvSpPr/>
          <p:nvPr/>
        </p:nvSpPr>
        <p:spPr>
          <a:xfrm>
            <a:off x="5065634" y="2595890"/>
            <a:ext cx="898684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curp</a:t>
            </a:r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400" dirty="0">
                <a:solidFill>
                  <a:srgbClr val="1269B2"/>
                </a:solidFill>
              </a:rPr>
              <a:t>REGEX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3360C7E-7435-4A17-80ED-88FB020D18E0}"/>
              </a:ext>
            </a:extLst>
          </p:cNvPr>
          <p:cNvSpPr/>
          <p:nvPr/>
        </p:nvSpPr>
        <p:spPr>
          <a:xfrm>
            <a:off x="4020693" y="3680671"/>
            <a:ext cx="1303050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tipo_persona</a:t>
            </a:r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400" dirty="0">
                <a:solidFill>
                  <a:srgbClr val="1269B2"/>
                </a:solidFill>
              </a:rPr>
              <a:t>PERSONA</a:t>
            </a: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4943D757-CD12-4C77-8A44-DF7FC16C1B27}"/>
              </a:ext>
            </a:extLst>
          </p:cNvPr>
          <p:cNvSpPr txBox="1"/>
          <p:nvPr/>
        </p:nvSpPr>
        <p:spPr>
          <a:xfrm>
            <a:off x="5772505" y="1016672"/>
            <a:ext cx="2570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>
                <a:solidFill>
                  <a:srgbClr val="1269B2"/>
                </a:solidFill>
                <a:latin typeface="+mj-lt"/>
              </a:rPr>
              <a:t>datos_personales</a:t>
            </a:r>
            <a:endParaRPr lang="es-MX" sz="2000" dirty="0">
              <a:solidFill>
                <a:srgbClr val="1269B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99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>
            <a:extLst>
              <a:ext uri="{FF2B5EF4-FFF2-40B4-BE49-F238E27FC236}">
                <a16:creationId xmlns:a16="http://schemas.microsoft.com/office/drawing/2014/main" id="{9C351B1B-942F-4CD7-B3E1-D44BF32F430E}"/>
              </a:ext>
            </a:extLst>
          </p:cNvPr>
          <p:cNvSpPr txBox="1"/>
          <p:nvPr/>
        </p:nvSpPr>
        <p:spPr>
          <a:xfrm>
            <a:off x="454472" y="343111"/>
            <a:ext cx="313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6"/>
                </a:solidFill>
                <a:latin typeface="+mj-lt"/>
              </a:rPr>
              <a:t>Composite Bag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8E7CF79D-69F6-4853-BC59-C46A56DC7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00708"/>
              </p:ext>
            </p:extLst>
          </p:nvPr>
        </p:nvGraphicFramePr>
        <p:xfrm>
          <a:off x="454472" y="1088390"/>
          <a:ext cx="817517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68">
                  <a:extLst>
                    <a:ext uri="{9D8B030D-6E8A-4147-A177-3AD203B41FA5}">
                      <a16:colId xmlns:a16="http://schemas.microsoft.com/office/drawing/2014/main" val="1267737437"/>
                    </a:ext>
                  </a:extLst>
                </a:gridCol>
                <a:gridCol w="3298550">
                  <a:extLst>
                    <a:ext uri="{9D8B030D-6E8A-4147-A177-3AD203B41FA5}">
                      <a16:colId xmlns:a16="http://schemas.microsoft.com/office/drawing/2014/main" val="1227176272"/>
                    </a:ext>
                  </a:extLst>
                </a:gridCol>
                <a:gridCol w="2725059">
                  <a:extLst>
                    <a:ext uri="{9D8B030D-6E8A-4147-A177-3AD203B41FA5}">
                      <a16:colId xmlns:a16="http://schemas.microsoft.com/office/drawing/2014/main" val="193285564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datos_personales</a:t>
                      </a:r>
                      <a:endParaRPr lang="es-MX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87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Valores Posibles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5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apellido_p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8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apellido_m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95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fecha de nacimiento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02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curp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^CCCCNNNNNNCCCCCCNN$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32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tipo_persona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ESTUDIANTE, PROFESOR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10346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D67AF150-1AE9-43DB-A057-8A78A965632E}"/>
              </a:ext>
            </a:extLst>
          </p:cNvPr>
          <p:cNvSpPr txBox="1"/>
          <p:nvPr/>
        </p:nvSpPr>
        <p:spPr>
          <a:xfrm>
            <a:off x="227235" y="4299687"/>
            <a:ext cx="8629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 err="1"/>
              <a:t>Regex</a:t>
            </a:r>
            <a:r>
              <a:rPr lang="es-MX" sz="1200" dirty="0"/>
              <a:t> CURP: ^([A-Z][AEIOUX][A-Z]{2}\d{2}(?:0[1-9]|1[0-2])(?:0[1-9]|[12]\d|3[01])[HM](?:AS|B[CS]|C[CLMSH]|D[FG]|G[TR]|HG|JC|M[CNS]|N[ETL]|OC|PL|Q[TR]|S[PLR]|T[CSL]|VZ|YN|ZS)[B-DF-HJ-NP-TV-Z]{3}[A-Z\d])(\d)$</a:t>
            </a:r>
          </a:p>
          <a:p>
            <a:r>
              <a:rPr lang="es-MX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58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27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8AF312-0532-4146-8D5F-7D34FA71880D}"/>
              </a:ext>
            </a:extLst>
          </p:cNvPr>
          <p:cNvSpPr txBox="1"/>
          <p:nvPr/>
        </p:nvSpPr>
        <p:spPr>
          <a:xfrm>
            <a:off x="489177" y="1623463"/>
            <a:ext cx="8165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6"/>
                </a:solidFill>
                <a:latin typeface="+mj-lt"/>
              </a:rPr>
              <a:t>Oracle Digital </a:t>
            </a:r>
            <a:r>
              <a:rPr lang="es-MX" sz="4400" dirty="0" err="1">
                <a:solidFill>
                  <a:schemeClr val="accent6"/>
                </a:solidFill>
                <a:latin typeface="+mj-lt"/>
              </a:rPr>
              <a:t>Assistant</a:t>
            </a:r>
            <a:r>
              <a:rPr lang="es-MX" sz="4400" dirty="0">
                <a:solidFill>
                  <a:schemeClr val="accent6"/>
                </a:solidFill>
                <a:latin typeface="+mj-lt"/>
              </a:rPr>
              <a:t> (ODA)</a:t>
            </a:r>
          </a:p>
        </p:txBody>
      </p:sp>
    </p:spTree>
    <p:extLst>
      <p:ext uri="{BB962C8B-B14F-4D97-AF65-F5344CB8AC3E}">
        <p14:creationId xmlns:p14="http://schemas.microsoft.com/office/powerpoint/2010/main" val="397061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55876-7F30-45E9-BE94-D639AB124387}"/>
              </a:ext>
            </a:extLst>
          </p:cNvPr>
          <p:cNvSpPr txBox="1"/>
          <p:nvPr/>
        </p:nvSpPr>
        <p:spPr>
          <a:xfrm>
            <a:off x="661117" y="352023"/>
            <a:ext cx="7832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accent6"/>
                </a:solidFill>
                <a:latin typeface="+mj-lt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FE57E-6A09-494C-9816-62E100A7F156}"/>
              </a:ext>
            </a:extLst>
          </p:cNvPr>
          <p:cNvSpPr txBox="1"/>
          <p:nvPr/>
        </p:nvSpPr>
        <p:spPr>
          <a:xfrm>
            <a:off x="629992" y="1243699"/>
            <a:ext cx="7884015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Introducción de la tecnología (25 minutos)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Desarrollo de </a:t>
            </a:r>
            <a:r>
              <a:rPr lang="es-MX" b="0" i="0" dirty="0" err="1">
                <a:effectLst/>
              </a:rPr>
              <a:t>Skills</a:t>
            </a:r>
            <a:r>
              <a:rPr lang="es-MX" b="0" i="0" dirty="0">
                <a:effectLst/>
              </a:rPr>
              <a:t>, usando </a:t>
            </a:r>
            <a:r>
              <a:rPr lang="es-MX" b="0" i="0" dirty="0" err="1">
                <a:effectLst/>
              </a:rPr>
              <a:t>Intents</a:t>
            </a:r>
            <a:r>
              <a:rPr lang="es-MX" b="0" i="0" dirty="0">
                <a:effectLst/>
              </a:rPr>
              <a:t>, </a:t>
            </a:r>
            <a:r>
              <a:rPr lang="es-MX" b="0" i="0" dirty="0" err="1">
                <a:effectLst/>
              </a:rPr>
              <a:t>entities</a:t>
            </a:r>
            <a:r>
              <a:rPr lang="es-MX" b="0" i="0" dirty="0">
                <a:effectLst/>
              </a:rPr>
              <a:t> (25 minutos)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Implementación del flujo de conversación (Flow </a:t>
            </a:r>
            <a:r>
              <a:rPr lang="es-MX" b="0" i="0" dirty="0" err="1">
                <a:effectLst/>
              </a:rPr>
              <a:t>Designer</a:t>
            </a:r>
            <a:r>
              <a:rPr lang="es-MX" b="0" i="0" dirty="0">
                <a:effectLst/>
              </a:rPr>
              <a:t>)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MX" b="0" i="0" dirty="0">
                <a:effectLst/>
              </a:rPr>
              <a:t>Primera práctica - </a:t>
            </a:r>
            <a:r>
              <a:rPr lang="es-MX" b="0" i="0" dirty="0" err="1">
                <a:effectLst/>
              </a:rPr>
              <a:t>Hello</a:t>
            </a:r>
            <a:r>
              <a:rPr lang="es-MX" b="0" i="0" dirty="0">
                <a:effectLst/>
              </a:rPr>
              <a:t> </a:t>
            </a:r>
            <a:r>
              <a:rPr lang="es-MX" b="0" i="0" dirty="0" err="1">
                <a:effectLst/>
              </a:rPr>
              <a:t>World</a:t>
            </a:r>
            <a:r>
              <a:rPr lang="es-MX" b="0" i="0" dirty="0">
                <a:effectLst/>
              </a:rPr>
              <a:t> (1 hora)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MX" dirty="0"/>
              <a:t>Segunda Práctica - </a:t>
            </a:r>
            <a:r>
              <a:rPr lang="es-MX" dirty="0" err="1"/>
              <a:t>Custom</a:t>
            </a:r>
            <a:r>
              <a:rPr lang="es-MX" dirty="0"/>
              <a:t> </a:t>
            </a:r>
            <a:r>
              <a:rPr lang="es-MX" dirty="0" err="1"/>
              <a:t>Entities</a:t>
            </a:r>
            <a:r>
              <a:rPr lang="es-MX" dirty="0"/>
              <a:t> (1.5 horas)</a:t>
            </a:r>
            <a:endParaRPr lang="es-MX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Implementación del </a:t>
            </a:r>
            <a:r>
              <a:rPr lang="es-MX" b="0" i="0" dirty="0" err="1">
                <a:effectLst/>
              </a:rPr>
              <a:t>backend</a:t>
            </a:r>
            <a:r>
              <a:rPr lang="es-MX" b="0" i="0" dirty="0">
                <a:effectLst/>
              </a:rPr>
              <a:t> usando </a:t>
            </a:r>
            <a:r>
              <a:rPr lang="es-MX" b="0" i="0" dirty="0" err="1">
                <a:effectLst/>
              </a:rPr>
              <a:t>Custom</a:t>
            </a:r>
            <a:r>
              <a:rPr lang="es-MX" b="0" i="0" dirty="0">
                <a:effectLst/>
              </a:rPr>
              <a:t> </a:t>
            </a:r>
            <a:r>
              <a:rPr lang="es-MX" b="0" i="0" dirty="0" err="1">
                <a:effectLst/>
              </a:rPr>
              <a:t>Componets</a:t>
            </a:r>
            <a:endParaRPr lang="es-MX" b="0" i="0" dirty="0">
              <a:effectLst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s-MX" dirty="0"/>
              <a:t>Tercera práctica – </a:t>
            </a:r>
            <a:r>
              <a:rPr lang="es-MX" dirty="0" err="1"/>
              <a:t>Custom</a:t>
            </a:r>
            <a:r>
              <a:rPr lang="es-MX" dirty="0"/>
              <a:t> </a:t>
            </a:r>
            <a:r>
              <a:rPr lang="es-MX" dirty="0" err="1"/>
              <a:t>Components</a:t>
            </a:r>
            <a:r>
              <a:rPr lang="es-MX" dirty="0"/>
              <a:t> y Menús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MX" b="0" i="0" dirty="0">
                <a:effectLst/>
              </a:rPr>
              <a:t>Cuarta práctica -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Analíticos de la </a:t>
            </a:r>
            <a:r>
              <a:rPr lang="es-MX" b="0" i="0" dirty="0" err="1">
                <a:effectLst/>
              </a:rPr>
              <a:t>Skill</a:t>
            </a:r>
            <a:endParaRPr lang="es-MX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Actividades comunes de mantenimiento: 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s-MX" b="0" i="0" dirty="0">
                <a:effectLst/>
              </a:rPr>
              <a:t>Cambio de un texto del dialogo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s-MX" b="0" i="0" dirty="0">
                <a:effectLst/>
              </a:rPr>
              <a:t>Cambio del flujo de la conversación.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s-MX" b="0" i="0" dirty="0">
                <a:effectLst/>
              </a:rPr>
              <a:t>Definición de elementos gráficos que usará el cliente</a:t>
            </a:r>
          </a:p>
        </p:txBody>
      </p:sp>
    </p:spTree>
    <p:extLst>
      <p:ext uri="{BB962C8B-B14F-4D97-AF65-F5344CB8AC3E}">
        <p14:creationId xmlns:p14="http://schemas.microsoft.com/office/powerpoint/2010/main" val="332694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55876-7F30-45E9-BE94-D639AB124387}"/>
              </a:ext>
            </a:extLst>
          </p:cNvPr>
          <p:cNvSpPr txBox="1"/>
          <p:nvPr/>
        </p:nvSpPr>
        <p:spPr>
          <a:xfrm>
            <a:off x="655750" y="2187029"/>
            <a:ext cx="7832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accent6"/>
                </a:solidFill>
                <a:latin typeface="+mj-lt"/>
              </a:rPr>
              <a:t>Conceptos básicos</a:t>
            </a:r>
          </a:p>
        </p:txBody>
      </p:sp>
    </p:spTree>
    <p:extLst>
      <p:ext uri="{BB962C8B-B14F-4D97-AF65-F5344CB8AC3E}">
        <p14:creationId xmlns:p14="http://schemas.microsoft.com/office/powerpoint/2010/main" val="68116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55876-7F30-45E9-BE94-D639AB124387}"/>
              </a:ext>
            </a:extLst>
          </p:cNvPr>
          <p:cNvSpPr txBox="1"/>
          <p:nvPr/>
        </p:nvSpPr>
        <p:spPr>
          <a:xfrm>
            <a:off x="661117" y="352023"/>
            <a:ext cx="11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accent6"/>
                </a:solidFill>
                <a:latin typeface="+mj-lt"/>
              </a:rPr>
              <a:t>ODA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FE57E-6A09-494C-9816-62E100A7F156}"/>
              </a:ext>
            </a:extLst>
          </p:cNvPr>
          <p:cNvSpPr txBox="1"/>
          <p:nvPr/>
        </p:nvSpPr>
        <p:spPr>
          <a:xfrm>
            <a:off x="661115" y="1337619"/>
            <a:ext cx="391088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 b="0" i="0" dirty="0">
                <a:effectLst/>
              </a:rPr>
              <a:t>Es un producto para crear interfaces conversacionales que utiliza técnicas de </a:t>
            </a:r>
            <a:r>
              <a:rPr lang="es-MX" sz="1600" b="0" i="0" dirty="0">
                <a:solidFill>
                  <a:schemeClr val="accent5"/>
                </a:solidFill>
                <a:effectLst/>
              </a:rPr>
              <a:t>machine </a:t>
            </a:r>
            <a:r>
              <a:rPr lang="es-MX" sz="1600" b="0" i="0" dirty="0" err="1">
                <a:solidFill>
                  <a:schemeClr val="accent5"/>
                </a:solidFill>
                <a:effectLst/>
              </a:rPr>
              <a:t>learning</a:t>
            </a:r>
            <a:r>
              <a:rPr lang="es-MX" sz="1600" b="0" i="0" dirty="0">
                <a:solidFill>
                  <a:schemeClr val="accent5"/>
                </a:solidFill>
                <a:effectLst/>
              </a:rPr>
              <a:t> </a:t>
            </a:r>
            <a:r>
              <a:rPr lang="es-MX" sz="1600" b="0" i="0" dirty="0">
                <a:effectLst/>
              </a:rPr>
              <a:t>con </a:t>
            </a:r>
            <a:r>
              <a:rPr lang="es-MX" sz="1600" b="0" i="0" dirty="0">
                <a:solidFill>
                  <a:schemeClr val="accent5"/>
                </a:solidFill>
                <a:effectLst/>
              </a:rPr>
              <a:t>procesamiento del lenguaje natural</a:t>
            </a:r>
            <a:r>
              <a:rPr lang="es-MX" sz="1600" b="0" i="0" dirty="0">
                <a:effectLst/>
              </a:rPr>
              <a:t> (NLP) para resolver necesidades de los clientes en curso. Dichas interfaces pueden ser expuestas en distintos canales de atención.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0E17573-A429-44B7-B14D-5AC080884E8D}"/>
              </a:ext>
            </a:extLst>
          </p:cNvPr>
          <p:cNvSpPr txBox="1"/>
          <p:nvPr/>
        </p:nvSpPr>
        <p:spPr>
          <a:xfrm>
            <a:off x="4946575" y="1091398"/>
            <a:ext cx="353631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Facebook Messenger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 err="1">
                <a:effectLst/>
              </a:rPr>
              <a:t>Slack</a:t>
            </a:r>
            <a:endParaRPr lang="es-MX" sz="1600" b="0" i="0" dirty="0"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Microsoft </a:t>
            </a:r>
            <a:r>
              <a:rPr lang="es-MX" sz="1600" b="0" i="0" dirty="0" err="1">
                <a:effectLst/>
              </a:rPr>
              <a:t>Teams</a:t>
            </a:r>
            <a:endParaRPr lang="es-MX" sz="1600" b="0" i="0" dirty="0"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Cortana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Text-</a:t>
            </a:r>
            <a:r>
              <a:rPr lang="es-MX" sz="1600" b="0" i="0" dirty="0" err="1">
                <a:effectLst/>
              </a:rPr>
              <a:t>Only</a:t>
            </a:r>
            <a:r>
              <a:rPr lang="es-MX" sz="1600" b="0" i="0" dirty="0">
                <a:effectLst/>
              </a:rPr>
              <a:t> </a:t>
            </a:r>
            <a:r>
              <a:rPr lang="es-MX" sz="1600" b="0" i="0" dirty="0" err="1">
                <a:effectLst/>
              </a:rPr>
              <a:t>Channels</a:t>
            </a:r>
            <a:r>
              <a:rPr lang="es-MX" sz="1600" b="0" i="0" dirty="0">
                <a:effectLst/>
              </a:rPr>
              <a:t>: </a:t>
            </a:r>
            <a:r>
              <a:rPr lang="es-MX" sz="1600" b="0" i="0" dirty="0" err="1">
                <a:effectLst/>
              </a:rPr>
              <a:t>Twilio</a:t>
            </a:r>
            <a:r>
              <a:rPr lang="es-MX" sz="1600" b="0" i="0" dirty="0">
                <a:effectLst/>
              </a:rPr>
              <a:t>/SMS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Oracle Web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Oracle Android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Oracle iOS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 err="1">
                <a:effectLst/>
              </a:rPr>
              <a:t>Webhooks</a:t>
            </a:r>
            <a:endParaRPr lang="es-MX" sz="1600" b="0" i="0" dirty="0"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2048BC-B317-41C0-939D-EC81D4362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36" y="3950822"/>
            <a:ext cx="555827" cy="5558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C5A9FFA-030C-4C28-9469-DEF4B75D2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818" y="3970795"/>
            <a:ext cx="555828" cy="5558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0E832E4-0FD1-4BD5-84CA-9B23B1E84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479" y="3937968"/>
            <a:ext cx="581536" cy="5815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760442F-5400-4CFC-B6BE-4F901A4F6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3710" y="3950823"/>
            <a:ext cx="555827" cy="55582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2A12ABA-672F-4821-BF61-5BA14078BC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4157" y="3950822"/>
            <a:ext cx="555828" cy="55582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563706E-6072-43FC-8B20-067A50266A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3162" y="3936227"/>
            <a:ext cx="555826" cy="55582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4AE9C4F-F11F-46F9-A303-E1556CBDDD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9005" y="3936226"/>
            <a:ext cx="555827" cy="555827"/>
          </a:xfrm>
          <a:prstGeom prst="rect">
            <a:avLst/>
          </a:prstGeom>
        </p:spPr>
      </p:pic>
      <p:pic>
        <p:nvPicPr>
          <p:cNvPr id="1026" name="Picture 2" descr="Free Twilio Line Logo Icon - Available in SVG, PNG, EPS, AI &amp;amp; Icon fonts">
            <a:extLst>
              <a:ext uri="{FF2B5EF4-FFF2-40B4-BE49-F238E27FC236}">
                <a16:creationId xmlns:a16="http://schemas.microsoft.com/office/drawing/2014/main" id="{C6185800-F2AF-48DD-944C-6C7E858E2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788" y="3936225"/>
            <a:ext cx="555828" cy="55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F96DD69-875D-4CE9-A48D-37C61AAA45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2211" y="3936225"/>
            <a:ext cx="555825" cy="55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0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661117" y="352023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6"/>
                </a:solidFill>
                <a:latin typeface="+mj-lt"/>
              </a:rPr>
              <a:t>Digital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Assistant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y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Skills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5F7BBE-6439-45E0-9716-0A9D7BA4524E}"/>
              </a:ext>
            </a:extLst>
          </p:cNvPr>
          <p:cNvSpPr/>
          <p:nvPr/>
        </p:nvSpPr>
        <p:spPr>
          <a:xfrm>
            <a:off x="661117" y="1266080"/>
            <a:ext cx="2787268" cy="3525397"/>
          </a:xfrm>
          <a:prstGeom prst="roundRect">
            <a:avLst>
              <a:gd name="adj" fmla="val 3228"/>
            </a:avLst>
          </a:prstGeom>
          <a:solidFill>
            <a:srgbClr val="DCEB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MX" sz="1600" dirty="0">
                <a:solidFill>
                  <a:schemeClr val="tx1"/>
                </a:solidFill>
              </a:rPr>
              <a:t>Digital </a:t>
            </a:r>
            <a:r>
              <a:rPr lang="es-MX" sz="1600" dirty="0" err="1">
                <a:solidFill>
                  <a:schemeClr val="tx1"/>
                </a:solidFill>
              </a:rPr>
              <a:t>Asistant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CFC3CC5-B6C6-4A08-80D1-7BEF1AB88D8B}"/>
              </a:ext>
            </a:extLst>
          </p:cNvPr>
          <p:cNvSpPr/>
          <p:nvPr/>
        </p:nvSpPr>
        <p:spPr>
          <a:xfrm>
            <a:off x="1320188" y="1880406"/>
            <a:ext cx="1546034" cy="1165588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MX" sz="1400" dirty="0" err="1">
                <a:solidFill>
                  <a:schemeClr val="tx1"/>
                </a:solidFill>
              </a:rPr>
              <a:t>Skill</a:t>
            </a:r>
            <a:endParaRPr lang="es-MX" sz="1400" dirty="0">
              <a:solidFill>
                <a:schemeClr val="tx1"/>
              </a:solidFill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3E249AF-F888-4BB5-A83F-EE533F4D1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94" y="2129038"/>
            <a:ext cx="772422" cy="772422"/>
          </a:xfrm>
          <a:prstGeom prst="rect">
            <a:avLst/>
          </a:prstGeom>
        </p:spPr>
      </p:pic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5A6E3C3-AAE3-4FB0-B8A3-385C2BDF6B4D}"/>
              </a:ext>
            </a:extLst>
          </p:cNvPr>
          <p:cNvSpPr/>
          <p:nvPr/>
        </p:nvSpPr>
        <p:spPr>
          <a:xfrm>
            <a:off x="1320188" y="3294626"/>
            <a:ext cx="1546034" cy="1165588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MX" sz="1400" dirty="0" err="1">
                <a:solidFill>
                  <a:schemeClr val="tx1"/>
                </a:solidFill>
              </a:rPr>
              <a:t>Skill</a:t>
            </a:r>
            <a:endParaRPr lang="es-MX" sz="1400" dirty="0">
              <a:solidFill>
                <a:schemeClr val="tx1"/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FB90B12E-C5A3-45C0-AD6A-465C5566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94" y="3549893"/>
            <a:ext cx="772422" cy="772422"/>
          </a:xfrm>
          <a:prstGeom prst="rect">
            <a:avLst/>
          </a:prstGeom>
        </p:spPr>
      </p:pic>
      <p:sp>
        <p:nvSpPr>
          <p:cNvPr id="25" name="TextBox 2">
            <a:extLst>
              <a:ext uri="{FF2B5EF4-FFF2-40B4-BE49-F238E27FC236}">
                <a16:creationId xmlns:a16="http://schemas.microsoft.com/office/drawing/2014/main" id="{F01CCB26-1A1D-42AD-ADB1-8359C5D0CDF5}"/>
              </a:ext>
            </a:extLst>
          </p:cNvPr>
          <p:cNvSpPr txBox="1"/>
          <p:nvPr/>
        </p:nvSpPr>
        <p:spPr>
          <a:xfrm>
            <a:off x="4362731" y="2756591"/>
            <a:ext cx="39108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 b="0" i="0" dirty="0">
                <a:solidFill>
                  <a:schemeClr val="accent5"/>
                </a:solidFill>
                <a:effectLst/>
              </a:rPr>
              <a:t>Digital </a:t>
            </a:r>
            <a:r>
              <a:rPr lang="es-MX" sz="1600" b="0" i="0" dirty="0" err="1">
                <a:solidFill>
                  <a:schemeClr val="accent5"/>
                </a:solidFill>
                <a:effectLst/>
              </a:rPr>
              <a:t>assistant</a:t>
            </a:r>
            <a:r>
              <a:rPr lang="es-MX" sz="1600" b="0" i="0" dirty="0">
                <a:effectLst/>
              </a:rPr>
              <a:t>: Es un asistente digital que puede tener una o varias </a:t>
            </a:r>
            <a:r>
              <a:rPr lang="es-MX" sz="1600" b="0" i="0" dirty="0" err="1">
                <a:effectLst/>
              </a:rPr>
              <a:t>skills</a:t>
            </a:r>
            <a:r>
              <a:rPr lang="es-MX" sz="1600" b="0" i="0" dirty="0">
                <a:effectLst/>
              </a:rPr>
              <a:t> y permite al usuario interactuar con cada una de ellas, orquestando dichos llamados o usos.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13434476-88E5-4141-8E59-B2FABF3E8137}"/>
              </a:ext>
            </a:extLst>
          </p:cNvPr>
          <p:cNvSpPr txBox="1"/>
          <p:nvPr/>
        </p:nvSpPr>
        <p:spPr>
          <a:xfrm>
            <a:off x="4362732" y="1266080"/>
            <a:ext cx="39108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 b="0" i="0" dirty="0" err="1">
                <a:solidFill>
                  <a:schemeClr val="accent5"/>
                </a:solidFill>
                <a:effectLst/>
              </a:rPr>
              <a:t>Skill</a:t>
            </a:r>
            <a:r>
              <a:rPr lang="es-MX" sz="1600" b="0" i="0" dirty="0">
                <a:effectLst/>
              </a:rPr>
              <a:t>: </a:t>
            </a:r>
            <a:r>
              <a:rPr lang="es-MX" sz="1600" i="0" dirty="0">
                <a:effectLst/>
              </a:rPr>
              <a:t>Es un </a:t>
            </a:r>
            <a:r>
              <a:rPr lang="es-MX" sz="1600" i="0" dirty="0" err="1">
                <a:effectLst/>
              </a:rPr>
              <a:t>chatbot</a:t>
            </a:r>
            <a:r>
              <a:rPr lang="es-MX" sz="1600" i="0" dirty="0">
                <a:effectLst/>
              </a:rPr>
              <a:t> independiente que interactúa con el usuario y resuelve tareas especificas como ordenar comida, hacer una reserva o solicitar información.</a:t>
            </a:r>
            <a:endParaRPr lang="es-MX" sz="1600" b="0" i="0" dirty="0">
              <a:effectLst/>
            </a:endParaRP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65FC0EC0-0FE2-4D2C-8C29-2A1B1C8F0D6D}"/>
              </a:ext>
            </a:extLst>
          </p:cNvPr>
          <p:cNvSpPr txBox="1"/>
          <p:nvPr/>
        </p:nvSpPr>
        <p:spPr>
          <a:xfrm>
            <a:off x="5146818" y="4560644"/>
            <a:ext cx="39108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200" b="0" i="0" dirty="0">
                <a:effectLst/>
              </a:rPr>
              <a:t>En la practica, normalmente se usa una sola </a:t>
            </a:r>
            <a:r>
              <a:rPr lang="es-MX" sz="1200" b="0" i="0" dirty="0" err="1">
                <a:effectLst/>
              </a:rPr>
              <a:t>skill</a:t>
            </a:r>
            <a:r>
              <a:rPr lang="es-MX" sz="1200" b="0" i="0" dirty="0">
                <a:effectLst/>
              </a:rPr>
              <a:t> que se expone directamente al usuario.</a:t>
            </a:r>
          </a:p>
        </p:txBody>
      </p:sp>
    </p:spTree>
    <p:extLst>
      <p:ext uri="{BB962C8B-B14F-4D97-AF65-F5344CB8AC3E}">
        <p14:creationId xmlns:p14="http://schemas.microsoft.com/office/powerpoint/2010/main" val="353224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661117" y="352023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6"/>
                </a:solidFill>
                <a:latin typeface="+mj-lt"/>
              </a:rPr>
              <a:t>Arquitectura básica de un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chatbot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2050" name="Picture 2" descr="Acerca del despliegue de componentes personalizados en el asistente digital  de Oracle">
            <a:extLst>
              <a:ext uri="{FF2B5EF4-FFF2-40B4-BE49-F238E27FC236}">
                <a16:creationId xmlns:a16="http://schemas.microsoft.com/office/drawing/2014/main" id="{CF88E91F-C4B1-46D3-8966-B30B74409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7" y="1173755"/>
            <a:ext cx="56102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26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D0286B99-4DA1-4CCF-811E-55DC1CC2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79" y="1014816"/>
            <a:ext cx="7748841" cy="3290137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661117" y="352023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6"/>
                </a:solidFill>
                <a:latin typeface="+mj-lt"/>
              </a:rPr>
              <a:t>Revisión general de la consola</a:t>
            </a:r>
          </a:p>
        </p:txBody>
      </p:sp>
    </p:spTree>
    <p:extLst>
      <p:ext uri="{BB962C8B-B14F-4D97-AF65-F5344CB8AC3E}">
        <p14:creationId xmlns:p14="http://schemas.microsoft.com/office/powerpoint/2010/main" val="56283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870385" y="1986975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accent6"/>
                </a:solidFill>
                <a:latin typeface="+mj-lt"/>
              </a:rPr>
              <a:t>Primera práctica –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Hello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World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3D063AE-1546-40C3-B015-13A8C401F646}"/>
              </a:ext>
            </a:extLst>
          </p:cNvPr>
          <p:cNvSpPr txBox="1"/>
          <p:nvPr/>
        </p:nvSpPr>
        <p:spPr>
          <a:xfrm>
            <a:off x="870385" y="2571750"/>
            <a:ext cx="740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/>
                </a:solidFill>
                <a:latin typeface="+mj-lt"/>
              </a:rPr>
              <a:t>Teoría</a:t>
            </a:r>
          </a:p>
        </p:txBody>
      </p:sp>
    </p:spTree>
    <p:extLst>
      <p:ext uri="{BB962C8B-B14F-4D97-AF65-F5344CB8AC3E}">
        <p14:creationId xmlns:p14="http://schemas.microsoft.com/office/powerpoint/2010/main" val="126751565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TechNowSPS">
  <a:themeElements>
    <a:clrScheme name="SPS-TechIsNow">
      <a:dk1>
        <a:sysClr val="windowText" lastClr="000000"/>
      </a:dk1>
      <a:lt1>
        <a:sysClr val="window" lastClr="FFFFFF"/>
      </a:lt1>
      <a:dk2>
        <a:srgbClr val="006970"/>
      </a:dk2>
      <a:lt2>
        <a:srgbClr val="FFFFFF"/>
      </a:lt2>
      <a:accent1>
        <a:srgbClr val="006970"/>
      </a:accent1>
      <a:accent2>
        <a:srgbClr val="F14222"/>
      </a:accent2>
      <a:accent3>
        <a:srgbClr val="A5A5A5"/>
      </a:accent3>
      <a:accent4>
        <a:srgbClr val="D7AD02"/>
      </a:accent4>
      <a:accent5>
        <a:srgbClr val="9A4680"/>
      </a:accent5>
      <a:accent6>
        <a:srgbClr val="009996"/>
      </a:accent6>
      <a:hlink>
        <a:srgbClr val="9A4680"/>
      </a:hlink>
      <a:folHlink>
        <a:srgbClr val="009996"/>
      </a:folHlink>
    </a:clrScheme>
    <a:fontScheme name="SPSTechIsNow">
      <a:majorFont>
        <a:latin typeface="Museo Sans 700"/>
        <a:ea typeface=""/>
        <a:cs typeface=""/>
      </a:majorFont>
      <a:minorFont>
        <a:latin typeface="Museo Sans 300"/>
        <a:ea typeface=""/>
        <a:cs typeface="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on_SPS_Template.potx" id="{8A071570-87EB-4A05-A96D-A8DBA6ACEAF2}" vid="{A482AADB-95D5-4BAF-B877-46B0D9103E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B60EB60B68B14D86879C03BD3D2468" ma:contentTypeVersion="10" ma:contentTypeDescription="Create a new document." ma:contentTypeScope="" ma:versionID="a5441c8bbde97980b5a503f81cc5605a">
  <xsd:schema xmlns:xsd="http://www.w3.org/2001/XMLSchema" xmlns:xs="http://www.w3.org/2001/XMLSchema" xmlns:p="http://schemas.microsoft.com/office/2006/metadata/properties" xmlns:ns2="99ef9bd0-becc-4d85-8b71-202ec0298fc4" xmlns:ns3="527f4047-e63f-4102-a1d8-59e7cb165f37" targetNamespace="http://schemas.microsoft.com/office/2006/metadata/properties" ma:root="true" ma:fieldsID="499b9ee9acd830dc79f0678f1f86dcb5" ns2:_="" ns3:_="">
    <xsd:import namespace="99ef9bd0-becc-4d85-8b71-202ec0298fc4"/>
    <xsd:import namespace="527f4047-e63f-4102-a1d8-59e7cb165f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ef9bd0-becc-4d85-8b71-202ec0298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7f4047-e63f-4102-a1d8-59e7cb165f3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8A038-8533-4605-9209-66E6BDBEB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ef9bd0-becc-4d85-8b71-202ec0298fc4"/>
    <ds:schemaRef ds:uri="527f4047-e63f-4102-a1d8-59e7cb165f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99ef9bd0-becc-4d85-8b71-202ec0298fc4"/>
    <ds:schemaRef ds:uri="http://schemas.microsoft.com/office/2006/metadata/properties"/>
    <ds:schemaRef ds:uri="527f4047-e63f-4102-a1d8-59e7cb165f37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Presentacion_SPS_Template</Template>
  <TotalTime>23611</TotalTime>
  <Words>660</Words>
  <Application>Microsoft Office PowerPoint</Application>
  <PresentationFormat>Presentación en pantalla (16:9)</PresentationFormat>
  <Paragraphs>133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Museo Sans 300</vt:lpstr>
      <vt:lpstr>Museo Sans 700</vt:lpstr>
      <vt:lpstr>Wingdings</vt:lpstr>
      <vt:lpstr>ThemeTechNowSPS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Nayelli Terrazas</dc:creator>
  <cp:lastModifiedBy>Brayan Quirino</cp:lastModifiedBy>
  <cp:revision>215</cp:revision>
  <dcterms:created xsi:type="dcterms:W3CDTF">2020-01-20T21:40:20Z</dcterms:created>
  <dcterms:modified xsi:type="dcterms:W3CDTF">2021-08-19T22:16:02Z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0x01010043B60EB60B68B14D86879C03BD3D2468</vt:lpwstr>
  </property>
</Properties>
</file>