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79" r:id="rId4"/>
  </p:sldMasterIdLst>
  <p:notesMasterIdLst>
    <p:notesMasterId r:id="rId34"/>
  </p:notesMasterIdLst>
  <p:sldIdLst>
    <p:sldId id="256" r:id="rId5"/>
    <p:sldId id="260" r:id="rId6"/>
    <p:sldId id="258" r:id="rId7"/>
    <p:sldId id="342" r:id="rId8"/>
    <p:sldId id="321" r:id="rId9"/>
    <p:sldId id="316" r:id="rId10"/>
    <p:sldId id="319" r:id="rId11"/>
    <p:sldId id="320" r:id="rId12"/>
    <p:sldId id="317" r:id="rId13"/>
    <p:sldId id="322" r:id="rId14"/>
    <p:sldId id="327" r:id="rId15"/>
    <p:sldId id="324" r:id="rId16"/>
    <p:sldId id="323" r:id="rId17"/>
    <p:sldId id="325"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1" r:id="rId31"/>
    <p:sldId id="340" r:id="rId32"/>
    <p:sldId id="315" r:id="rId33"/>
  </p:sldIdLst>
  <p:sldSz cx="9144000" cy="5143500" type="screen16x9"/>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uro Gonzalez" initials="AG" lastIdx="1" clrIdx="0">
    <p:extLst>
      <p:ext uri="{19B8F6BF-5375-455C-9EA6-DF929625EA0E}">
        <p15:presenceInfo xmlns:p15="http://schemas.microsoft.com/office/powerpoint/2012/main" userId="S::agonzalez@spsolutions.com.mx::d9bd676b-57a4-456d-92ca-dcb913a707e1" providerId="AD"/>
      </p:ext>
    </p:extLst>
  </p:cmAuthor>
  <p:cmAuthor id="2" name="Ricardo Ortega" initials="RO" lastIdx="4" clrIdx="1">
    <p:extLst>
      <p:ext uri="{19B8F6BF-5375-455C-9EA6-DF929625EA0E}">
        <p15:presenceInfo xmlns:p15="http://schemas.microsoft.com/office/powerpoint/2012/main" userId="S::rortega@spsolutions.com.mx::10ed5eda-9b70-4598-858a-e5ae6599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9B2"/>
    <a:srgbClr val="DCEBF7"/>
    <a:srgbClr val="AFEEF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0353" autoAdjust="0"/>
  </p:normalViewPr>
  <p:slideViewPr>
    <p:cSldViewPr snapToGrid="0">
      <p:cViewPr varScale="1">
        <p:scale>
          <a:sx n="87" d="100"/>
          <a:sy n="87" d="100"/>
        </p:scale>
        <p:origin x="888"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33D1E-CA5A-436C-A2E7-6EEF9561F233}" type="datetimeFigureOut">
              <a:rPr lang="es-MX" smtClean="0"/>
              <a:t>22/09/2021</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08B31-7C1B-43D9-903B-FAB6F6BE1F48}" type="slidenum">
              <a:rPr lang="es-MX" smtClean="0"/>
              <a:t>‹Nº›</a:t>
            </a:fld>
            <a:endParaRPr lang="es-MX"/>
          </a:p>
        </p:txBody>
      </p:sp>
    </p:spTree>
    <p:extLst>
      <p:ext uri="{BB962C8B-B14F-4D97-AF65-F5344CB8AC3E}">
        <p14:creationId xmlns:p14="http://schemas.microsoft.com/office/powerpoint/2010/main" val="2415164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fld id="{5DD08B31-7C1B-43D9-903B-FAB6F6BE1F48}" type="slidenum">
              <a:rPr lang="es-MX" smtClean="0"/>
              <a:t>2</a:t>
            </a:fld>
            <a:endParaRPr lang="es-MX"/>
          </a:p>
        </p:txBody>
      </p:sp>
    </p:spTree>
    <p:extLst>
      <p:ext uri="{BB962C8B-B14F-4D97-AF65-F5344CB8AC3E}">
        <p14:creationId xmlns:p14="http://schemas.microsoft.com/office/powerpoint/2010/main" val="334381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DD08B31-7C1B-43D9-903B-FAB6F6BE1F48}" type="slidenum">
              <a:rPr lang="es-MX" smtClean="0"/>
              <a:t>3</a:t>
            </a:fld>
            <a:endParaRPr lang="es-MX"/>
          </a:p>
        </p:txBody>
      </p:sp>
    </p:spTree>
    <p:extLst>
      <p:ext uri="{BB962C8B-B14F-4D97-AF65-F5344CB8AC3E}">
        <p14:creationId xmlns:p14="http://schemas.microsoft.com/office/powerpoint/2010/main" val="404816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DD08B31-7C1B-43D9-903B-FAB6F6BE1F48}" type="slidenum">
              <a:rPr lang="es-MX" smtClean="0"/>
              <a:t>4</a:t>
            </a:fld>
            <a:endParaRPr lang="es-MX"/>
          </a:p>
        </p:txBody>
      </p:sp>
    </p:spTree>
    <p:extLst>
      <p:ext uri="{BB962C8B-B14F-4D97-AF65-F5344CB8AC3E}">
        <p14:creationId xmlns:p14="http://schemas.microsoft.com/office/powerpoint/2010/main" val="1530911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DD08B31-7C1B-43D9-903B-FAB6F6BE1F48}" type="slidenum">
              <a:rPr lang="es-MX" smtClean="0"/>
              <a:t>5</a:t>
            </a:fld>
            <a:endParaRPr lang="es-MX"/>
          </a:p>
        </p:txBody>
      </p:sp>
    </p:spTree>
    <p:extLst>
      <p:ext uri="{BB962C8B-B14F-4D97-AF65-F5344CB8AC3E}">
        <p14:creationId xmlns:p14="http://schemas.microsoft.com/office/powerpoint/2010/main" val="3818163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5DD08B31-7C1B-43D9-903B-FAB6F6BE1F48}" type="slidenum">
              <a:rPr lang="es-MX" smtClean="0"/>
              <a:t>6</a:t>
            </a:fld>
            <a:endParaRPr lang="es-MX"/>
          </a:p>
        </p:txBody>
      </p:sp>
    </p:spTree>
    <p:extLst>
      <p:ext uri="{BB962C8B-B14F-4D97-AF65-F5344CB8AC3E}">
        <p14:creationId xmlns:p14="http://schemas.microsoft.com/office/powerpoint/2010/main" val="2936095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EE225-09C3-4117-A54A-1487DCD28158}"/>
              </a:ext>
            </a:extLst>
          </p:cNvPr>
          <p:cNvSpPr>
            <a:spLocks noGrp="1"/>
          </p:cNvSpPr>
          <p:nvPr>
            <p:ph type="dt" sz="half" idx="10"/>
          </p:nvPr>
        </p:nvSpPr>
        <p:spPr/>
        <p:txBody>
          <a:bodyPr/>
          <a:lstStyle/>
          <a:p>
            <a:fld id="{68C2560D-EC28-3B41-86E8-18F1CE0113B4}" type="datetimeFigureOut">
              <a:rPr lang="en-US" smtClean="0"/>
              <a:t>9/22/2021</a:t>
            </a:fld>
            <a:endParaRPr lang="en-US"/>
          </a:p>
        </p:txBody>
      </p:sp>
      <p:sp>
        <p:nvSpPr>
          <p:cNvPr id="3" name="Footer Placeholder 2">
            <a:extLst>
              <a:ext uri="{FF2B5EF4-FFF2-40B4-BE49-F238E27FC236}">
                <a16:creationId xmlns:a16="http://schemas.microsoft.com/office/drawing/2014/main" id="{2A7D365E-E6D9-44B8-BED3-EC279A1A18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2D58D6-6B7F-4D4B-ABAE-66CCC016B0A1}"/>
              </a:ext>
            </a:extLst>
          </p:cNvPr>
          <p:cNvSpPr>
            <a:spLocks noGrp="1"/>
          </p:cNvSpPr>
          <p:nvPr>
            <p:ph type="sldNum" sz="quarter" idx="12"/>
          </p:nvPr>
        </p:nvSpPr>
        <p:spPr/>
        <p:txBody>
          <a:bodyPr/>
          <a:lstStyle/>
          <a:p>
            <a:fld id="{2066355A-084C-D24E-9AD2-7E4FC41EA627}" type="slidenum">
              <a:rPr lang="en-US" smtClean="0"/>
              <a:t>‹Nº›</a:t>
            </a:fld>
            <a:endParaRPr lang="en-US"/>
          </a:p>
        </p:txBody>
      </p:sp>
      <p:pic>
        <p:nvPicPr>
          <p:cNvPr id="5" name="Picture 4" descr="1.jpg">
            <a:extLst>
              <a:ext uri="{FF2B5EF4-FFF2-40B4-BE49-F238E27FC236}">
                <a16:creationId xmlns:a16="http://schemas.microsoft.com/office/drawing/2014/main" id="{17203D1E-F8DB-4662-B95C-72BCA2790B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87" y="0"/>
            <a:ext cx="9152587" cy="5157716"/>
          </a:xfrm>
          <a:prstGeom prst="rect">
            <a:avLst/>
          </a:prstGeom>
        </p:spPr>
      </p:pic>
    </p:spTree>
    <p:extLst>
      <p:ext uri="{BB962C8B-B14F-4D97-AF65-F5344CB8AC3E}">
        <p14:creationId xmlns:p14="http://schemas.microsoft.com/office/powerpoint/2010/main" val="17414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184EE45-9DDF-40F9-93BA-A74DD5DD377A}"/>
              </a:ext>
            </a:extLst>
          </p:cNvPr>
          <p:cNvSpPr>
            <a:spLocks noGrp="1"/>
          </p:cNvSpPr>
          <p:nvPr>
            <p:ph type="dt" sz="half" idx="10"/>
          </p:nvPr>
        </p:nvSpPr>
        <p:spPr/>
        <p:txBody>
          <a:bodyPr/>
          <a:lstStyle/>
          <a:p>
            <a:fld id="{68C2560D-EC28-3B41-86E8-18F1CE0113B4}" type="datetimeFigureOut">
              <a:rPr lang="en-US" smtClean="0"/>
              <a:t>9/22/2021</a:t>
            </a:fld>
            <a:endParaRPr lang="en-US"/>
          </a:p>
        </p:txBody>
      </p:sp>
      <p:sp>
        <p:nvSpPr>
          <p:cNvPr id="4" name="Footer Placeholder 3">
            <a:extLst>
              <a:ext uri="{FF2B5EF4-FFF2-40B4-BE49-F238E27FC236}">
                <a16:creationId xmlns:a16="http://schemas.microsoft.com/office/drawing/2014/main" id="{53A99022-76EB-4F11-8726-66FE0727D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2E8B3C-2BCC-4399-9743-FD467BAEC1BA}"/>
              </a:ext>
            </a:extLst>
          </p:cNvPr>
          <p:cNvSpPr>
            <a:spLocks noGrp="1"/>
          </p:cNvSpPr>
          <p:nvPr>
            <p:ph type="sldNum" sz="quarter" idx="12"/>
          </p:nvPr>
        </p:nvSpPr>
        <p:spPr/>
        <p:txBody>
          <a:bodyPr/>
          <a:lstStyle/>
          <a:p>
            <a:fld id="{2066355A-084C-D24E-9AD2-7E4FC41EA627}" type="slidenum">
              <a:rPr lang="en-US" smtClean="0"/>
              <a:t>‹Nº›</a:t>
            </a:fld>
            <a:endParaRPr lang="en-US"/>
          </a:p>
        </p:txBody>
      </p:sp>
      <p:pic>
        <p:nvPicPr>
          <p:cNvPr id="6" name="Picture 5" descr="3.jpg">
            <a:extLst>
              <a:ext uri="{FF2B5EF4-FFF2-40B4-BE49-F238E27FC236}">
                <a16:creationId xmlns:a16="http://schemas.microsoft.com/office/drawing/2014/main" id="{097701B3-63FB-47E7-8089-EAA7E54BCE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150" y="0"/>
            <a:ext cx="9127360" cy="5143500"/>
          </a:xfrm>
          <a:prstGeom prst="rect">
            <a:avLst/>
          </a:prstGeom>
        </p:spPr>
      </p:pic>
    </p:spTree>
    <p:extLst>
      <p:ext uri="{BB962C8B-B14F-4D97-AF65-F5344CB8AC3E}">
        <p14:creationId xmlns:p14="http://schemas.microsoft.com/office/powerpoint/2010/main" val="3673073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C592C52-CDA0-4F3C-B416-F1B4C8E620DB}"/>
              </a:ext>
            </a:extLst>
          </p:cNvPr>
          <p:cNvSpPr>
            <a:spLocks noGrp="1"/>
          </p:cNvSpPr>
          <p:nvPr>
            <p:ph type="dt" sz="half" idx="10"/>
          </p:nvPr>
        </p:nvSpPr>
        <p:spPr/>
        <p:txBody>
          <a:bodyPr/>
          <a:lstStyle/>
          <a:p>
            <a:fld id="{68C2560D-EC28-3B41-86E8-18F1CE0113B4}" type="datetimeFigureOut">
              <a:rPr lang="en-US" smtClean="0"/>
              <a:t>9/22/2021</a:t>
            </a:fld>
            <a:endParaRPr lang="en-US"/>
          </a:p>
        </p:txBody>
      </p:sp>
      <p:sp>
        <p:nvSpPr>
          <p:cNvPr id="4" name="Footer Placeholder 3">
            <a:extLst>
              <a:ext uri="{FF2B5EF4-FFF2-40B4-BE49-F238E27FC236}">
                <a16:creationId xmlns:a16="http://schemas.microsoft.com/office/drawing/2014/main" id="{752E9380-B0AC-425B-AF89-F8066F2660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284A90-E171-4614-ACB2-1C2897ABD271}"/>
              </a:ext>
            </a:extLst>
          </p:cNvPr>
          <p:cNvSpPr>
            <a:spLocks noGrp="1"/>
          </p:cNvSpPr>
          <p:nvPr>
            <p:ph type="sldNum" sz="quarter" idx="12"/>
          </p:nvPr>
        </p:nvSpPr>
        <p:spPr/>
        <p:txBody>
          <a:bodyPr/>
          <a:lstStyle/>
          <a:p>
            <a:fld id="{2066355A-084C-D24E-9AD2-7E4FC41EA627}" type="slidenum">
              <a:rPr lang="en-US" smtClean="0"/>
              <a:t>‹Nº›</a:t>
            </a:fld>
            <a:endParaRPr lang="en-US"/>
          </a:p>
        </p:txBody>
      </p:sp>
      <p:pic>
        <p:nvPicPr>
          <p:cNvPr id="6" name="Picture 5" descr="4.jpg">
            <a:extLst>
              <a:ext uri="{FF2B5EF4-FFF2-40B4-BE49-F238E27FC236}">
                <a16:creationId xmlns:a16="http://schemas.microsoft.com/office/drawing/2014/main" id="{749FBDA3-C648-4019-A35C-546D7A71F6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52878"/>
          </a:xfrm>
          <a:prstGeom prst="rect">
            <a:avLst/>
          </a:prstGeom>
        </p:spPr>
      </p:pic>
    </p:spTree>
    <p:extLst>
      <p:ext uri="{BB962C8B-B14F-4D97-AF65-F5344CB8AC3E}">
        <p14:creationId xmlns:p14="http://schemas.microsoft.com/office/powerpoint/2010/main" val="299736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60DBB7-DA9D-4219-8DC3-4E700A4F69EC}"/>
              </a:ext>
            </a:extLst>
          </p:cNvPr>
          <p:cNvSpPr>
            <a:spLocks noGrp="1"/>
          </p:cNvSpPr>
          <p:nvPr>
            <p:ph type="dt" sz="half" idx="10"/>
          </p:nvPr>
        </p:nvSpPr>
        <p:spPr/>
        <p:txBody>
          <a:bodyPr/>
          <a:lstStyle/>
          <a:p>
            <a:fld id="{68C2560D-EC28-3B41-86E8-18F1CE0113B4}" type="datetimeFigureOut">
              <a:rPr lang="en-US" smtClean="0"/>
              <a:t>9/22/2021</a:t>
            </a:fld>
            <a:endParaRPr lang="en-US"/>
          </a:p>
        </p:txBody>
      </p:sp>
      <p:sp>
        <p:nvSpPr>
          <p:cNvPr id="4" name="Footer Placeholder 3">
            <a:extLst>
              <a:ext uri="{FF2B5EF4-FFF2-40B4-BE49-F238E27FC236}">
                <a16:creationId xmlns:a16="http://schemas.microsoft.com/office/drawing/2014/main" id="{C8F83E13-3610-438B-AD2E-B8DE3556C1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5871A1-EABC-40E3-9ED1-EA7D0B785BF6}"/>
              </a:ext>
            </a:extLst>
          </p:cNvPr>
          <p:cNvSpPr>
            <a:spLocks noGrp="1"/>
          </p:cNvSpPr>
          <p:nvPr>
            <p:ph type="sldNum" sz="quarter" idx="12"/>
          </p:nvPr>
        </p:nvSpPr>
        <p:spPr/>
        <p:txBody>
          <a:bodyPr/>
          <a:lstStyle/>
          <a:p>
            <a:fld id="{2066355A-084C-D24E-9AD2-7E4FC41EA627}" type="slidenum">
              <a:rPr lang="en-US" smtClean="0"/>
              <a:t>‹Nº›</a:t>
            </a:fld>
            <a:endParaRPr lang="en-US"/>
          </a:p>
        </p:txBody>
      </p:sp>
      <p:pic>
        <p:nvPicPr>
          <p:cNvPr id="6" name="Picture 5" descr="2.jpg">
            <a:extLst>
              <a:ext uri="{FF2B5EF4-FFF2-40B4-BE49-F238E27FC236}">
                <a16:creationId xmlns:a16="http://schemas.microsoft.com/office/drawing/2014/main" id="{F7BD742D-5D69-4EB3-9811-5D090A23CB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641" y="0"/>
            <a:ext cx="9127360" cy="5143500"/>
          </a:xfrm>
          <a:prstGeom prst="rect">
            <a:avLst/>
          </a:prstGeom>
        </p:spPr>
      </p:pic>
    </p:spTree>
    <p:extLst>
      <p:ext uri="{BB962C8B-B14F-4D97-AF65-F5344CB8AC3E}">
        <p14:creationId xmlns:p14="http://schemas.microsoft.com/office/powerpoint/2010/main" val="31941630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9983F7-8848-487D-BEFF-7F695B28E34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38F0B1A4-0375-4A3A-8A10-98F487FD31E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4257D553-C87E-4283-8B46-C0B0F805F61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8C2560D-EC28-3B41-86E8-18F1CE0113B4}" type="datetimeFigureOut">
              <a:rPr lang="en-US" smtClean="0"/>
              <a:t>9/22/2021</a:t>
            </a:fld>
            <a:endParaRPr lang="en-US"/>
          </a:p>
        </p:txBody>
      </p:sp>
      <p:sp>
        <p:nvSpPr>
          <p:cNvPr id="5" name="Footer Placeholder 4">
            <a:extLst>
              <a:ext uri="{FF2B5EF4-FFF2-40B4-BE49-F238E27FC236}">
                <a16:creationId xmlns:a16="http://schemas.microsoft.com/office/drawing/2014/main" id="{2AF4227A-521E-454A-98EF-6ECCAD1F119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9AB71-7BB6-4E07-8BC7-86C5C2B105C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999328002"/>
      </p:ext>
    </p:extLst>
  </p:cSld>
  <p:clrMap bg1="lt1" tx1="dk1" bg2="lt2" tx2="dk2" accent1="accent1" accent2="accent2" accent3="accent3" accent4="accent4" accent5="accent5" accent6="accent6" hlink="hlink" folHlink="folHlink"/>
  <p:sldLayoutIdLst>
    <p:sldLayoutId id="2147493486" r:id="rId1"/>
    <p:sldLayoutId id="2147493491" r:id="rId2"/>
    <p:sldLayoutId id="2147493464" r:id="rId3"/>
    <p:sldLayoutId id="2147493465" r:id="rId4"/>
  </p:sldLayoutIdLst>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en-us/iaas/digital-assistant/doc/entities1.htm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docs.oracle.com/en/cloud/paas/digital-assistant/use-chatbot/intents1.html#GUID-DF5E3ED9-8EAE-4A3D-BE32-588E7C2E7E86"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en/cloud/paas/digital-assistant/use-chatbot/apache-freemarker-reference.html#GUID-2E1FB0A3-32DF-402A-AB2F-74BAB639055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racle.github.io/bots-node-sdk/lib_component_sdk.js.html" TargetMode="External"/><Relationship Id="rId2" Type="http://schemas.openxmlformats.org/officeDocument/2006/relationships/hyperlink" Target="https://docs.oracle.com/en/cloud/paas/digital-assistant/tutorial-cc-dev/index.html#step_one" TargetMode="External"/><Relationship Id="rId1" Type="http://schemas.openxmlformats.org/officeDocument/2006/relationships/slideLayout" Target="../slideLayouts/slideLayout2.xml"/><Relationship Id="rId4" Type="http://schemas.openxmlformats.org/officeDocument/2006/relationships/hyperlink" Target="https://drive.google.com/file/d/186dYG6ystbEryVnbc5FMJ2QaJBRSCJAE/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oracle.com/en-us/iaas/digital-assistant/doc/channels-topic.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770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870385" y="1986975"/>
            <a:ext cx="7403230" cy="584775"/>
          </a:xfrm>
          <a:prstGeom prst="rect">
            <a:avLst/>
          </a:prstGeom>
          <a:noFill/>
        </p:spPr>
        <p:txBody>
          <a:bodyPr wrap="square" rtlCol="0">
            <a:spAutoFit/>
          </a:bodyPr>
          <a:lstStyle/>
          <a:p>
            <a:pPr algn="ctr"/>
            <a:r>
              <a:rPr lang="es-MX" sz="3200" dirty="0">
                <a:solidFill>
                  <a:schemeClr val="accent6"/>
                </a:solidFill>
                <a:latin typeface="+mj-lt"/>
              </a:rPr>
              <a:t>Primera práctica – </a:t>
            </a:r>
            <a:r>
              <a:rPr lang="es-MX" sz="3200" dirty="0" err="1">
                <a:solidFill>
                  <a:schemeClr val="accent6"/>
                </a:solidFill>
                <a:latin typeface="+mj-lt"/>
              </a:rPr>
              <a:t>Hello</a:t>
            </a:r>
            <a:r>
              <a:rPr lang="es-MX" sz="3200" dirty="0">
                <a:solidFill>
                  <a:schemeClr val="accent6"/>
                </a:solidFill>
                <a:latin typeface="+mj-lt"/>
              </a:rPr>
              <a:t> </a:t>
            </a:r>
            <a:r>
              <a:rPr lang="es-MX" sz="3200" dirty="0" err="1">
                <a:solidFill>
                  <a:schemeClr val="accent6"/>
                </a:solidFill>
                <a:latin typeface="+mj-lt"/>
              </a:rPr>
              <a:t>World</a:t>
            </a:r>
            <a:endParaRPr lang="es-MX" sz="3200" dirty="0">
              <a:solidFill>
                <a:schemeClr val="accent6"/>
              </a:solidFill>
              <a:latin typeface="+mj-lt"/>
            </a:endParaRPr>
          </a:p>
        </p:txBody>
      </p:sp>
      <p:sp>
        <p:nvSpPr>
          <p:cNvPr id="3" name="TextBox 1">
            <a:extLst>
              <a:ext uri="{FF2B5EF4-FFF2-40B4-BE49-F238E27FC236}">
                <a16:creationId xmlns:a16="http://schemas.microsoft.com/office/drawing/2014/main" id="{D3D063AE-1546-40C3-B015-13A8C401F646}"/>
              </a:ext>
            </a:extLst>
          </p:cNvPr>
          <p:cNvSpPr txBox="1"/>
          <p:nvPr/>
        </p:nvSpPr>
        <p:spPr>
          <a:xfrm>
            <a:off x="870385" y="2571750"/>
            <a:ext cx="7403230" cy="369332"/>
          </a:xfrm>
          <a:prstGeom prst="rect">
            <a:avLst/>
          </a:prstGeom>
          <a:noFill/>
        </p:spPr>
        <p:txBody>
          <a:bodyPr wrap="square" rtlCol="0">
            <a:spAutoFit/>
          </a:bodyPr>
          <a:lstStyle/>
          <a:p>
            <a:pPr algn="ctr"/>
            <a:r>
              <a:rPr lang="es-MX" dirty="0">
                <a:solidFill>
                  <a:schemeClr val="accent6"/>
                </a:solidFill>
                <a:latin typeface="+mj-lt"/>
              </a:rPr>
              <a:t>Teoría</a:t>
            </a:r>
          </a:p>
        </p:txBody>
      </p:sp>
    </p:spTree>
    <p:extLst>
      <p:ext uri="{BB962C8B-B14F-4D97-AF65-F5344CB8AC3E}">
        <p14:creationId xmlns:p14="http://schemas.microsoft.com/office/powerpoint/2010/main" val="126751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101601" y="384196"/>
            <a:ext cx="4054209" cy="584775"/>
          </a:xfrm>
          <a:prstGeom prst="rect">
            <a:avLst/>
          </a:prstGeom>
          <a:noFill/>
        </p:spPr>
        <p:txBody>
          <a:bodyPr wrap="square" rtlCol="0">
            <a:spAutoFit/>
          </a:bodyPr>
          <a:lstStyle/>
          <a:p>
            <a:pPr lvl="1"/>
            <a:r>
              <a:rPr lang="es-MX" sz="3200" dirty="0" err="1">
                <a:solidFill>
                  <a:schemeClr val="accent6"/>
                </a:solidFill>
                <a:latin typeface="+mj-lt"/>
              </a:rPr>
              <a:t>Intents</a:t>
            </a:r>
            <a:r>
              <a:rPr lang="es-MX" sz="3200" dirty="0">
                <a:solidFill>
                  <a:schemeClr val="accent6"/>
                </a:solidFill>
                <a:latin typeface="+mj-lt"/>
              </a:rPr>
              <a:t> y </a:t>
            </a:r>
            <a:r>
              <a:rPr lang="es-MX" sz="3200" dirty="0" err="1">
                <a:solidFill>
                  <a:schemeClr val="accent6"/>
                </a:solidFill>
                <a:latin typeface="+mj-lt"/>
              </a:rPr>
              <a:t>entities</a:t>
            </a:r>
            <a:endParaRPr lang="es-MX" sz="3200" dirty="0">
              <a:solidFill>
                <a:schemeClr val="accent6"/>
              </a:solidFill>
              <a:latin typeface="+mj-lt"/>
            </a:endParaRPr>
          </a:p>
        </p:txBody>
      </p:sp>
      <p:sp>
        <p:nvSpPr>
          <p:cNvPr id="25" name="TextBox 2">
            <a:extLst>
              <a:ext uri="{FF2B5EF4-FFF2-40B4-BE49-F238E27FC236}">
                <a16:creationId xmlns:a16="http://schemas.microsoft.com/office/drawing/2014/main" id="{F01CCB26-1A1D-42AD-ADB1-8359C5D0CDF5}"/>
              </a:ext>
            </a:extLst>
          </p:cNvPr>
          <p:cNvSpPr txBox="1"/>
          <p:nvPr/>
        </p:nvSpPr>
        <p:spPr>
          <a:xfrm>
            <a:off x="599811" y="2783080"/>
            <a:ext cx="3481330" cy="1323439"/>
          </a:xfrm>
          <a:prstGeom prst="rect">
            <a:avLst/>
          </a:prstGeom>
          <a:noFill/>
        </p:spPr>
        <p:txBody>
          <a:bodyPr wrap="square" lIns="91440" tIns="45720" rIns="91440" bIns="45720" rtlCol="0" anchor="t">
            <a:spAutoFit/>
          </a:bodyPr>
          <a:lstStyle/>
          <a:p>
            <a:r>
              <a:rPr lang="es-MX" sz="1600" dirty="0" err="1">
                <a:solidFill>
                  <a:schemeClr val="accent5"/>
                </a:solidFill>
              </a:rPr>
              <a:t>Entities</a:t>
            </a:r>
            <a:r>
              <a:rPr lang="es-MX" sz="1600" b="0" i="0" dirty="0">
                <a:effectLst/>
              </a:rPr>
              <a:t>: Mientras que las intenciones asignan palabras y frases a una acción específica, las </a:t>
            </a:r>
            <a:r>
              <a:rPr lang="es-MX" sz="1600" b="0" i="0" dirty="0" err="1">
                <a:effectLst/>
              </a:rPr>
              <a:t>entities</a:t>
            </a:r>
            <a:r>
              <a:rPr lang="es-MX" sz="1600" b="0" i="0" dirty="0">
                <a:effectLst/>
              </a:rPr>
              <a:t> agregan </a:t>
            </a:r>
            <a:r>
              <a:rPr lang="es-MX" sz="1600" b="0" i="0" dirty="0">
                <a:solidFill>
                  <a:schemeClr val="tx2"/>
                </a:solidFill>
                <a:effectLst/>
              </a:rPr>
              <a:t>contexto</a:t>
            </a:r>
            <a:r>
              <a:rPr lang="es-MX" sz="1600" b="0" i="0" dirty="0">
                <a:effectLst/>
              </a:rPr>
              <a:t> al </a:t>
            </a:r>
            <a:r>
              <a:rPr lang="es-MX" sz="1600" b="0" i="0" dirty="0" err="1">
                <a:effectLst/>
              </a:rPr>
              <a:t>intent</a:t>
            </a:r>
            <a:r>
              <a:rPr lang="es-MX" sz="1600" b="0" i="0" dirty="0">
                <a:effectLst/>
              </a:rPr>
              <a:t> en sí.</a:t>
            </a:r>
          </a:p>
        </p:txBody>
      </p:sp>
      <p:sp>
        <p:nvSpPr>
          <p:cNvPr id="26" name="TextBox 2">
            <a:extLst>
              <a:ext uri="{FF2B5EF4-FFF2-40B4-BE49-F238E27FC236}">
                <a16:creationId xmlns:a16="http://schemas.microsoft.com/office/drawing/2014/main" id="{13434476-88E5-4141-8E59-B2FABF3E8137}"/>
              </a:ext>
            </a:extLst>
          </p:cNvPr>
          <p:cNvSpPr txBox="1"/>
          <p:nvPr/>
        </p:nvSpPr>
        <p:spPr>
          <a:xfrm>
            <a:off x="599811" y="1491600"/>
            <a:ext cx="3394006" cy="830997"/>
          </a:xfrm>
          <a:prstGeom prst="rect">
            <a:avLst/>
          </a:prstGeom>
          <a:noFill/>
        </p:spPr>
        <p:txBody>
          <a:bodyPr wrap="square" lIns="91440" tIns="45720" rIns="91440" bIns="45720" rtlCol="0" anchor="t">
            <a:spAutoFit/>
          </a:bodyPr>
          <a:lstStyle/>
          <a:p>
            <a:r>
              <a:rPr lang="es-MX" sz="1600" b="0" i="0" dirty="0" err="1">
                <a:solidFill>
                  <a:schemeClr val="accent5"/>
                </a:solidFill>
                <a:effectLst/>
              </a:rPr>
              <a:t>Intens</a:t>
            </a:r>
            <a:r>
              <a:rPr lang="es-MX" sz="1600" b="0" i="0" dirty="0">
                <a:effectLst/>
              </a:rPr>
              <a:t>: </a:t>
            </a:r>
            <a:r>
              <a:rPr lang="es-MX" sz="1600" b="0" dirty="0"/>
              <a:t>S</a:t>
            </a:r>
            <a:r>
              <a:rPr lang="es-MX" sz="1600" dirty="0"/>
              <a:t>on l</a:t>
            </a:r>
            <a:r>
              <a:rPr lang="es-MX" sz="1600" i="0" dirty="0">
                <a:effectLst/>
              </a:rPr>
              <a:t>as intenciones que permiten a la </a:t>
            </a:r>
            <a:r>
              <a:rPr lang="es-MX" sz="1600" dirty="0" err="1">
                <a:solidFill>
                  <a:schemeClr val="tx2"/>
                </a:solidFill>
              </a:rPr>
              <a:t>Skill</a:t>
            </a:r>
            <a:r>
              <a:rPr lang="es-MX" sz="1600" dirty="0"/>
              <a:t> comprender</a:t>
            </a:r>
            <a:r>
              <a:rPr lang="es-MX" sz="1600" i="0" dirty="0">
                <a:effectLst/>
              </a:rPr>
              <a:t> lo que el usuario quiere hacer.</a:t>
            </a:r>
            <a:endParaRPr lang="es-MX" sz="1600" b="0" i="0" dirty="0">
              <a:effectLst/>
            </a:endParaRPr>
          </a:p>
        </p:txBody>
      </p:sp>
      <p:sp>
        <p:nvSpPr>
          <p:cNvPr id="11" name="Bocadillo: rectángulo con esquinas redondeadas 10">
            <a:extLst>
              <a:ext uri="{FF2B5EF4-FFF2-40B4-BE49-F238E27FC236}">
                <a16:creationId xmlns:a16="http://schemas.microsoft.com/office/drawing/2014/main" id="{18F76BDC-32EC-4277-BCE1-1EA337B93E43}"/>
              </a:ext>
            </a:extLst>
          </p:cNvPr>
          <p:cNvSpPr/>
          <p:nvPr/>
        </p:nvSpPr>
        <p:spPr>
          <a:xfrm>
            <a:off x="4461831" y="2353720"/>
            <a:ext cx="2511644" cy="429360"/>
          </a:xfrm>
          <a:prstGeom prst="wedgeRoundRectCallout">
            <a:avLst>
              <a:gd name="adj1" fmla="val -28048"/>
              <a:gd name="adj2" fmla="val 9694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¿Cómo va a estar el clima </a:t>
            </a:r>
            <a:r>
              <a:rPr lang="es-MX" sz="1200" dirty="0">
                <a:solidFill>
                  <a:schemeClr val="accent4"/>
                </a:solidFill>
              </a:rPr>
              <a:t>mañana</a:t>
            </a:r>
            <a:r>
              <a:rPr lang="es-MX" sz="1200" dirty="0"/>
              <a:t> en </a:t>
            </a:r>
            <a:r>
              <a:rPr lang="es-MX" sz="1200" dirty="0">
                <a:solidFill>
                  <a:schemeClr val="accent4"/>
                </a:solidFill>
              </a:rPr>
              <a:t>London</a:t>
            </a:r>
            <a:r>
              <a:rPr lang="es-MX" sz="1200" dirty="0"/>
              <a:t>?</a:t>
            </a:r>
          </a:p>
        </p:txBody>
      </p:sp>
      <p:pic>
        <p:nvPicPr>
          <p:cNvPr id="12" name="Imagen 11" descr="Icono&#10;&#10;Descripción generada automáticamente">
            <a:extLst>
              <a:ext uri="{FF2B5EF4-FFF2-40B4-BE49-F238E27FC236}">
                <a16:creationId xmlns:a16="http://schemas.microsoft.com/office/drawing/2014/main" id="{D3856CD1-2B6D-4627-A595-732FA2F6900F}"/>
              </a:ext>
            </a:extLst>
          </p:cNvPr>
          <p:cNvPicPr>
            <a:picLocks noChangeAspect="1"/>
          </p:cNvPicPr>
          <p:nvPr/>
        </p:nvPicPr>
        <p:blipFill>
          <a:blip r:embed="rId2"/>
          <a:stretch>
            <a:fillRect/>
          </a:stretch>
        </p:blipFill>
        <p:spPr>
          <a:xfrm>
            <a:off x="4594034" y="2920835"/>
            <a:ext cx="363355" cy="363355"/>
          </a:xfrm>
          <a:prstGeom prst="rect">
            <a:avLst/>
          </a:prstGeom>
        </p:spPr>
      </p:pic>
      <p:sp>
        <p:nvSpPr>
          <p:cNvPr id="2" name="Abrir llave 1">
            <a:extLst>
              <a:ext uri="{FF2B5EF4-FFF2-40B4-BE49-F238E27FC236}">
                <a16:creationId xmlns:a16="http://schemas.microsoft.com/office/drawing/2014/main" id="{E38FD4F6-8472-48C9-B314-C6B1B54B21AF}"/>
              </a:ext>
            </a:extLst>
          </p:cNvPr>
          <p:cNvSpPr/>
          <p:nvPr/>
        </p:nvSpPr>
        <p:spPr>
          <a:xfrm>
            <a:off x="7050390" y="2050498"/>
            <a:ext cx="363355" cy="970051"/>
          </a:xfrm>
          <a:prstGeom prst="leftBrace">
            <a:avLst>
              <a:gd name="adj1" fmla="val 44717"/>
              <a:gd name="adj2" fmla="val 50000"/>
            </a:avLst>
          </a:prstGeom>
          <a:ln w="1905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TextBox 2">
            <a:extLst>
              <a:ext uri="{FF2B5EF4-FFF2-40B4-BE49-F238E27FC236}">
                <a16:creationId xmlns:a16="http://schemas.microsoft.com/office/drawing/2014/main" id="{0DB4EE0B-7361-4B11-8274-9BE6250C0F81}"/>
              </a:ext>
            </a:extLst>
          </p:cNvPr>
          <p:cNvSpPr txBox="1"/>
          <p:nvPr/>
        </p:nvSpPr>
        <p:spPr>
          <a:xfrm>
            <a:off x="7281035" y="2178396"/>
            <a:ext cx="1785441" cy="276999"/>
          </a:xfrm>
          <a:prstGeom prst="rect">
            <a:avLst/>
          </a:prstGeom>
          <a:noFill/>
        </p:spPr>
        <p:txBody>
          <a:bodyPr wrap="square" lIns="91440" tIns="45720" rIns="91440" bIns="45720" rtlCol="0" anchor="t">
            <a:spAutoFit/>
          </a:bodyPr>
          <a:lstStyle/>
          <a:p>
            <a:r>
              <a:rPr lang="es-MX" sz="1200" dirty="0" err="1">
                <a:solidFill>
                  <a:schemeClr val="accent5"/>
                </a:solidFill>
              </a:rPr>
              <a:t>Intent</a:t>
            </a:r>
            <a:r>
              <a:rPr lang="es-MX" sz="1200" b="0" i="0" dirty="0">
                <a:effectLst/>
              </a:rPr>
              <a:t>: PRONOSTICO</a:t>
            </a:r>
          </a:p>
        </p:txBody>
      </p:sp>
      <p:sp>
        <p:nvSpPr>
          <p:cNvPr id="15" name="TextBox 2">
            <a:extLst>
              <a:ext uri="{FF2B5EF4-FFF2-40B4-BE49-F238E27FC236}">
                <a16:creationId xmlns:a16="http://schemas.microsoft.com/office/drawing/2014/main" id="{84AE9C21-65D0-42E2-A2E1-1A05FFB41B53}"/>
              </a:ext>
            </a:extLst>
          </p:cNvPr>
          <p:cNvSpPr txBox="1"/>
          <p:nvPr/>
        </p:nvSpPr>
        <p:spPr>
          <a:xfrm>
            <a:off x="7297610" y="2542906"/>
            <a:ext cx="1752289" cy="276999"/>
          </a:xfrm>
          <a:prstGeom prst="rect">
            <a:avLst/>
          </a:prstGeom>
          <a:noFill/>
        </p:spPr>
        <p:txBody>
          <a:bodyPr wrap="square" lIns="91440" tIns="45720" rIns="91440" bIns="45720" rtlCol="0" anchor="t">
            <a:spAutoFit/>
          </a:bodyPr>
          <a:lstStyle/>
          <a:p>
            <a:r>
              <a:rPr lang="es-MX" sz="1200" dirty="0" err="1">
                <a:solidFill>
                  <a:schemeClr val="accent5"/>
                </a:solidFill>
              </a:rPr>
              <a:t>Entities</a:t>
            </a:r>
            <a:r>
              <a:rPr lang="es-MX" sz="1200" b="0" i="0" dirty="0">
                <a:effectLst/>
              </a:rPr>
              <a:t>: DIA, CIUDAD</a:t>
            </a:r>
          </a:p>
        </p:txBody>
      </p:sp>
      <p:cxnSp>
        <p:nvCxnSpPr>
          <p:cNvPr id="5" name="Conector recto 4">
            <a:extLst>
              <a:ext uri="{FF2B5EF4-FFF2-40B4-BE49-F238E27FC236}">
                <a16:creationId xmlns:a16="http://schemas.microsoft.com/office/drawing/2014/main" id="{BF5F4032-3CC9-47AE-A8E4-DC1BD1F714E7}"/>
              </a:ext>
            </a:extLst>
          </p:cNvPr>
          <p:cNvCxnSpPr/>
          <p:nvPr/>
        </p:nvCxnSpPr>
        <p:spPr>
          <a:xfrm>
            <a:off x="4230480" y="991105"/>
            <a:ext cx="0" cy="3657600"/>
          </a:xfrm>
          <a:prstGeom prst="line">
            <a:avLst/>
          </a:prstGeom>
          <a:ln w="19050">
            <a:solidFill>
              <a:srgbClr val="1269B2"/>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32C4A212-7E68-47D0-91F5-9903D590D18C}"/>
              </a:ext>
            </a:extLst>
          </p:cNvPr>
          <p:cNvSpPr txBox="1"/>
          <p:nvPr/>
        </p:nvSpPr>
        <p:spPr>
          <a:xfrm>
            <a:off x="223516" y="4648705"/>
            <a:ext cx="7715250" cy="276999"/>
          </a:xfrm>
          <a:prstGeom prst="rect">
            <a:avLst/>
          </a:prstGeom>
          <a:noFill/>
        </p:spPr>
        <p:txBody>
          <a:bodyPr wrap="square">
            <a:spAutoFit/>
          </a:bodyPr>
          <a:lstStyle/>
          <a:p>
            <a:r>
              <a:rPr lang="es-MX" sz="1200" dirty="0">
                <a:hlinkClick r:id="rId3"/>
              </a:rPr>
              <a:t>https://docs.oracle.com/en-us/iaas/digital-assistant/doc/entities1.html</a:t>
            </a:r>
            <a:r>
              <a:rPr lang="es-MX" sz="1200" dirty="0"/>
              <a:t> </a:t>
            </a:r>
          </a:p>
        </p:txBody>
      </p:sp>
    </p:spTree>
    <p:extLst>
      <p:ext uri="{BB962C8B-B14F-4D97-AF65-F5344CB8AC3E}">
        <p14:creationId xmlns:p14="http://schemas.microsoft.com/office/powerpoint/2010/main" val="105253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ángulo: esquinas redondeadas 43">
            <a:extLst>
              <a:ext uri="{FF2B5EF4-FFF2-40B4-BE49-F238E27FC236}">
                <a16:creationId xmlns:a16="http://schemas.microsoft.com/office/drawing/2014/main" id="{BE2EAC5D-6325-4DCE-BDAA-41E8832D0420}"/>
              </a:ext>
            </a:extLst>
          </p:cNvPr>
          <p:cNvSpPr/>
          <p:nvPr/>
        </p:nvSpPr>
        <p:spPr>
          <a:xfrm>
            <a:off x="3441185" y="495760"/>
            <a:ext cx="2307784" cy="4043187"/>
          </a:xfrm>
          <a:prstGeom prst="roundRect">
            <a:avLst>
              <a:gd name="adj" fmla="val 3228"/>
            </a:avLst>
          </a:prstGeom>
          <a:solidFill>
            <a:srgbClr val="DCEBF7"/>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MX" sz="1600" dirty="0" err="1">
                <a:solidFill>
                  <a:schemeClr val="tx1"/>
                </a:solidFill>
              </a:rPr>
              <a:t>Skill</a:t>
            </a:r>
            <a:endParaRPr lang="es-MX" sz="1600" dirty="0">
              <a:solidFill>
                <a:schemeClr val="tx1"/>
              </a:solidFill>
            </a:endParaRPr>
          </a:p>
        </p:txBody>
      </p:sp>
      <p:sp>
        <p:nvSpPr>
          <p:cNvPr id="4" name="TextBox 1">
            <a:extLst>
              <a:ext uri="{FF2B5EF4-FFF2-40B4-BE49-F238E27FC236}">
                <a16:creationId xmlns:a16="http://schemas.microsoft.com/office/drawing/2014/main" id="{B0064C64-35ED-4A28-9E95-8BEA778DBE93}"/>
              </a:ext>
            </a:extLst>
          </p:cNvPr>
          <p:cNvSpPr txBox="1"/>
          <p:nvPr/>
        </p:nvSpPr>
        <p:spPr>
          <a:xfrm>
            <a:off x="638257" y="189687"/>
            <a:ext cx="1675285" cy="584775"/>
          </a:xfrm>
          <a:prstGeom prst="rect">
            <a:avLst/>
          </a:prstGeom>
          <a:noFill/>
        </p:spPr>
        <p:txBody>
          <a:bodyPr wrap="square" rtlCol="0">
            <a:spAutoFit/>
          </a:bodyPr>
          <a:lstStyle/>
          <a:p>
            <a:r>
              <a:rPr lang="es-MX" sz="3200" dirty="0" err="1">
                <a:solidFill>
                  <a:schemeClr val="accent6"/>
                </a:solidFill>
                <a:latin typeface="+mj-lt"/>
              </a:rPr>
              <a:t>Intents</a:t>
            </a:r>
            <a:endParaRPr lang="es-MX" sz="3200" dirty="0">
              <a:solidFill>
                <a:schemeClr val="accent6"/>
              </a:solidFill>
              <a:latin typeface="+mj-lt"/>
            </a:endParaRPr>
          </a:p>
        </p:txBody>
      </p:sp>
      <p:sp>
        <p:nvSpPr>
          <p:cNvPr id="13" name="Rectángulo: esquinas redondeadas 12">
            <a:extLst>
              <a:ext uri="{FF2B5EF4-FFF2-40B4-BE49-F238E27FC236}">
                <a16:creationId xmlns:a16="http://schemas.microsoft.com/office/drawing/2014/main" id="{91099E18-BED3-420E-B0D8-856CF43B982D}"/>
              </a:ext>
            </a:extLst>
          </p:cNvPr>
          <p:cNvSpPr/>
          <p:nvPr/>
        </p:nvSpPr>
        <p:spPr>
          <a:xfrm>
            <a:off x="3536516" y="1073375"/>
            <a:ext cx="2070967" cy="372202"/>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MX" dirty="0"/>
              <a:t>BIENVENIDA</a:t>
            </a:r>
          </a:p>
        </p:txBody>
      </p:sp>
      <p:sp>
        <p:nvSpPr>
          <p:cNvPr id="26" name="Bocadillo: rectángulo con esquinas redondeadas 25">
            <a:extLst>
              <a:ext uri="{FF2B5EF4-FFF2-40B4-BE49-F238E27FC236}">
                <a16:creationId xmlns:a16="http://schemas.microsoft.com/office/drawing/2014/main" id="{D78DDC43-119E-45BD-BE1F-07B534659471}"/>
              </a:ext>
            </a:extLst>
          </p:cNvPr>
          <p:cNvSpPr/>
          <p:nvPr/>
        </p:nvSpPr>
        <p:spPr>
          <a:xfrm>
            <a:off x="6269678" y="1068934"/>
            <a:ext cx="2539616" cy="372202"/>
          </a:xfrm>
          <a:prstGeom prst="wedgeRoundRectCallout">
            <a:avLst>
              <a:gd name="adj1" fmla="val 24919"/>
              <a:gd name="adj2" fmla="val 108785"/>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Hola, ¿Cómo podemos ayudarte?</a:t>
            </a:r>
          </a:p>
        </p:txBody>
      </p:sp>
      <p:pic>
        <p:nvPicPr>
          <p:cNvPr id="28" name="Imagen 27" descr="Icono&#10;&#10;Descripción generada automáticamente">
            <a:extLst>
              <a:ext uri="{FF2B5EF4-FFF2-40B4-BE49-F238E27FC236}">
                <a16:creationId xmlns:a16="http://schemas.microsoft.com/office/drawing/2014/main" id="{73CE978A-8564-4ED2-860C-E26670AC2234}"/>
              </a:ext>
            </a:extLst>
          </p:cNvPr>
          <p:cNvPicPr>
            <a:picLocks noChangeAspect="1"/>
          </p:cNvPicPr>
          <p:nvPr/>
        </p:nvPicPr>
        <p:blipFill>
          <a:blip r:embed="rId2"/>
          <a:stretch>
            <a:fillRect/>
          </a:stretch>
        </p:blipFill>
        <p:spPr>
          <a:xfrm>
            <a:off x="8316864" y="1467814"/>
            <a:ext cx="372202" cy="372202"/>
          </a:xfrm>
          <a:prstGeom prst="rect">
            <a:avLst/>
          </a:prstGeom>
        </p:spPr>
      </p:pic>
      <p:sp>
        <p:nvSpPr>
          <p:cNvPr id="15" name="Bocadillo: rectángulo con esquinas redondeadas 14">
            <a:extLst>
              <a:ext uri="{FF2B5EF4-FFF2-40B4-BE49-F238E27FC236}">
                <a16:creationId xmlns:a16="http://schemas.microsoft.com/office/drawing/2014/main" id="{08C6AAC7-E54A-4EFF-B99C-CAA459BC4C12}"/>
              </a:ext>
            </a:extLst>
          </p:cNvPr>
          <p:cNvSpPr/>
          <p:nvPr/>
        </p:nvSpPr>
        <p:spPr>
          <a:xfrm>
            <a:off x="837485" y="1866262"/>
            <a:ext cx="2070968" cy="372202"/>
          </a:xfrm>
          <a:prstGeom prst="wedgeRoundRectCallout">
            <a:avLst>
              <a:gd name="adj1" fmla="val -25388"/>
              <a:gd name="adj2" fmla="val 9102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Quiero agendar una cita</a:t>
            </a:r>
          </a:p>
        </p:txBody>
      </p:sp>
      <p:pic>
        <p:nvPicPr>
          <p:cNvPr id="16" name="Imagen 15" descr="Icono&#10;&#10;Descripción generada automáticamente">
            <a:extLst>
              <a:ext uri="{FF2B5EF4-FFF2-40B4-BE49-F238E27FC236}">
                <a16:creationId xmlns:a16="http://schemas.microsoft.com/office/drawing/2014/main" id="{F0E5AD67-FB87-4402-BA5A-A79A62BF3EAE}"/>
              </a:ext>
            </a:extLst>
          </p:cNvPr>
          <p:cNvPicPr>
            <a:picLocks noChangeAspect="1"/>
          </p:cNvPicPr>
          <p:nvPr/>
        </p:nvPicPr>
        <p:blipFill>
          <a:blip r:embed="rId3"/>
          <a:stretch>
            <a:fillRect/>
          </a:stretch>
        </p:blipFill>
        <p:spPr>
          <a:xfrm>
            <a:off x="999085" y="2356918"/>
            <a:ext cx="256693" cy="256693"/>
          </a:xfrm>
          <a:prstGeom prst="rect">
            <a:avLst/>
          </a:prstGeom>
        </p:spPr>
      </p:pic>
      <p:sp>
        <p:nvSpPr>
          <p:cNvPr id="21" name="Bocadillo: rectángulo con esquinas redondeadas 20">
            <a:extLst>
              <a:ext uri="{FF2B5EF4-FFF2-40B4-BE49-F238E27FC236}">
                <a16:creationId xmlns:a16="http://schemas.microsoft.com/office/drawing/2014/main" id="{9D8E6195-7DE3-4266-8B92-80BA9B747335}"/>
              </a:ext>
            </a:extLst>
          </p:cNvPr>
          <p:cNvSpPr/>
          <p:nvPr/>
        </p:nvSpPr>
        <p:spPr>
          <a:xfrm>
            <a:off x="837482" y="2732065"/>
            <a:ext cx="2070967" cy="372202"/>
          </a:xfrm>
          <a:prstGeom prst="wedgeRoundRectCallout">
            <a:avLst>
              <a:gd name="adj1" fmla="val -28048"/>
              <a:gd name="adj2" fmla="val 9694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Me gustaría ordenar . . .</a:t>
            </a:r>
          </a:p>
        </p:txBody>
      </p:sp>
      <p:pic>
        <p:nvPicPr>
          <p:cNvPr id="22" name="Imagen 21" descr="Icono&#10;&#10;Descripción generada automáticamente">
            <a:extLst>
              <a:ext uri="{FF2B5EF4-FFF2-40B4-BE49-F238E27FC236}">
                <a16:creationId xmlns:a16="http://schemas.microsoft.com/office/drawing/2014/main" id="{529FA60A-B936-476C-8AE7-0DA9DC72867B}"/>
              </a:ext>
            </a:extLst>
          </p:cNvPr>
          <p:cNvPicPr>
            <a:picLocks noChangeAspect="1"/>
          </p:cNvPicPr>
          <p:nvPr/>
        </p:nvPicPr>
        <p:blipFill>
          <a:blip r:embed="rId3"/>
          <a:stretch>
            <a:fillRect/>
          </a:stretch>
        </p:blipFill>
        <p:spPr>
          <a:xfrm>
            <a:off x="999083" y="3250479"/>
            <a:ext cx="256693" cy="256693"/>
          </a:xfrm>
          <a:prstGeom prst="rect">
            <a:avLst/>
          </a:prstGeom>
        </p:spPr>
      </p:pic>
      <p:sp>
        <p:nvSpPr>
          <p:cNvPr id="23" name="Bocadillo: rectángulo con esquinas redondeadas 22">
            <a:extLst>
              <a:ext uri="{FF2B5EF4-FFF2-40B4-BE49-F238E27FC236}">
                <a16:creationId xmlns:a16="http://schemas.microsoft.com/office/drawing/2014/main" id="{C75BAC2A-3382-4A76-A7BA-93B709FD50C1}"/>
              </a:ext>
            </a:extLst>
          </p:cNvPr>
          <p:cNvSpPr/>
          <p:nvPr/>
        </p:nvSpPr>
        <p:spPr>
          <a:xfrm>
            <a:off x="837482" y="3597868"/>
            <a:ext cx="2070968" cy="372202"/>
          </a:xfrm>
          <a:prstGeom prst="wedgeRoundRectCallout">
            <a:avLst>
              <a:gd name="adj1" fmla="val -25388"/>
              <a:gd name="adj2" fmla="val 9102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¿cuáles son sus horarios?</a:t>
            </a:r>
          </a:p>
        </p:txBody>
      </p:sp>
      <p:pic>
        <p:nvPicPr>
          <p:cNvPr id="24" name="Imagen 23" descr="Icono&#10;&#10;Descripción generada automáticamente">
            <a:extLst>
              <a:ext uri="{FF2B5EF4-FFF2-40B4-BE49-F238E27FC236}">
                <a16:creationId xmlns:a16="http://schemas.microsoft.com/office/drawing/2014/main" id="{46DB56FD-154B-480A-912A-0645A7D9C7E7}"/>
              </a:ext>
            </a:extLst>
          </p:cNvPr>
          <p:cNvPicPr>
            <a:picLocks noChangeAspect="1"/>
          </p:cNvPicPr>
          <p:nvPr/>
        </p:nvPicPr>
        <p:blipFill>
          <a:blip r:embed="rId3"/>
          <a:stretch>
            <a:fillRect/>
          </a:stretch>
        </p:blipFill>
        <p:spPr>
          <a:xfrm>
            <a:off x="999083" y="4074566"/>
            <a:ext cx="256693" cy="256693"/>
          </a:xfrm>
          <a:prstGeom prst="rect">
            <a:avLst/>
          </a:prstGeom>
        </p:spPr>
      </p:pic>
      <p:sp>
        <p:nvSpPr>
          <p:cNvPr id="27" name="Rectángulo: esquinas redondeadas 26">
            <a:extLst>
              <a:ext uri="{FF2B5EF4-FFF2-40B4-BE49-F238E27FC236}">
                <a16:creationId xmlns:a16="http://schemas.microsoft.com/office/drawing/2014/main" id="{701741D0-E89D-4196-B3CA-8CAD05DA7860}"/>
              </a:ext>
            </a:extLst>
          </p:cNvPr>
          <p:cNvSpPr/>
          <p:nvPr/>
        </p:nvSpPr>
        <p:spPr>
          <a:xfrm>
            <a:off x="3536517" y="1846625"/>
            <a:ext cx="2070967" cy="372202"/>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MX" dirty="0"/>
              <a:t>CITAS</a:t>
            </a:r>
          </a:p>
        </p:txBody>
      </p:sp>
      <p:sp>
        <p:nvSpPr>
          <p:cNvPr id="29" name="Rectángulo: esquinas redondeadas 28">
            <a:extLst>
              <a:ext uri="{FF2B5EF4-FFF2-40B4-BE49-F238E27FC236}">
                <a16:creationId xmlns:a16="http://schemas.microsoft.com/office/drawing/2014/main" id="{0A187BAD-8DA7-4726-9236-BBB46CA66B74}"/>
              </a:ext>
            </a:extLst>
          </p:cNvPr>
          <p:cNvSpPr/>
          <p:nvPr/>
        </p:nvSpPr>
        <p:spPr>
          <a:xfrm>
            <a:off x="3536516" y="2719890"/>
            <a:ext cx="2070967" cy="372202"/>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MX" dirty="0"/>
              <a:t>ORDEN</a:t>
            </a:r>
          </a:p>
        </p:txBody>
      </p:sp>
      <p:sp>
        <p:nvSpPr>
          <p:cNvPr id="30" name="Rectángulo: esquinas redondeadas 29">
            <a:extLst>
              <a:ext uri="{FF2B5EF4-FFF2-40B4-BE49-F238E27FC236}">
                <a16:creationId xmlns:a16="http://schemas.microsoft.com/office/drawing/2014/main" id="{8C7AAB3B-819D-4286-9A70-8054AEC96BB8}"/>
              </a:ext>
            </a:extLst>
          </p:cNvPr>
          <p:cNvSpPr/>
          <p:nvPr/>
        </p:nvSpPr>
        <p:spPr>
          <a:xfrm>
            <a:off x="3536518" y="3593155"/>
            <a:ext cx="2070967" cy="372202"/>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MX" dirty="0"/>
              <a:t>HORARIOS</a:t>
            </a:r>
          </a:p>
        </p:txBody>
      </p:sp>
      <p:sp>
        <p:nvSpPr>
          <p:cNvPr id="31" name="Bocadillo: rectángulo con esquinas redondeadas 30">
            <a:extLst>
              <a:ext uri="{FF2B5EF4-FFF2-40B4-BE49-F238E27FC236}">
                <a16:creationId xmlns:a16="http://schemas.microsoft.com/office/drawing/2014/main" id="{316DC84A-C9C4-410B-AA07-FA72CBB34128}"/>
              </a:ext>
            </a:extLst>
          </p:cNvPr>
          <p:cNvSpPr/>
          <p:nvPr/>
        </p:nvSpPr>
        <p:spPr>
          <a:xfrm>
            <a:off x="6235547" y="1866695"/>
            <a:ext cx="2539616" cy="372202"/>
          </a:xfrm>
          <a:prstGeom prst="wedgeRoundRectCallout">
            <a:avLst>
              <a:gd name="adj1" fmla="val 24919"/>
              <a:gd name="adj2" fmla="val 108785"/>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Claro, para agendar . . .</a:t>
            </a:r>
          </a:p>
        </p:txBody>
      </p:sp>
      <p:pic>
        <p:nvPicPr>
          <p:cNvPr id="32" name="Imagen 31" descr="Icono&#10;&#10;Descripción generada automáticamente">
            <a:extLst>
              <a:ext uri="{FF2B5EF4-FFF2-40B4-BE49-F238E27FC236}">
                <a16:creationId xmlns:a16="http://schemas.microsoft.com/office/drawing/2014/main" id="{581DDFBA-AC82-411E-9D11-E8AAC37521A9}"/>
              </a:ext>
            </a:extLst>
          </p:cNvPr>
          <p:cNvPicPr>
            <a:picLocks noChangeAspect="1"/>
          </p:cNvPicPr>
          <p:nvPr/>
        </p:nvPicPr>
        <p:blipFill>
          <a:blip r:embed="rId2"/>
          <a:stretch>
            <a:fillRect/>
          </a:stretch>
        </p:blipFill>
        <p:spPr>
          <a:xfrm>
            <a:off x="8316864" y="2284607"/>
            <a:ext cx="372202" cy="372202"/>
          </a:xfrm>
          <a:prstGeom prst="rect">
            <a:avLst/>
          </a:prstGeom>
        </p:spPr>
      </p:pic>
      <p:sp>
        <p:nvSpPr>
          <p:cNvPr id="33" name="Bocadillo: rectángulo con esquinas redondeadas 32">
            <a:extLst>
              <a:ext uri="{FF2B5EF4-FFF2-40B4-BE49-F238E27FC236}">
                <a16:creationId xmlns:a16="http://schemas.microsoft.com/office/drawing/2014/main" id="{C4A03EBD-4814-4F39-8F39-38C734994F86}"/>
              </a:ext>
            </a:extLst>
          </p:cNvPr>
          <p:cNvSpPr/>
          <p:nvPr/>
        </p:nvSpPr>
        <p:spPr>
          <a:xfrm>
            <a:off x="6267781" y="2702520"/>
            <a:ext cx="2539616" cy="372202"/>
          </a:xfrm>
          <a:prstGeom prst="wedgeRoundRectCallout">
            <a:avLst>
              <a:gd name="adj1" fmla="val 24919"/>
              <a:gd name="adj2" fmla="val 108785"/>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¿qué te gustaría . . .</a:t>
            </a:r>
          </a:p>
        </p:txBody>
      </p:sp>
      <p:pic>
        <p:nvPicPr>
          <p:cNvPr id="34" name="Imagen 33" descr="Icono&#10;&#10;Descripción generada automáticamente">
            <a:extLst>
              <a:ext uri="{FF2B5EF4-FFF2-40B4-BE49-F238E27FC236}">
                <a16:creationId xmlns:a16="http://schemas.microsoft.com/office/drawing/2014/main" id="{F84E4226-D339-4129-8777-1968716BCE58}"/>
              </a:ext>
            </a:extLst>
          </p:cNvPr>
          <p:cNvPicPr>
            <a:picLocks noChangeAspect="1"/>
          </p:cNvPicPr>
          <p:nvPr/>
        </p:nvPicPr>
        <p:blipFill>
          <a:blip r:embed="rId2"/>
          <a:stretch>
            <a:fillRect/>
          </a:stretch>
        </p:blipFill>
        <p:spPr>
          <a:xfrm>
            <a:off x="8316864" y="3152931"/>
            <a:ext cx="372202" cy="372202"/>
          </a:xfrm>
          <a:prstGeom prst="rect">
            <a:avLst/>
          </a:prstGeom>
        </p:spPr>
      </p:pic>
      <p:sp>
        <p:nvSpPr>
          <p:cNvPr id="35" name="Bocadillo: rectángulo con esquinas redondeadas 34">
            <a:extLst>
              <a:ext uri="{FF2B5EF4-FFF2-40B4-BE49-F238E27FC236}">
                <a16:creationId xmlns:a16="http://schemas.microsoft.com/office/drawing/2014/main" id="{2CA2A8A3-9B2E-4799-86BF-FE643588C011}"/>
              </a:ext>
            </a:extLst>
          </p:cNvPr>
          <p:cNvSpPr/>
          <p:nvPr/>
        </p:nvSpPr>
        <p:spPr>
          <a:xfrm>
            <a:off x="6269678" y="3607283"/>
            <a:ext cx="2539616" cy="372202"/>
          </a:xfrm>
          <a:prstGeom prst="wedgeRoundRectCallout">
            <a:avLst>
              <a:gd name="adj1" fmla="val 24919"/>
              <a:gd name="adj2" fmla="val 108785"/>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Conoce nuestros horarios . . .</a:t>
            </a:r>
          </a:p>
        </p:txBody>
      </p:sp>
      <p:pic>
        <p:nvPicPr>
          <p:cNvPr id="36" name="Imagen 35" descr="Icono&#10;&#10;Descripción generada automáticamente">
            <a:extLst>
              <a:ext uri="{FF2B5EF4-FFF2-40B4-BE49-F238E27FC236}">
                <a16:creationId xmlns:a16="http://schemas.microsoft.com/office/drawing/2014/main" id="{CB2F975D-80CD-46B1-AE6E-5CB9A2C7153B}"/>
              </a:ext>
            </a:extLst>
          </p:cNvPr>
          <p:cNvPicPr>
            <a:picLocks noChangeAspect="1"/>
          </p:cNvPicPr>
          <p:nvPr/>
        </p:nvPicPr>
        <p:blipFill>
          <a:blip r:embed="rId2"/>
          <a:stretch>
            <a:fillRect/>
          </a:stretch>
        </p:blipFill>
        <p:spPr>
          <a:xfrm>
            <a:off x="8316864" y="4061635"/>
            <a:ext cx="372202" cy="372202"/>
          </a:xfrm>
          <a:prstGeom prst="rect">
            <a:avLst/>
          </a:prstGeom>
        </p:spPr>
      </p:pic>
      <p:cxnSp>
        <p:nvCxnSpPr>
          <p:cNvPr id="14" name="Conector recto de flecha 13">
            <a:extLst>
              <a:ext uri="{FF2B5EF4-FFF2-40B4-BE49-F238E27FC236}">
                <a16:creationId xmlns:a16="http://schemas.microsoft.com/office/drawing/2014/main" id="{5D1E2694-E4B8-4890-BC70-B9AB6C7339FF}"/>
              </a:ext>
            </a:extLst>
          </p:cNvPr>
          <p:cNvCxnSpPr>
            <a:cxnSpLocks/>
          </p:cNvCxnSpPr>
          <p:nvPr/>
        </p:nvCxnSpPr>
        <p:spPr>
          <a:xfrm>
            <a:off x="3040655" y="1299990"/>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579F9B03-63AA-46EB-A300-2946F0AADC14}"/>
              </a:ext>
            </a:extLst>
          </p:cNvPr>
          <p:cNvCxnSpPr>
            <a:cxnSpLocks/>
          </p:cNvCxnSpPr>
          <p:nvPr/>
        </p:nvCxnSpPr>
        <p:spPr>
          <a:xfrm>
            <a:off x="3040655" y="3798983"/>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0D48278C-D7FB-4D7C-AEF2-B8582FD0B4D9}"/>
              </a:ext>
            </a:extLst>
          </p:cNvPr>
          <p:cNvCxnSpPr>
            <a:cxnSpLocks/>
          </p:cNvCxnSpPr>
          <p:nvPr/>
        </p:nvCxnSpPr>
        <p:spPr>
          <a:xfrm>
            <a:off x="3040655" y="2078515"/>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222DAAF2-C507-4073-9F16-155EA4AECBF7}"/>
              </a:ext>
            </a:extLst>
          </p:cNvPr>
          <p:cNvCxnSpPr>
            <a:cxnSpLocks/>
          </p:cNvCxnSpPr>
          <p:nvPr/>
        </p:nvCxnSpPr>
        <p:spPr>
          <a:xfrm>
            <a:off x="3040655" y="2947012"/>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674ED442-63DD-458A-B20F-6ECCC7C8F5F4}"/>
              </a:ext>
            </a:extLst>
          </p:cNvPr>
          <p:cNvCxnSpPr>
            <a:cxnSpLocks/>
          </p:cNvCxnSpPr>
          <p:nvPr/>
        </p:nvCxnSpPr>
        <p:spPr>
          <a:xfrm>
            <a:off x="5607483" y="1274284"/>
            <a:ext cx="527077"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E6571557-DCDC-461C-99B4-57BD8F5B478F}"/>
              </a:ext>
            </a:extLst>
          </p:cNvPr>
          <p:cNvCxnSpPr>
            <a:cxnSpLocks/>
          </p:cNvCxnSpPr>
          <p:nvPr/>
        </p:nvCxnSpPr>
        <p:spPr>
          <a:xfrm>
            <a:off x="5607483" y="3773277"/>
            <a:ext cx="527077"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700583FC-4AFF-4573-8D17-7206382F4113}"/>
              </a:ext>
            </a:extLst>
          </p:cNvPr>
          <p:cNvCxnSpPr>
            <a:cxnSpLocks/>
          </p:cNvCxnSpPr>
          <p:nvPr/>
        </p:nvCxnSpPr>
        <p:spPr>
          <a:xfrm>
            <a:off x="5607483" y="2052809"/>
            <a:ext cx="527077"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9AA7EB69-44EC-437A-B9FC-4FF312237C3C}"/>
              </a:ext>
            </a:extLst>
          </p:cNvPr>
          <p:cNvCxnSpPr>
            <a:cxnSpLocks/>
          </p:cNvCxnSpPr>
          <p:nvPr/>
        </p:nvCxnSpPr>
        <p:spPr>
          <a:xfrm>
            <a:off x="5607483" y="2921306"/>
            <a:ext cx="527077"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CuadroTexto 55">
            <a:extLst>
              <a:ext uri="{FF2B5EF4-FFF2-40B4-BE49-F238E27FC236}">
                <a16:creationId xmlns:a16="http://schemas.microsoft.com/office/drawing/2014/main" id="{3C97B68F-69EB-4523-8A93-A312CDA5E9B0}"/>
              </a:ext>
            </a:extLst>
          </p:cNvPr>
          <p:cNvSpPr txBox="1"/>
          <p:nvPr/>
        </p:nvSpPr>
        <p:spPr>
          <a:xfrm>
            <a:off x="177747" y="4572785"/>
            <a:ext cx="8629650" cy="461665"/>
          </a:xfrm>
          <a:prstGeom prst="rect">
            <a:avLst/>
          </a:prstGeom>
          <a:noFill/>
        </p:spPr>
        <p:txBody>
          <a:bodyPr wrap="square">
            <a:spAutoFit/>
          </a:bodyPr>
          <a:lstStyle/>
          <a:p>
            <a:r>
              <a:rPr lang="es-MX" sz="1200" dirty="0">
                <a:hlinkClick r:id="rId4"/>
              </a:rPr>
              <a:t>https://docs.oracle.com/en/cloud/paas/digital-assistant/use-chatbot/intents1.html#GUID-DF5E3ED9-8EAE-4A3D-BE32-588E7C2E7E86</a:t>
            </a:r>
            <a:r>
              <a:rPr lang="es-MX" sz="1200" dirty="0"/>
              <a:t> </a:t>
            </a:r>
          </a:p>
        </p:txBody>
      </p:sp>
      <p:sp>
        <p:nvSpPr>
          <p:cNvPr id="57" name="Bocadillo: rectángulo con esquinas redondeadas 56">
            <a:extLst>
              <a:ext uri="{FF2B5EF4-FFF2-40B4-BE49-F238E27FC236}">
                <a16:creationId xmlns:a16="http://schemas.microsoft.com/office/drawing/2014/main" id="{95E96FC9-4560-43B0-9F9C-E7E5F676DCA2}"/>
              </a:ext>
            </a:extLst>
          </p:cNvPr>
          <p:cNvSpPr/>
          <p:nvPr/>
        </p:nvSpPr>
        <p:spPr>
          <a:xfrm>
            <a:off x="828201" y="1092834"/>
            <a:ext cx="2070968" cy="372202"/>
          </a:xfrm>
          <a:prstGeom prst="wedgeRoundRectCallout">
            <a:avLst>
              <a:gd name="adj1" fmla="val -25388"/>
              <a:gd name="adj2" fmla="val 9102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Hola</a:t>
            </a:r>
          </a:p>
        </p:txBody>
      </p:sp>
      <p:pic>
        <p:nvPicPr>
          <p:cNvPr id="58" name="Imagen 57" descr="Icono&#10;&#10;Descripción generada automáticamente">
            <a:extLst>
              <a:ext uri="{FF2B5EF4-FFF2-40B4-BE49-F238E27FC236}">
                <a16:creationId xmlns:a16="http://schemas.microsoft.com/office/drawing/2014/main" id="{D36F0CF2-B0AA-43D0-B90F-F57462A94688}"/>
              </a:ext>
            </a:extLst>
          </p:cNvPr>
          <p:cNvPicPr>
            <a:picLocks noChangeAspect="1"/>
          </p:cNvPicPr>
          <p:nvPr/>
        </p:nvPicPr>
        <p:blipFill>
          <a:blip r:embed="rId3"/>
          <a:stretch>
            <a:fillRect/>
          </a:stretch>
        </p:blipFill>
        <p:spPr>
          <a:xfrm>
            <a:off x="989801" y="1583490"/>
            <a:ext cx="256693" cy="256693"/>
          </a:xfrm>
          <a:prstGeom prst="rect">
            <a:avLst/>
          </a:prstGeom>
        </p:spPr>
      </p:pic>
    </p:spTree>
    <p:extLst>
      <p:ext uri="{BB962C8B-B14F-4D97-AF65-F5344CB8AC3E}">
        <p14:creationId xmlns:p14="http://schemas.microsoft.com/office/powerpoint/2010/main" val="282971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iagrama de flujo: operación manual 24">
            <a:extLst>
              <a:ext uri="{FF2B5EF4-FFF2-40B4-BE49-F238E27FC236}">
                <a16:creationId xmlns:a16="http://schemas.microsoft.com/office/drawing/2014/main" id="{DE33C046-22D9-4DFA-8778-EF9C71E2E7DC}"/>
              </a:ext>
            </a:extLst>
          </p:cNvPr>
          <p:cNvSpPr/>
          <p:nvPr/>
        </p:nvSpPr>
        <p:spPr>
          <a:xfrm rot="16200000">
            <a:off x="792250" y="-157084"/>
            <a:ext cx="4143138" cy="5933377"/>
          </a:xfrm>
          <a:prstGeom prst="flowChartManualOperation">
            <a:avLst/>
          </a:prstGeom>
          <a:solidFill>
            <a:srgbClr val="DCEBF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TextBox 1">
            <a:extLst>
              <a:ext uri="{FF2B5EF4-FFF2-40B4-BE49-F238E27FC236}">
                <a16:creationId xmlns:a16="http://schemas.microsoft.com/office/drawing/2014/main" id="{B0064C64-35ED-4A28-9E95-8BEA778DBE93}"/>
              </a:ext>
            </a:extLst>
          </p:cNvPr>
          <p:cNvSpPr txBox="1"/>
          <p:nvPr/>
        </p:nvSpPr>
        <p:spPr>
          <a:xfrm>
            <a:off x="597267" y="174218"/>
            <a:ext cx="7403230" cy="584775"/>
          </a:xfrm>
          <a:prstGeom prst="rect">
            <a:avLst/>
          </a:prstGeom>
          <a:noFill/>
        </p:spPr>
        <p:txBody>
          <a:bodyPr wrap="square" rtlCol="0">
            <a:spAutoFit/>
          </a:bodyPr>
          <a:lstStyle/>
          <a:p>
            <a:r>
              <a:rPr lang="es-MX" sz="3200" dirty="0" err="1">
                <a:solidFill>
                  <a:schemeClr val="accent6"/>
                </a:solidFill>
                <a:latin typeface="+mj-lt"/>
              </a:rPr>
              <a:t>Intents</a:t>
            </a:r>
            <a:endParaRPr lang="es-MX" sz="3200" dirty="0">
              <a:solidFill>
                <a:schemeClr val="accent6"/>
              </a:solidFill>
              <a:latin typeface="+mj-lt"/>
            </a:endParaRPr>
          </a:p>
        </p:txBody>
      </p:sp>
      <p:sp>
        <p:nvSpPr>
          <p:cNvPr id="2" name="Bocadillo: rectángulo con esquinas redondeadas 1">
            <a:extLst>
              <a:ext uri="{FF2B5EF4-FFF2-40B4-BE49-F238E27FC236}">
                <a16:creationId xmlns:a16="http://schemas.microsoft.com/office/drawing/2014/main" id="{559104D0-DD63-48F1-9737-D3A8B91CD682}"/>
              </a:ext>
            </a:extLst>
          </p:cNvPr>
          <p:cNvSpPr/>
          <p:nvPr/>
        </p:nvSpPr>
        <p:spPr>
          <a:xfrm>
            <a:off x="1079653" y="1214833"/>
            <a:ext cx="1795748" cy="584775"/>
          </a:xfrm>
          <a:prstGeom prst="wedgeRoundRectCallout">
            <a:avLst>
              <a:gd name="adj1" fmla="val -28580"/>
              <a:gd name="adj2" fmla="val 8510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Hola</a:t>
            </a:r>
          </a:p>
        </p:txBody>
      </p:sp>
      <p:sp>
        <p:nvSpPr>
          <p:cNvPr id="5" name="Bocadillo: rectángulo con esquinas redondeadas 4">
            <a:extLst>
              <a:ext uri="{FF2B5EF4-FFF2-40B4-BE49-F238E27FC236}">
                <a16:creationId xmlns:a16="http://schemas.microsoft.com/office/drawing/2014/main" id="{39370F5C-8F40-4121-AA58-6EA621034CD3}"/>
              </a:ext>
            </a:extLst>
          </p:cNvPr>
          <p:cNvSpPr/>
          <p:nvPr/>
        </p:nvSpPr>
        <p:spPr>
          <a:xfrm>
            <a:off x="1977527" y="2081900"/>
            <a:ext cx="1795749" cy="584775"/>
          </a:xfrm>
          <a:prstGeom prst="wedgeRoundRectCallout">
            <a:avLst>
              <a:gd name="adj1" fmla="val -28580"/>
              <a:gd name="adj2" fmla="val 8510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¿Qué tal?</a:t>
            </a:r>
          </a:p>
        </p:txBody>
      </p:sp>
      <p:sp>
        <p:nvSpPr>
          <p:cNvPr id="6" name="Bocadillo: rectángulo con esquinas redondeadas 5">
            <a:extLst>
              <a:ext uri="{FF2B5EF4-FFF2-40B4-BE49-F238E27FC236}">
                <a16:creationId xmlns:a16="http://schemas.microsoft.com/office/drawing/2014/main" id="{ADBA71ED-957D-498C-8D35-5057A0A591D8}"/>
              </a:ext>
            </a:extLst>
          </p:cNvPr>
          <p:cNvSpPr/>
          <p:nvPr/>
        </p:nvSpPr>
        <p:spPr>
          <a:xfrm>
            <a:off x="2776251" y="3161540"/>
            <a:ext cx="1795749" cy="584775"/>
          </a:xfrm>
          <a:prstGeom prst="wedgeRoundRectCallout">
            <a:avLst>
              <a:gd name="adj1" fmla="val -28580"/>
              <a:gd name="adj2" fmla="val 8510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Buenas tardes</a:t>
            </a:r>
          </a:p>
        </p:txBody>
      </p:sp>
      <p:sp>
        <p:nvSpPr>
          <p:cNvPr id="7" name="Bocadillo: rectángulo con esquinas redondeadas 6">
            <a:extLst>
              <a:ext uri="{FF2B5EF4-FFF2-40B4-BE49-F238E27FC236}">
                <a16:creationId xmlns:a16="http://schemas.microsoft.com/office/drawing/2014/main" id="{51E25602-F8BD-4F18-93C9-BD3BAD9E0C9A}"/>
              </a:ext>
            </a:extLst>
          </p:cNvPr>
          <p:cNvSpPr/>
          <p:nvPr/>
        </p:nvSpPr>
        <p:spPr>
          <a:xfrm>
            <a:off x="597267" y="3525278"/>
            <a:ext cx="1795749" cy="584775"/>
          </a:xfrm>
          <a:prstGeom prst="wedgeRoundRectCallout">
            <a:avLst>
              <a:gd name="adj1" fmla="val -28580"/>
              <a:gd name="adj2" fmla="val 85107"/>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Que onda!</a:t>
            </a:r>
          </a:p>
        </p:txBody>
      </p:sp>
      <p:pic>
        <p:nvPicPr>
          <p:cNvPr id="9" name="Imagen 8" descr="Icono&#10;&#10;Descripción generada automáticamente">
            <a:extLst>
              <a:ext uri="{FF2B5EF4-FFF2-40B4-BE49-F238E27FC236}">
                <a16:creationId xmlns:a16="http://schemas.microsoft.com/office/drawing/2014/main" id="{A26AA7E1-AFBF-44F1-B2A6-10FBF98A64BF}"/>
              </a:ext>
            </a:extLst>
          </p:cNvPr>
          <p:cNvPicPr>
            <a:picLocks noChangeAspect="1"/>
          </p:cNvPicPr>
          <p:nvPr/>
        </p:nvPicPr>
        <p:blipFill>
          <a:blip r:embed="rId2"/>
          <a:stretch>
            <a:fillRect/>
          </a:stretch>
        </p:blipFill>
        <p:spPr>
          <a:xfrm>
            <a:off x="1014706" y="1893852"/>
            <a:ext cx="480436" cy="480436"/>
          </a:xfrm>
          <a:prstGeom prst="rect">
            <a:avLst/>
          </a:prstGeom>
        </p:spPr>
      </p:pic>
      <p:pic>
        <p:nvPicPr>
          <p:cNvPr id="10" name="Imagen 9" descr="Icono&#10;&#10;Descripción generada automáticamente">
            <a:extLst>
              <a:ext uri="{FF2B5EF4-FFF2-40B4-BE49-F238E27FC236}">
                <a16:creationId xmlns:a16="http://schemas.microsoft.com/office/drawing/2014/main" id="{6F8A76CA-3799-40F6-AEF7-40BC406267C7}"/>
              </a:ext>
            </a:extLst>
          </p:cNvPr>
          <p:cNvPicPr>
            <a:picLocks noChangeAspect="1"/>
          </p:cNvPicPr>
          <p:nvPr/>
        </p:nvPicPr>
        <p:blipFill>
          <a:blip r:embed="rId2"/>
          <a:stretch>
            <a:fillRect/>
          </a:stretch>
        </p:blipFill>
        <p:spPr>
          <a:xfrm>
            <a:off x="1976427" y="2809606"/>
            <a:ext cx="480436" cy="480436"/>
          </a:xfrm>
          <a:prstGeom prst="rect">
            <a:avLst/>
          </a:prstGeom>
        </p:spPr>
      </p:pic>
      <p:pic>
        <p:nvPicPr>
          <p:cNvPr id="11" name="Imagen 10" descr="Icono&#10;&#10;Descripción generada automáticamente">
            <a:extLst>
              <a:ext uri="{FF2B5EF4-FFF2-40B4-BE49-F238E27FC236}">
                <a16:creationId xmlns:a16="http://schemas.microsoft.com/office/drawing/2014/main" id="{CE0529D3-0EB4-407B-A82A-DA995E894934}"/>
              </a:ext>
            </a:extLst>
          </p:cNvPr>
          <p:cNvPicPr>
            <a:picLocks noChangeAspect="1"/>
          </p:cNvPicPr>
          <p:nvPr/>
        </p:nvPicPr>
        <p:blipFill>
          <a:blip r:embed="rId2"/>
          <a:stretch>
            <a:fillRect/>
          </a:stretch>
        </p:blipFill>
        <p:spPr>
          <a:xfrm>
            <a:off x="597267" y="4311041"/>
            <a:ext cx="480436" cy="480436"/>
          </a:xfrm>
          <a:prstGeom prst="rect">
            <a:avLst/>
          </a:prstGeom>
        </p:spPr>
      </p:pic>
      <p:pic>
        <p:nvPicPr>
          <p:cNvPr id="12" name="Imagen 11" descr="Icono&#10;&#10;Descripción generada automáticamente">
            <a:extLst>
              <a:ext uri="{FF2B5EF4-FFF2-40B4-BE49-F238E27FC236}">
                <a16:creationId xmlns:a16="http://schemas.microsoft.com/office/drawing/2014/main" id="{5559A776-972F-4656-93C0-172A3342ED22}"/>
              </a:ext>
            </a:extLst>
          </p:cNvPr>
          <p:cNvPicPr>
            <a:picLocks noChangeAspect="1"/>
          </p:cNvPicPr>
          <p:nvPr/>
        </p:nvPicPr>
        <p:blipFill>
          <a:blip r:embed="rId2"/>
          <a:stretch>
            <a:fillRect/>
          </a:stretch>
        </p:blipFill>
        <p:spPr>
          <a:xfrm>
            <a:off x="2776251" y="3869835"/>
            <a:ext cx="480436" cy="480436"/>
          </a:xfrm>
          <a:prstGeom prst="rect">
            <a:avLst/>
          </a:prstGeom>
        </p:spPr>
      </p:pic>
      <p:sp>
        <p:nvSpPr>
          <p:cNvPr id="13" name="Rectángulo: esquinas redondeadas 12">
            <a:extLst>
              <a:ext uri="{FF2B5EF4-FFF2-40B4-BE49-F238E27FC236}">
                <a16:creationId xmlns:a16="http://schemas.microsoft.com/office/drawing/2014/main" id="{91099E18-BED3-420E-B0D8-856CF43B982D}"/>
              </a:ext>
            </a:extLst>
          </p:cNvPr>
          <p:cNvSpPr/>
          <p:nvPr/>
        </p:nvSpPr>
        <p:spPr>
          <a:xfrm>
            <a:off x="5409282" y="407365"/>
            <a:ext cx="859319" cy="4328769"/>
          </a:xfrm>
          <a:prstGeom prst="roundRect">
            <a:avLst/>
          </a:prstGeom>
          <a:solidFill>
            <a:srgbClr val="1269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MX" dirty="0"/>
              <a:t>BIENVENIDA</a:t>
            </a:r>
          </a:p>
        </p:txBody>
      </p:sp>
      <p:sp>
        <p:nvSpPr>
          <p:cNvPr id="26" name="Bocadillo: rectángulo con esquinas redondeadas 25">
            <a:extLst>
              <a:ext uri="{FF2B5EF4-FFF2-40B4-BE49-F238E27FC236}">
                <a16:creationId xmlns:a16="http://schemas.microsoft.com/office/drawing/2014/main" id="{D78DDC43-119E-45BD-BE1F-07B534659471}"/>
              </a:ext>
            </a:extLst>
          </p:cNvPr>
          <p:cNvSpPr/>
          <p:nvPr/>
        </p:nvSpPr>
        <p:spPr>
          <a:xfrm>
            <a:off x="6417608" y="2255966"/>
            <a:ext cx="2539616" cy="584775"/>
          </a:xfrm>
          <a:prstGeom prst="wedgeRoundRectCallout">
            <a:avLst>
              <a:gd name="adj1" fmla="val 24919"/>
              <a:gd name="adj2" fmla="val 85106"/>
              <a:gd name="adj3" fmla="val 16667"/>
            </a:avLst>
          </a:prstGeom>
          <a:solidFill>
            <a:srgbClr val="12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Hola, ¿Cómo podemos ayudarte?</a:t>
            </a:r>
          </a:p>
        </p:txBody>
      </p:sp>
      <p:pic>
        <p:nvPicPr>
          <p:cNvPr id="28" name="Imagen 27" descr="Icono&#10;&#10;Descripción generada automáticamente">
            <a:extLst>
              <a:ext uri="{FF2B5EF4-FFF2-40B4-BE49-F238E27FC236}">
                <a16:creationId xmlns:a16="http://schemas.microsoft.com/office/drawing/2014/main" id="{73CE978A-8564-4ED2-860C-E26670AC2234}"/>
              </a:ext>
            </a:extLst>
          </p:cNvPr>
          <p:cNvPicPr>
            <a:picLocks noChangeAspect="1"/>
          </p:cNvPicPr>
          <p:nvPr/>
        </p:nvPicPr>
        <p:blipFill>
          <a:blip r:embed="rId3"/>
          <a:stretch>
            <a:fillRect/>
          </a:stretch>
        </p:blipFill>
        <p:spPr>
          <a:xfrm>
            <a:off x="8200390" y="3001565"/>
            <a:ext cx="571500" cy="571500"/>
          </a:xfrm>
          <a:prstGeom prst="rect">
            <a:avLst/>
          </a:prstGeom>
        </p:spPr>
      </p:pic>
    </p:spTree>
    <p:extLst>
      <p:ext uri="{BB962C8B-B14F-4D97-AF65-F5344CB8AC3E}">
        <p14:creationId xmlns:p14="http://schemas.microsoft.com/office/powerpoint/2010/main" val="336207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1">
            <a:extLst>
              <a:ext uri="{FF2B5EF4-FFF2-40B4-BE49-F238E27FC236}">
                <a16:creationId xmlns:a16="http://schemas.microsoft.com/office/drawing/2014/main" id="{AD48DF71-93F1-4AC0-92F4-EAB015D45A2D}"/>
              </a:ext>
            </a:extLst>
          </p:cNvPr>
          <p:cNvSpPr txBox="1"/>
          <p:nvPr/>
        </p:nvSpPr>
        <p:spPr>
          <a:xfrm>
            <a:off x="454472" y="343111"/>
            <a:ext cx="8235056" cy="584775"/>
          </a:xfrm>
          <a:prstGeom prst="rect">
            <a:avLst/>
          </a:prstGeom>
          <a:noFill/>
        </p:spPr>
        <p:txBody>
          <a:bodyPr wrap="square" rtlCol="0">
            <a:spAutoFit/>
          </a:bodyPr>
          <a:lstStyle/>
          <a:p>
            <a:r>
              <a:rPr lang="es-MX" sz="3200" dirty="0" err="1">
                <a:solidFill>
                  <a:schemeClr val="accent6"/>
                </a:solidFill>
                <a:latin typeface="+mj-lt"/>
              </a:rPr>
              <a:t>Entities</a:t>
            </a:r>
            <a:endParaRPr lang="es-MX" sz="3200" dirty="0">
              <a:solidFill>
                <a:schemeClr val="accent6"/>
              </a:solidFill>
              <a:latin typeface="+mj-lt"/>
            </a:endParaRPr>
          </a:p>
        </p:txBody>
      </p:sp>
      <p:sp>
        <p:nvSpPr>
          <p:cNvPr id="50" name="TextBox 2">
            <a:extLst>
              <a:ext uri="{FF2B5EF4-FFF2-40B4-BE49-F238E27FC236}">
                <a16:creationId xmlns:a16="http://schemas.microsoft.com/office/drawing/2014/main" id="{E13C5CB3-0AAC-49ED-92AA-E85A7FBD346B}"/>
              </a:ext>
            </a:extLst>
          </p:cNvPr>
          <p:cNvSpPr txBox="1"/>
          <p:nvPr/>
        </p:nvSpPr>
        <p:spPr>
          <a:xfrm>
            <a:off x="1677344" y="1685919"/>
            <a:ext cx="2302523" cy="3293209"/>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b="0" i="0" dirty="0">
                <a:effectLst/>
              </a:rPr>
              <a:t>NUMBER</a:t>
            </a:r>
          </a:p>
          <a:p>
            <a:pPr marL="285750" indent="-285750" algn="l">
              <a:buFont typeface="Arial" panose="020B0604020202020204" pitchFamily="34" charset="0"/>
              <a:buChar char="•"/>
            </a:pPr>
            <a:r>
              <a:rPr lang="es-MX" sz="1600" b="0" i="0" dirty="0">
                <a:effectLst/>
              </a:rPr>
              <a:t>EMAIL</a:t>
            </a:r>
          </a:p>
          <a:p>
            <a:pPr marL="285750" indent="-285750" algn="l">
              <a:buFont typeface="Arial" panose="020B0604020202020204" pitchFamily="34" charset="0"/>
              <a:buChar char="•"/>
            </a:pPr>
            <a:r>
              <a:rPr lang="es-MX" sz="1600" b="0" i="0" dirty="0">
                <a:effectLst/>
              </a:rPr>
              <a:t>YES_NO</a:t>
            </a:r>
          </a:p>
          <a:p>
            <a:pPr marL="285750" indent="-285750" algn="l">
              <a:buFont typeface="Arial" panose="020B0604020202020204" pitchFamily="34" charset="0"/>
              <a:buChar char="•"/>
            </a:pPr>
            <a:r>
              <a:rPr lang="es-MX" sz="1600" b="0" i="0" dirty="0">
                <a:effectLst/>
              </a:rPr>
              <a:t>ADDRESS</a:t>
            </a:r>
          </a:p>
          <a:p>
            <a:pPr marL="285750" indent="-285750" algn="l">
              <a:buFont typeface="Arial" panose="020B0604020202020204" pitchFamily="34" charset="0"/>
              <a:buChar char="•"/>
            </a:pPr>
            <a:r>
              <a:rPr lang="es-MX" sz="1600" b="0" i="0" dirty="0">
                <a:effectLst/>
              </a:rPr>
              <a:t>DATE</a:t>
            </a:r>
            <a:endParaRPr lang="es-MX" sz="1600" dirty="0"/>
          </a:p>
          <a:p>
            <a:pPr marL="285750" indent="-285750" algn="l">
              <a:buFont typeface="Arial" panose="020B0604020202020204" pitchFamily="34" charset="0"/>
              <a:buChar char="•"/>
            </a:pPr>
            <a:r>
              <a:rPr lang="es-MX" sz="1600" b="0" i="0" dirty="0">
                <a:effectLst/>
              </a:rPr>
              <a:t>TIME</a:t>
            </a:r>
          </a:p>
          <a:p>
            <a:pPr marL="285750" indent="-285750" algn="l">
              <a:buFont typeface="Arial" panose="020B0604020202020204" pitchFamily="34" charset="0"/>
              <a:buChar char="•"/>
            </a:pPr>
            <a:r>
              <a:rPr lang="es-MX" sz="1600" dirty="0"/>
              <a:t>DURATION</a:t>
            </a:r>
          </a:p>
          <a:p>
            <a:pPr marL="285750" indent="-285750" algn="l">
              <a:buFont typeface="Arial" panose="020B0604020202020204" pitchFamily="34" charset="0"/>
              <a:buChar char="•"/>
            </a:pPr>
            <a:r>
              <a:rPr lang="es-MX" sz="1600" dirty="0"/>
              <a:t>CURRENCY</a:t>
            </a:r>
          </a:p>
          <a:p>
            <a:pPr marL="285750" indent="-285750" algn="l">
              <a:buFont typeface="Arial" panose="020B0604020202020204" pitchFamily="34" charset="0"/>
              <a:buChar char="•"/>
            </a:pPr>
            <a:r>
              <a:rPr lang="es-MX" sz="1600" dirty="0"/>
              <a:t>PHONE_NUMBER</a:t>
            </a:r>
          </a:p>
          <a:p>
            <a:pPr marL="285750" indent="-285750" algn="l">
              <a:buFont typeface="Arial" panose="020B0604020202020204" pitchFamily="34" charset="0"/>
              <a:buChar char="•"/>
            </a:pPr>
            <a:r>
              <a:rPr lang="es-MX" sz="1600" dirty="0"/>
              <a:t>URL</a:t>
            </a:r>
          </a:p>
          <a:p>
            <a:pPr marL="285750" indent="-285750" algn="l">
              <a:buFont typeface="Arial" panose="020B0604020202020204" pitchFamily="34" charset="0"/>
              <a:buChar char="•"/>
            </a:pPr>
            <a:r>
              <a:rPr lang="es-MX" sz="1600" dirty="0"/>
              <a:t>PERSON</a:t>
            </a:r>
          </a:p>
          <a:p>
            <a:pPr marL="285750" indent="-285750" algn="l">
              <a:buFont typeface="Arial" panose="020B0604020202020204" pitchFamily="34" charset="0"/>
              <a:buChar char="•"/>
            </a:pPr>
            <a:endParaRPr lang="es-MX" sz="1600" dirty="0"/>
          </a:p>
          <a:p>
            <a:pPr marL="285750" indent="-285750" algn="l">
              <a:buFont typeface="Arial" panose="020B0604020202020204" pitchFamily="34" charset="0"/>
              <a:buChar char="•"/>
            </a:pPr>
            <a:endParaRPr lang="es-MX" sz="1600" b="0" i="0" dirty="0">
              <a:effectLst/>
            </a:endParaRPr>
          </a:p>
        </p:txBody>
      </p:sp>
      <p:sp>
        <p:nvSpPr>
          <p:cNvPr id="53" name="TextBox 1">
            <a:extLst>
              <a:ext uri="{FF2B5EF4-FFF2-40B4-BE49-F238E27FC236}">
                <a16:creationId xmlns:a16="http://schemas.microsoft.com/office/drawing/2014/main" id="{1AD1D923-6622-46B3-A50C-6D481C055418}"/>
              </a:ext>
            </a:extLst>
          </p:cNvPr>
          <p:cNvSpPr txBox="1"/>
          <p:nvPr/>
        </p:nvSpPr>
        <p:spPr>
          <a:xfrm>
            <a:off x="1677344" y="1196217"/>
            <a:ext cx="2302523" cy="369332"/>
          </a:xfrm>
          <a:prstGeom prst="rect">
            <a:avLst/>
          </a:prstGeom>
          <a:noFill/>
        </p:spPr>
        <p:txBody>
          <a:bodyPr wrap="square" rtlCol="0">
            <a:spAutoFit/>
          </a:bodyPr>
          <a:lstStyle/>
          <a:p>
            <a:r>
              <a:rPr lang="es-MX" dirty="0">
                <a:solidFill>
                  <a:schemeClr val="accent6"/>
                </a:solidFill>
                <a:latin typeface="+mj-lt"/>
              </a:rPr>
              <a:t>Primitivas</a:t>
            </a:r>
          </a:p>
        </p:txBody>
      </p:sp>
      <p:sp>
        <p:nvSpPr>
          <p:cNvPr id="54" name="TextBox 1">
            <a:extLst>
              <a:ext uri="{FF2B5EF4-FFF2-40B4-BE49-F238E27FC236}">
                <a16:creationId xmlns:a16="http://schemas.microsoft.com/office/drawing/2014/main" id="{03B5C4EF-9F2F-4555-9E58-25971D5AD9D0}"/>
              </a:ext>
            </a:extLst>
          </p:cNvPr>
          <p:cNvSpPr txBox="1"/>
          <p:nvPr/>
        </p:nvSpPr>
        <p:spPr>
          <a:xfrm>
            <a:off x="5307356" y="1196217"/>
            <a:ext cx="2302523" cy="369332"/>
          </a:xfrm>
          <a:prstGeom prst="rect">
            <a:avLst/>
          </a:prstGeom>
          <a:noFill/>
        </p:spPr>
        <p:txBody>
          <a:bodyPr wrap="square" rtlCol="0">
            <a:spAutoFit/>
          </a:bodyPr>
          <a:lstStyle/>
          <a:p>
            <a:r>
              <a:rPr lang="es-MX" dirty="0" err="1">
                <a:solidFill>
                  <a:schemeClr val="accent6"/>
                </a:solidFill>
                <a:latin typeface="+mj-lt"/>
              </a:rPr>
              <a:t>Custom</a:t>
            </a:r>
            <a:r>
              <a:rPr lang="es-MX" dirty="0">
                <a:solidFill>
                  <a:schemeClr val="accent6"/>
                </a:solidFill>
                <a:latin typeface="+mj-lt"/>
              </a:rPr>
              <a:t> </a:t>
            </a:r>
            <a:r>
              <a:rPr lang="es-MX" dirty="0" err="1">
                <a:solidFill>
                  <a:schemeClr val="accent6"/>
                </a:solidFill>
                <a:latin typeface="+mj-lt"/>
              </a:rPr>
              <a:t>Entities</a:t>
            </a:r>
            <a:endParaRPr lang="es-MX" dirty="0">
              <a:solidFill>
                <a:schemeClr val="accent6"/>
              </a:solidFill>
              <a:latin typeface="+mj-lt"/>
            </a:endParaRPr>
          </a:p>
        </p:txBody>
      </p:sp>
      <p:sp>
        <p:nvSpPr>
          <p:cNvPr id="55" name="TextBox 2">
            <a:extLst>
              <a:ext uri="{FF2B5EF4-FFF2-40B4-BE49-F238E27FC236}">
                <a16:creationId xmlns:a16="http://schemas.microsoft.com/office/drawing/2014/main" id="{2C024422-3831-4832-A22E-05B4B1396918}"/>
              </a:ext>
            </a:extLst>
          </p:cNvPr>
          <p:cNvSpPr txBox="1"/>
          <p:nvPr/>
        </p:nvSpPr>
        <p:spPr>
          <a:xfrm>
            <a:off x="5307356" y="1685918"/>
            <a:ext cx="2302523" cy="1815882"/>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b="0" i="0" dirty="0">
                <a:effectLst/>
              </a:rPr>
              <a:t>Composite Bag</a:t>
            </a:r>
          </a:p>
          <a:p>
            <a:pPr marL="285750" indent="-285750" algn="l">
              <a:buFont typeface="Arial" panose="020B0604020202020204" pitchFamily="34" charset="0"/>
              <a:buChar char="•"/>
            </a:pPr>
            <a:r>
              <a:rPr lang="es-MX" sz="1600" dirty="0"/>
              <a:t>ML </a:t>
            </a:r>
            <a:r>
              <a:rPr lang="es-MX" sz="1600" dirty="0" err="1"/>
              <a:t>Entities</a:t>
            </a:r>
            <a:endParaRPr lang="es-MX" sz="1600" dirty="0"/>
          </a:p>
          <a:p>
            <a:pPr marL="285750" indent="-285750" algn="l">
              <a:buFont typeface="Arial" panose="020B0604020202020204" pitchFamily="34" charset="0"/>
              <a:buChar char="•"/>
            </a:pPr>
            <a:r>
              <a:rPr lang="es-MX" sz="1600" dirty="0" err="1"/>
              <a:t>Value</a:t>
            </a:r>
            <a:r>
              <a:rPr lang="es-MX" sz="1600" dirty="0"/>
              <a:t> </a:t>
            </a:r>
            <a:r>
              <a:rPr lang="es-MX" sz="1600" dirty="0" err="1"/>
              <a:t>List</a:t>
            </a:r>
            <a:r>
              <a:rPr lang="es-MX" sz="1600" dirty="0"/>
              <a:t> </a:t>
            </a:r>
            <a:r>
              <a:rPr lang="es-MX" sz="1600" dirty="0" err="1"/>
              <a:t>Entities</a:t>
            </a:r>
            <a:endParaRPr lang="es-MX" sz="1600" dirty="0"/>
          </a:p>
          <a:p>
            <a:pPr marL="285750" indent="-285750" algn="l">
              <a:buFont typeface="Arial" panose="020B0604020202020204" pitchFamily="34" charset="0"/>
              <a:buChar char="•"/>
            </a:pPr>
            <a:r>
              <a:rPr lang="es-MX" sz="1600" dirty="0"/>
              <a:t>Dynamic </a:t>
            </a:r>
            <a:r>
              <a:rPr lang="es-MX" sz="1600" dirty="0" err="1"/>
              <a:t>Entities</a:t>
            </a:r>
            <a:endParaRPr lang="es-MX" sz="1600" dirty="0"/>
          </a:p>
          <a:p>
            <a:pPr marL="285750" indent="-285750" algn="l">
              <a:buFont typeface="Arial" panose="020B0604020202020204" pitchFamily="34" charset="0"/>
              <a:buChar char="•"/>
            </a:pPr>
            <a:r>
              <a:rPr lang="es-MX" sz="1600" dirty="0"/>
              <a:t>Regular </a:t>
            </a:r>
            <a:r>
              <a:rPr lang="es-MX" sz="1600" dirty="0" err="1"/>
              <a:t>Expression</a:t>
            </a:r>
            <a:endParaRPr lang="es-MX" sz="1600" dirty="0"/>
          </a:p>
          <a:p>
            <a:pPr marL="285750" indent="-285750" algn="l">
              <a:buFont typeface="Arial" panose="020B0604020202020204" pitchFamily="34" charset="0"/>
              <a:buChar char="•"/>
            </a:pPr>
            <a:r>
              <a:rPr lang="es-MX" sz="1600" dirty="0" err="1"/>
              <a:t>Entity</a:t>
            </a:r>
            <a:r>
              <a:rPr lang="es-MX" sz="1600" dirty="0"/>
              <a:t> </a:t>
            </a:r>
            <a:r>
              <a:rPr lang="es-MX" sz="1600" dirty="0" err="1"/>
              <a:t>List</a:t>
            </a:r>
            <a:endParaRPr lang="es-MX" sz="1600" dirty="0"/>
          </a:p>
          <a:p>
            <a:pPr marL="285750" indent="-285750" algn="l">
              <a:buFont typeface="Arial" panose="020B0604020202020204" pitchFamily="34" charset="0"/>
              <a:buChar char="•"/>
            </a:pPr>
            <a:r>
              <a:rPr lang="es-MX" sz="1600" dirty="0" err="1"/>
              <a:t>Derived</a:t>
            </a:r>
            <a:endParaRPr lang="es-MX" sz="1600" dirty="0"/>
          </a:p>
        </p:txBody>
      </p:sp>
    </p:spTree>
    <p:extLst>
      <p:ext uri="{BB962C8B-B14F-4D97-AF65-F5344CB8AC3E}">
        <p14:creationId xmlns:p14="http://schemas.microsoft.com/office/powerpoint/2010/main" val="100716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D7E9BEF-11C2-4F75-A185-5EB61042CC08}"/>
              </a:ext>
            </a:extLst>
          </p:cNvPr>
          <p:cNvSpPr txBox="1"/>
          <p:nvPr/>
        </p:nvSpPr>
        <p:spPr>
          <a:xfrm>
            <a:off x="418641" y="1888859"/>
            <a:ext cx="8306718" cy="1107996"/>
          </a:xfrm>
          <a:prstGeom prst="rect">
            <a:avLst/>
          </a:prstGeom>
          <a:noFill/>
        </p:spPr>
        <p:txBody>
          <a:bodyPr wrap="square">
            <a:spAutoFit/>
          </a:bodyPr>
          <a:lstStyle/>
          <a:p>
            <a:r>
              <a:rPr lang="es-MX" sz="1600" dirty="0" err="1"/>
              <a:t>Freemarker</a:t>
            </a:r>
            <a:r>
              <a:rPr lang="es-MX" sz="1600" dirty="0"/>
              <a:t>: </a:t>
            </a:r>
            <a:r>
              <a:rPr lang="es-MX" sz="1600" dirty="0">
                <a:hlinkClick r:id="rId2"/>
              </a:rPr>
              <a:t>https://docs.oracle.com/en/cloud/paas/digital-assistant/use-chatbot/apache-freemarker-reference.html#GUID-2E1FB0A3-32DF-402A-AB2F-74BAB6390556</a:t>
            </a:r>
            <a:r>
              <a:rPr lang="es-MX" sz="1600" dirty="0"/>
              <a:t> </a:t>
            </a:r>
          </a:p>
          <a:p>
            <a:endParaRPr lang="es-MX" sz="1600" dirty="0"/>
          </a:p>
        </p:txBody>
      </p:sp>
    </p:spTree>
    <p:extLst>
      <p:ext uri="{BB962C8B-B14F-4D97-AF65-F5344CB8AC3E}">
        <p14:creationId xmlns:p14="http://schemas.microsoft.com/office/powerpoint/2010/main" val="4064147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870385" y="1986975"/>
            <a:ext cx="7403230" cy="584775"/>
          </a:xfrm>
          <a:prstGeom prst="rect">
            <a:avLst/>
          </a:prstGeom>
          <a:noFill/>
        </p:spPr>
        <p:txBody>
          <a:bodyPr wrap="square" rtlCol="0">
            <a:spAutoFit/>
          </a:bodyPr>
          <a:lstStyle/>
          <a:p>
            <a:pPr algn="ctr"/>
            <a:r>
              <a:rPr lang="es-MX" sz="3200" dirty="0">
                <a:solidFill>
                  <a:schemeClr val="accent6"/>
                </a:solidFill>
                <a:latin typeface="+mj-lt"/>
              </a:rPr>
              <a:t>Segunda práctica – </a:t>
            </a:r>
            <a:r>
              <a:rPr lang="es-MX" sz="3200" dirty="0" err="1">
                <a:solidFill>
                  <a:schemeClr val="accent6"/>
                </a:solidFill>
                <a:latin typeface="+mj-lt"/>
              </a:rPr>
              <a:t>Custom</a:t>
            </a:r>
            <a:r>
              <a:rPr lang="es-MX" sz="3200" dirty="0">
                <a:solidFill>
                  <a:schemeClr val="accent6"/>
                </a:solidFill>
                <a:latin typeface="+mj-lt"/>
              </a:rPr>
              <a:t> </a:t>
            </a:r>
            <a:r>
              <a:rPr lang="es-MX" sz="3200" dirty="0" err="1">
                <a:solidFill>
                  <a:schemeClr val="accent6"/>
                </a:solidFill>
                <a:latin typeface="+mj-lt"/>
              </a:rPr>
              <a:t>Entities</a:t>
            </a:r>
            <a:endParaRPr lang="es-MX" sz="3200" dirty="0">
              <a:solidFill>
                <a:schemeClr val="accent6"/>
              </a:solidFill>
              <a:latin typeface="+mj-lt"/>
            </a:endParaRPr>
          </a:p>
        </p:txBody>
      </p:sp>
      <p:sp>
        <p:nvSpPr>
          <p:cNvPr id="3" name="TextBox 1">
            <a:extLst>
              <a:ext uri="{FF2B5EF4-FFF2-40B4-BE49-F238E27FC236}">
                <a16:creationId xmlns:a16="http://schemas.microsoft.com/office/drawing/2014/main" id="{D3D063AE-1546-40C3-B015-13A8C401F646}"/>
              </a:ext>
            </a:extLst>
          </p:cNvPr>
          <p:cNvSpPr txBox="1"/>
          <p:nvPr/>
        </p:nvSpPr>
        <p:spPr>
          <a:xfrm>
            <a:off x="870385" y="2571750"/>
            <a:ext cx="7403230" cy="369332"/>
          </a:xfrm>
          <a:prstGeom prst="rect">
            <a:avLst/>
          </a:prstGeom>
          <a:noFill/>
        </p:spPr>
        <p:txBody>
          <a:bodyPr wrap="square" rtlCol="0">
            <a:spAutoFit/>
          </a:bodyPr>
          <a:lstStyle/>
          <a:p>
            <a:pPr algn="ctr"/>
            <a:r>
              <a:rPr lang="es-MX" dirty="0">
                <a:solidFill>
                  <a:schemeClr val="accent6"/>
                </a:solidFill>
                <a:latin typeface="+mj-lt"/>
              </a:rPr>
              <a:t>Teoría</a:t>
            </a:r>
          </a:p>
        </p:txBody>
      </p:sp>
    </p:spTree>
    <p:extLst>
      <p:ext uri="{BB962C8B-B14F-4D97-AF65-F5344CB8AC3E}">
        <p14:creationId xmlns:p14="http://schemas.microsoft.com/office/powerpoint/2010/main" val="20356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
            <a:extLst>
              <a:ext uri="{FF2B5EF4-FFF2-40B4-BE49-F238E27FC236}">
                <a16:creationId xmlns:a16="http://schemas.microsoft.com/office/drawing/2014/main" id="{9C351B1B-942F-4CD7-B3E1-D44BF32F430E}"/>
              </a:ext>
            </a:extLst>
          </p:cNvPr>
          <p:cNvSpPr txBox="1"/>
          <p:nvPr/>
        </p:nvSpPr>
        <p:spPr>
          <a:xfrm>
            <a:off x="454472" y="343111"/>
            <a:ext cx="3137027" cy="584775"/>
          </a:xfrm>
          <a:prstGeom prst="rect">
            <a:avLst/>
          </a:prstGeom>
          <a:noFill/>
        </p:spPr>
        <p:txBody>
          <a:bodyPr wrap="square" rtlCol="0">
            <a:spAutoFit/>
          </a:bodyPr>
          <a:lstStyle/>
          <a:p>
            <a:r>
              <a:rPr lang="es-MX" sz="3200" dirty="0">
                <a:solidFill>
                  <a:schemeClr val="accent6"/>
                </a:solidFill>
                <a:latin typeface="+mj-lt"/>
              </a:rPr>
              <a:t>Composite Bag</a:t>
            </a:r>
          </a:p>
        </p:txBody>
      </p:sp>
      <p:sp>
        <p:nvSpPr>
          <p:cNvPr id="8" name="Cuerda 7">
            <a:extLst>
              <a:ext uri="{FF2B5EF4-FFF2-40B4-BE49-F238E27FC236}">
                <a16:creationId xmlns:a16="http://schemas.microsoft.com/office/drawing/2014/main" id="{5B6BFB86-2A3E-4629-B57A-7F7277528553}"/>
              </a:ext>
            </a:extLst>
          </p:cNvPr>
          <p:cNvSpPr/>
          <p:nvPr/>
        </p:nvSpPr>
        <p:spPr>
          <a:xfrm rot="17563888">
            <a:off x="2242218" y="-20182"/>
            <a:ext cx="4860000" cy="4860000"/>
          </a:xfrm>
          <a:prstGeom prst="chord">
            <a:avLst/>
          </a:prstGeom>
          <a:solidFill>
            <a:srgbClr val="1269B2"/>
          </a:solidFill>
          <a:ln w="57150">
            <a:solidFill>
              <a:srgbClr val="12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Arco 8">
            <a:extLst>
              <a:ext uri="{FF2B5EF4-FFF2-40B4-BE49-F238E27FC236}">
                <a16:creationId xmlns:a16="http://schemas.microsoft.com/office/drawing/2014/main" id="{8EA7F45F-F599-48FC-A21E-3EA2473C31A6}"/>
              </a:ext>
            </a:extLst>
          </p:cNvPr>
          <p:cNvSpPr/>
          <p:nvPr/>
        </p:nvSpPr>
        <p:spPr>
          <a:xfrm rot="21406980">
            <a:off x="3570853" y="506655"/>
            <a:ext cx="2211926" cy="2104227"/>
          </a:xfrm>
          <a:prstGeom prst="arc">
            <a:avLst>
              <a:gd name="adj1" fmla="val 11182065"/>
              <a:gd name="adj2" fmla="val 54679"/>
            </a:avLst>
          </a:prstGeom>
          <a:ln w="5715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7539C035-ADA8-44E4-8750-B1A5BF74B200}"/>
              </a:ext>
            </a:extLst>
          </p:cNvPr>
          <p:cNvSpPr/>
          <p:nvPr/>
        </p:nvSpPr>
        <p:spPr>
          <a:xfrm>
            <a:off x="2635017" y="1509818"/>
            <a:ext cx="898684"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nombre</a:t>
            </a:r>
            <a:r>
              <a:rPr lang="es-MX" sz="1400" dirty="0" err="1">
                <a:solidFill>
                  <a:srgbClr val="1269B2"/>
                </a:solidFill>
              </a:rPr>
              <a:t>String</a:t>
            </a:r>
            <a:endParaRPr lang="es-MX" sz="1400" dirty="0">
              <a:solidFill>
                <a:srgbClr val="1269B2"/>
              </a:solidFill>
            </a:endParaRPr>
          </a:p>
        </p:txBody>
      </p:sp>
      <p:sp>
        <p:nvSpPr>
          <p:cNvPr id="20" name="Rectángulo: esquinas redondeadas 19">
            <a:extLst>
              <a:ext uri="{FF2B5EF4-FFF2-40B4-BE49-F238E27FC236}">
                <a16:creationId xmlns:a16="http://schemas.microsoft.com/office/drawing/2014/main" id="{8AC5F4E6-9CA3-4D4E-9DC7-EEF0F8C2FC9D}"/>
              </a:ext>
            </a:extLst>
          </p:cNvPr>
          <p:cNvSpPr/>
          <p:nvPr/>
        </p:nvSpPr>
        <p:spPr>
          <a:xfrm>
            <a:off x="3979658" y="1509818"/>
            <a:ext cx="1303050"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apellido_p</a:t>
            </a:r>
            <a:endParaRPr lang="es-MX" sz="1400" dirty="0">
              <a:solidFill>
                <a:schemeClr val="tx1"/>
              </a:solidFill>
            </a:endParaRPr>
          </a:p>
          <a:p>
            <a:pPr algn="ctr"/>
            <a:r>
              <a:rPr lang="es-MX" sz="1400" dirty="0" err="1">
                <a:solidFill>
                  <a:srgbClr val="1269B2"/>
                </a:solidFill>
              </a:rPr>
              <a:t>String</a:t>
            </a:r>
            <a:endParaRPr lang="es-MX" sz="1400" dirty="0">
              <a:solidFill>
                <a:srgbClr val="1269B2"/>
              </a:solidFill>
            </a:endParaRPr>
          </a:p>
        </p:txBody>
      </p:sp>
      <p:sp>
        <p:nvSpPr>
          <p:cNvPr id="21" name="Rectángulo: esquinas redondeadas 20">
            <a:extLst>
              <a:ext uri="{FF2B5EF4-FFF2-40B4-BE49-F238E27FC236}">
                <a16:creationId xmlns:a16="http://schemas.microsoft.com/office/drawing/2014/main" id="{5744027A-F428-45E5-8FD1-C78DDD439DF9}"/>
              </a:ext>
            </a:extLst>
          </p:cNvPr>
          <p:cNvSpPr/>
          <p:nvPr/>
        </p:nvSpPr>
        <p:spPr>
          <a:xfrm>
            <a:off x="5517644" y="1509818"/>
            <a:ext cx="1303050"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apellido_m</a:t>
            </a:r>
            <a:endParaRPr lang="es-MX" sz="1400" dirty="0">
              <a:solidFill>
                <a:schemeClr val="tx1"/>
              </a:solidFill>
            </a:endParaRPr>
          </a:p>
          <a:p>
            <a:pPr algn="ctr"/>
            <a:r>
              <a:rPr lang="es-MX" sz="1400" dirty="0" err="1">
                <a:solidFill>
                  <a:srgbClr val="1269B2"/>
                </a:solidFill>
              </a:rPr>
              <a:t>String</a:t>
            </a:r>
            <a:endParaRPr lang="es-MX" sz="1400" dirty="0">
              <a:solidFill>
                <a:srgbClr val="1269B2"/>
              </a:solidFill>
            </a:endParaRPr>
          </a:p>
        </p:txBody>
      </p:sp>
      <p:sp>
        <p:nvSpPr>
          <p:cNvPr id="22" name="Rectángulo: esquinas redondeadas 21">
            <a:extLst>
              <a:ext uri="{FF2B5EF4-FFF2-40B4-BE49-F238E27FC236}">
                <a16:creationId xmlns:a16="http://schemas.microsoft.com/office/drawing/2014/main" id="{696A5E31-638C-4289-8686-1A74BE9BF647}"/>
              </a:ext>
            </a:extLst>
          </p:cNvPr>
          <p:cNvSpPr/>
          <p:nvPr/>
        </p:nvSpPr>
        <p:spPr>
          <a:xfrm>
            <a:off x="2862029" y="2568151"/>
            <a:ext cx="1814788"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fecha_nacimiento</a:t>
            </a:r>
            <a:endParaRPr lang="es-MX" sz="1400" dirty="0">
              <a:solidFill>
                <a:schemeClr val="tx1"/>
              </a:solidFill>
            </a:endParaRPr>
          </a:p>
          <a:p>
            <a:pPr algn="ctr"/>
            <a:r>
              <a:rPr lang="es-MX" sz="1400" dirty="0">
                <a:solidFill>
                  <a:srgbClr val="1269B2"/>
                </a:solidFill>
              </a:rPr>
              <a:t>DATE</a:t>
            </a:r>
          </a:p>
        </p:txBody>
      </p:sp>
      <p:sp>
        <p:nvSpPr>
          <p:cNvPr id="23" name="Rectángulo: esquinas redondeadas 22">
            <a:extLst>
              <a:ext uri="{FF2B5EF4-FFF2-40B4-BE49-F238E27FC236}">
                <a16:creationId xmlns:a16="http://schemas.microsoft.com/office/drawing/2014/main" id="{169A41AC-E64B-4565-83CC-37D0F52B27BC}"/>
              </a:ext>
            </a:extLst>
          </p:cNvPr>
          <p:cNvSpPr/>
          <p:nvPr/>
        </p:nvSpPr>
        <p:spPr>
          <a:xfrm>
            <a:off x="5065634" y="2595890"/>
            <a:ext cx="898684"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curp</a:t>
            </a:r>
            <a:endParaRPr lang="es-MX" sz="1400" dirty="0">
              <a:solidFill>
                <a:schemeClr val="tx1"/>
              </a:solidFill>
            </a:endParaRPr>
          </a:p>
          <a:p>
            <a:pPr algn="ctr"/>
            <a:r>
              <a:rPr lang="es-MX" sz="1400" dirty="0">
                <a:solidFill>
                  <a:srgbClr val="1269B2"/>
                </a:solidFill>
              </a:rPr>
              <a:t>REGEX</a:t>
            </a:r>
          </a:p>
        </p:txBody>
      </p:sp>
      <p:sp>
        <p:nvSpPr>
          <p:cNvPr id="27" name="Rectángulo: esquinas redondeadas 26">
            <a:extLst>
              <a:ext uri="{FF2B5EF4-FFF2-40B4-BE49-F238E27FC236}">
                <a16:creationId xmlns:a16="http://schemas.microsoft.com/office/drawing/2014/main" id="{93360C7E-7435-4A17-80ED-88FB020D18E0}"/>
              </a:ext>
            </a:extLst>
          </p:cNvPr>
          <p:cNvSpPr/>
          <p:nvPr/>
        </p:nvSpPr>
        <p:spPr>
          <a:xfrm>
            <a:off x="4020693" y="3680671"/>
            <a:ext cx="1303050"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tipo_persona</a:t>
            </a:r>
            <a:endParaRPr lang="es-MX" sz="1400" dirty="0">
              <a:solidFill>
                <a:schemeClr val="tx1"/>
              </a:solidFill>
            </a:endParaRPr>
          </a:p>
          <a:p>
            <a:pPr algn="ctr"/>
            <a:r>
              <a:rPr lang="es-MX" sz="1400" dirty="0">
                <a:solidFill>
                  <a:srgbClr val="1269B2"/>
                </a:solidFill>
              </a:rPr>
              <a:t>PERSONA</a:t>
            </a:r>
          </a:p>
        </p:txBody>
      </p:sp>
      <p:sp>
        <p:nvSpPr>
          <p:cNvPr id="28" name="TextBox 1">
            <a:extLst>
              <a:ext uri="{FF2B5EF4-FFF2-40B4-BE49-F238E27FC236}">
                <a16:creationId xmlns:a16="http://schemas.microsoft.com/office/drawing/2014/main" id="{4943D757-CD12-4C77-8A44-DF7FC16C1B27}"/>
              </a:ext>
            </a:extLst>
          </p:cNvPr>
          <p:cNvSpPr txBox="1"/>
          <p:nvPr/>
        </p:nvSpPr>
        <p:spPr>
          <a:xfrm>
            <a:off x="5772505" y="1016672"/>
            <a:ext cx="2570255" cy="400110"/>
          </a:xfrm>
          <a:prstGeom prst="rect">
            <a:avLst/>
          </a:prstGeom>
          <a:noFill/>
        </p:spPr>
        <p:txBody>
          <a:bodyPr wrap="square" rtlCol="0">
            <a:spAutoFit/>
          </a:bodyPr>
          <a:lstStyle/>
          <a:p>
            <a:r>
              <a:rPr lang="es-MX" sz="2000" dirty="0" err="1">
                <a:solidFill>
                  <a:srgbClr val="1269B2"/>
                </a:solidFill>
                <a:latin typeface="+mj-lt"/>
              </a:rPr>
              <a:t>datos_personales</a:t>
            </a:r>
            <a:endParaRPr lang="es-MX" sz="2000" dirty="0">
              <a:solidFill>
                <a:srgbClr val="1269B2"/>
              </a:solidFill>
              <a:latin typeface="+mj-lt"/>
            </a:endParaRPr>
          </a:p>
        </p:txBody>
      </p:sp>
    </p:spTree>
    <p:extLst>
      <p:ext uri="{BB962C8B-B14F-4D97-AF65-F5344CB8AC3E}">
        <p14:creationId xmlns:p14="http://schemas.microsoft.com/office/powerpoint/2010/main" val="391599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
            <a:extLst>
              <a:ext uri="{FF2B5EF4-FFF2-40B4-BE49-F238E27FC236}">
                <a16:creationId xmlns:a16="http://schemas.microsoft.com/office/drawing/2014/main" id="{9C351B1B-942F-4CD7-B3E1-D44BF32F430E}"/>
              </a:ext>
            </a:extLst>
          </p:cNvPr>
          <p:cNvSpPr txBox="1"/>
          <p:nvPr/>
        </p:nvSpPr>
        <p:spPr>
          <a:xfrm>
            <a:off x="454472" y="343111"/>
            <a:ext cx="3137027" cy="584775"/>
          </a:xfrm>
          <a:prstGeom prst="rect">
            <a:avLst/>
          </a:prstGeom>
          <a:noFill/>
        </p:spPr>
        <p:txBody>
          <a:bodyPr wrap="square" rtlCol="0">
            <a:spAutoFit/>
          </a:bodyPr>
          <a:lstStyle/>
          <a:p>
            <a:r>
              <a:rPr lang="es-MX" sz="3200" dirty="0">
                <a:solidFill>
                  <a:schemeClr val="accent6"/>
                </a:solidFill>
                <a:latin typeface="+mj-lt"/>
              </a:rPr>
              <a:t>Composite Bag</a:t>
            </a:r>
          </a:p>
        </p:txBody>
      </p:sp>
      <p:graphicFrame>
        <p:nvGraphicFramePr>
          <p:cNvPr id="3" name="Tabla 5">
            <a:extLst>
              <a:ext uri="{FF2B5EF4-FFF2-40B4-BE49-F238E27FC236}">
                <a16:creationId xmlns:a16="http://schemas.microsoft.com/office/drawing/2014/main" id="{8E7CF79D-69F6-4853-BC59-C46A56DC7105}"/>
              </a:ext>
            </a:extLst>
          </p:cNvPr>
          <p:cNvGraphicFramePr>
            <a:graphicFrameLocks noGrp="1"/>
          </p:cNvGraphicFramePr>
          <p:nvPr>
            <p:extLst>
              <p:ext uri="{D42A27DB-BD31-4B8C-83A1-F6EECF244321}">
                <p14:modId xmlns:p14="http://schemas.microsoft.com/office/powerpoint/2010/main" val="996989879"/>
              </p:ext>
            </p:extLst>
          </p:nvPr>
        </p:nvGraphicFramePr>
        <p:xfrm>
          <a:off x="454472" y="1088390"/>
          <a:ext cx="8175177" cy="2966720"/>
        </p:xfrm>
        <a:graphic>
          <a:graphicData uri="http://schemas.openxmlformats.org/drawingml/2006/table">
            <a:tbl>
              <a:tblPr firstRow="1" bandRow="1">
                <a:tableStyleId>{5C22544A-7EE6-4342-B048-85BDC9FD1C3A}</a:tableStyleId>
              </a:tblPr>
              <a:tblGrid>
                <a:gridCol w="2151568">
                  <a:extLst>
                    <a:ext uri="{9D8B030D-6E8A-4147-A177-3AD203B41FA5}">
                      <a16:colId xmlns:a16="http://schemas.microsoft.com/office/drawing/2014/main" val="1267737437"/>
                    </a:ext>
                  </a:extLst>
                </a:gridCol>
                <a:gridCol w="3298550">
                  <a:extLst>
                    <a:ext uri="{9D8B030D-6E8A-4147-A177-3AD203B41FA5}">
                      <a16:colId xmlns:a16="http://schemas.microsoft.com/office/drawing/2014/main" val="1227176272"/>
                    </a:ext>
                  </a:extLst>
                </a:gridCol>
                <a:gridCol w="2725059">
                  <a:extLst>
                    <a:ext uri="{9D8B030D-6E8A-4147-A177-3AD203B41FA5}">
                      <a16:colId xmlns:a16="http://schemas.microsoft.com/office/drawing/2014/main" val="1932855642"/>
                    </a:ext>
                  </a:extLst>
                </a:gridCol>
              </a:tblGrid>
              <a:tr h="370840">
                <a:tc gridSpan="3">
                  <a:txBody>
                    <a:bodyPr/>
                    <a:lstStyle/>
                    <a:p>
                      <a:pPr algn="ctr"/>
                      <a:r>
                        <a:rPr lang="es-MX" b="1" dirty="0" err="1"/>
                        <a:t>datos_personales</a:t>
                      </a:r>
                      <a:endParaRPr lang="es-MX" b="1" dirty="0"/>
                    </a:p>
                  </a:txBody>
                  <a:tcPr/>
                </a:tc>
                <a:tc hMerge="1">
                  <a:txBody>
                    <a:bodyPr/>
                    <a:lstStyle/>
                    <a:p>
                      <a:pPr algn="ctr"/>
                      <a:endParaRPr lang="es-MX" dirty="0"/>
                    </a:p>
                  </a:txBody>
                  <a:tcPr/>
                </a:tc>
                <a:tc hMerge="1">
                  <a:txBody>
                    <a:bodyPr/>
                    <a:lstStyle/>
                    <a:p>
                      <a:pPr algn="ctr"/>
                      <a:endParaRPr lang="es-MX" dirty="0"/>
                    </a:p>
                  </a:txBody>
                  <a:tcPr/>
                </a:tc>
                <a:extLst>
                  <a:ext uri="{0D108BD9-81ED-4DB2-BD59-A6C34878D82A}">
                    <a16:rowId xmlns:a16="http://schemas.microsoft.com/office/drawing/2014/main" val="2106871791"/>
                  </a:ext>
                </a:extLst>
              </a:tr>
              <a:tr h="370840">
                <a:tc>
                  <a:txBody>
                    <a:bodyPr/>
                    <a:lstStyle/>
                    <a:p>
                      <a:pPr algn="ctr"/>
                      <a:r>
                        <a:rPr lang="es-MX" b="1" dirty="0"/>
                        <a:t>Variable</a:t>
                      </a:r>
                    </a:p>
                  </a:txBody>
                  <a:tcPr/>
                </a:tc>
                <a:tc>
                  <a:txBody>
                    <a:bodyPr/>
                    <a:lstStyle/>
                    <a:p>
                      <a:pPr algn="ctr"/>
                      <a:r>
                        <a:rPr lang="es-MX" b="1" dirty="0"/>
                        <a:t>Tipo</a:t>
                      </a:r>
                    </a:p>
                  </a:txBody>
                  <a:tcPr/>
                </a:tc>
                <a:tc>
                  <a:txBody>
                    <a:bodyPr/>
                    <a:lstStyle/>
                    <a:p>
                      <a:pPr algn="ctr"/>
                      <a:r>
                        <a:rPr lang="es-MX" b="1" dirty="0"/>
                        <a:t>Valores Posibles</a:t>
                      </a:r>
                    </a:p>
                  </a:txBody>
                  <a:tcPr/>
                </a:tc>
                <a:extLst>
                  <a:ext uri="{0D108BD9-81ED-4DB2-BD59-A6C34878D82A}">
                    <a16:rowId xmlns:a16="http://schemas.microsoft.com/office/drawing/2014/main" val="841655000"/>
                  </a:ext>
                </a:extLst>
              </a:tr>
              <a:tr h="370840">
                <a:tc>
                  <a:txBody>
                    <a:bodyPr/>
                    <a:lstStyle/>
                    <a:p>
                      <a:r>
                        <a:rPr lang="es-MX" dirty="0"/>
                        <a:t>nombre</a:t>
                      </a:r>
                    </a:p>
                  </a:txBody>
                  <a:tcPr/>
                </a:tc>
                <a:tc>
                  <a:txBody>
                    <a:bodyPr/>
                    <a:lstStyle/>
                    <a:p>
                      <a:r>
                        <a:rPr lang="es-MX" dirty="0"/>
                        <a:t>STRING</a:t>
                      </a:r>
                    </a:p>
                  </a:txBody>
                  <a:tcPr/>
                </a:tc>
                <a:tc>
                  <a:txBody>
                    <a:bodyPr/>
                    <a:lstStyle/>
                    <a:p>
                      <a:r>
                        <a:rPr lang="es-MX" dirty="0"/>
                        <a:t>*</a:t>
                      </a:r>
                    </a:p>
                  </a:txBody>
                  <a:tcPr/>
                </a:tc>
                <a:extLst>
                  <a:ext uri="{0D108BD9-81ED-4DB2-BD59-A6C34878D82A}">
                    <a16:rowId xmlns:a16="http://schemas.microsoft.com/office/drawing/2014/main" val="1324192357"/>
                  </a:ext>
                </a:extLst>
              </a:tr>
              <a:tr h="370840">
                <a:tc>
                  <a:txBody>
                    <a:bodyPr/>
                    <a:lstStyle/>
                    <a:p>
                      <a:r>
                        <a:rPr lang="es-MX" dirty="0" err="1"/>
                        <a:t>apellido_p</a:t>
                      </a:r>
                      <a:endParaRPr lang="es-MX" dirty="0"/>
                    </a:p>
                  </a:txBody>
                  <a:tcPr/>
                </a:tc>
                <a:tc>
                  <a:txBody>
                    <a:bodyPr/>
                    <a:lstStyle/>
                    <a:p>
                      <a:r>
                        <a:rPr lang="es-MX" dirty="0"/>
                        <a:t>STRING</a:t>
                      </a:r>
                    </a:p>
                  </a:txBody>
                  <a:tcPr/>
                </a:tc>
                <a:tc>
                  <a:txBody>
                    <a:bodyPr/>
                    <a:lstStyle/>
                    <a:p>
                      <a:r>
                        <a:rPr lang="es-MX" dirty="0"/>
                        <a:t>*</a:t>
                      </a:r>
                    </a:p>
                  </a:txBody>
                  <a:tcPr/>
                </a:tc>
                <a:extLst>
                  <a:ext uri="{0D108BD9-81ED-4DB2-BD59-A6C34878D82A}">
                    <a16:rowId xmlns:a16="http://schemas.microsoft.com/office/drawing/2014/main" val="997781928"/>
                  </a:ext>
                </a:extLst>
              </a:tr>
              <a:tr h="370840">
                <a:tc>
                  <a:txBody>
                    <a:bodyPr/>
                    <a:lstStyle/>
                    <a:p>
                      <a:r>
                        <a:rPr lang="es-MX" dirty="0" err="1"/>
                        <a:t>apellido_m</a:t>
                      </a:r>
                      <a:endParaRPr lang="es-MX" dirty="0"/>
                    </a:p>
                  </a:txBody>
                  <a:tcPr/>
                </a:tc>
                <a:tc>
                  <a:txBody>
                    <a:bodyPr/>
                    <a:lstStyle/>
                    <a:p>
                      <a:r>
                        <a:rPr lang="es-MX" dirty="0"/>
                        <a:t>STRING</a:t>
                      </a:r>
                    </a:p>
                  </a:txBody>
                  <a:tcPr/>
                </a:tc>
                <a:tc>
                  <a:txBody>
                    <a:bodyPr/>
                    <a:lstStyle/>
                    <a:p>
                      <a:r>
                        <a:rPr lang="es-MX" dirty="0"/>
                        <a:t>*</a:t>
                      </a:r>
                    </a:p>
                  </a:txBody>
                  <a:tcPr/>
                </a:tc>
                <a:extLst>
                  <a:ext uri="{0D108BD9-81ED-4DB2-BD59-A6C34878D82A}">
                    <a16:rowId xmlns:a16="http://schemas.microsoft.com/office/drawing/2014/main" val="3126958796"/>
                  </a:ext>
                </a:extLst>
              </a:tr>
              <a:tr h="370840">
                <a:tc>
                  <a:txBody>
                    <a:bodyPr/>
                    <a:lstStyle/>
                    <a:p>
                      <a:r>
                        <a:rPr lang="es-MX" dirty="0" err="1"/>
                        <a:t>fecha_nacimiento</a:t>
                      </a:r>
                      <a:endParaRPr lang="es-MX" dirty="0"/>
                    </a:p>
                  </a:txBody>
                  <a:tcPr/>
                </a:tc>
                <a:tc>
                  <a:txBody>
                    <a:bodyPr/>
                    <a:lstStyle/>
                    <a:p>
                      <a:r>
                        <a:rPr lang="es-MX" dirty="0"/>
                        <a:t>DATE</a:t>
                      </a:r>
                    </a:p>
                  </a:txBody>
                  <a:tcPr/>
                </a:tc>
                <a:tc>
                  <a:txBody>
                    <a:bodyPr/>
                    <a:lstStyle/>
                    <a:p>
                      <a:r>
                        <a:rPr lang="es-MX" dirty="0"/>
                        <a:t>Fechas</a:t>
                      </a:r>
                    </a:p>
                  </a:txBody>
                  <a:tcPr/>
                </a:tc>
                <a:extLst>
                  <a:ext uri="{0D108BD9-81ED-4DB2-BD59-A6C34878D82A}">
                    <a16:rowId xmlns:a16="http://schemas.microsoft.com/office/drawing/2014/main" val="2183026751"/>
                  </a:ext>
                </a:extLst>
              </a:tr>
              <a:tr h="370840">
                <a:tc>
                  <a:txBody>
                    <a:bodyPr/>
                    <a:lstStyle/>
                    <a:p>
                      <a:r>
                        <a:rPr lang="es-MX" dirty="0" err="1"/>
                        <a:t>curp</a:t>
                      </a:r>
                      <a:endParaRPr lang="es-MX" dirty="0"/>
                    </a:p>
                  </a:txBody>
                  <a:tcPr/>
                </a:tc>
                <a:tc>
                  <a:txBody>
                    <a:bodyPr/>
                    <a:lstStyle/>
                    <a:p>
                      <a:r>
                        <a:rPr lang="es-MX" dirty="0"/>
                        <a:t>REGEX</a:t>
                      </a:r>
                    </a:p>
                  </a:txBody>
                  <a:tcPr/>
                </a:tc>
                <a:tc>
                  <a:txBody>
                    <a:bodyPr/>
                    <a:lstStyle/>
                    <a:p>
                      <a:r>
                        <a:rPr lang="es-MX" dirty="0"/>
                        <a:t>^CCCCNNNNNNCCCCCCNN$</a:t>
                      </a:r>
                    </a:p>
                  </a:txBody>
                  <a:tcPr/>
                </a:tc>
                <a:extLst>
                  <a:ext uri="{0D108BD9-81ED-4DB2-BD59-A6C34878D82A}">
                    <a16:rowId xmlns:a16="http://schemas.microsoft.com/office/drawing/2014/main" val="1440322937"/>
                  </a:ext>
                </a:extLst>
              </a:tr>
              <a:tr h="370840">
                <a:tc>
                  <a:txBody>
                    <a:bodyPr/>
                    <a:lstStyle/>
                    <a:p>
                      <a:r>
                        <a:rPr lang="es-MX" dirty="0" err="1"/>
                        <a:t>tipo_persona</a:t>
                      </a:r>
                      <a:endParaRPr lang="es-MX" dirty="0"/>
                    </a:p>
                  </a:txBody>
                  <a:tcPr/>
                </a:tc>
                <a:tc>
                  <a:txBody>
                    <a:bodyPr/>
                    <a:lstStyle/>
                    <a:p>
                      <a:r>
                        <a:rPr lang="es-MX" dirty="0"/>
                        <a:t>PERSONA</a:t>
                      </a:r>
                    </a:p>
                  </a:txBody>
                  <a:tcPr/>
                </a:tc>
                <a:tc>
                  <a:txBody>
                    <a:bodyPr/>
                    <a:lstStyle/>
                    <a:p>
                      <a:r>
                        <a:rPr lang="es-MX" dirty="0"/>
                        <a:t>ESTUDIANTE, PROFESOR</a:t>
                      </a:r>
                    </a:p>
                  </a:txBody>
                  <a:tcPr/>
                </a:tc>
                <a:extLst>
                  <a:ext uri="{0D108BD9-81ED-4DB2-BD59-A6C34878D82A}">
                    <a16:rowId xmlns:a16="http://schemas.microsoft.com/office/drawing/2014/main" val="581103467"/>
                  </a:ext>
                </a:extLst>
              </a:tr>
            </a:tbl>
          </a:graphicData>
        </a:graphic>
      </p:graphicFrame>
      <p:sp>
        <p:nvSpPr>
          <p:cNvPr id="12" name="CuadroTexto 11">
            <a:extLst>
              <a:ext uri="{FF2B5EF4-FFF2-40B4-BE49-F238E27FC236}">
                <a16:creationId xmlns:a16="http://schemas.microsoft.com/office/drawing/2014/main" id="{D67AF150-1AE9-43DB-A057-8A78A965632E}"/>
              </a:ext>
            </a:extLst>
          </p:cNvPr>
          <p:cNvSpPr txBox="1"/>
          <p:nvPr/>
        </p:nvSpPr>
        <p:spPr>
          <a:xfrm>
            <a:off x="227235" y="4299687"/>
            <a:ext cx="8629650" cy="830997"/>
          </a:xfrm>
          <a:prstGeom prst="rect">
            <a:avLst/>
          </a:prstGeom>
          <a:noFill/>
        </p:spPr>
        <p:txBody>
          <a:bodyPr wrap="square">
            <a:spAutoFit/>
          </a:bodyPr>
          <a:lstStyle/>
          <a:p>
            <a:r>
              <a:rPr lang="es-MX" sz="1200" dirty="0" err="1"/>
              <a:t>Regex</a:t>
            </a:r>
            <a:r>
              <a:rPr lang="es-MX" sz="1200" dirty="0"/>
              <a:t> CURP: ^([A-Z][AEIOUX][A-Z]{2}\d{2}(?:0[1-9]|1[0-2])(?:0[1-9]|[12]\d|3[01])[HM](?:AS|B[CS]|C[CLMSH]|D[FG]|G[TR]|HG|JC|M[CNS]|N[ETL]|OC|PL|Q[TR]|S[PLR]|T[CSL]|VZ|YN|ZS)[B-DF-HJ-NP-TV-Z]{3}[A-Z\d])(\d)$</a:t>
            </a:r>
          </a:p>
          <a:p>
            <a:r>
              <a:rPr lang="es-MX" sz="1200" dirty="0"/>
              <a:t> </a:t>
            </a:r>
          </a:p>
        </p:txBody>
      </p:sp>
    </p:spTree>
    <p:extLst>
      <p:ext uri="{BB962C8B-B14F-4D97-AF65-F5344CB8AC3E}">
        <p14:creationId xmlns:p14="http://schemas.microsoft.com/office/powerpoint/2010/main" val="421558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870385" y="2141211"/>
            <a:ext cx="7403230" cy="584775"/>
          </a:xfrm>
          <a:prstGeom prst="rect">
            <a:avLst/>
          </a:prstGeom>
          <a:noFill/>
        </p:spPr>
        <p:txBody>
          <a:bodyPr wrap="square" rtlCol="0">
            <a:spAutoFit/>
          </a:bodyPr>
          <a:lstStyle/>
          <a:p>
            <a:pPr algn="ctr"/>
            <a:r>
              <a:rPr lang="es-MX" sz="3200" dirty="0">
                <a:solidFill>
                  <a:schemeClr val="accent6"/>
                </a:solidFill>
                <a:latin typeface="+mj-lt"/>
              </a:rPr>
              <a:t>Tercera práctica – </a:t>
            </a:r>
            <a:r>
              <a:rPr lang="es-MX" sz="3200" dirty="0" err="1">
                <a:solidFill>
                  <a:schemeClr val="accent6"/>
                </a:solidFill>
                <a:latin typeface="+mj-lt"/>
              </a:rPr>
              <a:t>Cards</a:t>
            </a:r>
            <a:r>
              <a:rPr lang="es-MX" sz="3200" dirty="0">
                <a:solidFill>
                  <a:schemeClr val="accent6"/>
                </a:solidFill>
                <a:latin typeface="+mj-lt"/>
              </a:rPr>
              <a:t> y Menús</a:t>
            </a:r>
          </a:p>
        </p:txBody>
      </p:sp>
    </p:spTree>
    <p:extLst>
      <p:ext uri="{BB962C8B-B14F-4D97-AF65-F5344CB8AC3E}">
        <p14:creationId xmlns:p14="http://schemas.microsoft.com/office/powerpoint/2010/main" val="403264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AF312-0532-4146-8D5F-7D34FA71880D}"/>
              </a:ext>
            </a:extLst>
          </p:cNvPr>
          <p:cNvSpPr txBox="1"/>
          <p:nvPr/>
        </p:nvSpPr>
        <p:spPr>
          <a:xfrm>
            <a:off x="489177" y="1623463"/>
            <a:ext cx="8165646" cy="769441"/>
          </a:xfrm>
          <a:prstGeom prst="rect">
            <a:avLst/>
          </a:prstGeom>
          <a:noFill/>
        </p:spPr>
        <p:txBody>
          <a:bodyPr wrap="square" rtlCol="0">
            <a:spAutoFit/>
          </a:bodyPr>
          <a:lstStyle/>
          <a:p>
            <a:r>
              <a:rPr lang="es-MX" sz="4400" dirty="0">
                <a:solidFill>
                  <a:schemeClr val="accent6"/>
                </a:solidFill>
                <a:latin typeface="+mj-lt"/>
              </a:rPr>
              <a:t>Oracle Digital </a:t>
            </a:r>
            <a:r>
              <a:rPr lang="es-MX" sz="4400" dirty="0" err="1">
                <a:solidFill>
                  <a:schemeClr val="accent6"/>
                </a:solidFill>
                <a:latin typeface="+mj-lt"/>
              </a:rPr>
              <a:t>Assistant</a:t>
            </a:r>
            <a:r>
              <a:rPr lang="es-MX" sz="4400" dirty="0">
                <a:solidFill>
                  <a:schemeClr val="accent6"/>
                </a:solidFill>
                <a:latin typeface="+mj-lt"/>
              </a:rPr>
              <a:t> (ODA)</a:t>
            </a:r>
          </a:p>
        </p:txBody>
      </p:sp>
    </p:spTree>
    <p:extLst>
      <p:ext uri="{BB962C8B-B14F-4D97-AF65-F5344CB8AC3E}">
        <p14:creationId xmlns:p14="http://schemas.microsoft.com/office/powerpoint/2010/main" val="3970619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578412" y="1986975"/>
            <a:ext cx="7987176" cy="584775"/>
          </a:xfrm>
          <a:prstGeom prst="rect">
            <a:avLst/>
          </a:prstGeom>
          <a:noFill/>
        </p:spPr>
        <p:txBody>
          <a:bodyPr wrap="square" rtlCol="0">
            <a:spAutoFit/>
          </a:bodyPr>
          <a:lstStyle/>
          <a:p>
            <a:pPr algn="ctr"/>
            <a:r>
              <a:rPr lang="es-MX" sz="3200" dirty="0">
                <a:solidFill>
                  <a:schemeClr val="accent6"/>
                </a:solidFill>
                <a:latin typeface="+mj-lt"/>
              </a:rPr>
              <a:t>Cuarta práctica – </a:t>
            </a:r>
            <a:r>
              <a:rPr lang="es-MX" sz="3200" dirty="0" err="1">
                <a:solidFill>
                  <a:schemeClr val="accent6"/>
                </a:solidFill>
                <a:latin typeface="+mj-lt"/>
              </a:rPr>
              <a:t>Custom</a:t>
            </a:r>
            <a:r>
              <a:rPr lang="es-MX" sz="3200" dirty="0">
                <a:solidFill>
                  <a:schemeClr val="accent6"/>
                </a:solidFill>
                <a:latin typeface="+mj-lt"/>
              </a:rPr>
              <a:t> </a:t>
            </a:r>
            <a:r>
              <a:rPr lang="es-MX" sz="3200" dirty="0" err="1">
                <a:solidFill>
                  <a:schemeClr val="accent6"/>
                </a:solidFill>
                <a:latin typeface="+mj-lt"/>
              </a:rPr>
              <a:t>Components</a:t>
            </a:r>
            <a:endParaRPr lang="es-MX" sz="3200" dirty="0">
              <a:solidFill>
                <a:schemeClr val="accent6"/>
              </a:solidFill>
              <a:latin typeface="+mj-lt"/>
            </a:endParaRPr>
          </a:p>
        </p:txBody>
      </p:sp>
      <p:sp>
        <p:nvSpPr>
          <p:cNvPr id="3" name="TextBox 1">
            <a:extLst>
              <a:ext uri="{FF2B5EF4-FFF2-40B4-BE49-F238E27FC236}">
                <a16:creationId xmlns:a16="http://schemas.microsoft.com/office/drawing/2014/main" id="{D3D063AE-1546-40C3-B015-13A8C401F646}"/>
              </a:ext>
            </a:extLst>
          </p:cNvPr>
          <p:cNvSpPr txBox="1"/>
          <p:nvPr/>
        </p:nvSpPr>
        <p:spPr>
          <a:xfrm>
            <a:off x="870385" y="2571750"/>
            <a:ext cx="7403230" cy="369332"/>
          </a:xfrm>
          <a:prstGeom prst="rect">
            <a:avLst/>
          </a:prstGeom>
          <a:noFill/>
        </p:spPr>
        <p:txBody>
          <a:bodyPr wrap="square" rtlCol="0">
            <a:spAutoFit/>
          </a:bodyPr>
          <a:lstStyle/>
          <a:p>
            <a:pPr algn="ctr"/>
            <a:r>
              <a:rPr lang="es-MX" dirty="0">
                <a:solidFill>
                  <a:schemeClr val="accent6"/>
                </a:solidFill>
                <a:latin typeface="+mj-lt"/>
              </a:rPr>
              <a:t>Teoría</a:t>
            </a:r>
          </a:p>
        </p:txBody>
      </p:sp>
    </p:spTree>
    <p:extLst>
      <p:ext uri="{BB962C8B-B14F-4D97-AF65-F5344CB8AC3E}">
        <p14:creationId xmlns:p14="http://schemas.microsoft.com/office/powerpoint/2010/main" val="357236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790FAC6-38FD-4EA4-94C5-5B22324507F9}"/>
              </a:ext>
            </a:extLst>
          </p:cNvPr>
          <p:cNvSpPr txBox="1"/>
          <p:nvPr/>
        </p:nvSpPr>
        <p:spPr>
          <a:xfrm>
            <a:off x="341523" y="4232855"/>
            <a:ext cx="7733841" cy="600164"/>
          </a:xfrm>
          <a:prstGeom prst="rect">
            <a:avLst/>
          </a:prstGeom>
          <a:noFill/>
        </p:spPr>
        <p:txBody>
          <a:bodyPr wrap="square">
            <a:spAutoFit/>
          </a:bodyPr>
          <a:lstStyle/>
          <a:p>
            <a:r>
              <a:rPr lang="es-MX" sz="1100" dirty="0" err="1"/>
              <a:t>Custom</a:t>
            </a:r>
            <a:r>
              <a:rPr lang="es-MX" sz="1100" dirty="0"/>
              <a:t> </a:t>
            </a:r>
            <a:r>
              <a:rPr lang="es-MX" sz="1100" dirty="0" err="1"/>
              <a:t>Component</a:t>
            </a:r>
            <a:r>
              <a:rPr lang="es-MX" sz="1100" dirty="0"/>
              <a:t>: </a:t>
            </a:r>
            <a:r>
              <a:rPr lang="es-MX" sz="1100" dirty="0">
                <a:hlinkClick r:id="rId2"/>
              </a:rPr>
              <a:t>https://docs.oracle.com/en/cloud/paas/digital-assistant/tutorial-cc-dev/index.html#step_one</a:t>
            </a:r>
            <a:endParaRPr lang="es-MX" sz="1100" dirty="0"/>
          </a:p>
          <a:p>
            <a:r>
              <a:rPr lang="es-MX" sz="1100" dirty="0"/>
              <a:t>SDK: </a:t>
            </a:r>
            <a:r>
              <a:rPr lang="es-MX" sz="1100" dirty="0">
                <a:hlinkClick r:id="rId3"/>
              </a:rPr>
              <a:t>https://oracle.github.io/bots-node-sdk/lib_component_sdk.js.html</a:t>
            </a:r>
            <a:endParaRPr lang="es-MX" sz="1100" dirty="0"/>
          </a:p>
          <a:p>
            <a:r>
              <a:rPr lang="es-MX" sz="1100" dirty="0"/>
              <a:t>Diagrama: </a:t>
            </a:r>
            <a:r>
              <a:rPr lang="es-MX" sz="1100" dirty="0">
                <a:hlinkClick r:id="rId4"/>
              </a:rPr>
              <a:t>https://drive.google.com/file/d/186dYG6ystbEryVnbc5FMJ2QaJBRSCJAE/view?usp=sharing</a:t>
            </a:r>
            <a:r>
              <a:rPr lang="es-MX" sz="1100" dirty="0"/>
              <a:t> </a:t>
            </a:r>
          </a:p>
        </p:txBody>
      </p:sp>
      <p:sp>
        <p:nvSpPr>
          <p:cNvPr id="4" name="TextBox 2">
            <a:extLst>
              <a:ext uri="{FF2B5EF4-FFF2-40B4-BE49-F238E27FC236}">
                <a16:creationId xmlns:a16="http://schemas.microsoft.com/office/drawing/2014/main" id="{698BB7EC-3F3E-4ABB-A6D0-FB6859C1B1DC}"/>
              </a:ext>
            </a:extLst>
          </p:cNvPr>
          <p:cNvSpPr txBox="1"/>
          <p:nvPr/>
        </p:nvSpPr>
        <p:spPr>
          <a:xfrm>
            <a:off x="994299" y="1978225"/>
            <a:ext cx="2302523" cy="1569660"/>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dirty="0" err="1"/>
              <a:t>NodeJS</a:t>
            </a:r>
            <a:endParaRPr lang="es-MX" sz="1600" dirty="0"/>
          </a:p>
          <a:p>
            <a:pPr marL="285750" indent="-285750" algn="l">
              <a:buFont typeface="Arial" panose="020B0604020202020204" pitchFamily="34" charset="0"/>
              <a:buChar char="•"/>
            </a:pPr>
            <a:r>
              <a:rPr lang="es-MX" sz="1600" dirty="0"/>
              <a:t>NMP</a:t>
            </a:r>
          </a:p>
          <a:p>
            <a:pPr marL="285750" indent="-285750" algn="l">
              <a:buFont typeface="Arial" panose="020B0604020202020204" pitchFamily="34" charset="0"/>
              <a:buChar char="•"/>
            </a:pPr>
            <a:r>
              <a:rPr lang="es-MX" sz="1600" dirty="0"/>
              <a:t>Editor de Código</a:t>
            </a:r>
          </a:p>
          <a:p>
            <a:pPr marL="285750" indent="-285750" algn="l">
              <a:buFont typeface="Arial" panose="020B0604020202020204" pitchFamily="34" charset="0"/>
              <a:buChar char="•"/>
            </a:pPr>
            <a:r>
              <a:rPr lang="es-MX" sz="1600" dirty="0" err="1"/>
              <a:t>Ngrok</a:t>
            </a:r>
            <a:endParaRPr lang="es-MX" sz="1600" dirty="0"/>
          </a:p>
          <a:p>
            <a:pPr marL="285750" indent="-285750" algn="l">
              <a:buFont typeface="Arial" panose="020B0604020202020204" pitchFamily="34" charset="0"/>
              <a:buChar char="•"/>
            </a:pPr>
            <a:endParaRPr lang="es-MX" sz="1600" dirty="0"/>
          </a:p>
          <a:p>
            <a:pPr marL="285750" indent="-285750" algn="l">
              <a:buFont typeface="Arial" panose="020B0604020202020204" pitchFamily="34" charset="0"/>
              <a:buChar char="•"/>
            </a:pPr>
            <a:endParaRPr lang="es-MX" sz="1600" b="0" i="0" dirty="0">
              <a:effectLst/>
            </a:endParaRPr>
          </a:p>
        </p:txBody>
      </p:sp>
      <p:sp>
        <p:nvSpPr>
          <p:cNvPr id="5" name="TextBox 1">
            <a:extLst>
              <a:ext uri="{FF2B5EF4-FFF2-40B4-BE49-F238E27FC236}">
                <a16:creationId xmlns:a16="http://schemas.microsoft.com/office/drawing/2014/main" id="{7E07509A-CEF5-45B7-9069-253F3D25B7AD}"/>
              </a:ext>
            </a:extLst>
          </p:cNvPr>
          <p:cNvSpPr txBox="1"/>
          <p:nvPr/>
        </p:nvSpPr>
        <p:spPr>
          <a:xfrm>
            <a:off x="793215" y="1343655"/>
            <a:ext cx="1586376" cy="369332"/>
          </a:xfrm>
          <a:prstGeom prst="rect">
            <a:avLst/>
          </a:prstGeom>
          <a:noFill/>
        </p:spPr>
        <p:txBody>
          <a:bodyPr wrap="square" rtlCol="0">
            <a:spAutoFit/>
          </a:bodyPr>
          <a:lstStyle/>
          <a:p>
            <a:pPr algn="ctr"/>
            <a:r>
              <a:rPr lang="es-MX" dirty="0">
                <a:solidFill>
                  <a:schemeClr val="accent6"/>
                </a:solidFill>
                <a:latin typeface="+mj-lt"/>
              </a:rPr>
              <a:t>Requisitos</a:t>
            </a:r>
          </a:p>
        </p:txBody>
      </p:sp>
      <p:sp>
        <p:nvSpPr>
          <p:cNvPr id="6" name="TextBox 1">
            <a:extLst>
              <a:ext uri="{FF2B5EF4-FFF2-40B4-BE49-F238E27FC236}">
                <a16:creationId xmlns:a16="http://schemas.microsoft.com/office/drawing/2014/main" id="{C4C88DB9-35B6-4AEF-B879-CA18AAE14D44}"/>
              </a:ext>
            </a:extLst>
          </p:cNvPr>
          <p:cNvSpPr txBox="1"/>
          <p:nvPr/>
        </p:nvSpPr>
        <p:spPr>
          <a:xfrm>
            <a:off x="3866947" y="1340632"/>
            <a:ext cx="1586376" cy="369332"/>
          </a:xfrm>
          <a:prstGeom prst="rect">
            <a:avLst/>
          </a:prstGeom>
          <a:noFill/>
        </p:spPr>
        <p:txBody>
          <a:bodyPr wrap="square" rtlCol="0">
            <a:spAutoFit/>
          </a:bodyPr>
          <a:lstStyle/>
          <a:p>
            <a:pPr algn="ctr"/>
            <a:r>
              <a:rPr lang="es-MX" dirty="0">
                <a:solidFill>
                  <a:schemeClr val="accent6"/>
                </a:solidFill>
                <a:latin typeface="+mj-lt"/>
              </a:rPr>
              <a:t>Proceso</a:t>
            </a:r>
          </a:p>
        </p:txBody>
      </p:sp>
      <p:sp>
        <p:nvSpPr>
          <p:cNvPr id="7" name="TextBox 2">
            <a:extLst>
              <a:ext uri="{FF2B5EF4-FFF2-40B4-BE49-F238E27FC236}">
                <a16:creationId xmlns:a16="http://schemas.microsoft.com/office/drawing/2014/main" id="{8639F7EA-EA80-4877-8D56-712CC82D4812}"/>
              </a:ext>
            </a:extLst>
          </p:cNvPr>
          <p:cNvSpPr txBox="1"/>
          <p:nvPr/>
        </p:nvSpPr>
        <p:spPr>
          <a:xfrm>
            <a:off x="4055152" y="1975202"/>
            <a:ext cx="4791393" cy="1323439"/>
          </a:xfrm>
          <a:prstGeom prst="rect">
            <a:avLst/>
          </a:prstGeom>
          <a:noFill/>
        </p:spPr>
        <p:txBody>
          <a:bodyPr wrap="square" lIns="91440" tIns="45720" rIns="91440" bIns="45720" rtlCol="0" anchor="t">
            <a:spAutoFit/>
          </a:bodyPr>
          <a:lstStyle/>
          <a:p>
            <a:pPr marL="342900" indent="-342900" algn="l">
              <a:buFont typeface="+mj-lt"/>
              <a:buAutoNum type="arabicPeriod"/>
            </a:pPr>
            <a:r>
              <a:rPr lang="es-MX" sz="1600" dirty="0"/>
              <a:t>Nuevo proyecto</a:t>
            </a:r>
          </a:p>
          <a:p>
            <a:pPr marL="342900" indent="-342900" algn="l">
              <a:buFont typeface="+mj-lt"/>
              <a:buAutoNum type="arabicPeriod"/>
            </a:pPr>
            <a:r>
              <a:rPr lang="es-MX" sz="1600" dirty="0" err="1"/>
              <a:t>npm</a:t>
            </a:r>
            <a:r>
              <a:rPr lang="es-MX" sz="1600" dirty="0"/>
              <a:t> </a:t>
            </a:r>
            <a:r>
              <a:rPr lang="es-MX" sz="1600" dirty="0" err="1"/>
              <a:t>install</a:t>
            </a:r>
            <a:r>
              <a:rPr lang="es-MX" sz="1600" dirty="0"/>
              <a:t> -g @oracle/bots-node-sdk</a:t>
            </a:r>
          </a:p>
          <a:p>
            <a:pPr marL="342900" indent="-342900" algn="l">
              <a:buFont typeface="+mj-lt"/>
              <a:buAutoNum type="arabicPeriod"/>
            </a:pPr>
            <a:r>
              <a:rPr lang="es-MX" sz="1600" dirty="0" err="1"/>
              <a:t>bots-node-sdk</a:t>
            </a:r>
            <a:r>
              <a:rPr lang="es-MX" sz="1600" dirty="0"/>
              <a:t> </a:t>
            </a:r>
            <a:r>
              <a:rPr lang="es-MX" sz="1600" dirty="0" err="1"/>
              <a:t>init</a:t>
            </a:r>
            <a:r>
              <a:rPr lang="es-MX" sz="1600" dirty="0"/>
              <a:t> </a:t>
            </a:r>
            <a:r>
              <a:rPr lang="es-MX" sz="1600" dirty="0" err="1"/>
              <a:t>converterccs</a:t>
            </a:r>
            <a:r>
              <a:rPr lang="es-MX" sz="1600" dirty="0"/>
              <a:t> --</a:t>
            </a:r>
            <a:r>
              <a:rPr lang="es-MX" sz="1600" dirty="0" err="1"/>
              <a:t>name</a:t>
            </a:r>
            <a:r>
              <a:rPr lang="es-MX" sz="1600" dirty="0"/>
              <a:t> </a:t>
            </a:r>
            <a:r>
              <a:rPr lang="es-MX" sz="1600" dirty="0" err="1"/>
              <a:t>converterccs</a:t>
            </a:r>
            <a:r>
              <a:rPr lang="es-MX" sz="1600" dirty="0"/>
              <a:t> --</a:t>
            </a:r>
            <a:r>
              <a:rPr lang="es-MX" sz="1600" dirty="0" err="1"/>
              <a:t>component-name</a:t>
            </a:r>
            <a:r>
              <a:rPr lang="es-MX" sz="1600" dirty="0"/>
              <a:t> </a:t>
            </a:r>
            <a:r>
              <a:rPr lang="es-MX" sz="1600" dirty="0" err="1"/>
              <a:t>becabot</a:t>
            </a:r>
            <a:endParaRPr lang="es-MX" sz="1600" dirty="0"/>
          </a:p>
          <a:p>
            <a:pPr marL="342900" indent="-342900" algn="l">
              <a:buFont typeface="+mj-lt"/>
              <a:buAutoNum type="arabicPeriod"/>
            </a:pPr>
            <a:endParaRPr lang="es-MX" sz="1600" b="0" i="0" dirty="0">
              <a:effectLst/>
            </a:endParaRPr>
          </a:p>
        </p:txBody>
      </p:sp>
      <p:cxnSp>
        <p:nvCxnSpPr>
          <p:cNvPr id="8" name="Conector recto 7">
            <a:extLst>
              <a:ext uri="{FF2B5EF4-FFF2-40B4-BE49-F238E27FC236}">
                <a16:creationId xmlns:a16="http://schemas.microsoft.com/office/drawing/2014/main" id="{3DDEA843-E917-4FB1-A175-7A2751413B9F}"/>
              </a:ext>
            </a:extLst>
          </p:cNvPr>
          <p:cNvCxnSpPr>
            <a:cxnSpLocks/>
          </p:cNvCxnSpPr>
          <p:nvPr/>
        </p:nvCxnSpPr>
        <p:spPr>
          <a:xfrm>
            <a:off x="3459299" y="1340632"/>
            <a:ext cx="0" cy="1895315"/>
          </a:xfrm>
          <a:prstGeom prst="line">
            <a:avLst/>
          </a:prstGeom>
          <a:ln w="19050">
            <a:solidFill>
              <a:srgbClr val="1269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879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578412" y="1986975"/>
            <a:ext cx="7987176" cy="584775"/>
          </a:xfrm>
          <a:prstGeom prst="rect">
            <a:avLst/>
          </a:prstGeom>
          <a:noFill/>
        </p:spPr>
        <p:txBody>
          <a:bodyPr wrap="square" rtlCol="0">
            <a:spAutoFit/>
          </a:bodyPr>
          <a:lstStyle/>
          <a:p>
            <a:pPr algn="ctr"/>
            <a:r>
              <a:rPr lang="es-MX" sz="3200" dirty="0">
                <a:solidFill>
                  <a:schemeClr val="accent6"/>
                </a:solidFill>
                <a:latin typeface="+mj-lt"/>
              </a:rPr>
              <a:t>Quinta práctica – </a:t>
            </a:r>
            <a:r>
              <a:rPr lang="es-MX" sz="3200" dirty="0" err="1">
                <a:solidFill>
                  <a:schemeClr val="accent6"/>
                </a:solidFill>
                <a:latin typeface="+mj-lt"/>
              </a:rPr>
              <a:t>Handlers</a:t>
            </a:r>
            <a:r>
              <a:rPr lang="es-MX" sz="3200" dirty="0">
                <a:solidFill>
                  <a:schemeClr val="accent6"/>
                </a:solidFill>
                <a:latin typeface="+mj-lt"/>
              </a:rPr>
              <a:t> </a:t>
            </a:r>
            <a:r>
              <a:rPr lang="es-MX" sz="3200" dirty="0" err="1">
                <a:solidFill>
                  <a:schemeClr val="accent6"/>
                </a:solidFill>
                <a:latin typeface="+mj-lt"/>
              </a:rPr>
              <a:t>Events</a:t>
            </a:r>
            <a:endParaRPr lang="es-MX" sz="3200" dirty="0">
              <a:solidFill>
                <a:schemeClr val="accent6"/>
              </a:solidFill>
              <a:latin typeface="+mj-lt"/>
            </a:endParaRPr>
          </a:p>
        </p:txBody>
      </p:sp>
      <p:sp>
        <p:nvSpPr>
          <p:cNvPr id="3" name="TextBox 1">
            <a:extLst>
              <a:ext uri="{FF2B5EF4-FFF2-40B4-BE49-F238E27FC236}">
                <a16:creationId xmlns:a16="http://schemas.microsoft.com/office/drawing/2014/main" id="{D3D063AE-1546-40C3-B015-13A8C401F646}"/>
              </a:ext>
            </a:extLst>
          </p:cNvPr>
          <p:cNvSpPr txBox="1"/>
          <p:nvPr/>
        </p:nvSpPr>
        <p:spPr>
          <a:xfrm>
            <a:off x="870385" y="2571750"/>
            <a:ext cx="7403230" cy="369332"/>
          </a:xfrm>
          <a:prstGeom prst="rect">
            <a:avLst/>
          </a:prstGeom>
          <a:noFill/>
        </p:spPr>
        <p:txBody>
          <a:bodyPr wrap="square" rtlCol="0">
            <a:spAutoFit/>
          </a:bodyPr>
          <a:lstStyle/>
          <a:p>
            <a:pPr algn="ctr"/>
            <a:r>
              <a:rPr lang="es-MX" dirty="0">
                <a:solidFill>
                  <a:schemeClr val="accent6"/>
                </a:solidFill>
                <a:latin typeface="+mj-lt"/>
              </a:rPr>
              <a:t>Teoría</a:t>
            </a:r>
          </a:p>
        </p:txBody>
      </p:sp>
    </p:spTree>
    <p:extLst>
      <p:ext uri="{BB962C8B-B14F-4D97-AF65-F5344CB8AC3E}">
        <p14:creationId xmlns:p14="http://schemas.microsoft.com/office/powerpoint/2010/main" val="1887807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452280F1-0836-43E1-ADBF-E66982E1479D}"/>
              </a:ext>
            </a:extLst>
          </p:cNvPr>
          <p:cNvSpPr/>
          <p:nvPr/>
        </p:nvSpPr>
        <p:spPr>
          <a:xfrm>
            <a:off x="1872346" y="1056308"/>
            <a:ext cx="3240000" cy="3240000"/>
          </a:xfrm>
          <a:prstGeom prst="ellipse">
            <a:avLst/>
          </a:prstGeom>
          <a:noFill/>
          <a:ln w="38100">
            <a:solidFill>
              <a:srgbClr val="12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erda 7">
            <a:extLst>
              <a:ext uri="{FF2B5EF4-FFF2-40B4-BE49-F238E27FC236}">
                <a16:creationId xmlns:a16="http://schemas.microsoft.com/office/drawing/2014/main" id="{5B6BFB86-2A3E-4629-B57A-7F7277528553}"/>
              </a:ext>
            </a:extLst>
          </p:cNvPr>
          <p:cNvSpPr/>
          <p:nvPr/>
        </p:nvSpPr>
        <p:spPr>
          <a:xfrm rot="17563888">
            <a:off x="2112576" y="1310970"/>
            <a:ext cx="2759542" cy="2735045"/>
          </a:xfrm>
          <a:prstGeom prst="chord">
            <a:avLst/>
          </a:prstGeom>
          <a:solidFill>
            <a:srgbClr val="1269B2"/>
          </a:solidFill>
          <a:ln w="57150">
            <a:solidFill>
              <a:srgbClr val="12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Arco 8">
            <a:extLst>
              <a:ext uri="{FF2B5EF4-FFF2-40B4-BE49-F238E27FC236}">
                <a16:creationId xmlns:a16="http://schemas.microsoft.com/office/drawing/2014/main" id="{8EA7F45F-F599-48FC-A21E-3EA2473C31A6}"/>
              </a:ext>
            </a:extLst>
          </p:cNvPr>
          <p:cNvSpPr/>
          <p:nvPr/>
        </p:nvSpPr>
        <p:spPr>
          <a:xfrm rot="21406980">
            <a:off x="2943273" y="1549994"/>
            <a:ext cx="1098147" cy="1189721"/>
          </a:xfrm>
          <a:prstGeom prst="arc">
            <a:avLst>
              <a:gd name="adj1" fmla="val 11182065"/>
              <a:gd name="adj2" fmla="val 54679"/>
            </a:avLst>
          </a:prstGeom>
          <a:ln w="5715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7539C035-ADA8-44E4-8750-B1A5BF74B200}"/>
              </a:ext>
            </a:extLst>
          </p:cNvPr>
          <p:cNvSpPr/>
          <p:nvPr/>
        </p:nvSpPr>
        <p:spPr>
          <a:xfrm>
            <a:off x="2212673" y="243935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28" name="TextBox 1">
            <a:extLst>
              <a:ext uri="{FF2B5EF4-FFF2-40B4-BE49-F238E27FC236}">
                <a16:creationId xmlns:a16="http://schemas.microsoft.com/office/drawing/2014/main" id="{4943D757-CD12-4C77-8A44-DF7FC16C1B27}"/>
              </a:ext>
            </a:extLst>
          </p:cNvPr>
          <p:cNvSpPr txBox="1"/>
          <p:nvPr/>
        </p:nvSpPr>
        <p:spPr>
          <a:xfrm>
            <a:off x="4068078" y="1801047"/>
            <a:ext cx="1461976" cy="278940"/>
          </a:xfrm>
          <a:prstGeom prst="rect">
            <a:avLst/>
          </a:prstGeom>
          <a:solidFill>
            <a:srgbClr val="1269B2"/>
          </a:solidFill>
          <a:ln>
            <a:solidFill>
              <a:schemeClr val="bg1"/>
            </a:solidFill>
          </a:ln>
        </p:spPr>
        <p:txBody>
          <a:bodyPr wrap="square" rtlCol="0">
            <a:spAutoFit/>
          </a:bodyPr>
          <a:lstStyle/>
          <a:p>
            <a:r>
              <a:rPr lang="es-MX" sz="1200" dirty="0" err="1">
                <a:solidFill>
                  <a:schemeClr val="bg2"/>
                </a:solidFill>
                <a:latin typeface="+mj-lt"/>
              </a:rPr>
              <a:t>datos_personales</a:t>
            </a:r>
            <a:endParaRPr lang="es-MX" sz="1200" dirty="0">
              <a:solidFill>
                <a:schemeClr val="bg2"/>
              </a:solidFill>
              <a:latin typeface="+mj-lt"/>
            </a:endParaRPr>
          </a:p>
        </p:txBody>
      </p:sp>
      <p:sp>
        <p:nvSpPr>
          <p:cNvPr id="14" name="Rectángulo: esquinas redondeadas 13">
            <a:extLst>
              <a:ext uri="{FF2B5EF4-FFF2-40B4-BE49-F238E27FC236}">
                <a16:creationId xmlns:a16="http://schemas.microsoft.com/office/drawing/2014/main" id="{3D9D2672-701F-4753-AD2F-F99EF76FF7FF}"/>
              </a:ext>
            </a:extLst>
          </p:cNvPr>
          <p:cNvSpPr/>
          <p:nvPr/>
        </p:nvSpPr>
        <p:spPr>
          <a:xfrm>
            <a:off x="2941619" y="2406771"/>
            <a:ext cx="1752403"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rgbClr val="1269B2"/>
                </a:solidFill>
              </a:rPr>
              <a:t>fecha_nacimiento</a:t>
            </a:r>
            <a:endParaRPr lang="es-MX" sz="1400" dirty="0">
              <a:solidFill>
                <a:srgbClr val="1269B2"/>
              </a:solidFill>
            </a:endParaRPr>
          </a:p>
        </p:txBody>
      </p:sp>
      <p:sp>
        <p:nvSpPr>
          <p:cNvPr id="15" name="Rectángulo: esquinas redondeadas 14">
            <a:extLst>
              <a:ext uri="{FF2B5EF4-FFF2-40B4-BE49-F238E27FC236}">
                <a16:creationId xmlns:a16="http://schemas.microsoft.com/office/drawing/2014/main" id="{F738A741-020C-433E-830F-0C5978509B0C}"/>
              </a:ext>
            </a:extLst>
          </p:cNvPr>
          <p:cNvSpPr/>
          <p:nvPr/>
        </p:nvSpPr>
        <p:spPr>
          <a:xfrm>
            <a:off x="2510104"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16" name="Rectángulo: esquinas redondeadas 15">
            <a:extLst>
              <a:ext uri="{FF2B5EF4-FFF2-40B4-BE49-F238E27FC236}">
                <a16:creationId xmlns:a16="http://schemas.microsoft.com/office/drawing/2014/main" id="{878FAE48-5DAB-4AEB-9AFA-4483CF53EB67}"/>
              </a:ext>
            </a:extLst>
          </p:cNvPr>
          <p:cNvSpPr/>
          <p:nvPr/>
        </p:nvSpPr>
        <p:spPr>
          <a:xfrm>
            <a:off x="3227247"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17" name="TextBox 1">
            <a:extLst>
              <a:ext uri="{FF2B5EF4-FFF2-40B4-BE49-F238E27FC236}">
                <a16:creationId xmlns:a16="http://schemas.microsoft.com/office/drawing/2014/main" id="{651C1C72-7E85-4FCB-BB87-70484666D25D}"/>
              </a:ext>
            </a:extLst>
          </p:cNvPr>
          <p:cNvSpPr txBox="1"/>
          <p:nvPr/>
        </p:nvSpPr>
        <p:spPr>
          <a:xfrm>
            <a:off x="111356" y="2677702"/>
            <a:ext cx="1163966" cy="278940"/>
          </a:xfrm>
          <a:prstGeom prst="rect">
            <a:avLst/>
          </a:prstGeom>
          <a:solidFill>
            <a:srgbClr val="1269B2"/>
          </a:solidFill>
        </p:spPr>
        <p:txBody>
          <a:bodyPr wrap="square" rtlCol="0">
            <a:spAutoFit/>
          </a:bodyPr>
          <a:lstStyle/>
          <a:p>
            <a:pPr algn="ctr"/>
            <a:r>
              <a:rPr lang="es-MX" sz="1200" dirty="0">
                <a:solidFill>
                  <a:schemeClr val="bg1"/>
                </a:solidFill>
                <a:latin typeface="+mj-lt"/>
              </a:rPr>
              <a:t>Pedir datos</a:t>
            </a:r>
          </a:p>
        </p:txBody>
      </p:sp>
      <p:sp>
        <p:nvSpPr>
          <p:cNvPr id="18" name="TextBox 1">
            <a:extLst>
              <a:ext uri="{FF2B5EF4-FFF2-40B4-BE49-F238E27FC236}">
                <a16:creationId xmlns:a16="http://schemas.microsoft.com/office/drawing/2014/main" id="{4880B9CA-9685-4552-9036-BC4E2CFF2886}"/>
              </a:ext>
            </a:extLst>
          </p:cNvPr>
          <p:cNvSpPr txBox="1"/>
          <p:nvPr/>
        </p:nvSpPr>
        <p:spPr>
          <a:xfrm>
            <a:off x="5683270" y="2630121"/>
            <a:ext cx="1223892" cy="278940"/>
          </a:xfrm>
          <a:prstGeom prst="rect">
            <a:avLst/>
          </a:prstGeom>
          <a:solidFill>
            <a:srgbClr val="1269B2"/>
          </a:solidFill>
        </p:spPr>
        <p:txBody>
          <a:bodyPr wrap="square" rtlCol="0">
            <a:spAutoFit/>
          </a:bodyPr>
          <a:lstStyle/>
          <a:p>
            <a:pPr algn="ctr"/>
            <a:r>
              <a:rPr lang="es-MX" sz="1200" dirty="0">
                <a:solidFill>
                  <a:schemeClr val="bg1"/>
                </a:solidFill>
                <a:latin typeface="+mj-lt"/>
              </a:rPr>
              <a:t>Guardar datos</a:t>
            </a:r>
          </a:p>
        </p:txBody>
      </p:sp>
      <p:sp>
        <p:nvSpPr>
          <p:cNvPr id="24" name="TextBox 1">
            <a:extLst>
              <a:ext uri="{FF2B5EF4-FFF2-40B4-BE49-F238E27FC236}">
                <a16:creationId xmlns:a16="http://schemas.microsoft.com/office/drawing/2014/main" id="{C8D3D117-4615-4153-BAAC-7BF3FACB6F54}"/>
              </a:ext>
            </a:extLst>
          </p:cNvPr>
          <p:cNvSpPr txBox="1"/>
          <p:nvPr/>
        </p:nvSpPr>
        <p:spPr>
          <a:xfrm>
            <a:off x="7350976" y="2630121"/>
            <a:ext cx="1461976" cy="278940"/>
          </a:xfrm>
          <a:prstGeom prst="rect">
            <a:avLst/>
          </a:prstGeom>
          <a:solidFill>
            <a:srgbClr val="1269B2"/>
          </a:solidFill>
        </p:spPr>
        <p:txBody>
          <a:bodyPr wrap="square" rtlCol="0">
            <a:spAutoFit/>
          </a:bodyPr>
          <a:lstStyle/>
          <a:p>
            <a:pPr algn="ctr"/>
            <a:r>
              <a:rPr lang="es-MX" sz="1200" dirty="0">
                <a:solidFill>
                  <a:schemeClr val="bg1"/>
                </a:solidFill>
                <a:latin typeface="+mj-lt"/>
              </a:rPr>
              <a:t>Despedida</a:t>
            </a:r>
          </a:p>
        </p:txBody>
      </p:sp>
      <p:cxnSp>
        <p:nvCxnSpPr>
          <p:cNvPr id="25" name="Conector recto de flecha 24">
            <a:extLst>
              <a:ext uri="{FF2B5EF4-FFF2-40B4-BE49-F238E27FC236}">
                <a16:creationId xmlns:a16="http://schemas.microsoft.com/office/drawing/2014/main" id="{C3A45618-75BF-433A-896D-CE0A74A6A0F6}"/>
              </a:ext>
            </a:extLst>
          </p:cNvPr>
          <p:cNvCxnSpPr>
            <a:cxnSpLocks/>
          </p:cNvCxnSpPr>
          <p:nvPr/>
        </p:nvCxnSpPr>
        <p:spPr>
          <a:xfrm>
            <a:off x="1275322" y="2835693"/>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3550C88A-17E4-42A8-BA25-9969DC843C0C}"/>
              </a:ext>
            </a:extLst>
          </p:cNvPr>
          <p:cNvCxnSpPr>
            <a:cxnSpLocks/>
          </p:cNvCxnSpPr>
          <p:nvPr/>
        </p:nvCxnSpPr>
        <p:spPr>
          <a:xfrm>
            <a:off x="6855115" y="2769591"/>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722A43AC-7A46-450C-9027-C0FB5785789E}"/>
              </a:ext>
            </a:extLst>
          </p:cNvPr>
          <p:cNvCxnSpPr>
            <a:cxnSpLocks/>
          </p:cNvCxnSpPr>
          <p:nvPr/>
        </p:nvCxnSpPr>
        <p:spPr>
          <a:xfrm>
            <a:off x="5187409" y="2769591"/>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5E528E53-22BB-4C29-BDB7-000A06ACF0B5}"/>
              </a:ext>
            </a:extLst>
          </p:cNvPr>
          <p:cNvCxnSpPr>
            <a:cxnSpLocks/>
          </p:cNvCxnSpPr>
          <p:nvPr/>
        </p:nvCxnSpPr>
        <p:spPr>
          <a:xfrm flipH="1">
            <a:off x="4648172" y="506776"/>
            <a:ext cx="787167" cy="772329"/>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18CF66E2-ADF6-414E-9C45-476B0F9235A6}"/>
              </a:ext>
            </a:extLst>
          </p:cNvPr>
          <p:cNvCxnSpPr>
            <a:cxnSpLocks/>
          </p:cNvCxnSpPr>
          <p:nvPr/>
        </p:nvCxnSpPr>
        <p:spPr>
          <a:xfrm>
            <a:off x="1301424" y="847192"/>
            <a:ext cx="822166" cy="505859"/>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B041F305-09BC-436A-A47B-9CEEF9319386}"/>
              </a:ext>
            </a:extLst>
          </p:cNvPr>
          <p:cNvCxnSpPr>
            <a:cxnSpLocks/>
          </p:cNvCxnSpPr>
          <p:nvPr/>
        </p:nvCxnSpPr>
        <p:spPr>
          <a:xfrm flipH="1" flipV="1">
            <a:off x="5112245" y="3698506"/>
            <a:ext cx="835618" cy="511094"/>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F2506E1E-49B2-4FD5-B176-F6E118EF6CEB}"/>
              </a:ext>
            </a:extLst>
          </p:cNvPr>
          <p:cNvCxnSpPr>
            <a:cxnSpLocks/>
          </p:cNvCxnSpPr>
          <p:nvPr/>
        </p:nvCxnSpPr>
        <p:spPr>
          <a:xfrm flipV="1">
            <a:off x="1141131" y="3663608"/>
            <a:ext cx="846494" cy="560931"/>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sp>
        <p:nvSpPr>
          <p:cNvPr id="37" name="Signo de multiplicación 36">
            <a:extLst>
              <a:ext uri="{FF2B5EF4-FFF2-40B4-BE49-F238E27FC236}">
                <a16:creationId xmlns:a16="http://schemas.microsoft.com/office/drawing/2014/main" id="{644B8FE2-A18A-4C3B-82EE-20E0D4653DA2}"/>
              </a:ext>
            </a:extLst>
          </p:cNvPr>
          <p:cNvSpPr/>
          <p:nvPr/>
        </p:nvSpPr>
        <p:spPr>
          <a:xfrm rot="1702683">
            <a:off x="4524206" y="339403"/>
            <a:ext cx="1035098" cy="1024351"/>
          </a:xfrm>
          <a:prstGeom prst="mathMultiply">
            <a:avLst>
              <a:gd name="adj1" fmla="val 9539"/>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Signo de multiplicación 37">
            <a:extLst>
              <a:ext uri="{FF2B5EF4-FFF2-40B4-BE49-F238E27FC236}">
                <a16:creationId xmlns:a16="http://schemas.microsoft.com/office/drawing/2014/main" id="{B2DE455E-6791-4230-9B6C-A77CECA72A1A}"/>
              </a:ext>
            </a:extLst>
          </p:cNvPr>
          <p:cNvSpPr/>
          <p:nvPr/>
        </p:nvSpPr>
        <p:spPr>
          <a:xfrm rot="1702683">
            <a:off x="1140953" y="569045"/>
            <a:ext cx="1035098" cy="1024351"/>
          </a:xfrm>
          <a:prstGeom prst="mathMultiply">
            <a:avLst>
              <a:gd name="adj1" fmla="val 9539"/>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Signo de multiplicación 38">
            <a:extLst>
              <a:ext uri="{FF2B5EF4-FFF2-40B4-BE49-F238E27FC236}">
                <a16:creationId xmlns:a16="http://schemas.microsoft.com/office/drawing/2014/main" id="{99A0E161-5152-4D61-BAA0-BB5834E7E27E}"/>
              </a:ext>
            </a:extLst>
          </p:cNvPr>
          <p:cNvSpPr/>
          <p:nvPr/>
        </p:nvSpPr>
        <p:spPr>
          <a:xfrm rot="1702683">
            <a:off x="5062634" y="3485824"/>
            <a:ext cx="1035098" cy="1024351"/>
          </a:xfrm>
          <a:prstGeom prst="mathMultiply">
            <a:avLst>
              <a:gd name="adj1" fmla="val 9539"/>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Signo de multiplicación 39">
            <a:extLst>
              <a:ext uri="{FF2B5EF4-FFF2-40B4-BE49-F238E27FC236}">
                <a16:creationId xmlns:a16="http://schemas.microsoft.com/office/drawing/2014/main" id="{20BD54B1-F0D1-49AD-A974-1A22FF70AC34}"/>
              </a:ext>
            </a:extLst>
          </p:cNvPr>
          <p:cNvSpPr/>
          <p:nvPr/>
        </p:nvSpPr>
        <p:spPr>
          <a:xfrm rot="3346814">
            <a:off x="1005703" y="3465688"/>
            <a:ext cx="1035098" cy="1024351"/>
          </a:xfrm>
          <a:prstGeom prst="mathMultiply">
            <a:avLst>
              <a:gd name="adj1" fmla="val 9539"/>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335C5C33-9589-4A83-A22D-D5022C8700D7}"/>
              </a:ext>
            </a:extLst>
          </p:cNvPr>
          <p:cNvSpPr/>
          <p:nvPr/>
        </p:nvSpPr>
        <p:spPr>
          <a:xfrm>
            <a:off x="3965352"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Tree>
    <p:extLst>
      <p:ext uri="{BB962C8B-B14F-4D97-AF65-F5344CB8AC3E}">
        <p14:creationId xmlns:p14="http://schemas.microsoft.com/office/powerpoint/2010/main" val="4047533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co 1">
            <a:extLst>
              <a:ext uri="{FF2B5EF4-FFF2-40B4-BE49-F238E27FC236}">
                <a16:creationId xmlns:a16="http://schemas.microsoft.com/office/drawing/2014/main" id="{6F831CD6-2FB6-475D-A8DA-D0E91A87ED7B}"/>
              </a:ext>
            </a:extLst>
          </p:cNvPr>
          <p:cNvSpPr/>
          <p:nvPr/>
        </p:nvSpPr>
        <p:spPr>
          <a:xfrm rot="17004973">
            <a:off x="1872346" y="1149590"/>
            <a:ext cx="3240000" cy="3240000"/>
          </a:xfrm>
          <a:prstGeom prst="arc">
            <a:avLst>
              <a:gd name="adj1" fmla="val 1200548"/>
              <a:gd name="adj2" fmla="val 0"/>
            </a:avLst>
          </a:prstGeom>
          <a:ln w="3810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8" name="Cuerda 7">
            <a:extLst>
              <a:ext uri="{FF2B5EF4-FFF2-40B4-BE49-F238E27FC236}">
                <a16:creationId xmlns:a16="http://schemas.microsoft.com/office/drawing/2014/main" id="{5B6BFB86-2A3E-4629-B57A-7F7277528553}"/>
              </a:ext>
            </a:extLst>
          </p:cNvPr>
          <p:cNvSpPr/>
          <p:nvPr/>
        </p:nvSpPr>
        <p:spPr>
          <a:xfrm rot="17563888">
            <a:off x="2112576" y="1310970"/>
            <a:ext cx="2759542" cy="2735045"/>
          </a:xfrm>
          <a:prstGeom prst="chord">
            <a:avLst/>
          </a:prstGeom>
          <a:solidFill>
            <a:srgbClr val="1269B2"/>
          </a:solidFill>
          <a:ln w="57150">
            <a:solidFill>
              <a:srgbClr val="12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Arco 8">
            <a:extLst>
              <a:ext uri="{FF2B5EF4-FFF2-40B4-BE49-F238E27FC236}">
                <a16:creationId xmlns:a16="http://schemas.microsoft.com/office/drawing/2014/main" id="{8EA7F45F-F599-48FC-A21E-3EA2473C31A6}"/>
              </a:ext>
            </a:extLst>
          </p:cNvPr>
          <p:cNvSpPr/>
          <p:nvPr/>
        </p:nvSpPr>
        <p:spPr>
          <a:xfrm rot="21406980">
            <a:off x="2943273" y="1549994"/>
            <a:ext cx="1098147" cy="1189721"/>
          </a:xfrm>
          <a:prstGeom prst="arc">
            <a:avLst>
              <a:gd name="adj1" fmla="val 11182065"/>
              <a:gd name="adj2" fmla="val 54679"/>
            </a:avLst>
          </a:prstGeom>
          <a:ln w="57150">
            <a:solidFill>
              <a:srgbClr val="1269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7539C035-ADA8-44E4-8750-B1A5BF74B200}"/>
              </a:ext>
            </a:extLst>
          </p:cNvPr>
          <p:cNvSpPr/>
          <p:nvPr/>
        </p:nvSpPr>
        <p:spPr>
          <a:xfrm>
            <a:off x="2212673" y="243935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28" name="TextBox 1">
            <a:extLst>
              <a:ext uri="{FF2B5EF4-FFF2-40B4-BE49-F238E27FC236}">
                <a16:creationId xmlns:a16="http://schemas.microsoft.com/office/drawing/2014/main" id="{4943D757-CD12-4C77-8A44-DF7FC16C1B27}"/>
              </a:ext>
            </a:extLst>
          </p:cNvPr>
          <p:cNvSpPr txBox="1"/>
          <p:nvPr/>
        </p:nvSpPr>
        <p:spPr>
          <a:xfrm>
            <a:off x="4068078" y="1801047"/>
            <a:ext cx="1461976" cy="278940"/>
          </a:xfrm>
          <a:prstGeom prst="rect">
            <a:avLst/>
          </a:prstGeom>
          <a:solidFill>
            <a:srgbClr val="1269B2"/>
          </a:solidFill>
          <a:ln>
            <a:solidFill>
              <a:schemeClr val="bg1"/>
            </a:solidFill>
          </a:ln>
        </p:spPr>
        <p:txBody>
          <a:bodyPr wrap="square" rtlCol="0">
            <a:spAutoFit/>
          </a:bodyPr>
          <a:lstStyle/>
          <a:p>
            <a:r>
              <a:rPr lang="es-MX" sz="1200" dirty="0" err="1">
                <a:solidFill>
                  <a:schemeClr val="bg2"/>
                </a:solidFill>
                <a:latin typeface="+mj-lt"/>
              </a:rPr>
              <a:t>datos_personales</a:t>
            </a:r>
            <a:endParaRPr lang="es-MX" sz="1200" dirty="0">
              <a:solidFill>
                <a:schemeClr val="bg2"/>
              </a:solidFill>
              <a:latin typeface="+mj-lt"/>
            </a:endParaRPr>
          </a:p>
        </p:txBody>
      </p:sp>
      <p:sp>
        <p:nvSpPr>
          <p:cNvPr id="14" name="Rectángulo: esquinas redondeadas 13">
            <a:extLst>
              <a:ext uri="{FF2B5EF4-FFF2-40B4-BE49-F238E27FC236}">
                <a16:creationId xmlns:a16="http://schemas.microsoft.com/office/drawing/2014/main" id="{3D9D2672-701F-4753-AD2F-F99EF76FF7FF}"/>
              </a:ext>
            </a:extLst>
          </p:cNvPr>
          <p:cNvSpPr/>
          <p:nvPr/>
        </p:nvSpPr>
        <p:spPr>
          <a:xfrm>
            <a:off x="2941619" y="2406771"/>
            <a:ext cx="1752403"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rgbClr val="1269B2"/>
                </a:solidFill>
              </a:rPr>
              <a:t>fecha_nacimiento</a:t>
            </a:r>
            <a:endParaRPr lang="es-MX" sz="1400" dirty="0">
              <a:solidFill>
                <a:srgbClr val="1269B2"/>
              </a:solidFill>
            </a:endParaRPr>
          </a:p>
        </p:txBody>
      </p:sp>
      <p:sp>
        <p:nvSpPr>
          <p:cNvPr id="15" name="Rectángulo: esquinas redondeadas 14">
            <a:extLst>
              <a:ext uri="{FF2B5EF4-FFF2-40B4-BE49-F238E27FC236}">
                <a16:creationId xmlns:a16="http://schemas.microsoft.com/office/drawing/2014/main" id="{F738A741-020C-433E-830F-0C5978509B0C}"/>
              </a:ext>
            </a:extLst>
          </p:cNvPr>
          <p:cNvSpPr/>
          <p:nvPr/>
        </p:nvSpPr>
        <p:spPr>
          <a:xfrm>
            <a:off x="2510104"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16" name="Rectángulo: esquinas redondeadas 15">
            <a:extLst>
              <a:ext uri="{FF2B5EF4-FFF2-40B4-BE49-F238E27FC236}">
                <a16:creationId xmlns:a16="http://schemas.microsoft.com/office/drawing/2014/main" id="{878FAE48-5DAB-4AEB-9AFA-4483CF53EB67}"/>
              </a:ext>
            </a:extLst>
          </p:cNvPr>
          <p:cNvSpPr/>
          <p:nvPr/>
        </p:nvSpPr>
        <p:spPr>
          <a:xfrm>
            <a:off x="3227247"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17" name="TextBox 1">
            <a:extLst>
              <a:ext uri="{FF2B5EF4-FFF2-40B4-BE49-F238E27FC236}">
                <a16:creationId xmlns:a16="http://schemas.microsoft.com/office/drawing/2014/main" id="{651C1C72-7E85-4FCB-BB87-70484666D25D}"/>
              </a:ext>
            </a:extLst>
          </p:cNvPr>
          <p:cNvSpPr txBox="1"/>
          <p:nvPr/>
        </p:nvSpPr>
        <p:spPr>
          <a:xfrm>
            <a:off x="111356" y="2677702"/>
            <a:ext cx="1163966" cy="278940"/>
          </a:xfrm>
          <a:prstGeom prst="rect">
            <a:avLst/>
          </a:prstGeom>
          <a:solidFill>
            <a:srgbClr val="1269B2"/>
          </a:solidFill>
        </p:spPr>
        <p:txBody>
          <a:bodyPr wrap="square" rtlCol="0">
            <a:spAutoFit/>
          </a:bodyPr>
          <a:lstStyle/>
          <a:p>
            <a:pPr algn="ctr"/>
            <a:r>
              <a:rPr lang="es-MX" sz="1200" dirty="0">
                <a:solidFill>
                  <a:schemeClr val="bg1"/>
                </a:solidFill>
                <a:latin typeface="+mj-lt"/>
              </a:rPr>
              <a:t>Pedir datos</a:t>
            </a:r>
          </a:p>
        </p:txBody>
      </p:sp>
      <p:sp>
        <p:nvSpPr>
          <p:cNvPr id="18" name="TextBox 1">
            <a:extLst>
              <a:ext uri="{FF2B5EF4-FFF2-40B4-BE49-F238E27FC236}">
                <a16:creationId xmlns:a16="http://schemas.microsoft.com/office/drawing/2014/main" id="{4880B9CA-9685-4552-9036-BC4E2CFF2886}"/>
              </a:ext>
            </a:extLst>
          </p:cNvPr>
          <p:cNvSpPr txBox="1"/>
          <p:nvPr/>
        </p:nvSpPr>
        <p:spPr>
          <a:xfrm>
            <a:off x="5683270" y="2630121"/>
            <a:ext cx="1223892" cy="278940"/>
          </a:xfrm>
          <a:prstGeom prst="rect">
            <a:avLst/>
          </a:prstGeom>
          <a:solidFill>
            <a:srgbClr val="1269B2"/>
          </a:solidFill>
        </p:spPr>
        <p:txBody>
          <a:bodyPr wrap="square" rtlCol="0">
            <a:spAutoFit/>
          </a:bodyPr>
          <a:lstStyle/>
          <a:p>
            <a:pPr algn="ctr"/>
            <a:r>
              <a:rPr lang="es-MX" sz="1200" dirty="0">
                <a:solidFill>
                  <a:schemeClr val="bg1"/>
                </a:solidFill>
                <a:latin typeface="+mj-lt"/>
              </a:rPr>
              <a:t>Guardar datos</a:t>
            </a:r>
          </a:p>
        </p:txBody>
      </p:sp>
      <p:sp>
        <p:nvSpPr>
          <p:cNvPr id="24" name="TextBox 1">
            <a:extLst>
              <a:ext uri="{FF2B5EF4-FFF2-40B4-BE49-F238E27FC236}">
                <a16:creationId xmlns:a16="http://schemas.microsoft.com/office/drawing/2014/main" id="{C8D3D117-4615-4153-BAAC-7BF3FACB6F54}"/>
              </a:ext>
            </a:extLst>
          </p:cNvPr>
          <p:cNvSpPr txBox="1"/>
          <p:nvPr/>
        </p:nvSpPr>
        <p:spPr>
          <a:xfrm>
            <a:off x="7350976" y="2630121"/>
            <a:ext cx="1461976" cy="278940"/>
          </a:xfrm>
          <a:prstGeom prst="rect">
            <a:avLst/>
          </a:prstGeom>
          <a:solidFill>
            <a:srgbClr val="1269B2"/>
          </a:solidFill>
        </p:spPr>
        <p:txBody>
          <a:bodyPr wrap="square" rtlCol="0">
            <a:spAutoFit/>
          </a:bodyPr>
          <a:lstStyle/>
          <a:p>
            <a:pPr algn="ctr"/>
            <a:r>
              <a:rPr lang="es-MX" sz="1200" dirty="0">
                <a:solidFill>
                  <a:schemeClr val="bg1"/>
                </a:solidFill>
                <a:latin typeface="+mj-lt"/>
              </a:rPr>
              <a:t>Despedida</a:t>
            </a:r>
          </a:p>
        </p:txBody>
      </p:sp>
      <p:cxnSp>
        <p:nvCxnSpPr>
          <p:cNvPr id="25" name="Conector recto de flecha 24">
            <a:extLst>
              <a:ext uri="{FF2B5EF4-FFF2-40B4-BE49-F238E27FC236}">
                <a16:creationId xmlns:a16="http://schemas.microsoft.com/office/drawing/2014/main" id="{C3A45618-75BF-433A-896D-CE0A74A6A0F6}"/>
              </a:ext>
            </a:extLst>
          </p:cNvPr>
          <p:cNvCxnSpPr>
            <a:cxnSpLocks/>
          </p:cNvCxnSpPr>
          <p:nvPr/>
        </p:nvCxnSpPr>
        <p:spPr>
          <a:xfrm>
            <a:off x="1275322" y="2835693"/>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3550C88A-17E4-42A8-BA25-9969DC843C0C}"/>
              </a:ext>
            </a:extLst>
          </p:cNvPr>
          <p:cNvCxnSpPr>
            <a:cxnSpLocks/>
          </p:cNvCxnSpPr>
          <p:nvPr/>
        </p:nvCxnSpPr>
        <p:spPr>
          <a:xfrm>
            <a:off x="6855115" y="2769591"/>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722A43AC-7A46-450C-9027-C0FB5785789E}"/>
              </a:ext>
            </a:extLst>
          </p:cNvPr>
          <p:cNvCxnSpPr>
            <a:cxnSpLocks/>
          </p:cNvCxnSpPr>
          <p:nvPr/>
        </p:nvCxnSpPr>
        <p:spPr>
          <a:xfrm>
            <a:off x="5187409" y="2769591"/>
            <a:ext cx="495861" cy="0"/>
          </a:xfrm>
          <a:prstGeom prst="straightConnector1">
            <a:avLst/>
          </a:prstGeom>
          <a:ln w="19050">
            <a:solidFill>
              <a:srgbClr val="1269B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Rectángulo: esquinas redondeadas 41">
            <a:extLst>
              <a:ext uri="{FF2B5EF4-FFF2-40B4-BE49-F238E27FC236}">
                <a16:creationId xmlns:a16="http://schemas.microsoft.com/office/drawing/2014/main" id="{335C5C33-9589-4A83-A22D-D5022C8700D7}"/>
              </a:ext>
            </a:extLst>
          </p:cNvPr>
          <p:cNvSpPr/>
          <p:nvPr/>
        </p:nvSpPr>
        <p:spPr>
          <a:xfrm>
            <a:off x="3965352" y="3092896"/>
            <a:ext cx="526824" cy="517286"/>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s-MX" sz="1400" dirty="0">
              <a:solidFill>
                <a:srgbClr val="1269B2"/>
              </a:solidFill>
            </a:endParaRPr>
          </a:p>
        </p:txBody>
      </p:sp>
      <p:sp>
        <p:nvSpPr>
          <p:cNvPr id="34" name="Rectángulo: esquinas redondeadas 33">
            <a:extLst>
              <a:ext uri="{FF2B5EF4-FFF2-40B4-BE49-F238E27FC236}">
                <a16:creationId xmlns:a16="http://schemas.microsoft.com/office/drawing/2014/main" id="{2451D9A1-2903-4533-A6CA-5D9CBB39E2BB}"/>
              </a:ext>
            </a:extLst>
          </p:cNvPr>
          <p:cNvSpPr/>
          <p:nvPr/>
        </p:nvSpPr>
        <p:spPr>
          <a:xfrm>
            <a:off x="4871093" y="470193"/>
            <a:ext cx="1984022" cy="900000"/>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MX" sz="1400" dirty="0" err="1">
                <a:solidFill>
                  <a:schemeClr val="tx1"/>
                </a:solidFill>
              </a:rPr>
              <a:t>Handler</a:t>
            </a:r>
            <a:r>
              <a:rPr lang="es-MX" sz="1400" dirty="0">
                <a:solidFill>
                  <a:schemeClr val="tx1"/>
                </a:solidFill>
              </a:rPr>
              <a:t> </a:t>
            </a:r>
            <a:r>
              <a:rPr lang="es-MX" sz="1400" dirty="0" err="1">
                <a:solidFill>
                  <a:schemeClr val="tx1"/>
                </a:solidFill>
              </a:rPr>
              <a:t>Events</a:t>
            </a:r>
            <a:endParaRPr lang="es-MX" sz="1400" dirty="0">
              <a:solidFill>
                <a:schemeClr val="tx1"/>
              </a:solidFill>
            </a:endParaRPr>
          </a:p>
          <a:p>
            <a:pPr algn="ctr"/>
            <a:r>
              <a:rPr lang="es-MX" sz="1400" dirty="0" err="1">
                <a:solidFill>
                  <a:srgbClr val="1269B2"/>
                </a:solidFill>
              </a:rPr>
              <a:t>NodeJS</a:t>
            </a:r>
            <a:endParaRPr lang="es-MX" sz="1400" dirty="0">
              <a:solidFill>
                <a:srgbClr val="1269B2"/>
              </a:solidFill>
            </a:endParaRPr>
          </a:p>
        </p:txBody>
      </p:sp>
      <p:cxnSp>
        <p:nvCxnSpPr>
          <p:cNvPr id="35" name="Conector recto de flecha 34">
            <a:extLst>
              <a:ext uri="{FF2B5EF4-FFF2-40B4-BE49-F238E27FC236}">
                <a16:creationId xmlns:a16="http://schemas.microsoft.com/office/drawing/2014/main" id="{9D82901E-A7AC-433A-8B7B-E99A7E062482}"/>
              </a:ext>
            </a:extLst>
          </p:cNvPr>
          <p:cNvCxnSpPr>
            <a:cxnSpLocks/>
          </p:cNvCxnSpPr>
          <p:nvPr/>
        </p:nvCxnSpPr>
        <p:spPr>
          <a:xfrm flipH="1">
            <a:off x="3817821" y="931709"/>
            <a:ext cx="967233" cy="588409"/>
          </a:xfrm>
          <a:prstGeom prst="straightConnector1">
            <a:avLst/>
          </a:prstGeom>
          <a:ln w="19050">
            <a:solidFill>
              <a:srgbClr val="1269B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2">
            <a:extLst>
              <a:ext uri="{FF2B5EF4-FFF2-40B4-BE49-F238E27FC236}">
                <a16:creationId xmlns:a16="http://schemas.microsoft.com/office/drawing/2014/main" id="{D385AB1E-A188-43ED-AB5C-158EC150CB1C}"/>
              </a:ext>
            </a:extLst>
          </p:cNvPr>
          <p:cNvSpPr txBox="1"/>
          <p:nvPr/>
        </p:nvSpPr>
        <p:spPr>
          <a:xfrm>
            <a:off x="5601222" y="3351539"/>
            <a:ext cx="3211730" cy="1569660"/>
          </a:xfrm>
          <a:prstGeom prst="rect">
            <a:avLst/>
          </a:prstGeom>
          <a:noFill/>
        </p:spPr>
        <p:txBody>
          <a:bodyPr wrap="square" lIns="91440" tIns="45720" rIns="91440" bIns="45720" rtlCol="0" anchor="t">
            <a:spAutoFit/>
          </a:bodyPr>
          <a:lstStyle/>
          <a:p>
            <a:pPr marL="285750" indent="-285750" algn="l">
              <a:buFont typeface="Wingdings" panose="05000000000000000000" pitchFamily="2" charset="2"/>
              <a:buChar char="ü"/>
            </a:pPr>
            <a:r>
              <a:rPr lang="es-MX" sz="1600" dirty="0"/>
              <a:t>Modificar los </a:t>
            </a:r>
            <a:r>
              <a:rPr lang="es-MX" sz="1600" dirty="0" err="1"/>
              <a:t>prompts</a:t>
            </a:r>
            <a:endParaRPr lang="es-MX" sz="1600" dirty="0"/>
          </a:p>
          <a:p>
            <a:pPr marL="285750" indent="-285750" algn="l">
              <a:buFont typeface="Wingdings" panose="05000000000000000000" pitchFamily="2" charset="2"/>
              <a:buChar char="ü"/>
            </a:pPr>
            <a:r>
              <a:rPr lang="es-MX" sz="1600" dirty="0"/>
              <a:t>Saltar </a:t>
            </a:r>
            <a:r>
              <a:rPr lang="es-MX" sz="1600" dirty="0" err="1"/>
              <a:t>items</a:t>
            </a:r>
            <a:endParaRPr lang="es-MX" sz="1600" dirty="0"/>
          </a:p>
          <a:p>
            <a:pPr marL="285750" indent="-285750" algn="l">
              <a:buFont typeface="Wingdings" panose="05000000000000000000" pitchFamily="2" charset="2"/>
              <a:buChar char="ü"/>
            </a:pPr>
            <a:r>
              <a:rPr lang="es-MX" sz="1600" dirty="0"/>
              <a:t>Validar ítems</a:t>
            </a:r>
          </a:p>
          <a:p>
            <a:pPr marL="285750" indent="-285750" algn="l">
              <a:buFont typeface="Wingdings" panose="05000000000000000000" pitchFamily="2" charset="2"/>
              <a:buChar char="ü"/>
            </a:pPr>
            <a:r>
              <a:rPr lang="es-MX" sz="1600" dirty="0"/>
              <a:t>Salida a internet</a:t>
            </a:r>
          </a:p>
          <a:p>
            <a:pPr marL="285750" indent="-285750" algn="l">
              <a:buFont typeface="Wingdings" panose="05000000000000000000" pitchFamily="2" charset="2"/>
              <a:buChar char="ü"/>
            </a:pPr>
            <a:endParaRPr lang="es-MX" sz="1600" dirty="0"/>
          </a:p>
          <a:p>
            <a:pPr marL="285750" indent="-285750" algn="l">
              <a:buFont typeface="Wingdings" panose="05000000000000000000" pitchFamily="2" charset="2"/>
              <a:buChar char="ü"/>
            </a:pPr>
            <a:endParaRPr lang="es-MX" sz="1600" b="0" i="0" dirty="0">
              <a:effectLst/>
            </a:endParaRPr>
          </a:p>
        </p:txBody>
      </p:sp>
    </p:spTree>
    <p:extLst>
      <p:ext uri="{BB962C8B-B14F-4D97-AF65-F5344CB8AC3E}">
        <p14:creationId xmlns:p14="http://schemas.microsoft.com/office/powerpoint/2010/main" val="407122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Analíticos - </a:t>
            </a:r>
            <a:r>
              <a:rPr lang="es-MX" sz="3200" dirty="0" err="1">
                <a:solidFill>
                  <a:schemeClr val="accent6"/>
                </a:solidFill>
                <a:latin typeface="+mj-lt"/>
              </a:rPr>
              <a:t>Insights</a:t>
            </a:r>
            <a:endParaRPr lang="es-MX" sz="3200" dirty="0">
              <a:solidFill>
                <a:schemeClr val="accent6"/>
              </a:solidFill>
              <a:latin typeface="+mj-lt"/>
            </a:endParaRPr>
          </a:p>
        </p:txBody>
      </p:sp>
      <p:pic>
        <p:nvPicPr>
          <p:cNvPr id="5" name="Imagen 4" descr="Interfaz de usuario gráfica&#10;&#10;Descripción generada automáticamente">
            <a:extLst>
              <a:ext uri="{FF2B5EF4-FFF2-40B4-BE49-F238E27FC236}">
                <a16:creationId xmlns:a16="http://schemas.microsoft.com/office/drawing/2014/main" id="{5AB22E20-83CD-4155-8CE0-751A39F3E773}"/>
              </a:ext>
            </a:extLst>
          </p:cNvPr>
          <p:cNvPicPr>
            <a:picLocks noChangeAspect="1"/>
          </p:cNvPicPr>
          <p:nvPr/>
        </p:nvPicPr>
        <p:blipFill>
          <a:blip r:embed="rId2"/>
          <a:stretch>
            <a:fillRect/>
          </a:stretch>
        </p:blipFill>
        <p:spPr>
          <a:xfrm>
            <a:off x="782197" y="1026009"/>
            <a:ext cx="7579605" cy="3534559"/>
          </a:xfrm>
          <a:prstGeom prst="rect">
            <a:avLst/>
          </a:prstGeom>
        </p:spPr>
      </p:pic>
    </p:spTree>
    <p:extLst>
      <p:ext uri="{BB962C8B-B14F-4D97-AF65-F5344CB8AC3E}">
        <p14:creationId xmlns:p14="http://schemas.microsoft.com/office/powerpoint/2010/main" val="60879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Cambio de un texto del dialogo</a:t>
            </a:r>
          </a:p>
        </p:txBody>
      </p:sp>
      <p:sp>
        <p:nvSpPr>
          <p:cNvPr id="6" name="TextBox 2">
            <a:extLst>
              <a:ext uri="{FF2B5EF4-FFF2-40B4-BE49-F238E27FC236}">
                <a16:creationId xmlns:a16="http://schemas.microsoft.com/office/drawing/2014/main" id="{EA749488-74EB-4FC0-8CE5-15EFE08D29E1}"/>
              </a:ext>
            </a:extLst>
          </p:cNvPr>
          <p:cNvSpPr txBox="1"/>
          <p:nvPr/>
        </p:nvSpPr>
        <p:spPr>
          <a:xfrm>
            <a:off x="534370" y="1786920"/>
            <a:ext cx="8075259" cy="1569660"/>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dirty="0"/>
              <a:t>Cambiar el texto “¿Cómo te llamas?” por “¿Cuál es tú nombre de pila?”</a:t>
            </a:r>
          </a:p>
          <a:p>
            <a:pPr marL="285750" indent="-285750" algn="l">
              <a:buFont typeface="Arial" panose="020B0604020202020204" pitchFamily="34" charset="0"/>
              <a:buChar char="•"/>
            </a:pPr>
            <a:r>
              <a:rPr lang="es-MX" sz="1600" b="0" i="0" dirty="0">
                <a:effectLst/>
              </a:rPr>
              <a:t>Cambiar el texto </a:t>
            </a:r>
            <a:r>
              <a:rPr lang="es-MX" sz="1600" dirty="0"/>
              <a:t>“Debes de ser mayor de edad para solicitar la beca. Ingresa de nuevo tu fecha de nacimiento” por “Parece ser que no eres mayor de edad, por favor ingresa de nuevo tu fecha de nacimiento”</a:t>
            </a:r>
          </a:p>
          <a:p>
            <a:pPr marL="285750" indent="-285750" algn="l">
              <a:buFont typeface="Arial" panose="020B0604020202020204" pitchFamily="34" charset="0"/>
              <a:buChar char="•"/>
            </a:pPr>
            <a:r>
              <a:rPr lang="es-MX" sz="1600" b="0" i="0" dirty="0">
                <a:effectLst/>
              </a:rPr>
              <a:t>Cambiar el texto “Hola, soy </a:t>
            </a:r>
            <a:r>
              <a:rPr lang="es-MX" sz="1600" b="0" i="0" dirty="0" err="1">
                <a:effectLst/>
              </a:rPr>
              <a:t>BecaBot</a:t>
            </a:r>
            <a:r>
              <a:rPr lang="es-MX" sz="1600" b="0" i="0" dirty="0">
                <a:effectLst/>
              </a:rPr>
              <a:t> y te ayudaré a hacer tu registro.” por “Hola soy </a:t>
            </a:r>
            <a:r>
              <a:rPr lang="es-MX" sz="1600" b="0" i="0" dirty="0" err="1">
                <a:effectLst/>
              </a:rPr>
              <a:t>BecaBot</a:t>
            </a:r>
            <a:r>
              <a:rPr lang="es-MX" sz="1600" b="0" i="0" dirty="0">
                <a:effectLst/>
              </a:rPr>
              <a:t> tu asistente digital para registrar tu solicitud”</a:t>
            </a:r>
          </a:p>
        </p:txBody>
      </p:sp>
    </p:spTree>
    <p:extLst>
      <p:ext uri="{BB962C8B-B14F-4D97-AF65-F5344CB8AC3E}">
        <p14:creationId xmlns:p14="http://schemas.microsoft.com/office/powerpoint/2010/main" val="3166832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Cambio del flujo de la conversación</a:t>
            </a:r>
          </a:p>
        </p:txBody>
      </p:sp>
      <p:sp>
        <p:nvSpPr>
          <p:cNvPr id="6" name="TextBox 2">
            <a:extLst>
              <a:ext uri="{FF2B5EF4-FFF2-40B4-BE49-F238E27FC236}">
                <a16:creationId xmlns:a16="http://schemas.microsoft.com/office/drawing/2014/main" id="{EA749488-74EB-4FC0-8CE5-15EFE08D29E1}"/>
              </a:ext>
            </a:extLst>
          </p:cNvPr>
          <p:cNvSpPr txBox="1"/>
          <p:nvPr/>
        </p:nvSpPr>
        <p:spPr>
          <a:xfrm>
            <a:off x="534370" y="2279362"/>
            <a:ext cx="8075259" cy="584775"/>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dirty="0"/>
              <a:t>Después de guardar los datos personales, ahora queremos que se muestre el aviso de privacidad.</a:t>
            </a:r>
            <a:endParaRPr lang="es-MX" sz="1600" b="0" i="0" dirty="0">
              <a:effectLst/>
            </a:endParaRPr>
          </a:p>
        </p:txBody>
      </p:sp>
    </p:spTree>
    <p:extLst>
      <p:ext uri="{BB962C8B-B14F-4D97-AF65-F5344CB8AC3E}">
        <p14:creationId xmlns:p14="http://schemas.microsoft.com/office/powerpoint/2010/main" val="3473949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1077218"/>
          </a:xfrm>
          <a:prstGeom prst="rect">
            <a:avLst/>
          </a:prstGeom>
          <a:noFill/>
        </p:spPr>
        <p:txBody>
          <a:bodyPr wrap="square" rtlCol="0">
            <a:spAutoFit/>
          </a:bodyPr>
          <a:lstStyle/>
          <a:p>
            <a:r>
              <a:rPr lang="es-MX" sz="3200" dirty="0">
                <a:solidFill>
                  <a:schemeClr val="accent6"/>
                </a:solidFill>
                <a:latin typeface="+mj-lt"/>
              </a:rPr>
              <a:t>Definición de elementos gráficos que usará el cliente</a:t>
            </a:r>
          </a:p>
        </p:txBody>
      </p:sp>
      <p:sp>
        <p:nvSpPr>
          <p:cNvPr id="6" name="TextBox 2">
            <a:extLst>
              <a:ext uri="{FF2B5EF4-FFF2-40B4-BE49-F238E27FC236}">
                <a16:creationId xmlns:a16="http://schemas.microsoft.com/office/drawing/2014/main" id="{EA749488-74EB-4FC0-8CE5-15EFE08D29E1}"/>
              </a:ext>
            </a:extLst>
          </p:cNvPr>
          <p:cNvSpPr txBox="1"/>
          <p:nvPr/>
        </p:nvSpPr>
        <p:spPr>
          <a:xfrm>
            <a:off x="534370" y="2156251"/>
            <a:ext cx="8075259" cy="1077218"/>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dirty="0"/>
              <a:t>Imágenes</a:t>
            </a:r>
          </a:p>
          <a:p>
            <a:pPr marL="285750" indent="-285750" algn="l">
              <a:buFont typeface="Arial" panose="020B0604020202020204" pitchFamily="34" charset="0"/>
              <a:buChar char="•"/>
            </a:pPr>
            <a:r>
              <a:rPr lang="es-MX" sz="1600" b="0" i="0" dirty="0">
                <a:effectLst/>
              </a:rPr>
              <a:t>Botones</a:t>
            </a:r>
          </a:p>
          <a:p>
            <a:pPr marL="285750" indent="-285750" algn="l">
              <a:buFont typeface="Arial" panose="020B0604020202020204" pitchFamily="34" charset="0"/>
              <a:buChar char="•"/>
            </a:pPr>
            <a:r>
              <a:rPr lang="es-MX" sz="1600" dirty="0" err="1"/>
              <a:t>Ulrs</a:t>
            </a:r>
            <a:endParaRPr lang="es-MX" sz="1600" dirty="0"/>
          </a:p>
          <a:p>
            <a:pPr marL="285750" indent="-285750" algn="l">
              <a:buFont typeface="Arial" panose="020B0604020202020204" pitchFamily="34" charset="0"/>
              <a:buChar char="•"/>
            </a:pPr>
            <a:r>
              <a:rPr lang="es-MX" sz="1600" b="0" i="0" dirty="0">
                <a:effectLst/>
              </a:rPr>
              <a:t>Plantillas EMAIL y SMS</a:t>
            </a:r>
          </a:p>
        </p:txBody>
      </p:sp>
      <p:sp>
        <p:nvSpPr>
          <p:cNvPr id="5" name="CuadroTexto 4">
            <a:extLst>
              <a:ext uri="{FF2B5EF4-FFF2-40B4-BE49-F238E27FC236}">
                <a16:creationId xmlns:a16="http://schemas.microsoft.com/office/drawing/2014/main" id="{DC84AB84-B0A8-4C80-B5D7-F5520ED7F446}"/>
              </a:ext>
            </a:extLst>
          </p:cNvPr>
          <p:cNvSpPr txBox="1"/>
          <p:nvPr/>
        </p:nvSpPr>
        <p:spPr>
          <a:xfrm>
            <a:off x="534370" y="4424314"/>
            <a:ext cx="7199469" cy="276999"/>
          </a:xfrm>
          <a:prstGeom prst="rect">
            <a:avLst/>
          </a:prstGeom>
          <a:noFill/>
        </p:spPr>
        <p:txBody>
          <a:bodyPr wrap="square">
            <a:spAutoFit/>
          </a:bodyPr>
          <a:lstStyle/>
          <a:p>
            <a:r>
              <a:rPr lang="es-MX" sz="1200" dirty="0">
                <a:hlinkClick r:id="rId2"/>
              </a:rPr>
              <a:t>https://docs.oracle.com/en-us/iaas/digital-assistant/doc/channels-topic.html</a:t>
            </a:r>
            <a:r>
              <a:rPr lang="es-MX" sz="1200" dirty="0"/>
              <a:t> </a:t>
            </a:r>
          </a:p>
        </p:txBody>
      </p:sp>
    </p:spTree>
    <p:extLst>
      <p:ext uri="{BB962C8B-B14F-4D97-AF65-F5344CB8AC3E}">
        <p14:creationId xmlns:p14="http://schemas.microsoft.com/office/powerpoint/2010/main" val="1627416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27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0FE57E-6A09-494C-9816-62E100A7F156}"/>
              </a:ext>
            </a:extLst>
          </p:cNvPr>
          <p:cNvSpPr txBox="1"/>
          <p:nvPr/>
        </p:nvSpPr>
        <p:spPr>
          <a:xfrm>
            <a:off x="629992" y="586591"/>
            <a:ext cx="7884015" cy="3970318"/>
          </a:xfrm>
          <a:prstGeom prst="rect">
            <a:avLst/>
          </a:prstGeom>
          <a:noFill/>
        </p:spPr>
        <p:txBody>
          <a:bodyPr wrap="square" lIns="91440" tIns="45720" rIns="91440" bIns="45720" rtlCol="0" anchor="t">
            <a:spAutoFit/>
          </a:bodyPr>
          <a:lstStyle/>
          <a:p>
            <a:pPr marL="742950" lvl="1" indent="-285750" algn="l">
              <a:buFont typeface="+mj-lt"/>
              <a:buAutoNum type="arabicPeriod"/>
            </a:pPr>
            <a:r>
              <a:rPr lang="es-MX" b="0" i="0" dirty="0">
                <a:effectLst/>
              </a:rPr>
              <a:t>Introducción de la tecnología </a:t>
            </a:r>
            <a:r>
              <a:rPr lang="es-MX" b="0" i="0" dirty="0">
                <a:solidFill>
                  <a:schemeClr val="accent5"/>
                </a:solidFill>
                <a:effectLst/>
              </a:rPr>
              <a:t>(25 min)</a:t>
            </a:r>
          </a:p>
          <a:p>
            <a:pPr marL="742950" lvl="1" indent="-285750" algn="l">
              <a:buFont typeface="+mj-lt"/>
              <a:buAutoNum type="arabicPeriod"/>
            </a:pPr>
            <a:r>
              <a:rPr lang="es-MX" b="0" i="0" dirty="0">
                <a:effectLst/>
              </a:rPr>
              <a:t>Desarrollo de </a:t>
            </a:r>
            <a:r>
              <a:rPr lang="es-MX" b="0" i="0" dirty="0" err="1">
                <a:effectLst/>
              </a:rPr>
              <a:t>Skills</a:t>
            </a:r>
            <a:r>
              <a:rPr lang="es-MX" b="0" i="0" dirty="0">
                <a:effectLst/>
              </a:rPr>
              <a:t>, usando </a:t>
            </a:r>
            <a:r>
              <a:rPr lang="es-MX" b="0" i="0" dirty="0" err="1">
                <a:effectLst/>
              </a:rPr>
              <a:t>Intents</a:t>
            </a:r>
            <a:r>
              <a:rPr lang="es-MX" b="0" i="0" dirty="0">
                <a:effectLst/>
              </a:rPr>
              <a:t>, </a:t>
            </a:r>
            <a:r>
              <a:rPr lang="es-MX" b="0" i="0" dirty="0" err="1">
                <a:effectLst/>
              </a:rPr>
              <a:t>entities</a:t>
            </a:r>
            <a:r>
              <a:rPr lang="es-MX" b="0" i="0" dirty="0">
                <a:effectLst/>
              </a:rPr>
              <a:t> </a:t>
            </a:r>
            <a:r>
              <a:rPr lang="es-MX" b="0" i="0" dirty="0">
                <a:solidFill>
                  <a:schemeClr val="accent5"/>
                </a:solidFill>
                <a:effectLst/>
              </a:rPr>
              <a:t>(25 min) </a:t>
            </a:r>
          </a:p>
          <a:p>
            <a:pPr marL="742950" lvl="1" indent="-285750" algn="l">
              <a:buFont typeface="+mj-lt"/>
              <a:buAutoNum type="arabicPeriod"/>
            </a:pPr>
            <a:r>
              <a:rPr lang="es-MX" b="0" i="0" dirty="0">
                <a:effectLst/>
              </a:rPr>
              <a:t>Implementación del flujo de conversación (Flow </a:t>
            </a:r>
            <a:r>
              <a:rPr lang="es-MX" b="0" i="0" dirty="0" err="1">
                <a:effectLst/>
              </a:rPr>
              <a:t>Designer</a:t>
            </a:r>
            <a:r>
              <a:rPr lang="es-MX" b="0" i="0" dirty="0">
                <a:effectLst/>
              </a:rPr>
              <a:t>)</a:t>
            </a:r>
          </a:p>
          <a:p>
            <a:pPr marL="1200150" lvl="2" indent="-285750">
              <a:buFont typeface="+mj-lt"/>
              <a:buAutoNum type="arabicPeriod"/>
            </a:pPr>
            <a:r>
              <a:rPr lang="es-MX" b="0" i="0" dirty="0">
                <a:effectLst/>
              </a:rPr>
              <a:t>Primera práctica - </a:t>
            </a:r>
            <a:r>
              <a:rPr lang="es-MX" b="0" i="0" dirty="0" err="1">
                <a:effectLst/>
              </a:rPr>
              <a:t>Hello</a:t>
            </a:r>
            <a:r>
              <a:rPr lang="es-MX" b="0" i="0" dirty="0">
                <a:effectLst/>
              </a:rPr>
              <a:t> </a:t>
            </a:r>
            <a:r>
              <a:rPr lang="es-MX" b="0" i="0" dirty="0" err="1">
                <a:effectLst/>
              </a:rPr>
              <a:t>World</a:t>
            </a:r>
            <a:r>
              <a:rPr lang="es-MX" b="0" i="0" dirty="0">
                <a:effectLst/>
              </a:rPr>
              <a:t> </a:t>
            </a:r>
            <a:r>
              <a:rPr lang="es-MX" b="0" i="0" dirty="0">
                <a:solidFill>
                  <a:schemeClr val="accent5"/>
                </a:solidFill>
                <a:effectLst/>
              </a:rPr>
              <a:t>(1 </a:t>
            </a:r>
            <a:r>
              <a:rPr lang="es-MX" b="0" i="0" dirty="0" err="1">
                <a:solidFill>
                  <a:schemeClr val="accent5"/>
                </a:solidFill>
                <a:effectLst/>
              </a:rPr>
              <a:t>hrs</a:t>
            </a:r>
            <a:r>
              <a:rPr lang="es-MX" b="0" i="0" dirty="0">
                <a:solidFill>
                  <a:schemeClr val="accent5"/>
                </a:solidFill>
                <a:effectLst/>
              </a:rPr>
              <a:t>)</a:t>
            </a:r>
          </a:p>
          <a:p>
            <a:pPr marL="1200150" lvl="2" indent="-285750">
              <a:buFont typeface="+mj-lt"/>
              <a:buAutoNum type="arabicPeriod"/>
            </a:pPr>
            <a:r>
              <a:rPr lang="es-MX" dirty="0"/>
              <a:t>Segunda Práctica - </a:t>
            </a:r>
            <a:r>
              <a:rPr lang="es-MX" dirty="0" err="1"/>
              <a:t>Custom</a:t>
            </a:r>
            <a:r>
              <a:rPr lang="es-MX" dirty="0"/>
              <a:t> </a:t>
            </a:r>
            <a:r>
              <a:rPr lang="es-MX" dirty="0" err="1"/>
              <a:t>Entities</a:t>
            </a:r>
            <a:r>
              <a:rPr lang="es-MX" dirty="0"/>
              <a:t> </a:t>
            </a:r>
            <a:r>
              <a:rPr lang="es-MX" dirty="0">
                <a:solidFill>
                  <a:schemeClr val="accent5"/>
                </a:solidFill>
              </a:rPr>
              <a:t>(1.5 </a:t>
            </a:r>
            <a:r>
              <a:rPr lang="es-MX" dirty="0" err="1">
                <a:solidFill>
                  <a:schemeClr val="accent5"/>
                </a:solidFill>
              </a:rPr>
              <a:t>hrs</a:t>
            </a:r>
            <a:r>
              <a:rPr lang="es-MX" dirty="0">
                <a:solidFill>
                  <a:schemeClr val="accent5"/>
                </a:solidFill>
              </a:rPr>
              <a:t>)</a:t>
            </a:r>
          </a:p>
          <a:p>
            <a:pPr marL="1200150" lvl="2" indent="-285750">
              <a:buFont typeface="+mj-lt"/>
              <a:buAutoNum type="arabicPeriod"/>
            </a:pPr>
            <a:r>
              <a:rPr lang="es-MX" b="0" i="0" dirty="0">
                <a:effectLst/>
              </a:rPr>
              <a:t>Tercera práctica – </a:t>
            </a:r>
            <a:r>
              <a:rPr lang="es-MX" b="0" i="0" dirty="0" err="1">
                <a:effectLst/>
              </a:rPr>
              <a:t>Cards</a:t>
            </a:r>
            <a:r>
              <a:rPr lang="es-MX" b="0" i="0" dirty="0">
                <a:effectLst/>
              </a:rPr>
              <a:t> y menús</a:t>
            </a:r>
            <a:r>
              <a:rPr lang="es-MX" dirty="0"/>
              <a:t> </a:t>
            </a:r>
            <a:r>
              <a:rPr lang="es-MX" dirty="0">
                <a:solidFill>
                  <a:schemeClr val="accent5"/>
                </a:solidFill>
              </a:rPr>
              <a:t>(40 min)</a:t>
            </a:r>
            <a:endParaRPr lang="es-MX" b="0" i="0" dirty="0">
              <a:solidFill>
                <a:schemeClr val="accent5"/>
              </a:solidFill>
              <a:effectLst/>
            </a:endParaRPr>
          </a:p>
          <a:p>
            <a:pPr marL="742950" lvl="1" indent="-285750" algn="l">
              <a:buFont typeface="+mj-lt"/>
              <a:buAutoNum type="arabicPeriod"/>
            </a:pPr>
            <a:r>
              <a:rPr lang="es-MX" b="0" i="0" dirty="0">
                <a:effectLst/>
              </a:rPr>
              <a:t>Implementación del </a:t>
            </a:r>
            <a:r>
              <a:rPr lang="es-MX" b="0" i="0" dirty="0" err="1">
                <a:effectLst/>
              </a:rPr>
              <a:t>backend</a:t>
            </a:r>
            <a:r>
              <a:rPr lang="es-MX" b="0" i="0" dirty="0">
                <a:effectLst/>
              </a:rPr>
              <a:t> usando </a:t>
            </a:r>
            <a:r>
              <a:rPr lang="es-MX" b="0" i="0" dirty="0" err="1">
                <a:effectLst/>
              </a:rPr>
              <a:t>Custom</a:t>
            </a:r>
            <a:r>
              <a:rPr lang="es-MX" b="0" i="0" dirty="0">
                <a:effectLst/>
              </a:rPr>
              <a:t> </a:t>
            </a:r>
            <a:r>
              <a:rPr lang="es-MX" b="0" i="0" dirty="0" err="1">
                <a:effectLst/>
              </a:rPr>
              <a:t>Componets</a:t>
            </a:r>
            <a:endParaRPr lang="es-MX" b="0" i="0" dirty="0">
              <a:effectLst/>
            </a:endParaRPr>
          </a:p>
          <a:p>
            <a:pPr marL="1200150" lvl="2" indent="-285750">
              <a:buFont typeface="+mj-lt"/>
              <a:buAutoNum type="arabicPeriod"/>
            </a:pPr>
            <a:r>
              <a:rPr lang="es-MX" dirty="0"/>
              <a:t>Cuarta práctica – </a:t>
            </a:r>
            <a:r>
              <a:rPr lang="es-MX" dirty="0" err="1"/>
              <a:t>Custom</a:t>
            </a:r>
            <a:r>
              <a:rPr lang="es-MX" dirty="0"/>
              <a:t> </a:t>
            </a:r>
            <a:r>
              <a:rPr lang="es-MX" dirty="0" err="1"/>
              <a:t>Components</a:t>
            </a:r>
            <a:r>
              <a:rPr lang="es-MX" dirty="0"/>
              <a:t> </a:t>
            </a:r>
            <a:r>
              <a:rPr lang="es-MX" dirty="0">
                <a:solidFill>
                  <a:schemeClr val="accent5"/>
                </a:solidFill>
              </a:rPr>
              <a:t>(1.5 </a:t>
            </a:r>
            <a:r>
              <a:rPr lang="es-MX" dirty="0" err="1">
                <a:solidFill>
                  <a:schemeClr val="accent5"/>
                </a:solidFill>
              </a:rPr>
              <a:t>hrs</a:t>
            </a:r>
            <a:r>
              <a:rPr lang="es-MX" dirty="0">
                <a:solidFill>
                  <a:schemeClr val="accent5"/>
                </a:solidFill>
              </a:rPr>
              <a:t>)</a:t>
            </a:r>
          </a:p>
          <a:p>
            <a:pPr marL="1200150" lvl="2" indent="-285750">
              <a:buFont typeface="+mj-lt"/>
              <a:buAutoNum type="arabicPeriod"/>
            </a:pPr>
            <a:r>
              <a:rPr lang="es-MX" b="0" i="0" dirty="0">
                <a:effectLst/>
              </a:rPr>
              <a:t>Quinta práctica – </a:t>
            </a:r>
            <a:r>
              <a:rPr lang="es-MX" b="0" i="0" dirty="0" err="1">
                <a:effectLst/>
              </a:rPr>
              <a:t>Handler</a:t>
            </a:r>
            <a:r>
              <a:rPr lang="es-MX" b="0" i="0" dirty="0">
                <a:effectLst/>
              </a:rPr>
              <a:t> </a:t>
            </a:r>
            <a:r>
              <a:rPr lang="es-MX" b="0" i="0" dirty="0" err="1">
                <a:effectLst/>
              </a:rPr>
              <a:t>Events</a:t>
            </a:r>
            <a:r>
              <a:rPr lang="es-MX" b="0" i="0" dirty="0">
                <a:effectLst/>
              </a:rPr>
              <a:t> </a:t>
            </a:r>
            <a:r>
              <a:rPr lang="es-MX" b="0" i="0" dirty="0">
                <a:solidFill>
                  <a:schemeClr val="accent5"/>
                </a:solidFill>
                <a:effectLst/>
              </a:rPr>
              <a:t>(1.5 </a:t>
            </a:r>
            <a:r>
              <a:rPr lang="es-MX" b="0" i="0" dirty="0" err="1">
                <a:solidFill>
                  <a:schemeClr val="accent5"/>
                </a:solidFill>
                <a:effectLst/>
              </a:rPr>
              <a:t>hrs</a:t>
            </a:r>
            <a:r>
              <a:rPr lang="es-MX" b="0" i="0" dirty="0">
                <a:solidFill>
                  <a:schemeClr val="accent5"/>
                </a:solidFill>
                <a:effectLst/>
              </a:rPr>
              <a:t>)</a:t>
            </a:r>
          </a:p>
          <a:p>
            <a:pPr marL="742950" lvl="1" indent="-285750" algn="l">
              <a:buFont typeface="+mj-lt"/>
              <a:buAutoNum type="arabicPeriod"/>
            </a:pPr>
            <a:r>
              <a:rPr lang="es-MX" b="0" i="0" dirty="0">
                <a:effectLst/>
              </a:rPr>
              <a:t>Analíticos de la </a:t>
            </a:r>
            <a:r>
              <a:rPr lang="es-MX" b="0" i="0" dirty="0" err="1">
                <a:effectLst/>
              </a:rPr>
              <a:t>Skill</a:t>
            </a:r>
            <a:r>
              <a:rPr lang="es-MX" b="0" i="0" dirty="0">
                <a:effectLst/>
              </a:rPr>
              <a:t> </a:t>
            </a:r>
            <a:r>
              <a:rPr lang="es-MX" b="0" i="0" dirty="0">
                <a:solidFill>
                  <a:schemeClr val="accent5"/>
                </a:solidFill>
                <a:effectLst/>
              </a:rPr>
              <a:t>(30 min)</a:t>
            </a:r>
          </a:p>
          <a:p>
            <a:pPr marL="742950" lvl="1" indent="-285750" algn="l">
              <a:buFont typeface="+mj-lt"/>
              <a:buAutoNum type="arabicPeriod"/>
            </a:pPr>
            <a:r>
              <a:rPr lang="es-MX" b="0" i="0" dirty="0">
                <a:effectLst/>
              </a:rPr>
              <a:t>Actividades comunes de mantenimiento: </a:t>
            </a:r>
          </a:p>
          <a:p>
            <a:pPr marL="1143000" lvl="2" indent="-228600" algn="l">
              <a:buFont typeface="+mj-lt"/>
              <a:buAutoNum type="arabicPeriod"/>
            </a:pPr>
            <a:r>
              <a:rPr lang="es-MX" b="0" i="0" dirty="0">
                <a:effectLst/>
              </a:rPr>
              <a:t>Cambio de un texto del dialogo. </a:t>
            </a:r>
            <a:r>
              <a:rPr lang="es-MX" b="0" i="0" dirty="0">
                <a:solidFill>
                  <a:schemeClr val="accent5"/>
                </a:solidFill>
                <a:effectLst/>
              </a:rPr>
              <a:t>(10 min)</a:t>
            </a:r>
          </a:p>
          <a:p>
            <a:pPr marL="1143000" lvl="2" indent="-228600" algn="l">
              <a:buFont typeface="+mj-lt"/>
              <a:buAutoNum type="arabicPeriod"/>
            </a:pPr>
            <a:r>
              <a:rPr lang="es-MX" b="0" i="0" dirty="0">
                <a:effectLst/>
              </a:rPr>
              <a:t>Cambio del flujo de la conversación. </a:t>
            </a:r>
            <a:r>
              <a:rPr lang="es-MX" b="0" i="0" dirty="0">
                <a:solidFill>
                  <a:schemeClr val="accent5"/>
                </a:solidFill>
                <a:effectLst/>
              </a:rPr>
              <a:t>(10 min)</a:t>
            </a:r>
          </a:p>
          <a:p>
            <a:pPr marL="1143000" lvl="2" indent="-228600" algn="l">
              <a:buFont typeface="+mj-lt"/>
              <a:buAutoNum type="arabicPeriod"/>
            </a:pPr>
            <a:r>
              <a:rPr lang="es-MX" b="0" i="0" dirty="0">
                <a:effectLst/>
              </a:rPr>
              <a:t>Definición de elementos gráficos que usará el cliente </a:t>
            </a:r>
            <a:r>
              <a:rPr lang="es-MX" b="0" i="0" dirty="0">
                <a:solidFill>
                  <a:schemeClr val="accent5"/>
                </a:solidFill>
                <a:effectLst/>
              </a:rPr>
              <a:t>(10 min)</a:t>
            </a:r>
          </a:p>
        </p:txBody>
      </p:sp>
    </p:spTree>
    <p:extLst>
      <p:ext uri="{BB962C8B-B14F-4D97-AF65-F5344CB8AC3E}">
        <p14:creationId xmlns:p14="http://schemas.microsoft.com/office/powerpoint/2010/main" val="332694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275D4F8A-21A2-40EA-85B5-76B0C7E2B211}"/>
              </a:ext>
            </a:extLst>
          </p:cNvPr>
          <p:cNvSpPr txBox="1"/>
          <p:nvPr/>
        </p:nvSpPr>
        <p:spPr>
          <a:xfrm>
            <a:off x="303211" y="201870"/>
            <a:ext cx="7832500" cy="769441"/>
          </a:xfrm>
          <a:prstGeom prst="rect">
            <a:avLst/>
          </a:prstGeom>
          <a:noFill/>
        </p:spPr>
        <p:txBody>
          <a:bodyPr wrap="square" rtlCol="0">
            <a:spAutoFit/>
          </a:bodyPr>
          <a:lstStyle/>
          <a:p>
            <a:r>
              <a:rPr lang="es-MX" sz="4400" dirty="0">
                <a:solidFill>
                  <a:schemeClr val="accent6"/>
                </a:solidFill>
                <a:latin typeface="+mj-lt"/>
              </a:rPr>
              <a:t>Requisitos</a:t>
            </a:r>
          </a:p>
        </p:txBody>
      </p:sp>
      <p:sp>
        <p:nvSpPr>
          <p:cNvPr id="5" name="CuadroTexto 4">
            <a:extLst>
              <a:ext uri="{FF2B5EF4-FFF2-40B4-BE49-F238E27FC236}">
                <a16:creationId xmlns:a16="http://schemas.microsoft.com/office/drawing/2014/main" id="{CCAAB8F8-79F4-4B04-A04C-405E3264053A}"/>
              </a:ext>
            </a:extLst>
          </p:cNvPr>
          <p:cNvSpPr txBox="1"/>
          <p:nvPr/>
        </p:nvSpPr>
        <p:spPr>
          <a:xfrm>
            <a:off x="622453" y="1833086"/>
            <a:ext cx="7513258" cy="1477328"/>
          </a:xfrm>
          <a:prstGeom prst="rect">
            <a:avLst/>
          </a:prstGeom>
          <a:noFill/>
        </p:spPr>
        <p:txBody>
          <a:bodyPr wrap="square">
            <a:spAutoFit/>
          </a:bodyPr>
          <a:lstStyle/>
          <a:p>
            <a:pPr marL="285750" indent="-285750" algn="l">
              <a:buFont typeface="Arial" panose="020B0604020202020204" pitchFamily="34" charset="0"/>
              <a:buChar char="•"/>
            </a:pPr>
            <a:r>
              <a:rPr lang="es-MX" sz="1800" dirty="0"/>
              <a:t>Acceso a instancia ODA</a:t>
            </a:r>
          </a:p>
          <a:p>
            <a:pPr marL="285750" indent="-285750" algn="l">
              <a:buFont typeface="Arial" panose="020B0604020202020204" pitchFamily="34" charset="0"/>
              <a:buChar char="•"/>
            </a:pPr>
            <a:r>
              <a:rPr lang="es-MX" sz="1800" dirty="0" err="1"/>
              <a:t>NodeJS</a:t>
            </a:r>
            <a:r>
              <a:rPr lang="es-MX" sz="1800" dirty="0"/>
              <a:t> (Opcional)</a:t>
            </a:r>
          </a:p>
          <a:p>
            <a:pPr marL="285750" indent="-285750" algn="l">
              <a:buFont typeface="Arial" panose="020B0604020202020204" pitchFamily="34" charset="0"/>
              <a:buChar char="•"/>
            </a:pPr>
            <a:r>
              <a:rPr lang="es-MX" sz="1800" dirty="0"/>
              <a:t>NMP (Opcional)</a:t>
            </a:r>
          </a:p>
          <a:p>
            <a:pPr marL="285750" indent="-285750" algn="l">
              <a:buFont typeface="Arial" panose="020B0604020202020204" pitchFamily="34" charset="0"/>
              <a:buChar char="•"/>
            </a:pPr>
            <a:r>
              <a:rPr lang="es-MX" sz="1800" dirty="0"/>
              <a:t>Editor de Código (Opcional, preferentemente Visual Studio </a:t>
            </a:r>
            <a:r>
              <a:rPr lang="es-MX" sz="1800" dirty="0" err="1"/>
              <a:t>Code</a:t>
            </a:r>
            <a:r>
              <a:rPr lang="es-MX" sz="1800" dirty="0"/>
              <a:t>)</a:t>
            </a:r>
          </a:p>
          <a:p>
            <a:pPr marL="285750" indent="-285750" algn="l">
              <a:buFont typeface="Arial" panose="020B0604020202020204" pitchFamily="34" charset="0"/>
              <a:buChar char="•"/>
            </a:pPr>
            <a:r>
              <a:rPr lang="es-MX" sz="1800" dirty="0" err="1"/>
              <a:t>Ngrok</a:t>
            </a:r>
            <a:r>
              <a:rPr lang="es-MX" sz="1800" dirty="0"/>
              <a:t> (Opcional)</a:t>
            </a:r>
          </a:p>
        </p:txBody>
      </p:sp>
    </p:spTree>
    <p:extLst>
      <p:ext uri="{BB962C8B-B14F-4D97-AF65-F5344CB8AC3E}">
        <p14:creationId xmlns:p14="http://schemas.microsoft.com/office/powerpoint/2010/main" val="358691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55876-7F30-45E9-BE94-D639AB124387}"/>
              </a:ext>
            </a:extLst>
          </p:cNvPr>
          <p:cNvSpPr txBox="1"/>
          <p:nvPr/>
        </p:nvSpPr>
        <p:spPr>
          <a:xfrm>
            <a:off x="655750" y="2187029"/>
            <a:ext cx="7832500" cy="769441"/>
          </a:xfrm>
          <a:prstGeom prst="rect">
            <a:avLst/>
          </a:prstGeom>
          <a:noFill/>
        </p:spPr>
        <p:txBody>
          <a:bodyPr wrap="square" rtlCol="0">
            <a:spAutoFit/>
          </a:bodyPr>
          <a:lstStyle/>
          <a:p>
            <a:pPr algn="ctr"/>
            <a:r>
              <a:rPr lang="es-MX" sz="4400" dirty="0">
                <a:solidFill>
                  <a:schemeClr val="accent6"/>
                </a:solidFill>
                <a:latin typeface="+mj-lt"/>
              </a:rPr>
              <a:t>Conceptos básicos</a:t>
            </a:r>
          </a:p>
        </p:txBody>
      </p:sp>
    </p:spTree>
    <p:extLst>
      <p:ext uri="{BB962C8B-B14F-4D97-AF65-F5344CB8AC3E}">
        <p14:creationId xmlns:p14="http://schemas.microsoft.com/office/powerpoint/2010/main" val="68116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55876-7F30-45E9-BE94-D639AB124387}"/>
              </a:ext>
            </a:extLst>
          </p:cNvPr>
          <p:cNvSpPr txBox="1"/>
          <p:nvPr/>
        </p:nvSpPr>
        <p:spPr>
          <a:xfrm>
            <a:off x="661117" y="352023"/>
            <a:ext cx="1178700" cy="584775"/>
          </a:xfrm>
          <a:prstGeom prst="rect">
            <a:avLst/>
          </a:prstGeom>
          <a:noFill/>
        </p:spPr>
        <p:txBody>
          <a:bodyPr wrap="square" rtlCol="0">
            <a:spAutoFit/>
          </a:bodyPr>
          <a:lstStyle/>
          <a:p>
            <a:pPr algn="ctr"/>
            <a:r>
              <a:rPr lang="es-MX" sz="3200" dirty="0">
                <a:solidFill>
                  <a:schemeClr val="accent6"/>
                </a:solidFill>
                <a:latin typeface="+mj-lt"/>
              </a:rPr>
              <a:t>ODA</a:t>
            </a:r>
          </a:p>
        </p:txBody>
      </p:sp>
      <p:sp>
        <p:nvSpPr>
          <p:cNvPr id="3" name="TextBox 2">
            <a:extLst>
              <a:ext uri="{FF2B5EF4-FFF2-40B4-BE49-F238E27FC236}">
                <a16:creationId xmlns:a16="http://schemas.microsoft.com/office/drawing/2014/main" id="{B10FE57E-6A09-494C-9816-62E100A7F156}"/>
              </a:ext>
            </a:extLst>
          </p:cNvPr>
          <p:cNvSpPr txBox="1"/>
          <p:nvPr/>
        </p:nvSpPr>
        <p:spPr>
          <a:xfrm>
            <a:off x="661115" y="1337619"/>
            <a:ext cx="3910883" cy="1815882"/>
          </a:xfrm>
          <a:prstGeom prst="rect">
            <a:avLst/>
          </a:prstGeom>
          <a:noFill/>
        </p:spPr>
        <p:txBody>
          <a:bodyPr wrap="square" lIns="91440" tIns="45720" rIns="91440" bIns="45720" rtlCol="0" anchor="t">
            <a:spAutoFit/>
          </a:bodyPr>
          <a:lstStyle/>
          <a:p>
            <a:r>
              <a:rPr lang="es-MX" sz="1600" b="0" i="0" dirty="0">
                <a:effectLst/>
              </a:rPr>
              <a:t>Es un producto para crear interfaces conversacionales que utiliza técnicas de </a:t>
            </a:r>
            <a:r>
              <a:rPr lang="es-MX" sz="1600" b="0" i="0" dirty="0">
                <a:solidFill>
                  <a:schemeClr val="accent5"/>
                </a:solidFill>
                <a:effectLst/>
              </a:rPr>
              <a:t>machine </a:t>
            </a:r>
            <a:r>
              <a:rPr lang="es-MX" sz="1600" b="0" i="0" dirty="0" err="1">
                <a:solidFill>
                  <a:schemeClr val="accent5"/>
                </a:solidFill>
                <a:effectLst/>
              </a:rPr>
              <a:t>learning</a:t>
            </a:r>
            <a:r>
              <a:rPr lang="es-MX" sz="1600" b="0" i="0" dirty="0">
                <a:solidFill>
                  <a:schemeClr val="accent5"/>
                </a:solidFill>
                <a:effectLst/>
              </a:rPr>
              <a:t> </a:t>
            </a:r>
            <a:r>
              <a:rPr lang="es-MX" sz="1600" b="0" i="0" dirty="0">
                <a:effectLst/>
              </a:rPr>
              <a:t>con </a:t>
            </a:r>
            <a:r>
              <a:rPr lang="es-MX" sz="1600" b="0" i="0" dirty="0">
                <a:solidFill>
                  <a:schemeClr val="accent5"/>
                </a:solidFill>
                <a:effectLst/>
              </a:rPr>
              <a:t>procesamiento del lenguaje natural</a:t>
            </a:r>
            <a:r>
              <a:rPr lang="es-MX" sz="1600" b="0" i="0" dirty="0">
                <a:effectLst/>
              </a:rPr>
              <a:t> (NLP) para resolver necesidades de los clientes en curso. Dichas interfaces pueden ser expuestas en distintos canales de atención.</a:t>
            </a:r>
          </a:p>
        </p:txBody>
      </p:sp>
      <p:sp>
        <p:nvSpPr>
          <p:cNvPr id="4" name="TextBox 2">
            <a:extLst>
              <a:ext uri="{FF2B5EF4-FFF2-40B4-BE49-F238E27FC236}">
                <a16:creationId xmlns:a16="http://schemas.microsoft.com/office/drawing/2014/main" id="{F0E17573-A429-44B7-B14D-5AC080884E8D}"/>
              </a:ext>
            </a:extLst>
          </p:cNvPr>
          <p:cNvSpPr txBox="1"/>
          <p:nvPr/>
        </p:nvSpPr>
        <p:spPr>
          <a:xfrm>
            <a:off x="4946575" y="1091398"/>
            <a:ext cx="3536310" cy="2308324"/>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s-MX" sz="1600" b="0" i="0" dirty="0">
                <a:effectLst/>
              </a:rPr>
              <a:t>Facebook Messenger</a:t>
            </a:r>
          </a:p>
          <a:p>
            <a:pPr marL="285750" indent="-285750" algn="l">
              <a:buFont typeface="Arial" panose="020B0604020202020204" pitchFamily="34" charset="0"/>
              <a:buChar char="•"/>
            </a:pPr>
            <a:r>
              <a:rPr lang="es-MX" sz="1600" b="0" i="0" dirty="0" err="1">
                <a:effectLst/>
              </a:rPr>
              <a:t>Slack</a:t>
            </a:r>
            <a:endParaRPr lang="es-MX" sz="1600" b="0" i="0" dirty="0">
              <a:effectLst/>
            </a:endParaRPr>
          </a:p>
          <a:p>
            <a:pPr marL="285750" indent="-285750" algn="l">
              <a:buFont typeface="Arial" panose="020B0604020202020204" pitchFamily="34" charset="0"/>
              <a:buChar char="•"/>
            </a:pPr>
            <a:r>
              <a:rPr lang="es-MX" sz="1600" b="0" i="0" dirty="0">
                <a:effectLst/>
              </a:rPr>
              <a:t>Microsoft </a:t>
            </a:r>
            <a:r>
              <a:rPr lang="es-MX" sz="1600" b="0" i="0" dirty="0" err="1">
                <a:effectLst/>
              </a:rPr>
              <a:t>Teams</a:t>
            </a:r>
            <a:endParaRPr lang="es-MX" sz="1600" b="0" i="0" dirty="0">
              <a:effectLst/>
            </a:endParaRPr>
          </a:p>
          <a:p>
            <a:pPr marL="285750" indent="-285750" algn="l">
              <a:buFont typeface="Arial" panose="020B0604020202020204" pitchFamily="34" charset="0"/>
              <a:buChar char="•"/>
            </a:pPr>
            <a:r>
              <a:rPr lang="es-MX" sz="1600" b="0" i="0" dirty="0">
                <a:effectLst/>
              </a:rPr>
              <a:t>Cortana</a:t>
            </a:r>
          </a:p>
          <a:p>
            <a:pPr marL="285750" indent="-285750" algn="l">
              <a:buFont typeface="Arial" panose="020B0604020202020204" pitchFamily="34" charset="0"/>
              <a:buChar char="•"/>
            </a:pPr>
            <a:r>
              <a:rPr lang="es-MX" sz="1600" b="0" i="0" dirty="0">
                <a:effectLst/>
              </a:rPr>
              <a:t>Text-</a:t>
            </a:r>
            <a:r>
              <a:rPr lang="es-MX" sz="1600" b="0" i="0" dirty="0" err="1">
                <a:effectLst/>
              </a:rPr>
              <a:t>Only</a:t>
            </a:r>
            <a:r>
              <a:rPr lang="es-MX" sz="1600" b="0" i="0" dirty="0">
                <a:effectLst/>
              </a:rPr>
              <a:t> </a:t>
            </a:r>
            <a:r>
              <a:rPr lang="es-MX" sz="1600" b="0" i="0" dirty="0" err="1">
                <a:effectLst/>
              </a:rPr>
              <a:t>Channels</a:t>
            </a:r>
            <a:r>
              <a:rPr lang="es-MX" sz="1600" b="0" i="0" dirty="0">
                <a:effectLst/>
              </a:rPr>
              <a:t>: </a:t>
            </a:r>
            <a:r>
              <a:rPr lang="es-MX" sz="1600" b="0" i="0" dirty="0" err="1">
                <a:effectLst/>
              </a:rPr>
              <a:t>Twilio</a:t>
            </a:r>
            <a:r>
              <a:rPr lang="es-MX" sz="1600" b="0" i="0" dirty="0">
                <a:effectLst/>
              </a:rPr>
              <a:t>/SMS</a:t>
            </a:r>
          </a:p>
          <a:p>
            <a:pPr marL="285750" indent="-285750" algn="l">
              <a:buFont typeface="Arial" panose="020B0604020202020204" pitchFamily="34" charset="0"/>
              <a:buChar char="•"/>
            </a:pPr>
            <a:r>
              <a:rPr lang="es-MX" sz="1600" b="0" i="0" dirty="0">
                <a:effectLst/>
              </a:rPr>
              <a:t>Oracle Web</a:t>
            </a:r>
          </a:p>
          <a:p>
            <a:pPr marL="285750" indent="-285750" algn="l">
              <a:buFont typeface="Arial" panose="020B0604020202020204" pitchFamily="34" charset="0"/>
              <a:buChar char="•"/>
            </a:pPr>
            <a:r>
              <a:rPr lang="es-MX" sz="1600" b="0" i="0" dirty="0">
                <a:effectLst/>
              </a:rPr>
              <a:t>Oracle Android</a:t>
            </a:r>
          </a:p>
          <a:p>
            <a:pPr marL="285750" indent="-285750" algn="l">
              <a:buFont typeface="Arial" panose="020B0604020202020204" pitchFamily="34" charset="0"/>
              <a:buChar char="•"/>
            </a:pPr>
            <a:r>
              <a:rPr lang="es-MX" sz="1600" b="0" i="0" dirty="0">
                <a:effectLst/>
              </a:rPr>
              <a:t>Oracle iOS</a:t>
            </a:r>
          </a:p>
          <a:p>
            <a:pPr marL="285750" indent="-285750" algn="l">
              <a:buFont typeface="Arial" panose="020B0604020202020204" pitchFamily="34" charset="0"/>
              <a:buChar char="•"/>
            </a:pPr>
            <a:r>
              <a:rPr lang="es-MX" sz="1600" b="0" i="0" dirty="0" err="1">
                <a:effectLst/>
              </a:rPr>
              <a:t>Webhooks</a:t>
            </a:r>
            <a:endParaRPr lang="es-MX" sz="1600" b="0" i="0" dirty="0">
              <a:effectLst/>
            </a:endParaRPr>
          </a:p>
        </p:txBody>
      </p:sp>
      <p:pic>
        <p:nvPicPr>
          <p:cNvPr id="6" name="Imagen 5">
            <a:extLst>
              <a:ext uri="{FF2B5EF4-FFF2-40B4-BE49-F238E27FC236}">
                <a16:creationId xmlns:a16="http://schemas.microsoft.com/office/drawing/2014/main" id="{F42048BC-B317-41C0-939D-EC81D4362759}"/>
              </a:ext>
            </a:extLst>
          </p:cNvPr>
          <p:cNvPicPr>
            <a:picLocks noChangeAspect="1"/>
          </p:cNvPicPr>
          <p:nvPr/>
        </p:nvPicPr>
        <p:blipFill>
          <a:blip r:embed="rId3"/>
          <a:stretch>
            <a:fillRect/>
          </a:stretch>
        </p:blipFill>
        <p:spPr>
          <a:xfrm>
            <a:off x="4178436" y="3950822"/>
            <a:ext cx="555827" cy="555827"/>
          </a:xfrm>
          <a:prstGeom prst="rect">
            <a:avLst/>
          </a:prstGeom>
        </p:spPr>
      </p:pic>
      <p:pic>
        <p:nvPicPr>
          <p:cNvPr id="8" name="Imagen 7">
            <a:extLst>
              <a:ext uri="{FF2B5EF4-FFF2-40B4-BE49-F238E27FC236}">
                <a16:creationId xmlns:a16="http://schemas.microsoft.com/office/drawing/2014/main" id="{DC5A9FFA-030C-4C28-9469-DEF4B75D2E03}"/>
              </a:ext>
            </a:extLst>
          </p:cNvPr>
          <p:cNvPicPr>
            <a:picLocks noChangeAspect="1"/>
          </p:cNvPicPr>
          <p:nvPr/>
        </p:nvPicPr>
        <p:blipFill>
          <a:blip r:embed="rId4"/>
          <a:stretch>
            <a:fillRect/>
          </a:stretch>
        </p:blipFill>
        <p:spPr>
          <a:xfrm>
            <a:off x="2137818" y="3970795"/>
            <a:ext cx="555828" cy="555828"/>
          </a:xfrm>
          <a:prstGeom prst="rect">
            <a:avLst/>
          </a:prstGeom>
        </p:spPr>
      </p:pic>
      <p:pic>
        <p:nvPicPr>
          <p:cNvPr id="10" name="Imagen 9">
            <a:extLst>
              <a:ext uri="{FF2B5EF4-FFF2-40B4-BE49-F238E27FC236}">
                <a16:creationId xmlns:a16="http://schemas.microsoft.com/office/drawing/2014/main" id="{20E832E4-0FD1-4BD5-84CA-9B23B1E8407A}"/>
              </a:ext>
            </a:extLst>
          </p:cNvPr>
          <p:cNvPicPr>
            <a:picLocks noChangeAspect="1"/>
          </p:cNvPicPr>
          <p:nvPr/>
        </p:nvPicPr>
        <p:blipFill>
          <a:blip r:embed="rId5"/>
          <a:stretch>
            <a:fillRect/>
          </a:stretch>
        </p:blipFill>
        <p:spPr>
          <a:xfrm>
            <a:off x="2881479" y="3937968"/>
            <a:ext cx="581536" cy="581536"/>
          </a:xfrm>
          <a:prstGeom prst="rect">
            <a:avLst/>
          </a:prstGeom>
        </p:spPr>
      </p:pic>
      <p:pic>
        <p:nvPicPr>
          <p:cNvPr id="12" name="Imagen 11">
            <a:extLst>
              <a:ext uri="{FF2B5EF4-FFF2-40B4-BE49-F238E27FC236}">
                <a16:creationId xmlns:a16="http://schemas.microsoft.com/office/drawing/2014/main" id="{F760442F-5400-4CFC-B6BE-4F901A4F63A6}"/>
              </a:ext>
            </a:extLst>
          </p:cNvPr>
          <p:cNvPicPr>
            <a:picLocks noChangeAspect="1"/>
          </p:cNvPicPr>
          <p:nvPr/>
        </p:nvPicPr>
        <p:blipFill>
          <a:blip r:embed="rId6"/>
          <a:stretch>
            <a:fillRect/>
          </a:stretch>
        </p:blipFill>
        <p:spPr>
          <a:xfrm>
            <a:off x="3573710" y="3950823"/>
            <a:ext cx="555827" cy="555827"/>
          </a:xfrm>
          <a:prstGeom prst="rect">
            <a:avLst/>
          </a:prstGeom>
        </p:spPr>
      </p:pic>
      <p:pic>
        <p:nvPicPr>
          <p:cNvPr id="14" name="Imagen 13">
            <a:extLst>
              <a:ext uri="{FF2B5EF4-FFF2-40B4-BE49-F238E27FC236}">
                <a16:creationId xmlns:a16="http://schemas.microsoft.com/office/drawing/2014/main" id="{42A12ABA-672F-4821-BF61-5BA14078BCB5}"/>
              </a:ext>
            </a:extLst>
          </p:cNvPr>
          <p:cNvPicPr>
            <a:picLocks noChangeAspect="1"/>
          </p:cNvPicPr>
          <p:nvPr/>
        </p:nvPicPr>
        <p:blipFill>
          <a:blip r:embed="rId7"/>
          <a:stretch>
            <a:fillRect/>
          </a:stretch>
        </p:blipFill>
        <p:spPr>
          <a:xfrm>
            <a:off x="1394157" y="3950822"/>
            <a:ext cx="555828" cy="555828"/>
          </a:xfrm>
          <a:prstGeom prst="rect">
            <a:avLst/>
          </a:prstGeom>
        </p:spPr>
      </p:pic>
      <p:pic>
        <p:nvPicPr>
          <p:cNvPr id="16" name="Imagen 15">
            <a:extLst>
              <a:ext uri="{FF2B5EF4-FFF2-40B4-BE49-F238E27FC236}">
                <a16:creationId xmlns:a16="http://schemas.microsoft.com/office/drawing/2014/main" id="{3563706E-6072-43FC-8B20-067A50266AF1}"/>
              </a:ext>
            </a:extLst>
          </p:cNvPr>
          <p:cNvPicPr>
            <a:picLocks noChangeAspect="1"/>
          </p:cNvPicPr>
          <p:nvPr/>
        </p:nvPicPr>
        <p:blipFill>
          <a:blip r:embed="rId8"/>
          <a:stretch>
            <a:fillRect/>
          </a:stretch>
        </p:blipFill>
        <p:spPr>
          <a:xfrm>
            <a:off x="4783162" y="3936227"/>
            <a:ext cx="555826" cy="555826"/>
          </a:xfrm>
          <a:prstGeom prst="rect">
            <a:avLst/>
          </a:prstGeom>
        </p:spPr>
      </p:pic>
      <p:pic>
        <p:nvPicPr>
          <p:cNvPr id="18" name="Imagen 17">
            <a:extLst>
              <a:ext uri="{FF2B5EF4-FFF2-40B4-BE49-F238E27FC236}">
                <a16:creationId xmlns:a16="http://schemas.microsoft.com/office/drawing/2014/main" id="{04AE9C4F-F11F-46F9-A303-E1556CBDDDBA}"/>
              </a:ext>
            </a:extLst>
          </p:cNvPr>
          <p:cNvPicPr>
            <a:picLocks noChangeAspect="1"/>
          </p:cNvPicPr>
          <p:nvPr/>
        </p:nvPicPr>
        <p:blipFill>
          <a:blip r:embed="rId9"/>
          <a:stretch>
            <a:fillRect/>
          </a:stretch>
        </p:blipFill>
        <p:spPr>
          <a:xfrm>
            <a:off x="5449005" y="3936226"/>
            <a:ext cx="555827" cy="555827"/>
          </a:xfrm>
          <a:prstGeom prst="rect">
            <a:avLst/>
          </a:prstGeom>
        </p:spPr>
      </p:pic>
      <p:pic>
        <p:nvPicPr>
          <p:cNvPr id="1026" name="Picture 2" descr="Free Twilio Line Logo Icon - Available in SVG, PNG, EPS, AI &amp;amp; Icon fonts">
            <a:extLst>
              <a:ext uri="{FF2B5EF4-FFF2-40B4-BE49-F238E27FC236}">
                <a16:creationId xmlns:a16="http://schemas.microsoft.com/office/drawing/2014/main" id="{C6185800-F2AF-48DD-944C-6C7E858E27F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6788" y="3936225"/>
            <a:ext cx="555828" cy="555828"/>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a:extLst>
              <a:ext uri="{FF2B5EF4-FFF2-40B4-BE49-F238E27FC236}">
                <a16:creationId xmlns:a16="http://schemas.microsoft.com/office/drawing/2014/main" id="{CF96DD69-875D-4CE9-A48D-37C61AAA4502}"/>
              </a:ext>
            </a:extLst>
          </p:cNvPr>
          <p:cNvPicPr>
            <a:picLocks noChangeAspect="1"/>
          </p:cNvPicPr>
          <p:nvPr/>
        </p:nvPicPr>
        <p:blipFill>
          <a:blip r:embed="rId11"/>
          <a:stretch>
            <a:fillRect/>
          </a:stretch>
        </p:blipFill>
        <p:spPr>
          <a:xfrm>
            <a:off x="6822211" y="3936225"/>
            <a:ext cx="555825" cy="555825"/>
          </a:xfrm>
          <a:prstGeom prst="rect">
            <a:avLst/>
          </a:prstGeom>
        </p:spPr>
      </p:pic>
    </p:spTree>
    <p:extLst>
      <p:ext uri="{BB962C8B-B14F-4D97-AF65-F5344CB8AC3E}">
        <p14:creationId xmlns:p14="http://schemas.microsoft.com/office/powerpoint/2010/main" val="390140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Digital </a:t>
            </a:r>
            <a:r>
              <a:rPr lang="es-MX" sz="3200" dirty="0" err="1">
                <a:solidFill>
                  <a:schemeClr val="accent6"/>
                </a:solidFill>
                <a:latin typeface="+mj-lt"/>
              </a:rPr>
              <a:t>Assistant</a:t>
            </a:r>
            <a:r>
              <a:rPr lang="es-MX" sz="3200" dirty="0">
                <a:solidFill>
                  <a:schemeClr val="accent6"/>
                </a:solidFill>
                <a:latin typeface="+mj-lt"/>
              </a:rPr>
              <a:t> y </a:t>
            </a:r>
            <a:r>
              <a:rPr lang="es-MX" sz="3200" dirty="0" err="1">
                <a:solidFill>
                  <a:schemeClr val="accent6"/>
                </a:solidFill>
                <a:latin typeface="+mj-lt"/>
              </a:rPr>
              <a:t>Skills</a:t>
            </a:r>
            <a:endParaRPr lang="es-MX" sz="3200" dirty="0">
              <a:solidFill>
                <a:schemeClr val="accent6"/>
              </a:solidFill>
              <a:latin typeface="+mj-lt"/>
            </a:endParaRPr>
          </a:p>
        </p:txBody>
      </p:sp>
      <p:sp>
        <p:nvSpPr>
          <p:cNvPr id="17" name="Rectángulo: esquinas redondeadas 16">
            <a:extLst>
              <a:ext uri="{FF2B5EF4-FFF2-40B4-BE49-F238E27FC236}">
                <a16:creationId xmlns:a16="http://schemas.microsoft.com/office/drawing/2014/main" id="{AE5F7BBE-6439-45E0-9716-0A9D7BA4524E}"/>
              </a:ext>
            </a:extLst>
          </p:cNvPr>
          <p:cNvSpPr/>
          <p:nvPr/>
        </p:nvSpPr>
        <p:spPr>
          <a:xfrm>
            <a:off x="661117" y="1266080"/>
            <a:ext cx="2787268" cy="3525397"/>
          </a:xfrm>
          <a:prstGeom prst="roundRect">
            <a:avLst>
              <a:gd name="adj" fmla="val 3228"/>
            </a:avLst>
          </a:prstGeom>
          <a:solidFill>
            <a:srgbClr val="DCEBF7"/>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MX" sz="1600" dirty="0">
                <a:solidFill>
                  <a:schemeClr val="tx1"/>
                </a:solidFill>
              </a:rPr>
              <a:t>Digital </a:t>
            </a:r>
            <a:r>
              <a:rPr lang="es-MX" sz="1600" dirty="0" err="1">
                <a:solidFill>
                  <a:schemeClr val="tx1"/>
                </a:solidFill>
              </a:rPr>
              <a:t>Asistant</a:t>
            </a:r>
            <a:endParaRPr lang="es-MX" sz="1600" dirty="0">
              <a:solidFill>
                <a:schemeClr val="tx1"/>
              </a:solidFill>
            </a:endParaRPr>
          </a:p>
        </p:txBody>
      </p:sp>
      <p:sp>
        <p:nvSpPr>
          <p:cNvPr id="19" name="Rectángulo: esquinas redondeadas 18">
            <a:extLst>
              <a:ext uri="{FF2B5EF4-FFF2-40B4-BE49-F238E27FC236}">
                <a16:creationId xmlns:a16="http://schemas.microsoft.com/office/drawing/2014/main" id="{ACFC3CC5-B6C6-4A08-80D1-7BEF1AB88D8B}"/>
              </a:ext>
            </a:extLst>
          </p:cNvPr>
          <p:cNvSpPr/>
          <p:nvPr/>
        </p:nvSpPr>
        <p:spPr>
          <a:xfrm>
            <a:off x="1320188" y="1880406"/>
            <a:ext cx="1546034" cy="1165588"/>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MX" sz="1400" dirty="0" err="1">
                <a:solidFill>
                  <a:schemeClr val="tx1"/>
                </a:solidFill>
              </a:rPr>
              <a:t>Skill</a:t>
            </a:r>
            <a:endParaRPr lang="es-MX" sz="1400" dirty="0">
              <a:solidFill>
                <a:schemeClr val="tx1"/>
              </a:solidFill>
            </a:endParaRPr>
          </a:p>
        </p:txBody>
      </p:sp>
      <p:pic>
        <p:nvPicPr>
          <p:cNvPr id="20" name="Imagen 19">
            <a:extLst>
              <a:ext uri="{FF2B5EF4-FFF2-40B4-BE49-F238E27FC236}">
                <a16:creationId xmlns:a16="http://schemas.microsoft.com/office/drawing/2014/main" id="{A3E249AF-F888-4BB5-A83F-EE533F4D1F10}"/>
              </a:ext>
            </a:extLst>
          </p:cNvPr>
          <p:cNvPicPr>
            <a:picLocks noChangeAspect="1"/>
          </p:cNvPicPr>
          <p:nvPr/>
        </p:nvPicPr>
        <p:blipFill>
          <a:blip r:embed="rId2"/>
          <a:stretch>
            <a:fillRect/>
          </a:stretch>
        </p:blipFill>
        <p:spPr>
          <a:xfrm>
            <a:off x="1706994" y="2129038"/>
            <a:ext cx="772422" cy="772422"/>
          </a:xfrm>
          <a:prstGeom prst="rect">
            <a:avLst/>
          </a:prstGeom>
        </p:spPr>
      </p:pic>
      <p:sp>
        <p:nvSpPr>
          <p:cNvPr id="23" name="Rectángulo: esquinas redondeadas 22">
            <a:extLst>
              <a:ext uri="{FF2B5EF4-FFF2-40B4-BE49-F238E27FC236}">
                <a16:creationId xmlns:a16="http://schemas.microsoft.com/office/drawing/2014/main" id="{A5A6E3C3-AAE3-4FB0-B8A3-385C2BDF6B4D}"/>
              </a:ext>
            </a:extLst>
          </p:cNvPr>
          <p:cNvSpPr/>
          <p:nvPr/>
        </p:nvSpPr>
        <p:spPr>
          <a:xfrm>
            <a:off x="1320188" y="3294626"/>
            <a:ext cx="1546034" cy="1165588"/>
          </a:xfrm>
          <a:prstGeom prst="roundRect">
            <a:avLst>
              <a:gd name="adj" fmla="val 3228"/>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MX" sz="1400" dirty="0" err="1">
                <a:solidFill>
                  <a:schemeClr val="tx1"/>
                </a:solidFill>
              </a:rPr>
              <a:t>Skill</a:t>
            </a:r>
            <a:endParaRPr lang="es-MX" sz="1400" dirty="0">
              <a:solidFill>
                <a:schemeClr val="tx1"/>
              </a:solidFill>
            </a:endParaRPr>
          </a:p>
        </p:txBody>
      </p:sp>
      <p:pic>
        <p:nvPicPr>
          <p:cNvPr id="24" name="Imagen 23">
            <a:extLst>
              <a:ext uri="{FF2B5EF4-FFF2-40B4-BE49-F238E27FC236}">
                <a16:creationId xmlns:a16="http://schemas.microsoft.com/office/drawing/2014/main" id="{FB90B12E-C5A3-45C0-AD6A-465C5566DED6}"/>
              </a:ext>
            </a:extLst>
          </p:cNvPr>
          <p:cNvPicPr>
            <a:picLocks noChangeAspect="1"/>
          </p:cNvPicPr>
          <p:nvPr/>
        </p:nvPicPr>
        <p:blipFill>
          <a:blip r:embed="rId2"/>
          <a:stretch>
            <a:fillRect/>
          </a:stretch>
        </p:blipFill>
        <p:spPr>
          <a:xfrm>
            <a:off x="1706994" y="3549893"/>
            <a:ext cx="772422" cy="772422"/>
          </a:xfrm>
          <a:prstGeom prst="rect">
            <a:avLst/>
          </a:prstGeom>
        </p:spPr>
      </p:pic>
      <p:sp>
        <p:nvSpPr>
          <p:cNvPr id="25" name="TextBox 2">
            <a:extLst>
              <a:ext uri="{FF2B5EF4-FFF2-40B4-BE49-F238E27FC236}">
                <a16:creationId xmlns:a16="http://schemas.microsoft.com/office/drawing/2014/main" id="{F01CCB26-1A1D-42AD-ADB1-8359C5D0CDF5}"/>
              </a:ext>
            </a:extLst>
          </p:cNvPr>
          <p:cNvSpPr txBox="1"/>
          <p:nvPr/>
        </p:nvSpPr>
        <p:spPr>
          <a:xfrm>
            <a:off x="4362731" y="2756591"/>
            <a:ext cx="3910883" cy="1323439"/>
          </a:xfrm>
          <a:prstGeom prst="rect">
            <a:avLst/>
          </a:prstGeom>
          <a:noFill/>
        </p:spPr>
        <p:txBody>
          <a:bodyPr wrap="square" lIns="91440" tIns="45720" rIns="91440" bIns="45720" rtlCol="0" anchor="t">
            <a:spAutoFit/>
          </a:bodyPr>
          <a:lstStyle/>
          <a:p>
            <a:r>
              <a:rPr lang="es-MX" sz="1600" b="0" i="0" dirty="0">
                <a:solidFill>
                  <a:schemeClr val="accent5"/>
                </a:solidFill>
                <a:effectLst/>
              </a:rPr>
              <a:t>Digital </a:t>
            </a:r>
            <a:r>
              <a:rPr lang="es-MX" sz="1600" b="0" i="0" dirty="0" err="1">
                <a:solidFill>
                  <a:schemeClr val="accent5"/>
                </a:solidFill>
                <a:effectLst/>
              </a:rPr>
              <a:t>assistant</a:t>
            </a:r>
            <a:r>
              <a:rPr lang="es-MX" sz="1600" b="0" i="0" dirty="0">
                <a:effectLst/>
              </a:rPr>
              <a:t>: Es un asistente digital que puede tener una o varias </a:t>
            </a:r>
            <a:r>
              <a:rPr lang="es-MX" sz="1600" b="0" i="0" dirty="0" err="1">
                <a:effectLst/>
              </a:rPr>
              <a:t>skills</a:t>
            </a:r>
            <a:r>
              <a:rPr lang="es-MX" sz="1600" b="0" i="0" dirty="0">
                <a:effectLst/>
              </a:rPr>
              <a:t> y permite al usuario interactuar con cada una de ellas, orquestando dichos llamados o usos.</a:t>
            </a:r>
          </a:p>
        </p:txBody>
      </p:sp>
      <p:sp>
        <p:nvSpPr>
          <p:cNvPr id="26" name="TextBox 2">
            <a:extLst>
              <a:ext uri="{FF2B5EF4-FFF2-40B4-BE49-F238E27FC236}">
                <a16:creationId xmlns:a16="http://schemas.microsoft.com/office/drawing/2014/main" id="{13434476-88E5-4141-8E59-B2FABF3E8137}"/>
              </a:ext>
            </a:extLst>
          </p:cNvPr>
          <p:cNvSpPr txBox="1"/>
          <p:nvPr/>
        </p:nvSpPr>
        <p:spPr>
          <a:xfrm>
            <a:off x="4362732" y="1266080"/>
            <a:ext cx="3910883" cy="1323439"/>
          </a:xfrm>
          <a:prstGeom prst="rect">
            <a:avLst/>
          </a:prstGeom>
          <a:noFill/>
        </p:spPr>
        <p:txBody>
          <a:bodyPr wrap="square" lIns="91440" tIns="45720" rIns="91440" bIns="45720" rtlCol="0" anchor="t">
            <a:spAutoFit/>
          </a:bodyPr>
          <a:lstStyle/>
          <a:p>
            <a:r>
              <a:rPr lang="es-MX" sz="1600" b="0" i="0" dirty="0" err="1">
                <a:solidFill>
                  <a:schemeClr val="accent5"/>
                </a:solidFill>
                <a:effectLst/>
              </a:rPr>
              <a:t>Skill</a:t>
            </a:r>
            <a:r>
              <a:rPr lang="es-MX" sz="1600" b="0" i="0" dirty="0">
                <a:effectLst/>
              </a:rPr>
              <a:t>: </a:t>
            </a:r>
            <a:r>
              <a:rPr lang="es-MX" sz="1600" i="0" dirty="0">
                <a:effectLst/>
              </a:rPr>
              <a:t>Es un </a:t>
            </a:r>
            <a:r>
              <a:rPr lang="es-MX" sz="1600" i="0" dirty="0" err="1">
                <a:effectLst/>
              </a:rPr>
              <a:t>chatbot</a:t>
            </a:r>
            <a:r>
              <a:rPr lang="es-MX" sz="1600" i="0" dirty="0">
                <a:effectLst/>
              </a:rPr>
              <a:t> independiente que interactúa con el usuario y resuelve tareas especificas como ordenar comida, hacer una reserva o solicitar información.</a:t>
            </a:r>
            <a:endParaRPr lang="es-MX" sz="1600" b="0" i="0" dirty="0">
              <a:effectLst/>
            </a:endParaRPr>
          </a:p>
        </p:txBody>
      </p:sp>
      <p:sp>
        <p:nvSpPr>
          <p:cNvPr id="27" name="TextBox 2">
            <a:extLst>
              <a:ext uri="{FF2B5EF4-FFF2-40B4-BE49-F238E27FC236}">
                <a16:creationId xmlns:a16="http://schemas.microsoft.com/office/drawing/2014/main" id="{65FC0EC0-0FE2-4D2C-8C29-2A1B1C8F0D6D}"/>
              </a:ext>
            </a:extLst>
          </p:cNvPr>
          <p:cNvSpPr txBox="1"/>
          <p:nvPr/>
        </p:nvSpPr>
        <p:spPr>
          <a:xfrm>
            <a:off x="5146818" y="4560644"/>
            <a:ext cx="3910883" cy="461665"/>
          </a:xfrm>
          <a:prstGeom prst="rect">
            <a:avLst/>
          </a:prstGeom>
          <a:noFill/>
        </p:spPr>
        <p:txBody>
          <a:bodyPr wrap="square" lIns="91440" tIns="45720" rIns="91440" bIns="45720" rtlCol="0" anchor="t">
            <a:spAutoFit/>
          </a:bodyPr>
          <a:lstStyle/>
          <a:p>
            <a:r>
              <a:rPr lang="es-MX" sz="1200" b="0" i="0" dirty="0">
                <a:effectLst/>
              </a:rPr>
              <a:t>En la practica, normalmente se usa una sola </a:t>
            </a:r>
            <a:r>
              <a:rPr lang="es-MX" sz="1200" b="0" i="0" dirty="0" err="1">
                <a:effectLst/>
              </a:rPr>
              <a:t>skill</a:t>
            </a:r>
            <a:r>
              <a:rPr lang="es-MX" sz="1200" b="0" i="0" dirty="0">
                <a:effectLst/>
              </a:rPr>
              <a:t> que se expone directamente al usuario.</a:t>
            </a:r>
          </a:p>
        </p:txBody>
      </p:sp>
    </p:spTree>
    <p:extLst>
      <p:ext uri="{BB962C8B-B14F-4D97-AF65-F5344CB8AC3E}">
        <p14:creationId xmlns:p14="http://schemas.microsoft.com/office/powerpoint/2010/main" val="353224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Arquitectura básica de un </a:t>
            </a:r>
            <a:r>
              <a:rPr lang="es-MX" sz="3200" dirty="0" err="1">
                <a:solidFill>
                  <a:schemeClr val="accent6"/>
                </a:solidFill>
                <a:latin typeface="+mj-lt"/>
              </a:rPr>
              <a:t>chatbot</a:t>
            </a:r>
            <a:endParaRPr lang="es-MX" sz="3200" dirty="0">
              <a:solidFill>
                <a:schemeClr val="accent6"/>
              </a:solidFill>
              <a:latin typeface="+mj-lt"/>
            </a:endParaRPr>
          </a:p>
        </p:txBody>
      </p:sp>
      <p:pic>
        <p:nvPicPr>
          <p:cNvPr id="2050" name="Picture 2" descr="Acerca del despliegue de componentes personalizados en el asistente digital  de Oracle">
            <a:extLst>
              <a:ext uri="{FF2B5EF4-FFF2-40B4-BE49-F238E27FC236}">
                <a16:creationId xmlns:a16="http://schemas.microsoft.com/office/drawing/2014/main" id="{CF88E91F-C4B1-46D3-8966-B30B74409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1173755"/>
            <a:ext cx="561022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6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aptura de pantalla de computadora&#10;&#10;Descripción generada automáticamente">
            <a:extLst>
              <a:ext uri="{FF2B5EF4-FFF2-40B4-BE49-F238E27FC236}">
                <a16:creationId xmlns:a16="http://schemas.microsoft.com/office/drawing/2014/main" id="{D0286B99-4DA1-4CCF-811E-55DC1CC2E2DA}"/>
              </a:ext>
            </a:extLst>
          </p:cNvPr>
          <p:cNvPicPr>
            <a:picLocks noChangeAspect="1"/>
          </p:cNvPicPr>
          <p:nvPr/>
        </p:nvPicPr>
        <p:blipFill>
          <a:blip r:embed="rId2"/>
          <a:stretch>
            <a:fillRect/>
          </a:stretch>
        </p:blipFill>
        <p:spPr>
          <a:xfrm>
            <a:off x="697579" y="1014816"/>
            <a:ext cx="7748841" cy="3290137"/>
          </a:xfrm>
          <a:prstGeom prst="rect">
            <a:avLst/>
          </a:prstGeom>
        </p:spPr>
      </p:pic>
      <p:sp>
        <p:nvSpPr>
          <p:cNvPr id="4" name="TextBox 1">
            <a:extLst>
              <a:ext uri="{FF2B5EF4-FFF2-40B4-BE49-F238E27FC236}">
                <a16:creationId xmlns:a16="http://schemas.microsoft.com/office/drawing/2014/main" id="{B0064C64-35ED-4A28-9E95-8BEA778DBE93}"/>
              </a:ext>
            </a:extLst>
          </p:cNvPr>
          <p:cNvSpPr txBox="1"/>
          <p:nvPr/>
        </p:nvSpPr>
        <p:spPr>
          <a:xfrm>
            <a:off x="661117" y="352023"/>
            <a:ext cx="7403230" cy="584775"/>
          </a:xfrm>
          <a:prstGeom prst="rect">
            <a:avLst/>
          </a:prstGeom>
          <a:noFill/>
        </p:spPr>
        <p:txBody>
          <a:bodyPr wrap="square" rtlCol="0">
            <a:spAutoFit/>
          </a:bodyPr>
          <a:lstStyle/>
          <a:p>
            <a:r>
              <a:rPr lang="es-MX" sz="3200" dirty="0">
                <a:solidFill>
                  <a:schemeClr val="accent6"/>
                </a:solidFill>
                <a:latin typeface="+mj-lt"/>
              </a:rPr>
              <a:t>Revisión general de la consola</a:t>
            </a:r>
          </a:p>
        </p:txBody>
      </p:sp>
    </p:spTree>
    <p:extLst>
      <p:ext uri="{BB962C8B-B14F-4D97-AF65-F5344CB8AC3E}">
        <p14:creationId xmlns:p14="http://schemas.microsoft.com/office/powerpoint/2010/main" val="562838287"/>
      </p:ext>
    </p:extLst>
  </p:cSld>
  <p:clrMapOvr>
    <a:masterClrMapping/>
  </p:clrMapOvr>
</p:sld>
</file>

<file path=ppt/theme/theme1.xml><?xml version="1.0" encoding="utf-8"?>
<a:theme xmlns:a="http://schemas.openxmlformats.org/drawingml/2006/main" name="ThemeTechNowSPS">
  <a:themeElements>
    <a:clrScheme name="SPS-TechIsNow">
      <a:dk1>
        <a:sysClr val="windowText" lastClr="000000"/>
      </a:dk1>
      <a:lt1>
        <a:sysClr val="window" lastClr="FFFFFF"/>
      </a:lt1>
      <a:dk2>
        <a:srgbClr val="006970"/>
      </a:dk2>
      <a:lt2>
        <a:srgbClr val="FFFFFF"/>
      </a:lt2>
      <a:accent1>
        <a:srgbClr val="006970"/>
      </a:accent1>
      <a:accent2>
        <a:srgbClr val="F14222"/>
      </a:accent2>
      <a:accent3>
        <a:srgbClr val="A5A5A5"/>
      </a:accent3>
      <a:accent4>
        <a:srgbClr val="D7AD02"/>
      </a:accent4>
      <a:accent5>
        <a:srgbClr val="9A4680"/>
      </a:accent5>
      <a:accent6>
        <a:srgbClr val="009996"/>
      </a:accent6>
      <a:hlink>
        <a:srgbClr val="9A4680"/>
      </a:hlink>
      <a:folHlink>
        <a:srgbClr val="009996"/>
      </a:folHlink>
    </a:clrScheme>
    <a:fontScheme name="SPSTechIsNow">
      <a:majorFont>
        <a:latin typeface="Museo Sans 700"/>
        <a:ea typeface=""/>
        <a:cs typeface=""/>
      </a:majorFont>
      <a:minorFont>
        <a:latin typeface="Museo Sans 300"/>
        <a:ea typeface=""/>
        <a:cs typeface=""/>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_SPS_Template.potx" id="{8A071570-87EB-4A05-A96D-A8DBA6ACEAF2}" vid="{A482AADB-95D5-4BAF-B877-46B0D9103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B60EB60B68B14D86879C03BD3D2468" ma:contentTypeVersion="10" ma:contentTypeDescription="Create a new document." ma:contentTypeScope="" ma:versionID="a5441c8bbde97980b5a503f81cc5605a">
  <xsd:schema xmlns:xsd="http://www.w3.org/2001/XMLSchema" xmlns:xs="http://www.w3.org/2001/XMLSchema" xmlns:p="http://schemas.microsoft.com/office/2006/metadata/properties" xmlns:ns2="99ef9bd0-becc-4d85-8b71-202ec0298fc4" xmlns:ns3="527f4047-e63f-4102-a1d8-59e7cb165f37" targetNamespace="http://schemas.microsoft.com/office/2006/metadata/properties" ma:root="true" ma:fieldsID="499b9ee9acd830dc79f0678f1f86dcb5" ns2:_="" ns3:_="">
    <xsd:import namespace="99ef9bd0-becc-4d85-8b71-202ec0298fc4"/>
    <xsd:import namespace="527f4047-e63f-4102-a1d8-59e7cb165f3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ef9bd0-becc-4d85-8b71-202ec0298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7f4047-e63f-4102-a1d8-59e7cb165f3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infopath/2007/PartnerControls"/>
    <ds:schemaRef ds:uri="http://schemas.microsoft.com/office/2006/documentManagement/types"/>
    <ds:schemaRef ds:uri="http://purl.org/dc/terms/"/>
    <ds:schemaRef ds:uri="99ef9bd0-becc-4d85-8b71-202ec0298fc4"/>
    <ds:schemaRef ds:uri="http://schemas.microsoft.com/office/2006/metadata/properties"/>
    <ds:schemaRef ds:uri="527f4047-e63f-4102-a1d8-59e7cb165f37"/>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8758A038-8533-4605-9209-66E6BDBEB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ef9bd0-becc-4d85-8b71-202ec0298fc4"/>
    <ds:schemaRef ds:uri="527f4047-e63f-4102-a1d8-59e7cb165f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Presentacion_SPS_Template</Template>
  <TotalTime>23899</TotalTime>
  <Words>1029</Words>
  <Application>Microsoft Office PowerPoint</Application>
  <PresentationFormat>Presentación en pantalla (16:9)</PresentationFormat>
  <Paragraphs>186</Paragraphs>
  <Slides>29</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Museo Sans 300</vt:lpstr>
      <vt:lpstr>Museo Sans 700</vt:lpstr>
      <vt:lpstr>Wingdings</vt:lpstr>
      <vt:lpstr>ThemeTechNowSPS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Nayelli Terrazas</dc:creator>
  <cp:lastModifiedBy>Brayan Quirino</cp:lastModifiedBy>
  <cp:revision>245</cp:revision>
  <dcterms:created xsi:type="dcterms:W3CDTF">2020-01-20T21:40:20Z</dcterms:created>
  <dcterms:modified xsi:type="dcterms:W3CDTF">2021-09-22T20:33:44Z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0x01010043B60EB60B68B14D86879C03BD3D2468</vt:lpwstr>
  </property>
</Properties>
</file>