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7585a93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7585a93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7585a93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7585a93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7585a93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7585a93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7585a93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7585a93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7585a93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7585a93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7585a93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7585a93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7585a93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7585a93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7585a93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7585a9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7585a93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7585a93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7585a9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7585a9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7585a93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7585a9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7585a9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7585a9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Does a Bike-Share Navigate Speedy Success?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Bryan Castillo</a:t>
            </a:r>
            <a:endParaRPr/>
          </a:p>
        </p:txBody>
      </p:sp>
      <p:pic>
        <p:nvPicPr>
          <p:cNvPr id="87" name="Google Shape;87;p13"/>
          <p:cNvPicPr preferRelativeResize="0"/>
          <p:nvPr/>
        </p:nvPicPr>
        <p:blipFill>
          <a:blip r:embed="rId3">
            <a:alphaModFix/>
          </a:blip>
          <a:stretch>
            <a:fillRect/>
          </a:stretch>
        </p:blipFill>
        <p:spPr>
          <a:xfrm>
            <a:off x="5469700" y="2279075"/>
            <a:ext cx="2453575" cy="234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41" name="Google Shape;141;p22"/>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How can Cyclistic use digital media to influence casual riders to become members?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47" name="Google Shape;147;p23"/>
          <p:cNvPicPr preferRelativeResize="0"/>
          <p:nvPr/>
        </p:nvPicPr>
        <p:blipFill>
          <a:blip r:embed="rId3">
            <a:alphaModFix/>
          </a:blip>
          <a:stretch>
            <a:fillRect/>
          </a:stretch>
        </p:blipFill>
        <p:spPr>
          <a:xfrm>
            <a:off x="958937" y="836575"/>
            <a:ext cx="7226126" cy="4064699"/>
          </a:xfrm>
          <a:prstGeom prst="rect">
            <a:avLst/>
          </a:prstGeom>
          <a:noFill/>
          <a:ln>
            <a:noFill/>
          </a:ln>
        </p:spPr>
      </p:pic>
      <p:cxnSp>
        <p:nvCxnSpPr>
          <p:cNvPr id="148" name="Google Shape;148;p23"/>
          <p:cNvCxnSpPr/>
          <p:nvPr/>
        </p:nvCxnSpPr>
        <p:spPr>
          <a:xfrm flipH="1" rot="10800000">
            <a:off x="3621250" y="1697175"/>
            <a:ext cx="300" cy="3167400"/>
          </a:xfrm>
          <a:prstGeom prst="straightConnector1">
            <a:avLst/>
          </a:prstGeom>
          <a:noFill/>
          <a:ln cap="flat" cmpd="sng" w="114300">
            <a:solidFill>
              <a:srgbClr val="000000"/>
            </a:solidFill>
            <a:prstDash val="solid"/>
            <a:round/>
            <a:headEnd len="med" w="med" type="none"/>
            <a:tailEnd len="med" w="med" type="triangle"/>
          </a:ln>
        </p:spPr>
      </p:cxnSp>
      <p:sp>
        <p:nvSpPr>
          <p:cNvPr id="149" name="Google Shape;149;p23"/>
          <p:cNvSpPr txBox="1"/>
          <p:nvPr/>
        </p:nvSpPr>
        <p:spPr>
          <a:xfrm>
            <a:off x="3162675" y="2506350"/>
            <a:ext cx="1125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Tuesday is the highest usage day of the week</a:t>
            </a:r>
            <a:endParaRPr sz="1200">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Target casual riders who predominantly use Cyclistic on weekends with a “weekend sign-up special” campaign</a:t>
            </a:r>
            <a:endParaRPr sz="1700"/>
          </a:p>
          <a:p>
            <a:pPr indent="-336550" lvl="0" marL="457200" rtl="0" algn="l">
              <a:spcBef>
                <a:spcPts val="0"/>
              </a:spcBef>
              <a:spcAft>
                <a:spcPts val="0"/>
              </a:spcAft>
              <a:buSzPts val="1700"/>
              <a:buChar char="●"/>
            </a:pPr>
            <a:r>
              <a:rPr lang="en" sz="1700"/>
              <a:t>Target casual riders who have higher average ride-length times than members, and compare their casual rate per usage versus their membership rates per usage, which benefits both the prospective member and the company’s growth. Additionally, market the how the probability of bikes getting stolen or damaged decreases from casual riders to members, based on average ride length time.</a:t>
            </a:r>
            <a:endParaRPr sz="1700"/>
          </a:p>
          <a:p>
            <a:pPr indent="-336550" lvl="0" marL="457200" rtl="0" algn="l">
              <a:spcBef>
                <a:spcPts val="0"/>
              </a:spcBef>
              <a:spcAft>
                <a:spcPts val="0"/>
              </a:spcAft>
              <a:buSzPts val="1700"/>
              <a:buChar char="●"/>
            </a:pPr>
            <a:r>
              <a:rPr lang="en" sz="1700"/>
              <a:t>Promote a social media campaign for a “Tuesday Promo” with discounted rates, free rides, or special gifts to members on Tuesdays since it is the highest usage day of the week throughout the year</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800"/>
              <a:t>Thank you!</a:t>
            </a:r>
            <a:endParaRPr sz="4800"/>
          </a:p>
        </p:txBody>
      </p:sp>
      <p:pic>
        <p:nvPicPr>
          <p:cNvPr id="161" name="Google Shape;161;p25"/>
          <p:cNvPicPr preferRelativeResize="0"/>
          <p:nvPr/>
        </p:nvPicPr>
        <p:blipFill>
          <a:blip r:embed="rId3">
            <a:alphaModFix/>
          </a:blip>
          <a:stretch>
            <a:fillRect/>
          </a:stretch>
        </p:blipFill>
        <p:spPr>
          <a:xfrm>
            <a:off x="4942375" y="1555900"/>
            <a:ext cx="3954701" cy="268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Cyclistic Bike-Share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In 2016, Cyclistic launched a successful bike-share offering. Since then the program has grown to a fleet of 5,824 bicycles that are geotracked and locked into a network of 692 stations across Chicago. The bikes can be unlocked from any station and be returned to any other station in the network at any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Until now, Cyclistic's marketing strategy relied on building general awareness and appealing to broad customer segments. One approach that helped makes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a:p>
          <a:p>
            <a:pPr indent="0" lvl="0" marL="0" rtl="0" algn="l">
              <a:spcBef>
                <a:spcPts val="1200"/>
              </a:spcBef>
              <a:spcAft>
                <a:spcPts val="12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b="1" lang="en"/>
              <a:t>Understand the difference between Cyclistic's casual riders and members in order to create a marketing campaign to convert casual riders to members, maximizing revenue and leading to future growth</a:t>
            </a:r>
            <a:endParaRPr b="1"/>
          </a:p>
          <a:p>
            <a:pPr indent="-342900" lvl="0" marL="457200" rtl="0" algn="l">
              <a:spcBef>
                <a:spcPts val="1200"/>
              </a:spcBef>
              <a:spcAft>
                <a:spcPts val="0"/>
              </a:spcAft>
              <a:buSzPts val="1800"/>
              <a:buAutoNum type="arabicPeriod"/>
            </a:pPr>
            <a:r>
              <a:rPr lang="en"/>
              <a:t>How do annual members and casual riders use Cyclistic Bike-Share?</a:t>
            </a:r>
            <a:endParaRPr/>
          </a:p>
          <a:p>
            <a:pPr indent="-342900" lvl="0" marL="457200" rtl="0" algn="l">
              <a:spcBef>
                <a:spcPts val="0"/>
              </a:spcBef>
              <a:spcAft>
                <a:spcPts val="0"/>
              </a:spcAft>
              <a:buSzPts val="1800"/>
              <a:buAutoNum type="arabicPeriod"/>
            </a:pPr>
            <a:r>
              <a:rPr lang="en"/>
              <a:t>Why would casual riders buy annual memberships?</a:t>
            </a:r>
            <a:endParaRPr/>
          </a:p>
          <a:p>
            <a:pPr indent="-342900" lvl="0" marL="457200" rtl="0" algn="l">
              <a:spcBef>
                <a:spcPts val="0"/>
              </a:spcBef>
              <a:spcAft>
                <a:spcPts val="0"/>
              </a:spcAft>
              <a:buSzPts val="1800"/>
              <a:buAutoNum type="arabicPeriod"/>
            </a:pPr>
            <a:r>
              <a:rPr lang="en"/>
              <a:t>How can Cyclistic use digital media to influence casual riders to become members?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Cyclistic’s </a:t>
            </a:r>
            <a:r>
              <a:rPr lang="en"/>
              <a:t>previous</a:t>
            </a:r>
            <a:r>
              <a:rPr lang="en"/>
              <a:t> 12 months of trip data </a:t>
            </a:r>
            <a:r>
              <a:rPr b="1" lang="en"/>
              <a:t>(Q2 2019 - Q1 2020)</a:t>
            </a:r>
            <a:endParaRPr b="1"/>
          </a:p>
          <a:p>
            <a:pPr indent="-325755" lvl="0" marL="457200" rtl="0" algn="l">
              <a:spcBef>
                <a:spcPts val="0"/>
              </a:spcBef>
              <a:spcAft>
                <a:spcPts val="0"/>
              </a:spcAft>
              <a:buSzPct val="100000"/>
              <a:buChar char="●"/>
            </a:pPr>
            <a:r>
              <a:rPr lang="en"/>
              <a:t>Data stored on Google Drive, cleaned on Google Sheets/Excel, further processed in Google BigQuery, and analyzed in Sheets and R Studio</a:t>
            </a:r>
            <a:endParaRPr/>
          </a:p>
          <a:p>
            <a:pPr indent="-325755" lvl="0" marL="457200" rtl="0" algn="l">
              <a:spcBef>
                <a:spcPts val="0"/>
              </a:spcBef>
              <a:spcAft>
                <a:spcPts val="0"/>
              </a:spcAft>
              <a:buSzPct val="100000"/>
              <a:buChar char="●"/>
            </a:pPr>
            <a:r>
              <a:rPr lang="en"/>
              <a:t>Data passes ROCCC test, unbiased, credible, and from reputable source</a:t>
            </a:r>
            <a:endParaRPr/>
          </a:p>
          <a:p>
            <a:pPr indent="-325755" lvl="0" marL="457200" rtl="0" algn="l">
              <a:spcBef>
                <a:spcPts val="0"/>
              </a:spcBef>
              <a:spcAft>
                <a:spcPts val="0"/>
              </a:spcAft>
              <a:buSzPct val="100000"/>
              <a:buChar char="●"/>
            </a:pPr>
            <a:r>
              <a:rPr lang="en"/>
              <a:t>Data may be incomplete due to missing records in original dataframe, a total of 171 records missing from 341,274 records in dataframe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sz="1200"/>
          </a:p>
          <a:p>
            <a:pPr indent="0" lvl="0" marL="0" rtl="0" algn="l">
              <a:spcBef>
                <a:spcPts val="1200"/>
              </a:spcBef>
              <a:spcAft>
                <a:spcPts val="1200"/>
              </a:spcAft>
              <a:buNone/>
            </a:pPr>
            <a:r>
              <a:rPr b="1" lang="en" sz="1200"/>
              <a:t>Public data provided on AWS by Motivate International Inc. under license</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Saved dataframes as .csv files, 4 individual files for quarterly data and a master file for all aggregated data</a:t>
            </a:r>
            <a:endParaRPr/>
          </a:p>
          <a:p>
            <a:pPr indent="0" lvl="0" marL="0" rtl="0" algn="l">
              <a:spcBef>
                <a:spcPts val="1200"/>
              </a:spcBef>
              <a:spcAft>
                <a:spcPts val="0"/>
              </a:spcAft>
              <a:buNone/>
            </a:pPr>
            <a:r>
              <a:rPr lang="en" sz="1600"/>
              <a:t>Preferred Tools:</a:t>
            </a:r>
            <a:endParaRPr sz="1600"/>
          </a:p>
          <a:p>
            <a:pPr indent="-330200" lvl="0" marL="457200" rtl="0" algn="l">
              <a:spcBef>
                <a:spcPts val="1200"/>
              </a:spcBef>
              <a:spcAft>
                <a:spcPts val="0"/>
              </a:spcAft>
              <a:buSzPts val="1600"/>
              <a:buChar char="●"/>
            </a:pPr>
            <a:r>
              <a:rPr lang="en" sz="1600"/>
              <a:t>Excel/Sheets (for pivot tables)</a:t>
            </a:r>
            <a:endParaRPr sz="1600"/>
          </a:p>
          <a:p>
            <a:pPr indent="-330200" lvl="0" marL="457200" rtl="0" algn="l">
              <a:spcBef>
                <a:spcPts val="0"/>
              </a:spcBef>
              <a:spcAft>
                <a:spcPts val="0"/>
              </a:spcAft>
              <a:buSzPts val="1600"/>
              <a:buChar char="●"/>
            </a:pPr>
            <a:r>
              <a:rPr lang="en" sz="1600"/>
              <a:t>Google BigQuery SQL (for stats summary, table merging/joining)</a:t>
            </a:r>
            <a:endParaRPr sz="1600"/>
          </a:p>
          <a:p>
            <a:pPr indent="-330200" lvl="0" marL="457200" rtl="0" algn="l">
              <a:spcBef>
                <a:spcPts val="0"/>
              </a:spcBef>
              <a:spcAft>
                <a:spcPts val="0"/>
              </a:spcAft>
              <a:buSzPts val="1600"/>
              <a:buChar char="●"/>
            </a:pPr>
            <a:r>
              <a:rPr lang="en" sz="1600"/>
              <a:t>R Studio (for further data analysis, data </a:t>
            </a:r>
            <a:r>
              <a:rPr lang="en" sz="1600"/>
              <a:t>visualizations, reporting</a:t>
            </a:r>
            <a:r>
              <a:rPr lang="en" sz="1600"/>
              <a:t>)</a:t>
            </a:r>
            <a:endParaRPr sz="1600"/>
          </a:p>
          <a:p>
            <a:pPr indent="-330200" lvl="0" marL="457200" rtl="0" algn="l">
              <a:spcBef>
                <a:spcPts val="0"/>
              </a:spcBef>
              <a:spcAft>
                <a:spcPts val="0"/>
              </a:spcAft>
              <a:buSzPts val="1600"/>
              <a:buChar char="●"/>
            </a:pPr>
            <a:r>
              <a:rPr lang="en" sz="1600"/>
              <a:t>Google Slides (presentation)</a:t>
            </a:r>
            <a:endParaRPr sz="1600"/>
          </a:p>
          <a:p>
            <a:pPr indent="-330200" lvl="0" marL="457200" rtl="0" algn="l">
              <a:spcBef>
                <a:spcPts val="0"/>
              </a:spcBef>
              <a:spcAft>
                <a:spcPts val="0"/>
              </a:spcAft>
              <a:buSzPts val="1600"/>
              <a:buChar char="●"/>
            </a:pPr>
            <a:r>
              <a:rPr lang="en" sz="1600"/>
              <a:t>Github / Kaggle (Archiving/Repository)</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17" name="Google Shape;117;p18"/>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How do annual members and casual riders use Cyclistic Bike-Share?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23" name="Google Shape;123;p19"/>
          <p:cNvPicPr preferRelativeResize="0"/>
          <p:nvPr/>
        </p:nvPicPr>
        <p:blipFill>
          <a:blip r:embed="rId3">
            <a:alphaModFix/>
          </a:blip>
          <a:stretch>
            <a:fillRect/>
          </a:stretch>
        </p:blipFill>
        <p:spPr>
          <a:xfrm>
            <a:off x="1077077" y="956425"/>
            <a:ext cx="6989851" cy="393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29" name="Google Shape;129;p20"/>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Why would casual riders buy annual memberships?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35" name="Google Shape;135;p21"/>
          <p:cNvPicPr preferRelativeResize="0"/>
          <p:nvPr/>
        </p:nvPicPr>
        <p:blipFill>
          <a:blip r:embed="rId3">
            <a:alphaModFix/>
          </a:blip>
          <a:stretch>
            <a:fillRect/>
          </a:stretch>
        </p:blipFill>
        <p:spPr>
          <a:xfrm>
            <a:off x="869537" y="983300"/>
            <a:ext cx="7404925" cy="371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