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AEE55-6B47-49C4-B9CC-9C13005CECF9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AFADD-374E-4345-A2E4-3E874DD0B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AFADD-374E-4345-A2E4-3E874DD0B8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3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7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19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9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9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1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9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8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D20A-23AC-4488-9F34-7B21951B3C1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6ED88E-D115-4305-B8AC-31E359BAA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9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2383685"/>
            <a:ext cx="8689976" cy="142631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Машинная обработка статистических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06043" y="3996267"/>
            <a:ext cx="3596979" cy="189809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Подготовили:</a:t>
            </a:r>
          </a:p>
          <a:p>
            <a:pPr algn="r"/>
            <a:r>
              <a:rPr lang="ru-RU" dirty="0" smtClean="0"/>
              <a:t>Студенты группы д-ф312</a:t>
            </a:r>
          </a:p>
          <a:p>
            <a:pPr algn="r"/>
            <a:r>
              <a:rPr lang="ru-RU" dirty="0" err="1" smtClean="0"/>
              <a:t>Гречихин</a:t>
            </a:r>
            <a:r>
              <a:rPr lang="ru-RU" dirty="0" smtClean="0"/>
              <a:t> А. Г.</a:t>
            </a:r>
          </a:p>
          <a:p>
            <a:pPr algn="r"/>
            <a:r>
              <a:rPr lang="ru-RU" dirty="0" err="1" smtClean="0"/>
              <a:t>Мелешенков</a:t>
            </a:r>
            <a:r>
              <a:rPr lang="ru-RU" dirty="0" smtClean="0"/>
              <a:t> М. Д.</a:t>
            </a:r>
          </a:p>
          <a:p>
            <a:pPr algn="r"/>
            <a:r>
              <a:rPr lang="ru-RU" dirty="0" smtClean="0"/>
              <a:t>Научный руководитель: </a:t>
            </a:r>
          </a:p>
          <a:p>
            <a:pPr algn="r"/>
            <a:r>
              <a:rPr lang="ru-RU" dirty="0" smtClean="0"/>
              <a:t>Доцент Романцева Ю. Н.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0853" y="-3052"/>
            <a:ext cx="9627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1" dirty="0" smtClean="0"/>
              <a:t>МИНИСТЕРСТВО СЕЛЬСКОГО ХОЗЯЙСТВА РОССИЙСКОЙ ФЕДЕРАЦИИ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dirty="0" smtClean="0"/>
              <a:t>ФЕДЕРАЛЬНОЕ ГОСУДАРСТВЕННОЕ БЮДЖЕТНОЕ ОБРАЗОВАТЕЛЬНОЕ</a:t>
            </a:r>
            <a:r>
              <a:rPr lang="en-US" sz="1200" dirty="0" smtClean="0"/>
              <a:t> </a:t>
            </a:r>
            <a:r>
              <a:rPr lang="ru-RU" sz="1200" dirty="0" smtClean="0"/>
              <a:t>УЧРЕЖДЕНИЕ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dirty="0" smtClean="0"/>
              <a:t>ВЫСШЕГО ПРОФЕССИОНАЛЬНОГО ОБРАЗОВАНИЯ</a:t>
            </a:r>
            <a:endParaRPr lang="ru-RU" sz="1200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877289" y="643279"/>
            <a:ext cx="8563700" cy="77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2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1" dirty="0" smtClean="0">
                <a:solidFill>
                  <a:schemeClr val="tx1"/>
                </a:solidFill>
              </a:rPr>
              <a:t>РОССИЙСКИЙ ГОСУДАРСТВЕННЫЙ  АГРАРНЫЙ УНИВЕРСИТЕТ – 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ts val="4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1200" b="1" dirty="0" smtClean="0">
                <a:solidFill>
                  <a:schemeClr val="tx1"/>
                </a:solidFill>
              </a:rPr>
              <a:t>МСХА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r>
              <a:rPr lang="ru-RU" sz="1200" b="1" dirty="0" smtClean="0">
                <a:solidFill>
                  <a:schemeClr val="tx1"/>
                </a:solidFill>
              </a:rPr>
              <a:t>имени К.А. ТИМИРЯЗЕВА</a:t>
            </a:r>
            <a:br>
              <a:rPr lang="ru-RU" sz="1200" b="1" dirty="0" smtClean="0">
                <a:solidFill>
                  <a:schemeClr val="tx1"/>
                </a:solidFill>
              </a:rPr>
            </a:br>
            <a:r>
              <a:rPr lang="ru-RU" sz="1200" b="1" dirty="0" smtClean="0">
                <a:solidFill>
                  <a:schemeClr val="tx1"/>
                </a:solidFill>
              </a:rPr>
              <a:t>(ФГБОУ ВПО РГАУ - МСХА имени К.А. Тимирязева) </a:t>
            </a:r>
            <a:r>
              <a:rPr lang="ru-RU" sz="2000" b="1" dirty="0" smtClean="0">
                <a:solidFill>
                  <a:schemeClr val="tx1"/>
                </a:solidFill>
              </a:rPr>
              <a:t>                                     </a:t>
            </a: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3" y="114636"/>
            <a:ext cx="1698908" cy="169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011680" y="1408079"/>
            <a:ext cx="8429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000" dirty="0" smtClean="0"/>
              <a:t>Институт экономики и управления АПК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52206" y="632059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2020 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9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461" y="230215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Ссылка на исходный код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50" y="1123877"/>
            <a:ext cx="4988707" cy="49887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08412" y="6105722"/>
            <a:ext cx="547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github.com/br0nebr0/VBA_ML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2942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dirty="0"/>
              <a:t>. М. </a:t>
            </a:r>
            <a:r>
              <a:rPr lang="ru-RU" dirty="0" err="1"/>
              <a:t>Неделько</a:t>
            </a:r>
            <a:r>
              <a:rPr lang="ru-RU" dirty="0"/>
              <a:t> Основы статистических методов машинного обучения [учебное пособие] / В. М. </a:t>
            </a:r>
            <a:r>
              <a:rPr lang="ru-RU" dirty="0" err="1"/>
              <a:t>Неделько</a:t>
            </a:r>
            <a:r>
              <a:rPr lang="ru-RU" dirty="0"/>
              <a:t>. – Новосибирск, 2010 – 79 с.</a:t>
            </a:r>
          </a:p>
          <a:p>
            <a:r>
              <a:rPr lang="ru-RU" dirty="0" smtClean="0"/>
              <a:t>А</a:t>
            </a:r>
            <a:r>
              <a:rPr lang="ru-RU" dirty="0"/>
              <a:t>. М. Миронов Машинное обучение / А. М. Миронов. – Москва, 2018 – 90 с.</a:t>
            </a:r>
          </a:p>
          <a:p>
            <a:r>
              <a:rPr lang="en-US" dirty="0" smtClean="0"/>
              <a:t>Wine </a:t>
            </a:r>
            <a:r>
              <a:rPr lang="en-US" dirty="0"/>
              <a:t>quality data set [</a:t>
            </a:r>
            <a:r>
              <a:rPr lang="ru-RU" dirty="0"/>
              <a:t>Электронный ресурс]: </a:t>
            </a:r>
            <a:r>
              <a:rPr lang="en-US" dirty="0"/>
              <a:t>URL: archive.ics.uci.edu/ml/datasets/Wine%20Quality (</a:t>
            </a:r>
            <a:r>
              <a:rPr lang="ru-RU" dirty="0"/>
              <a:t>дата обращения: 03.03.2020)</a:t>
            </a:r>
          </a:p>
          <a:p>
            <a:r>
              <a:rPr lang="en-US" dirty="0" smtClean="0"/>
              <a:t>Iris </a:t>
            </a:r>
            <a:r>
              <a:rPr lang="en-US" dirty="0"/>
              <a:t>data set [</a:t>
            </a:r>
            <a:r>
              <a:rPr lang="ru-RU" dirty="0"/>
              <a:t>Электронный ресурс]: </a:t>
            </a:r>
            <a:r>
              <a:rPr lang="en-US" dirty="0"/>
              <a:t>URL: archive.ics.uci.edu/ml/datasets/Iris (</a:t>
            </a:r>
            <a:r>
              <a:rPr lang="ru-RU" dirty="0"/>
              <a:t>дата обращения: 12.03.2020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7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Изучить на прикладном уровне простые алгоритмы машинного обучения</a:t>
            </a:r>
          </a:p>
          <a:p>
            <a:r>
              <a:rPr lang="ru-RU" sz="2800" dirty="0" smtClean="0"/>
              <a:t>Реализовать алгоритм К ближайших соседей для решения задачи классификации</a:t>
            </a:r>
          </a:p>
          <a:p>
            <a:r>
              <a:rPr lang="ru-RU" sz="2800" dirty="0" smtClean="0"/>
              <a:t>Определить влияние параметра К и нормализации на точность классификации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6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решения задачи классификации и группировки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77" y="2133600"/>
            <a:ext cx="4552067" cy="3778250"/>
          </a:xfr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44" y="2133600"/>
            <a:ext cx="4552068" cy="377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57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при визуальном решении задач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Возникают сложности классификации при визуальном слиянии нескольких групп</a:t>
            </a:r>
          </a:p>
          <a:p>
            <a:r>
              <a:rPr lang="ru-RU" sz="2400" dirty="0" smtClean="0"/>
              <a:t>Сложности визуального представления при наличии более чем трех параметров, влияющих на конечный результат</a:t>
            </a:r>
          </a:p>
          <a:p>
            <a:r>
              <a:rPr lang="ru-RU" sz="2400" dirty="0" smtClean="0"/>
              <a:t>Нет возможности обрабатывать большие наборы данных вручную</a:t>
            </a:r>
            <a:endParaRPr lang="ru-RU" sz="2400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1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Методика обработки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95700"/>
          </a:xfrm>
        </p:spPr>
        <p:txBody>
          <a:bodyPr>
            <a:normAutofit/>
          </a:bodyPr>
          <a:lstStyle/>
          <a:p>
            <a:r>
              <a:rPr lang="ru-RU" dirty="0" smtClean="0"/>
              <a:t>Для классификации применяется метод К ближайших соседей</a:t>
            </a:r>
          </a:p>
          <a:p>
            <a:r>
              <a:rPr lang="ru-RU" dirty="0" smtClean="0"/>
              <a:t>Данные наблюдений приводятся к диапазону </a:t>
            </a:r>
            <a:r>
              <a:rPr lang="en-US" dirty="0" smtClean="0"/>
              <a:t>[-1; 1] </a:t>
            </a:r>
            <a:r>
              <a:rPr lang="ru-RU" dirty="0" smtClean="0"/>
              <a:t>через </a:t>
            </a:r>
            <a:r>
              <a:rPr lang="en-US" dirty="0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оценку</a:t>
            </a:r>
          </a:p>
          <a:p>
            <a:r>
              <a:rPr lang="ru-RU" dirty="0" smtClean="0"/>
              <a:t>Расстояние до ближайших точек  вычисляются по формуле вычисления расстояния между двумя точками в декартовой системе координат</a:t>
            </a:r>
          </a:p>
          <a:p>
            <a:r>
              <a:rPr lang="ru-RU" dirty="0" smtClean="0"/>
              <a:t>Классификация производится путем голосования, при равном количестве голосов выбирается случайное значение</a:t>
            </a:r>
          </a:p>
          <a:p>
            <a:r>
              <a:rPr lang="ru-RU" dirty="0" smtClean="0"/>
              <a:t>Точность вычисляется по соотношению верных ответов к общему количеству наблюдений для проверки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1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наблюдения</a:t>
            </a:r>
            <a:endParaRPr lang="ru-RU" dirty="0"/>
          </a:p>
        </p:txBody>
      </p:sp>
      <p:pic>
        <p:nvPicPr>
          <p:cNvPr id="1026" name="Picture 2" descr="https://psv4.userapi.com/c856428/u76042018/docs/d5/34528f52cab1/Bez_imeni-5.jpg?extra=prCfKNCO1cRFRnkdRjf2pqM6fpv-t9fboe78K5__uEaAAfbW7EbGSnnGHqkxEb8LugqxpCpVtQ2BBzMK4zTFfDzG1GemQ_eTsO58Nwqb-jnKyhFS-PsFbDSz-vOLloxmnHtrEWD3B0kq5BocFhmiLrTxg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63" y="1447435"/>
            <a:ext cx="8586210" cy="4501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7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работы алгоритма в файле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89" y="1448695"/>
            <a:ext cx="8106158" cy="52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Характеристики выбранных баз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Ирисы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 параметра для классификации</a:t>
            </a:r>
          </a:p>
          <a:p>
            <a:r>
              <a:rPr lang="ru-RU" dirty="0" smtClean="0"/>
              <a:t>Параметры однородные по диапазону принимаемых значений</a:t>
            </a:r>
          </a:p>
          <a:p>
            <a:r>
              <a:rPr lang="ru-RU" dirty="0" smtClean="0"/>
              <a:t>3 группы</a:t>
            </a:r>
          </a:p>
          <a:p>
            <a:r>
              <a:rPr lang="ru-RU" dirty="0" smtClean="0"/>
              <a:t>150 наблюдений</a:t>
            </a:r>
          </a:p>
          <a:p>
            <a:r>
              <a:rPr lang="ru-RU" dirty="0" smtClean="0"/>
              <a:t>100 для обучения</a:t>
            </a:r>
          </a:p>
          <a:p>
            <a:r>
              <a:rPr lang="ru-RU" dirty="0" smtClean="0"/>
              <a:t>50 для тестирования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Красное вино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11 параметров для классификации</a:t>
            </a:r>
          </a:p>
          <a:p>
            <a:r>
              <a:rPr lang="ru-RU" dirty="0" smtClean="0"/>
              <a:t>Параметры неоднородные по диапазону принимаемых значений</a:t>
            </a:r>
          </a:p>
          <a:p>
            <a:r>
              <a:rPr lang="ru-RU" dirty="0" smtClean="0"/>
              <a:t>5 и 10 групп</a:t>
            </a:r>
          </a:p>
          <a:p>
            <a:r>
              <a:rPr lang="ru-RU" dirty="0" smtClean="0"/>
              <a:t>1600 наблюдений</a:t>
            </a:r>
          </a:p>
          <a:p>
            <a:r>
              <a:rPr lang="ru-RU" dirty="0" smtClean="0"/>
              <a:t>1000 наблюдений для обучения</a:t>
            </a:r>
          </a:p>
          <a:p>
            <a:r>
              <a:rPr lang="ru-RU" dirty="0" smtClean="0"/>
              <a:t>600 для 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8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pPr algn="ctr"/>
            <a:r>
              <a:rPr lang="ru-RU" dirty="0" smtClean="0"/>
              <a:t>Результат работы алгоритма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47449"/>
              </p:ext>
            </p:extLst>
          </p:nvPr>
        </p:nvGraphicFramePr>
        <p:xfrm>
          <a:off x="0" y="1561509"/>
          <a:ext cx="12191999" cy="4783024"/>
        </p:xfrm>
        <a:graphic>
          <a:graphicData uri="http://schemas.openxmlformats.org/drawingml/2006/table">
            <a:tbl>
              <a:tblPr firstRow="1" firstCol="1">
                <a:tableStyleId>{7E9639D4-E3E2-4D34-9284-5A2195B3D0D7}</a:tableStyleId>
              </a:tblPr>
              <a:tblGrid>
                <a:gridCol w="1731300"/>
                <a:gridCol w="1735855"/>
                <a:gridCol w="1713076"/>
                <a:gridCol w="1708522"/>
                <a:gridCol w="1804197"/>
                <a:gridCol w="1804197"/>
                <a:gridCol w="1694852"/>
              </a:tblGrid>
              <a:tr h="3493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700" u="none" strike="noStrike" dirty="0" smtClean="0">
                          <a:effectLst/>
                        </a:rPr>
                        <a:t>К*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>
                          <a:effectLst/>
                        </a:rPr>
                        <a:t>Ирисы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Вино </a:t>
                      </a:r>
                      <a:r>
                        <a:rPr lang="ru-RU" sz="1500" u="none" strike="noStrike" dirty="0" smtClean="0">
                          <a:effectLst/>
                        </a:rPr>
                        <a:t>красное</a:t>
                      </a:r>
                      <a:r>
                        <a:rPr lang="ru-RU" sz="1500" u="none" strike="noStrike" baseline="0" dirty="0" smtClean="0">
                          <a:effectLst/>
                        </a:rPr>
                        <a:t> (10 групп)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Вино </a:t>
                      </a:r>
                      <a:r>
                        <a:rPr lang="ru-RU" sz="1500" u="none" strike="noStrike" dirty="0" smtClean="0">
                          <a:effectLst/>
                        </a:rPr>
                        <a:t>красное (5 групп)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398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с нормализацией,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без нормализации,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с нормализацией,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без нормализации,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с нормализацией,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Точность без нормализации, 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86,3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65,3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46,5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88,2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47,8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37,8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78,7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6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43,5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77,7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7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8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42,7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9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52,3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42,5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3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</a:rPr>
                        <a:t>10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51,3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43,8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81,8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79,8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0" marR="13440" marT="134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2473" y="6488668"/>
            <a:ext cx="1067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*К – данное значение может быть больше 10, а классификация иметь большую точность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8599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477</Words>
  <Application>Microsoft Office PowerPoint</Application>
  <PresentationFormat>Широкоэкранный</PresentationFormat>
  <Paragraphs>137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Легкий дым</vt:lpstr>
      <vt:lpstr>Машинная обработка статистических данных</vt:lpstr>
      <vt:lpstr>Цели и задачи</vt:lpstr>
      <vt:lpstr>Пример решения задачи классификации и группировки</vt:lpstr>
      <vt:lpstr>Проблемы при визуальном решении задач классификации</vt:lpstr>
      <vt:lpstr>Методика обработки данных</vt:lpstr>
      <vt:lpstr>Классификация наблюдения</vt:lpstr>
      <vt:lpstr>Схема работы алгоритма в файле</vt:lpstr>
      <vt:lpstr>Характеристики выбранных баз данных</vt:lpstr>
      <vt:lpstr>Результат работы алгоритма</vt:lpstr>
      <vt:lpstr>Ссылка на исходный код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Машинная обработка статистических данных</dc:title>
  <dc:creator>waeron</dc:creator>
  <cp:lastModifiedBy>waeron</cp:lastModifiedBy>
  <cp:revision>24</cp:revision>
  <dcterms:created xsi:type="dcterms:W3CDTF">2020-03-21T17:47:02Z</dcterms:created>
  <dcterms:modified xsi:type="dcterms:W3CDTF">2020-03-21T20:47:16Z</dcterms:modified>
</cp:coreProperties>
</file>