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6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A2EA-C6A8-4568-9653-AFE05BB1B1B8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Tanzim Zaman          100969782        SYSC3303          A5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605C-4EE1-4F89-96A7-7B6C5F0DF3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54309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B29F1-8A50-4E69-8814-8CA325075DBE}" type="datetimeFigureOut">
              <a:rPr lang="en-CA" smtClean="0"/>
              <a:t>2016-12-03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Tanzim Zaman          100969782        SYSC3303          A5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95D1F-696E-4D18-BEED-77B96A5BAB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52450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BDBE-AAFB-4E8A-8DD6-2CBDDAC81B67}" type="datetime1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3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5743-7D5E-4011-8305-28FA56371847}" type="datetime1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7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CF9F-6A57-4A35-ABA1-98800603CCFF}" type="datetime1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96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134C-1BFE-45E1-AF24-E052747D3B13}" type="datetime1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79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B68-272F-469B-B033-D6C432026AD9}" type="datetime1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9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630B-5EAD-4412-97DE-B69900C9E4D4}" type="datetime1">
              <a:rPr lang="en-CA" smtClean="0"/>
              <a:t>2016-12-03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00F-1C35-4A4D-A470-2317C0613AA4}" type="datetime1">
              <a:rPr lang="en-CA" smtClean="0"/>
              <a:t>2016-12-03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3E72-6931-4DA4-89EA-9E01F538FC5B}" type="datetime1">
              <a:rPr lang="en-CA" smtClean="0"/>
              <a:t>2016-12-03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36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5F8E-CCA1-4E0F-857F-4469A4AC995E}" type="datetime1">
              <a:rPr lang="en-CA" smtClean="0"/>
              <a:t>2016-12-03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35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D398-B9B9-41BA-AFF3-E6A5BCC2445F}" type="datetime1">
              <a:rPr lang="en-CA" smtClean="0"/>
              <a:t>2016-12-03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47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07A5-9696-4DB0-8606-12EBE74E3F6C}" type="datetime1">
              <a:rPr lang="en-CA" smtClean="0"/>
              <a:t>2016-12-03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43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C169-2BBE-4C33-B5B4-DF76273554AE}" type="datetime1">
              <a:rPr lang="en-CA" smtClean="0"/>
              <a:t>2016-12-03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7CFC-2AD2-413C-B20A-CCCEE1449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7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93841"/>
              </p:ext>
            </p:extLst>
          </p:nvPr>
        </p:nvGraphicFramePr>
        <p:xfrm>
          <a:off x="2114292" y="4373092"/>
          <a:ext cx="7448805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65">
                  <a:extLst>
                    <a:ext uri="{9D8B030D-6E8A-4147-A177-3AD203B41FA5}">
                      <a16:colId xmlns:a16="http://schemas.microsoft.com/office/drawing/2014/main" val="1050150679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2859327925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1785618870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1073262204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1629749257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886394244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431329062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4064291855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4008160952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2574715099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3939722252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1449314175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3159586272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3878905624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1423265907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3662670855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27732710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/</a:t>
                      </a:r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/</a:t>
                      </a:r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/</a:t>
                      </a:r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/</a:t>
                      </a:r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/</a:t>
                      </a:r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/</a:t>
                      </a:r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0189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/</a:t>
                      </a:r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/</a:t>
                      </a:r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50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rgbClr val="C00000"/>
                          </a:solidFill>
                        </a:rPr>
                        <a:t>/</a:t>
                      </a:r>
                      <a:endParaRPr lang="en-CA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4797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768"/>
              </p:ext>
            </p:extLst>
          </p:nvPr>
        </p:nvGraphicFramePr>
        <p:xfrm>
          <a:off x="364867" y="1203172"/>
          <a:ext cx="547382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1304593590"/>
                    </a:ext>
                  </a:extLst>
                </a:gridCol>
                <a:gridCol w="849122">
                  <a:extLst>
                    <a:ext uri="{9D8B030D-6E8A-4147-A177-3AD203B41FA5}">
                      <a16:colId xmlns:a16="http://schemas.microsoft.com/office/drawing/2014/main" val="2764027493"/>
                    </a:ext>
                  </a:extLst>
                </a:gridCol>
                <a:gridCol w="1644269">
                  <a:extLst>
                    <a:ext uri="{9D8B030D-6E8A-4147-A177-3AD203B41FA5}">
                      <a16:colId xmlns:a16="http://schemas.microsoft.com/office/drawing/2014/main" val="70389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00092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Execution</a:t>
                      </a:r>
                      <a:r>
                        <a:rPr lang="en-CA" baseline="0" dirty="0"/>
                        <a:t> 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94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5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0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2417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01330"/>
              </p:ext>
            </p:extLst>
          </p:nvPr>
        </p:nvGraphicFramePr>
        <p:xfrm>
          <a:off x="1955800" y="5470372"/>
          <a:ext cx="7448805" cy="616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65">
                  <a:extLst>
                    <a:ext uri="{9D8B030D-6E8A-4147-A177-3AD203B41FA5}">
                      <a16:colId xmlns:a16="http://schemas.microsoft.com/office/drawing/2014/main" val="118603791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3912893742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135869539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869624567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2121327925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228768525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2386784654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4035154074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4171974817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1756715658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1702382668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3387718081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2106742381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3741290887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2428147486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1665878144"/>
                    </a:ext>
                  </a:extLst>
                </a:gridCol>
                <a:gridCol w="438165">
                  <a:extLst>
                    <a:ext uri="{9D8B030D-6E8A-4147-A177-3AD203B41FA5}">
                      <a16:colId xmlns:a16="http://schemas.microsoft.com/office/drawing/2014/main" val="3571529614"/>
                    </a:ext>
                  </a:extLst>
                </a:gridCol>
              </a:tblGrid>
              <a:tr h="616040">
                <a:tc>
                  <a:txBody>
                    <a:bodyPr/>
                    <a:lstStyle/>
                    <a:p>
                      <a:r>
                        <a:rPr lang="en-CA" b="1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7034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23889"/>
              </p:ext>
            </p:extLst>
          </p:nvPr>
        </p:nvGraphicFramePr>
        <p:xfrm>
          <a:off x="7353300" y="1220034"/>
          <a:ext cx="1906017" cy="189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49">
                  <a:extLst>
                    <a:ext uri="{9D8B030D-6E8A-4147-A177-3AD203B41FA5}">
                      <a16:colId xmlns:a16="http://schemas.microsoft.com/office/drawing/2014/main" val="1118750748"/>
                    </a:ext>
                  </a:extLst>
                </a:gridCol>
                <a:gridCol w="324168">
                  <a:extLst>
                    <a:ext uri="{9D8B030D-6E8A-4147-A177-3AD203B41FA5}">
                      <a16:colId xmlns:a16="http://schemas.microsoft.com/office/drawing/2014/main" val="1939536218"/>
                    </a:ext>
                  </a:extLst>
                </a:gridCol>
              </a:tblGrid>
              <a:tr h="409858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Legend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9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Preempted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8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Executing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9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Start of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92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Deadline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30151"/>
                  </a:ext>
                </a:extLst>
              </a:tr>
            </a:tbl>
          </a:graphicData>
        </a:graphic>
      </p:graphicFrame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09"/>
          </a:xfrm>
        </p:spPr>
        <p:txBody>
          <a:bodyPr>
            <a:normAutofit fontScale="90000"/>
          </a:bodyPr>
          <a:lstStyle/>
          <a:p>
            <a:r>
              <a:rPr lang="en-CA" dirty="0"/>
              <a:t>1. a)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34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84598"/>
              </p:ext>
            </p:extLst>
          </p:nvPr>
        </p:nvGraphicFramePr>
        <p:xfrm>
          <a:off x="3162300" y="859366"/>
          <a:ext cx="547382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1304593590"/>
                    </a:ext>
                  </a:extLst>
                </a:gridCol>
                <a:gridCol w="849122">
                  <a:extLst>
                    <a:ext uri="{9D8B030D-6E8A-4147-A177-3AD203B41FA5}">
                      <a16:colId xmlns:a16="http://schemas.microsoft.com/office/drawing/2014/main" val="2764027493"/>
                    </a:ext>
                  </a:extLst>
                </a:gridCol>
                <a:gridCol w="1644269">
                  <a:extLst>
                    <a:ext uri="{9D8B030D-6E8A-4147-A177-3AD203B41FA5}">
                      <a16:colId xmlns:a16="http://schemas.microsoft.com/office/drawing/2014/main" val="70389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00092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Execution</a:t>
                      </a:r>
                      <a:r>
                        <a:rPr lang="en-CA" baseline="0" dirty="0"/>
                        <a:t> 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94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5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0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2417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44974"/>
              </p:ext>
            </p:extLst>
          </p:nvPr>
        </p:nvGraphicFramePr>
        <p:xfrm>
          <a:off x="1297595" y="4819972"/>
          <a:ext cx="13327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5">
                  <a:extLst>
                    <a:ext uri="{9D8B030D-6E8A-4147-A177-3AD203B41FA5}">
                      <a16:colId xmlns:a16="http://schemas.microsoft.com/office/drawing/2014/main" val="3531970823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2749773932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8682945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4259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51563"/>
              </p:ext>
            </p:extLst>
          </p:nvPr>
        </p:nvGraphicFramePr>
        <p:xfrm>
          <a:off x="3162300" y="4819972"/>
          <a:ext cx="1759448" cy="4525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373903914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1669930877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054265041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983507209"/>
                    </a:ext>
                  </a:extLst>
                </a:gridCol>
              </a:tblGrid>
              <a:tr h="452524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10958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49231"/>
              </p:ext>
            </p:extLst>
          </p:nvPr>
        </p:nvGraphicFramePr>
        <p:xfrm>
          <a:off x="5755122" y="4819972"/>
          <a:ext cx="13195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3878747281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4184601515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4000239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6174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34518"/>
              </p:ext>
            </p:extLst>
          </p:nvPr>
        </p:nvGraphicFramePr>
        <p:xfrm>
          <a:off x="7541357" y="4817711"/>
          <a:ext cx="26391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973935118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846410049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1400174946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1997600345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1093485568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38391005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4890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19804"/>
              </p:ext>
            </p:extLst>
          </p:nvPr>
        </p:nvGraphicFramePr>
        <p:xfrm>
          <a:off x="10869626" y="4855040"/>
          <a:ext cx="13195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235969035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997514370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13524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0264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32571"/>
              </p:ext>
            </p:extLst>
          </p:nvPr>
        </p:nvGraphicFramePr>
        <p:xfrm>
          <a:off x="1565086" y="5197905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58654"/>
              </p:ext>
            </p:extLst>
          </p:nvPr>
        </p:nvGraphicFramePr>
        <p:xfrm>
          <a:off x="3382231" y="5270061"/>
          <a:ext cx="13195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2742280646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000161752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0328463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5172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73353"/>
              </p:ext>
            </p:extLst>
          </p:nvPr>
        </p:nvGraphicFramePr>
        <p:xfrm>
          <a:off x="5957268" y="5183471"/>
          <a:ext cx="879724" cy="4045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3821213007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106608523"/>
                    </a:ext>
                  </a:extLst>
                </a:gridCol>
              </a:tblGrid>
              <a:tr h="404579"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7276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56577"/>
              </p:ext>
            </p:extLst>
          </p:nvPr>
        </p:nvGraphicFramePr>
        <p:xfrm>
          <a:off x="7761288" y="5203556"/>
          <a:ext cx="219931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1308310170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76054459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939859306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808509661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3588908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0598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71244"/>
              </p:ext>
            </p:extLst>
          </p:nvPr>
        </p:nvGraphicFramePr>
        <p:xfrm>
          <a:off x="11089557" y="5207302"/>
          <a:ext cx="87972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139042702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5980130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66111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3162300" y="3931639"/>
            <a:ext cx="0" cy="88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755122" y="3968968"/>
            <a:ext cx="0" cy="88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546355" y="3968968"/>
            <a:ext cx="0" cy="88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0869626" y="4058639"/>
            <a:ext cx="0" cy="88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297595" y="3931639"/>
            <a:ext cx="0" cy="88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81996"/>
              </p:ext>
            </p:extLst>
          </p:nvPr>
        </p:nvGraphicFramePr>
        <p:xfrm>
          <a:off x="53494" y="4814197"/>
          <a:ext cx="939801" cy="76250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9801">
                  <a:extLst>
                    <a:ext uri="{9D8B030D-6E8A-4147-A177-3AD203B41FA5}">
                      <a16:colId xmlns:a16="http://schemas.microsoft.com/office/drawing/2014/main" val="332317076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91716"/>
                  </a:ext>
                </a:extLst>
              </a:tr>
              <a:tr h="396745">
                <a:tc>
                  <a:txBody>
                    <a:bodyPr/>
                    <a:lstStyle/>
                    <a:p>
                      <a:r>
                        <a:rPr lang="en-CA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78634"/>
                  </a:ext>
                </a:extLst>
              </a:tr>
            </a:tbl>
          </a:graphicData>
        </a:graphic>
      </p:graphicFrame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48" name="Title 29"/>
          <p:cNvSpPr txBox="1">
            <a:spLocks/>
          </p:cNvSpPr>
          <p:nvPr/>
        </p:nvSpPr>
        <p:spPr>
          <a:xfrm>
            <a:off x="838200" y="365125"/>
            <a:ext cx="10515600" cy="568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1. b)</a:t>
            </a:r>
          </a:p>
        </p:txBody>
      </p:sp>
    </p:spTree>
    <p:extLst>
      <p:ext uri="{BB962C8B-B14F-4D97-AF65-F5344CB8AC3E}">
        <p14:creationId xmlns:p14="http://schemas.microsoft.com/office/powerpoint/2010/main" val="357722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67979"/>
              </p:ext>
            </p:extLst>
          </p:nvPr>
        </p:nvGraphicFramePr>
        <p:xfrm>
          <a:off x="3926599" y="2304698"/>
          <a:ext cx="39497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304593590"/>
                    </a:ext>
                  </a:extLst>
                </a:gridCol>
                <a:gridCol w="556509">
                  <a:extLst>
                    <a:ext uri="{9D8B030D-6E8A-4147-A177-3AD203B41FA5}">
                      <a16:colId xmlns:a16="http://schemas.microsoft.com/office/drawing/2014/main" val="2764027493"/>
                    </a:ext>
                  </a:extLst>
                </a:gridCol>
                <a:gridCol w="561091">
                  <a:extLst>
                    <a:ext uri="{9D8B030D-6E8A-4147-A177-3AD203B41FA5}">
                      <a16:colId xmlns:a16="http://schemas.microsoft.com/office/drawing/2014/main" val="7038953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1087035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Utilization (C/T)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94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525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085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2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187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7" name="Title 2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09"/>
          </a:xfrm>
        </p:spPr>
        <p:txBody>
          <a:bodyPr>
            <a:normAutofit fontScale="90000"/>
          </a:bodyPr>
          <a:lstStyle/>
          <a:p>
            <a:r>
              <a:rPr lang="en-CA" dirty="0"/>
              <a:t>2. a)</a:t>
            </a:r>
          </a:p>
        </p:txBody>
      </p:sp>
    </p:spTree>
    <p:extLst>
      <p:ext uri="{BB962C8B-B14F-4D97-AF65-F5344CB8AC3E}">
        <p14:creationId xmlns:p14="http://schemas.microsoft.com/office/powerpoint/2010/main" val="27975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18919"/>
              </p:ext>
            </p:extLst>
          </p:nvPr>
        </p:nvGraphicFramePr>
        <p:xfrm>
          <a:off x="898381" y="1517037"/>
          <a:ext cx="1301433" cy="4091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11">
                  <a:extLst>
                    <a:ext uri="{9D8B030D-6E8A-4147-A177-3AD203B41FA5}">
                      <a16:colId xmlns:a16="http://schemas.microsoft.com/office/drawing/2014/main" val="1192518006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864964771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232055342"/>
                    </a:ext>
                  </a:extLst>
                </a:gridCol>
              </a:tblGrid>
              <a:tr h="409155">
                <a:tc>
                  <a:txBody>
                    <a:bodyPr/>
                    <a:lstStyle/>
                    <a:p>
                      <a:r>
                        <a:rPr lang="en-CA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4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67496"/>
              </p:ext>
            </p:extLst>
          </p:nvPr>
        </p:nvGraphicFramePr>
        <p:xfrm>
          <a:off x="2581449" y="1560432"/>
          <a:ext cx="260286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11">
                  <a:extLst>
                    <a:ext uri="{9D8B030D-6E8A-4147-A177-3AD203B41FA5}">
                      <a16:colId xmlns:a16="http://schemas.microsoft.com/office/drawing/2014/main" val="1145966016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342135617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580857377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664734614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227378820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28550938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719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95610"/>
              </p:ext>
            </p:extLst>
          </p:nvPr>
        </p:nvGraphicFramePr>
        <p:xfrm>
          <a:off x="5565950" y="1581861"/>
          <a:ext cx="130143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11">
                  <a:extLst>
                    <a:ext uri="{9D8B030D-6E8A-4147-A177-3AD203B41FA5}">
                      <a16:colId xmlns:a16="http://schemas.microsoft.com/office/drawing/2014/main" val="4185014230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186216701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4849770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163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96381"/>
              </p:ext>
            </p:extLst>
          </p:nvPr>
        </p:nvGraphicFramePr>
        <p:xfrm>
          <a:off x="7249018" y="1581861"/>
          <a:ext cx="130143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11">
                  <a:extLst>
                    <a:ext uri="{9D8B030D-6E8A-4147-A177-3AD203B41FA5}">
                      <a16:colId xmlns:a16="http://schemas.microsoft.com/office/drawing/2014/main" val="2659698772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427768881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1800882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1139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94994"/>
              </p:ext>
            </p:extLst>
          </p:nvPr>
        </p:nvGraphicFramePr>
        <p:xfrm>
          <a:off x="9492997" y="2072381"/>
          <a:ext cx="130143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11">
                  <a:extLst>
                    <a:ext uri="{9D8B030D-6E8A-4147-A177-3AD203B41FA5}">
                      <a16:colId xmlns:a16="http://schemas.microsoft.com/office/drawing/2014/main" val="2259847305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2067017633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308882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0181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9026"/>
              </p:ext>
            </p:extLst>
          </p:nvPr>
        </p:nvGraphicFramePr>
        <p:xfrm>
          <a:off x="947974" y="2739466"/>
          <a:ext cx="130143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11">
                  <a:extLst>
                    <a:ext uri="{9D8B030D-6E8A-4147-A177-3AD203B41FA5}">
                      <a16:colId xmlns:a16="http://schemas.microsoft.com/office/drawing/2014/main" val="2619973395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617172046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102558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6267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48015"/>
              </p:ext>
            </p:extLst>
          </p:nvPr>
        </p:nvGraphicFramePr>
        <p:xfrm>
          <a:off x="2581449" y="2782806"/>
          <a:ext cx="216905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11">
                  <a:extLst>
                    <a:ext uri="{9D8B030D-6E8A-4147-A177-3AD203B41FA5}">
                      <a16:colId xmlns:a16="http://schemas.microsoft.com/office/drawing/2014/main" val="4030695302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367138581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69096512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872542217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41852151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53617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04513"/>
              </p:ext>
            </p:extLst>
          </p:nvPr>
        </p:nvGraphicFramePr>
        <p:xfrm>
          <a:off x="5565950" y="2750529"/>
          <a:ext cx="130143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11">
                  <a:extLst>
                    <a:ext uri="{9D8B030D-6E8A-4147-A177-3AD203B41FA5}">
                      <a16:colId xmlns:a16="http://schemas.microsoft.com/office/drawing/2014/main" val="1579967789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681384384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9258145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496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19882"/>
              </p:ext>
            </p:extLst>
          </p:nvPr>
        </p:nvGraphicFramePr>
        <p:xfrm>
          <a:off x="7198659" y="2739466"/>
          <a:ext cx="13020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002">
                  <a:extLst>
                    <a:ext uri="{9D8B030D-6E8A-4147-A177-3AD203B41FA5}">
                      <a16:colId xmlns:a16="http://schemas.microsoft.com/office/drawing/2014/main" val="2909479601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678066363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34274685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5185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5776"/>
              </p:ext>
            </p:extLst>
          </p:nvPr>
        </p:nvGraphicFramePr>
        <p:xfrm>
          <a:off x="9492424" y="3249563"/>
          <a:ext cx="13020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002">
                  <a:extLst>
                    <a:ext uri="{9D8B030D-6E8A-4147-A177-3AD203B41FA5}">
                      <a16:colId xmlns:a16="http://schemas.microsoft.com/office/drawing/2014/main" val="598674464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2956819213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39458662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9146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27534"/>
              </p:ext>
            </p:extLst>
          </p:nvPr>
        </p:nvGraphicFramePr>
        <p:xfrm>
          <a:off x="898381" y="3883422"/>
          <a:ext cx="13020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002">
                  <a:extLst>
                    <a:ext uri="{9D8B030D-6E8A-4147-A177-3AD203B41FA5}">
                      <a16:colId xmlns:a16="http://schemas.microsoft.com/office/drawing/2014/main" val="2100746522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162440094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287099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4466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42085"/>
              </p:ext>
            </p:extLst>
          </p:nvPr>
        </p:nvGraphicFramePr>
        <p:xfrm>
          <a:off x="2574208" y="3883422"/>
          <a:ext cx="96886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569713455"/>
                    </a:ext>
                  </a:extLst>
                </a:gridCol>
                <a:gridCol w="501817">
                  <a:extLst>
                    <a:ext uri="{9D8B030D-6E8A-4147-A177-3AD203B41FA5}">
                      <a16:colId xmlns:a16="http://schemas.microsoft.com/office/drawing/2014/main" val="23543037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1306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31933"/>
              </p:ext>
            </p:extLst>
          </p:nvPr>
        </p:nvGraphicFramePr>
        <p:xfrm>
          <a:off x="3882500" y="3883422"/>
          <a:ext cx="86800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002">
                  <a:extLst>
                    <a:ext uri="{9D8B030D-6E8A-4147-A177-3AD203B41FA5}">
                      <a16:colId xmlns:a16="http://schemas.microsoft.com/office/drawing/2014/main" val="2400778933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33352033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71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87487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56875"/>
              </p:ext>
            </p:extLst>
          </p:nvPr>
        </p:nvGraphicFramePr>
        <p:xfrm>
          <a:off x="5532587" y="3907616"/>
          <a:ext cx="13020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002">
                  <a:extLst>
                    <a:ext uri="{9D8B030D-6E8A-4147-A177-3AD203B41FA5}">
                      <a16:colId xmlns:a16="http://schemas.microsoft.com/office/drawing/2014/main" val="681029452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4000040261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22066237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6142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53943"/>
              </p:ext>
            </p:extLst>
          </p:nvPr>
        </p:nvGraphicFramePr>
        <p:xfrm>
          <a:off x="7206155" y="3904485"/>
          <a:ext cx="13020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002">
                  <a:extLst>
                    <a:ext uri="{9D8B030D-6E8A-4147-A177-3AD203B41FA5}">
                      <a16:colId xmlns:a16="http://schemas.microsoft.com/office/drawing/2014/main" val="2505970321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25836318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9892038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8646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89902"/>
              </p:ext>
            </p:extLst>
          </p:nvPr>
        </p:nvGraphicFramePr>
        <p:xfrm>
          <a:off x="838200" y="5041027"/>
          <a:ext cx="173600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002">
                  <a:extLst>
                    <a:ext uri="{9D8B030D-6E8A-4147-A177-3AD203B41FA5}">
                      <a16:colId xmlns:a16="http://schemas.microsoft.com/office/drawing/2014/main" val="463749478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194449854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781155186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606058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91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2273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07756"/>
              </p:ext>
            </p:extLst>
          </p:nvPr>
        </p:nvGraphicFramePr>
        <p:xfrm>
          <a:off x="3247881" y="5017747"/>
          <a:ext cx="86800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002">
                  <a:extLst>
                    <a:ext uri="{9D8B030D-6E8A-4147-A177-3AD203B41FA5}">
                      <a16:colId xmlns:a16="http://schemas.microsoft.com/office/drawing/2014/main" val="3169504672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23796644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0" dirty="0"/>
                        <a:t>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8301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44257"/>
              </p:ext>
            </p:extLst>
          </p:nvPr>
        </p:nvGraphicFramePr>
        <p:xfrm>
          <a:off x="1102672" y="1903968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44202"/>
              </p:ext>
            </p:extLst>
          </p:nvPr>
        </p:nvGraphicFramePr>
        <p:xfrm>
          <a:off x="2783227" y="1936719"/>
          <a:ext cx="219931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797656228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4265209209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43949040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401289206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17566510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94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72189"/>
              </p:ext>
            </p:extLst>
          </p:nvPr>
        </p:nvGraphicFramePr>
        <p:xfrm>
          <a:off x="1052851" y="3083002"/>
          <a:ext cx="892849" cy="4096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409681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2744"/>
              </p:ext>
            </p:extLst>
          </p:nvPr>
        </p:nvGraphicFramePr>
        <p:xfrm>
          <a:off x="7476605" y="1944769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52176"/>
              </p:ext>
            </p:extLst>
          </p:nvPr>
        </p:nvGraphicFramePr>
        <p:xfrm>
          <a:off x="9697288" y="2433169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66104"/>
              </p:ext>
            </p:extLst>
          </p:nvPr>
        </p:nvGraphicFramePr>
        <p:xfrm>
          <a:off x="5770241" y="3112696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12243"/>
              </p:ext>
            </p:extLst>
          </p:nvPr>
        </p:nvGraphicFramePr>
        <p:xfrm>
          <a:off x="7388252" y="3112696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38432"/>
              </p:ext>
            </p:extLst>
          </p:nvPr>
        </p:nvGraphicFramePr>
        <p:xfrm>
          <a:off x="9662196" y="3615323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7378"/>
              </p:ext>
            </p:extLst>
          </p:nvPr>
        </p:nvGraphicFramePr>
        <p:xfrm>
          <a:off x="1068153" y="4259709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3601"/>
              </p:ext>
            </p:extLst>
          </p:nvPr>
        </p:nvGraphicFramePr>
        <p:xfrm>
          <a:off x="5718659" y="4273172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12808"/>
              </p:ext>
            </p:extLst>
          </p:nvPr>
        </p:nvGraphicFramePr>
        <p:xfrm>
          <a:off x="7410733" y="4265273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00592"/>
              </p:ext>
            </p:extLst>
          </p:nvPr>
        </p:nvGraphicFramePr>
        <p:xfrm>
          <a:off x="1067329" y="5406787"/>
          <a:ext cx="131958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2742280646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000161752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0328463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5172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95962"/>
              </p:ext>
            </p:extLst>
          </p:nvPr>
        </p:nvGraphicFramePr>
        <p:xfrm>
          <a:off x="3461952" y="5406787"/>
          <a:ext cx="43986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27422806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51723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V="1">
            <a:off x="898381" y="1226100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74208" y="1290924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565950" y="1309392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249018" y="1309392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12147" y="1290924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40799" y="2448529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582779" y="2479223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69038" y="2448528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198659" y="2448527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490530"/>
              </p:ext>
            </p:extLst>
          </p:nvPr>
        </p:nvGraphicFramePr>
        <p:xfrm>
          <a:off x="2783227" y="4279344"/>
          <a:ext cx="43986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27422806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51723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745173"/>
              </p:ext>
            </p:extLst>
          </p:nvPr>
        </p:nvGraphicFramePr>
        <p:xfrm>
          <a:off x="4106099" y="4267704"/>
          <a:ext cx="43986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27422806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51723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flipV="1">
            <a:off x="8912146" y="2526318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98381" y="3592485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74208" y="3613548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05692" y="3613547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532587" y="3613547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10320" y="3585400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38200" y="4750090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247881" y="4750090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38939"/>
              </p:ext>
            </p:extLst>
          </p:nvPr>
        </p:nvGraphicFramePr>
        <p:xfrm>
          <a:off x="5728611" y="1958685"/>
          <a:ext cx="892849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5634">
                  <a:extLst>
                    <a:ext uri="{9D8B030D-6E8A-4147-A177-3AD203B41FA5}">
                      <a16:colId xmlns:a16="http://schemas.microsoft.com/office/drawing/2014/main" val="2401311624"/>
                    </a:ext>
                  </a:extLst>
                </a:gridCol>
                <a:gridCol w="467215">
                  <a:extLst>
                    <a:ext uri="{9D8B030D-6E8A-4147-A177-3AD203B41FA5}">
                      <a16:colId xmlns:a16="http://schemas.microsoft.com/office/drawing/2014/main" val="14732825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159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37230"/>
              </p:ext>
            </p:extLst>
          </p:nvPr>
        </p:nvGraphicFramePr>
        <p:xfrm>
          <a:off x="2719229" y="3166614"/>
          <a:ext cx="1759448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862">
                  <a:extLst>
                    <a:ext uri="{9D8B030D-6E8A-4147-A177-3AD203B41FA5}">
                      <a16:colId xmlns:a16="http://schemas.microsoft.com/office/drawing/2014/main" val="797656228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4265209209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343949040"/>
                    </a:ext>
                  </a:extLst>
                </a:gridCol>
                <a:gridCol w="439862">
                  <a:extLst>
                    <a:ext uri="{9D8B030D-6E8A-4147-A177-3AD203B41FA5}">
                      <a16:colId xmlns:a16="http://schemas.microsoft.com/office/drawing/2014/main" val="24012892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947"/>
                  </a:ext>
                </a:extLst>
              </a:tr>
            </a:tbl>
          </a:graphicData>
        </a:graphic>
      </p:graphicFrame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56" name="Title 2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09"/>
          </a:xfrm>
        </p:spPr>
        <p:txBody>
          <a:bodyPr>
            <a:normAutofit fontScale="90000"/>
          </a:bodyPr>
          <a:lstStyle/>
          <a:p>
            <a:r>
              <a:rPr lang="en-CA" dirty="0"/>
              <a:t>2. b)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14543" y="4987105"/>
            <a:ext cx="4477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Since each process has at least  one period within the longest period time fame, they will all meet their deadlines when scheduled by a cyclic executive</a:t>
            </a:r>
          </a:p>
        </p:txBody>
      </p:sp>
    </p:spTree>
    <p:extLst>
      <p:ext uri="{BB962C8B-B14F-4D97-AF65-F5344CB8AC3E}">
        <p14:creationId xmlns:p14="http://schemas.microsoft.com/office/powerpoint/2010/main" val="108846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97718"/>
              </p:ext>
            </p:extLst>
          </p:nvPr>
        </p:nvGraphicFramePr>
        <p:xfrm>
          <a:off x="965200" y="1502866"/>
          <a:ext cx="23342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855">
                  <a:extLst>
                    <a:ext uri="{9D8B030D-6E8A-4147-A177-3AD203B41FA5}">
                      <a16:colId xmlns:a16="http://schemas.microsoft.com/office/drawing/2014/main" val="3321440416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8734518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dirty="0"/>
                        <a:t>Sum(C/T)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3(2</a:t>
                      </a:r>
                      <a:r>
                        <a:rPr lang="en-CA" baseline="30000" dirty="0"/>
                        <a:t>1/3 </a:t>
                      </a:r>
                      <a:r>
                        <a:rPr lang="en-CA" dirty="0"/>
                        <a:t>-  1)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5247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80460" y="1510483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Since 0.75 &lt; 0.78 they will meet their timelines using the monotonic algorithm. (Liu/</a:t>
            </a:r>
            <a:r>
              <a:rPr lang="en-CA" dirty="0" err="1"/>
              <a:t>Layland</a:t>
            </a:r>
            <a:r>
              <a:rPr lang="en-CA" dirty="0"/>
              <a:t> </a:t>
            </a:r>
            <a:r>
              <a:rPr lang="en-CA" dirty="0" err="1"/>
              <a:t>schedulability</a:t>
            </a:r>
            <a:r>
              <a:rPr lang="en-CA" dirty="0"/>
              <a:t> test, if it passes no further proof is necessary)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Tanzim Zaman          100969782          A5          SYSC3303</a:t>
            </a:r>
          </a:p>
        </p:txBody>
      </p:sp>
      <p:sp>
        <p:nvSpPr>
          <p:cNvPr id="29" name="Title 29"/>
          <p:cNvSpPr txBox="1">
            <a:spLocks/>
          </p:cNvSpPr>
          <p:nvPr/>
        </p:nvSpPr>
        <p:spPr>
          <a:xfrm>
            <a:off x="838200" y="365125"/>
            <a:ext cx="10515600" cy="568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2. c)</a:t>
            </a:r>
          </a:p>
        </p:txBody>
      </p:sp>
    </p:spTree>
    <p:extLst>
      <p:ext uri="{BB962C8B-B14F-4D97-AF65-F5344CB8AC3E}">
        <p14:creationId xmlns:p14="http://schemas.microsoft.com/office/powerpoint/2010/main" val="232965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64864"/>
              </p:ext>
            </p:extLst>
          </p:nvPr>
        </p:nvGraphicFramePr>
        <p:xfrm>
          <a:off x="160501" y="3217965"/>
          <a:ext cx="9940601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200">
                  <a:extLst>
                    <a:ext uri="{9D8B030D-6E8A-4147-A177-3AD203B41FA5}">
                      <a16:colId xmlns:a16="http://schemas.microsoft.com/office/drawing/2014/main" val="1050150679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723994727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424459838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1994450247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710720200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994331796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791565617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214259927"/>
                    </a:ext>
                  </a:extLst>
                </a:gridCol>
                <a:gridCol w="364668">
                  <a:extLst>
                    <a:ext uri="{9D8B030D-6E8A-4147-A177-3AD203B41FA5}">
                      <a16:colId xmlns:a16="http://schemas.microsoft.com/office/drawing/2014/main" val="1556863403"/>
                    </a:ext>
                  </a:extLst>
                </a:gridCol>
                <a:gridCol w="499733">
                  <a:extLst>
                    <a:ext uri="{9D8B030D-6E8A-4147-A177-3AD203B41FA5}">
                      <a16:colId xmlns:a16="http://schemas.microsoft.com/office/drawing/2014/main" val="1324206210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875283153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3545088570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849394375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3395325173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159495882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4125359478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2833393528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2157416432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540107829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142315901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522753344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1956537238"/>
                    </a:ext>
                  </a:extLst>
                </a:gridCol>
                <a:gridCol w="432200">
                  <a:extLst>
                    <a:ext uri="{9D8B030D-6E8A-4147-A177-3AD203B41FA5}">
                      <a16:colId xmlns:a16="http://schemas.microsoft.com/office/drawing/2014/main" val="24393210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0189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50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4797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24511"/>
              </p:ext>
            </p:extLst>
          </p:nvPr>
        </p:nvGraphicFramePr>
        <p:xfrm>
          <a:off x="4599" y="4307840"/>
          <a:ext cx="1041146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811">
                  <a:extLst>
                    <a:ext uri="{9D8B030D-6E8A-4147-A177-3AD203B41FA5}">
                      <a16:colId xmlns:a16="http://schemas.microsoft.com/office/drawing/2014/main" val="3673499944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826929404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125667264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638509862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980509164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684073632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982293856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504949692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867449171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817546134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855283751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000572405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15343015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2859122728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842502842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2899090509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1348832480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219029328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599398655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740861390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3695347703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847850887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2018271639"/>
                    </a:ext>
                  </a:extLst>
                </a:gridCol>
                <a:gridCol w="433811">
                  <a:extLst>
                    <a:ext uri="{9D8B030D-6E8A-4147-A177-3AD203B41FA5}">
                      <a16:colId xmlns:a16="http://schemas.microsoft.com/office/drawing/2014/main" val="253074125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693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33091"/>
              </p:ext>
            </p:extLst>
          </p:nvPr>
        </p:nvGraphicFramePr>
        <p:xfrm>
          <a:off x="165100" y="5311773"/>
          <a:ext cx="9936002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501506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39947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44598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944502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07202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943317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915656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4259927"/>
                    </a:ext>
                  </a:extLst>
                </a:gridCol>
                <a:gridCol w="364500">
                  <a:extLst>
                    <a:ext uri="{9D8B030D-6E8A-4147-A177-3AD203B41FA5}">
                      <a16:colId xmlns:a16="http://schemas.microsoft.com/office/drawing/2014/main" val="1556863403"/>
                    </a:ext>
                  </a:extLst>
                </a:gridCol>
                <a:gridCol w="499502">
                  <a:extLst>
                    <a:ext uri="{9D8B030D-6E8A-4147-A177-3AD203B41FA5}">
                      <a16:colId xmlns:a16="http://schemas.microsoft.com/office/drawing/2014/main" val="132420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52831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4508857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493943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53251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94958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2535947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3339352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574164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5401078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159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52275334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9565372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0189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50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4797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34324"/>
              </p:ext>
            </p:extLst>
          </p:nvPr>
        </p:nvGraphicFramePr>
        <p:xfrm>
          <a:off x="0" y="6409053"/>
          <a:ext cx="1082425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002">
                  <a:extLst>
                    <a:ext uri="{9D8B030D-6E8A-4147-A177-3AD203B41FA5}">
                      <a16:colId xmlns:a16="http://schemas.microsoft.com/office/drawing/2014/main" val="3673499944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826929404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125667264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638509862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980509164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684073632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3982293856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504949692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3867449171"/>
                    </a:ext>
                  </a:extLst>
                </a:gridCol>
                <a:gridCol w="501817">
                  <a:extLst>
                    <a:ext uri="{9D8B030D-6E8A-4147-A177-3AD203B41FA5}">
                      <a16:colId xmlns:a16="http://schemas.microsoft.com/office/drawing/2014/main" val="3817546134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855283751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3000572405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15343015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2859122728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3842502842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2899090509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1348832480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219029328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599398655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740861390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3695347703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847850887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val="2018271639"/>
                    </a:ext>
                  </a:extLst>
                </a:gridCol>
                <a:gridCol w="741351">
                  <a:extLst>
                    <a:ext uri="{9D8B030D-6E8A-4147-A177-3AD203B41FA5}">
                      <a16:colId xmlns:a16="http://schemas.microsoft.com/office/drawing/2014/main" val="253074125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CA" b="1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71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86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91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97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693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83103" y="1914813"/>
            <a:ext cx="50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 can be seen, they in fact do meet their deadlines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47161"/>
              </p:ext>
            </p:extLst>
          </p:nvPr>
        </p:nvGraphicFramePr>
        <p:xfrm>
          <a:off x="160501" y="945734"/>
          <a:ext cx="1906017" cy="189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49">
                  <a:extLst>
                    <a:ext uri="{9D8B030D-6E8A-4147-A177-3AD203B41FA5}">
                      <a16:colId xmlns:a16="http://schemas.microsoft.com/office/drawing/2014/main" val="1118750748"/>
                    </a:ext>
                  </a:extLst>
                </a:gridCol>
                <a:gridCol w="324168">
                  <a:extLst>
                    <a:ext uri="{9D8B030D-6E8A-4147-A177-3AD203B41FA5}">
                      <a16:colId xmlns:a16="http://schemas.microsoft.com/office/drawing/2014/main" val="1939536218"/>
                    </a:ext>
                  </a:extLst>
                </a:gridCol>
              </a:tblGrid>
              <a:tr h="409858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Legend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9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Preempted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8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Executing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9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Start of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92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Deadline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30151"/>
                  </a:ext>
                </a:extLst>
              </a:tr>
            </a:tbl>
          </a:graphicData>
        </a:graphic>
      </p:graphicFrame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18" name="Title 29"/>
          <p:cNvSpPr>
            <a:spLocks noGrp="1"/>
          </p:cNvSpPr>
          <p:nvPr>
            <p:ph type="title"/>
          </p:nvPr>
        </p:nvSpPr>
        <p:spPr>
          <a:xfrm>
            <a:off x="154326" y="188118"/>
            <a:ext cx="10515600" cy="568109"/>
          </a:xfrm>
        </p:spPr>
        <p:txBody>
          <a:bodyPr>
            <a:normAutofit fontScale="90000"/>
          </a:bodyPr>
          <a:lstStyle/>
          <a:p>
            <a:r>
              <a:rPr lang="en-CA" dirty="0"/>
              <a:t>2. c) – Just to confirm, don’t need to mark</a:t>
            </a:r>
          </a:p>
        </p:txBody>
      </p:sp>
    </p:spTree>
    <p:extLst>
      <p:ext uri="{BB962C8B-B14F-4D97-AF65-F5344CB8AC3E}">
        <p14:creationId xmlns:p14="http://schemas.microsoft.com/office/powerpoint/2010/main" val="23199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3800" y="2133600"/>
            <a:ext cx="633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Liu/</a:t>
            </a:r>
            <a:r>
              <a:rPr lang="en-CA" dirty="0" err="1"/>
              <a:t>Layland</a:t>
            </a:r>
            <a:r>
              <a:rPr lang="en-CA" dirty="0"/>
              <a:t> utilization test ensures processes are done before their deadline (</a:t>
            </a:r>
            <a:r>
              <a:rPr lang="en-CA" dirty="0" err="1"/>
              <a:t>eg</a:t>
            </a:r>
            <a:r>
              <a:rPr lang="en-CA" dirty="0"/>
              <a:t>, Process X  finishes before 50 </a:t>
            </a:r>
            <a:r>
              <a:rPr lang="en-CA" dirty="0" err="1"/>
              <a:t>ms</a:t>
            </a:r>
            <a:r>
              <a:rPr lang="en-CA" dirty="0"/>
              <a:t>). However a Process X may finish at and meet their deadline if X finishes AT 50ms.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Tanzim Zaman          100969782          A5          SYSC3303</a:t>
            </a:r>
            <a:endParaRPr lang="en-CA"/>
          </a:p>
        </p:txBody>
      </p:sp>
      <p:sp>
        <p:nvSpPr>
          <p:cNvPr id="6" name="Title 2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09"/>
          </a:xfrm>
        </p:spPr>
        <p:txBody>
          <a:bodyPr>
            <a:normAutofit fontScale="90000"/>
          </a:bodyPr>
          <a:lstStyle/>
          <a:p>
            <a:r>
              <a:rPr lang="en-CA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77275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512</Words>
  <Application>Microsoft Office PowerPoint</Application>
  <PresentationFormat>Widescreen</PresentationFormat>
  <Paragraphs>327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1. a)</vt:lpstr>
      <vt:lpstr>PowerPoint Presentation</vt:lpstr>
      <vt:lpstr>2. a)</vt:lpstr>
      <vt:lpstr>2. b)</vt:lpstr>
      <vt:lpstr>PowerPoint Presentation</vt:lpstr>
      <vt:lpstr>2. c) – Just to confirm, don’t need to mark</vt:lpstr>
      <vt:lpstr>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Tanzim Zaman</dc:creator>
  <cp:lastModifiedBy>Tanzim Zaman</cp:lastModifiedBy>
  <cp:revision>57</cp:revision>
  <dcterms:created xsi:type="dcterms:W3CDTF">2016-12-03T18:54:49Z</dcterms:created>
  <dcterms:modified xsi:type="dcterms:W3CDTF">2016-12-04T01:38:44Z</dcterms:modified>
</cp:coreProperties>
</file>