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93" r:id="rId2"/>
    <p:sldId id="277" r:id="rId3"/>
    <p:sldId id="258" r:id="rId4"/>
    <p:sldId id="294" r:id="rId5"/>
    <p:sldId id="278" r:id="rId6"/>
    <p:sldId id="279" r:id="rId7"/>
    <p:sldId id="296" r:id="rId8"/>
    <p:sldId id="285" r:id="rId9"/>
    <p:sldId id="295" r:id="rId10"/>
    <p:sldId id="286" r:id="rId11"/>
    <p:sldId id="287" r:id="rId12"/>
    <p:sldId id="264" r:id="rId13"/>
    <p:sldId id="271" r:id="rId14"/>
    <p:sldId id="298" r:id="rId15"/>
    <p:sldId id="299" r:id="rId16"/>
    <p:sldId id="300" r:id="rId17"/>
    <p:sldId id="301" r:id="rId18"/>
    <p:sldId id="290" r:id="rId19"/>
    <p:sldId id="276" r:id="rId20"/>
    <p:sldId id="266" r:id="rId21"/>
    <p:sldId id="267" r:id="rId22"/>
    <p:sldId id="268" r:id="rId23"/>
    <p:sldId id="269" r:id="rId24"/>
    <p:sldId id="270" r:id="rId25"/>
    <p:sldId id="272" r:id="rId26"/>
    <p:sldId id="273" r:id="rId27"/>
    <p:sldId id="289" r:id="rId28"/>
    <p:sldId id="297" r:id="rId29"/>
    <p:sldId id="302" r:id="rId30"/>
    <p:sldId id="303" r:id="rId31"/>
    <p:sldId id="304" r:id="rId32"/>
    <p:sldId id="305" r:id="rId33"/>
    <p:sldId id="30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CCC"/>
    <a:srgbClr val="51C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66618" autoAdjust="0"/>
  </p:normalViewPr>
  <p:slideViewPr>
    <p:cSldViewPr snapToGrid="0">
      <p:cViewPr varScale="1">
        <p:scale>
          <a:sx n="105" d="100"/>
          <a:sy n="105" d="100"/>
        </p:scale>
        <p:origin x="12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3400837138083078"/>
          <c:y val="6.9758961542623246E-2"/>
          <c:w val="0.63158782405570491"/>
          <c:h val="0.89694553694894996"/>
        </c:manualLayout>
      </c:layout>
      <c:barChart>
        <c:barDir val="bar"/>
        <c:grouping val="stacked"/>
        <c:varyColors val="0"/>
        <c:ser>
          <c:idx val="0"/>
          <c:order val="0"/>
          <c:tx>
            <c:strRef>
              <c:f>Sheet1!$B$1</c:f>
              <c:strCache>
                <c:ptCount val="1"/>
                <c:pt idx="0">
                  <c:v>Start</c:v>
                </c:pt>
              </c:strCache>
            </c:strRef>
          </c:tx>
          <c:spPr>
            <a:noFill/>
            <a:ln>
              <a:noFill/>
            </a:ln>
            <a:effectLst/>
          </c:spPr>
          <c:invertIfNegative val="0"/>
          <c:cat>
            <c:strRef>
              <c:f>Sheet1!$A$2:$A$30</c:f>
              <c:strCache>
                <c:ptCount val="29"/>
                <c:pt idx="0">
                  <c:v>Identify and Define Project Scope</c:v>
                </c:pt>
                <c:pt idx="1">
                  <c:v>Determine Feasibility</c:v>
                </c:pt>
                <c:pt idx="2">
                  <c:v>Research Available Technologies</c:v>
                </c:pt>
                <c:pt idx="3">
                  <c:v>Develop Overall System Design</c:v>
                </c:pt>
                <c:pt idx="4">
                  <c:v>Plan Logistics</c:v>
                </c:pt>
                <c:pt idx="5">
                  <c:v>Develop Resource and Man-Power Allocation Plan</c:v>
                </c:pt>
                <c:pt idx="6">
                  <c:v>Develop Network Architecture</c:v>
                </c:pt>
                <c:pt idx="7">
                  <c:v>Develop Software Architecture</c:v>
                </c:pt>
                <c:pt idx="8">
                  <c:v>Obtain Project Approval</c:v>
                </c:pt>
                <c:pt idx="9">
                  <c:v>Obtain Hardware</c:v>
                </c:pt>
                <c:pt idx="10">
                  <c:v>Develop GUI Framework and Required Utilities</c:v>
                </c:pt>
                <c:pt idx="11">
                  <c:v>Develop Message Passing Standard</c:v>
                </c:pt>
                <c:pt idx="12">
                  <c:v>Test and Evaluate Pressure Sensor Data Acquisition</c:v>
                </c:pt>
                <c:pt idx="13">
                  <c:v>Familiarize With HUD SDK/API</c:v>
                </c:pt>
                <c:pt idx="14">
                  <c:v>Test and Evaluate Laser Diode Feasibility</c:v>
                </c:pt>
                <c:pt idx="15">
                  <c:v>Develop Android Packaging Process for Python Application</c:v>
                </c:pt>
                <c:pt idx="16">
                  <c:v>Familiarize With HUD Interface</c:v>
                </c:pt>
                <c:pt idx="17">
                  <c:v>Write Progress Report and Quad Chart</c:v>
                </c:pt>
                <c:pt idx="18">
                  <c:v>Sideload Test Application to HUD</c:v>
                </c:pt>
                <c:pt idx="19">
                  <c:v>Develop Presentation</c:v>
                </c:pt>
                <c:pt idx="20">
                  <c:v>Hardware Packaging Design and Implementation</c:v>
                </c:pt>
                <c:pt idx="21">
                  <c:v>Develop Data Transfer to HUD From Pi</c:v>
                </c:pt>
                <c:pt idx="22">
                  <c:v>Implement Moving Map Subpanel</c:v>
                </c:pt>
                <c:pt idx="23">
                  <c:v>Implement Low Pressure Indicator Subpanel</c:v>
                </c:pt>
                <c:pt idx="24">
                  <c:v>Implement Paintball Level Indicator Subpanel</c:v>
                </c:pt>
                <c:pt idx="25">
                  <c:v>Merge Subpanels to Single Application</c:v>
                </c:pt>
                <c:pt idx="26">
                  <c:v>Implement Cross-User Communication</c:v>
                </c:pt>
                <c:pt idx="27">
                  <c:v>Testing and Debugging</c:v>
                </c:pt>
                <c:pt idx="28">
                  <c:v>Refining of Results</c:v>
                </c:pt>
              </c:strCache>
            </c:strRef>
          </c:cat>
          <c:val>
            <c:numRef>
              <c:f>Sheet1!$B$2:$B$30</c:f>
              <c:numCache>
                <c:formatCode>d\-mmm</c:formatCode>
                <c:ptCount val="29"/>
                <c:pt idx="0">
                  <c:v>42268</c:v>
                </c:pt>
                <c:pt idx="1">
                  <c:v>42273</c:v>
                </c:pt>
                <c:pt idx="2">
                  <c:v>42273</c:v>
                </c:pt>
                <c:pt idx="3">
                  <c:v>42273</c:v>
                </c:pt>
                <c:pt idx="4">
                  <c:v>42277</c:v>
                </c:pt>
                <c:pt idx="5">
                  <c:v>42277</c:v>
                </c:pt>
                <c:pt idx="6">
                  <c:v>42279</c:v>
                </c:pt>
                <c:pt idx="7">
                  <c:v>42279</c:v>
                </c:pt>
                <c:pt idx="8">
                  <c:v>42282</c:v>
                </c:pt>
                <c:pt idx="9">
                  <c:v>42282</c:v>
                </c:pt>
                <c:pt idx="10">
                  <c:v>42284</c:v>
                </c:pt>
                <c:pt idx="11">
                  <c:v>42284</c:v>
                </c:pt>
                <c:pt idx="12">
                  <c:v>42291</c:v>
                </c:pt>
                <c:pt idx="13">
                  <c:v>42305</c:v>
                </c:pt>
                <c:pt idx="14">
                  <c:v>42306</c:v>
                </c:pt>
                <c:pt idx="15">
                  <c:v>42309</c:v>
                </c:pt>
                <c:pt idx="16">
                  <c:v>42318</c:v>
                </c:pt>
                <c:pt idx="17">
                  <c:v>42324</c:v>
                </c:pt>
                <c:pt idx="18">
                  <c:v>42325</c:v>
                </c:pt>
                <c:pt idx="19">
                  <c:v>42331</c:v>
                </c:pt>
                <c:pt idx="20">
                  <c:v>42339</c:v>
                </c:pt>
                <c:pt idx="21">
                  <c:v>42341</c:v>
                </c:pt>
                <c:pt idx="22">
                  <c:v>42348</c:v>
                </c:pt>
                <c:pt idx="23">
                  <c:v>42362</c:v>
                </c:pt>
                <c:pt idx="24">
                  <c:v>42369</c:v>
                </c:pt>
                <c:pt idx="25">
                  <c:v>42376</c:v>
                </c:pt>
                <c:pt idx="26">
                  <c:v>42390</c:v>
                </c:pt>
                <c:pt idx="27">
                  <c:v>42404</c:v>
                </c:pt>
                <c:pt idx="28">
                  <c:v>42425</c:v>
                </c:pt>
              </c:numCache>
            </c:numRef>
          </c:val>
        </c:ser>
        <c:ser>
          <c:idx val="1"/>
          <c:order val="1"/>
          <c:tx>
            <c:strRef>
              <c:f>Sheet1!$C$1</c:f>
              <c:strCache>
                <c:ptCount val="1"/>
                <c:pt idx="0">
                  <c:v>Duration</c:v>
                </c:pt>
              </c:strCache>
            </c:strRef>
          </c:tx>
          <c:spPr>
            <a:solidFill>
              <a:schemeClr val="accent2"/>
            </a:solidFill>
            <a:ln>
              <a:noFill/>
            </a:ln>
            <a:effectLst/>
          </c:spPr>
          <c:invertIfNegative val="0"/>
          <c:cat>
            <c:strRef>
              <c:f>Sheet1!$A$2:$A$30</c:f>
              <c:strCache>
                <c:ptCount val="29"/>
                <c:pt idx="0">
                  <c:v>Identify and Define Project Scope</c:v>
                </c:pt>
                <c:pt idx="1">
                  <c:v>Determine Feasibility</c:v>
                </c:pt>
                <c:pt idx="2">
                  <c:v>Research Available Technologies</c:v>
                </c:pt>
                <c:pt idx="3">
                  <c:v>Develop Overall System Design</c:v>
                </c:pt>
                <c:pt idx="4">
                  <c:v>Plan Logistics</c:v>
                </c:pt>
                <c:pt idx="5">
                  <c:v>Develop Resource and Man-Power Allocation Plan</c:v>
                </c:pt>
                <c:pt idx="6">
                  <c:v>Develop Network Architecture</c:v>
                </c:pt>
                <c:pt idx="7">
                  <c:v>Develop Software Architecture</c:v>
                </c:pt>
                <c:pt idx="8">
                  <c:v>Obtain Project Approval</c:v>
                </c:pt>
                <c:pt idx="9">
                  <c:v>Obtain Hardware</c:v>
                </c:pt>
                <c:pt idx="10">
                  <c:v>Develop GUI Framework and Required Utilities</c:v>
                </c:pt>
                <c:pt idx="11">
                  <c:v>Develop Message Passing Standard</c:v>
                </c:pt>
                <c:pt idx="12">
                  <c:v>Test and Evaluate Pressure Sensor Data Acquisition</c:v>
                </c:pt>
                <c:pt idx="13">
                  <c:v>Familiarize With HUD SDK/API</c:v>
                </c:pt>
                <c:pt idx="14">
                  <c:v>Test and Evaluate Laser Diode Feasibility</c:v>
                </c:pt>
                <c:pt idx="15">
                  <c:v>Develop Android Packaging Process for Python Application</c:v>
                </c:pt>
                <c:pt idx="16">
                  <c:v>Familiarize With HUD Interface</c:v>
                </c:pt>
                <c:pt idx="17">
                  <c:v>Write Progress Report and Quad Chart</c:v>
                </c:pt>
                <c:pt idx="18">
                  <c:v>Sideload Test Application to HUD</c:v>
                </c:pt>
                <c:pt idx="19">
                  <c:v>Develop Presentation</c:v>
                </c:pt>
                <c:pt idx="20">
                  <c:v>Hardware Packaging Design and Implementation</c:v>
                </c:pt>
                <c:pt idx="21">
                  <c:v>Develop Data Transfer to HUD From Pi</c:v>
                </c:pt>
                <c:pt idx="22">
                  <c:v>Implement Moving Map Subpanel</c:v>
                </c:pt>
                <c:pt idx="23">
                  <c:v>Implement Low Pressure Indicator Subpanel</c:v>
                </c:pt>
                <c:pt idx="24">
                  <c:v>Implement Paintball Level Indicator Subpanel</c:v>
                </c:pt>
                <c:pt idx="25">
                  <c:v>Merge Subpanels to Single Application</c:v>
                </c:pt>
                <c:pt idx="26">
                  <c:v>Implement Cross-User Communication</c:v>
                </c:pt>
                <c:pt idx="27">
                  <c:v>Testing and Debugging</c:v>
                </c:pt>
                <c:pt idx="28">
                  <c:v>Refining of Results</c:v>
                </c:pt>
              </c:strCache>
            </c:strRef>
          </c:cat>
          <c:val>
            <c:numRef>
              <c:f>Sheet1!$C$2:$C$30</c:f>
              <c:numCache>
                <c:formatCode>General</c:formatCode>
                <c:ptCount val="29"/>
                <c:pt idx="0">
                  <c:v>7</c:v>
                </c:pt>
                <c:pt idx="1">
                  <c:v>2</c:v>
                </c:pt>
                <c:pt idx="2">
                  <c:v>7</c:v>
                </c:pt>
                <c:pt idx="3">
                  <c:v>7</c:v>
                </c:pt>
                <c:pt idx="4">
                  <c:v>3</c:v>
                </c:pt>
                <c:pt idx="5">
                  <c:v>2</c:v>
                </c:pt>
                <c:pt idx="6">
                  <c:v>6</c:v>
                </c:pt>
                <c:pt idx="7">
                  <c:v>6</c:v>
                </c:pt>
                <c:pt idx="8">
                  <c:v>10</c:v>
                </c:pt>
                <c:pt idx="9">
                  <c:v>36</c:v>
                </c:pt>
                <c:pt idx="10">
                  <c:v>28</c:v>
                </c:pt>
                <c:pt idx="11">
                  <c:v>21</c:v>
                </c:pt>
                <c:pt idx="12">
                  <c:v>14</c:v>
                </c:pt>
                <c:pt idx="13">
                  <c:v>4</c:v>
                </c:pt>
                <c:pt idx="14">
                  <c:v>1</c:v>
                </c:pt>
                <c:pt idx="15">
                  <c:v>16</c:v>
                </c:pt>
                <c:pt idx="16">
                  <c:v>6</c:v>
                </c:pt>
                <c:pt idx="17">
                  <c:v>4</c:v>
                </c:pt>
                <c:pt idx="18">
                  <c:v>7</c:v>
                </c:pt>
                <c:pt idx="19">
                  <c:v>10</c:v>
                </c:pt>
                <c:pt idx="20">
                  <c:v>45</c:v>
                </c:pt>
                <c:pt idx="21">
                  <c:v>7</c:v>
                </c:pt>
                <c:pt idx="22">
                  <c:v>14</c:v>
                </c:pt>
                <c:pt idx="23">
                  <c:v>7</c:v>
                </c:pt>
                <c:pt idx="24">
                  <c:v>7</c:v>
                </c:pt>
                <c:pt idx="25">
                  <c:v>14</c:v>
                </c:pt>
                <c:pt idx="26">
                  <c:v>14</c:v>
                </c:pt>
                <c:pt idx="27">
                  <c:v>21</c:v>
                </c:pt>
                <c:pt idx="28">
                  <c:v>35</c:v>
                </c:pt>
              </c:numCache>
            </c:numRef>
          </c:val>
        </c:ser>
        <c:dLbls>
          <c:showLegendKey val="0"/>
          <c:showVal val="0"/>
          <c:showCatName val="0"/>
          <c:showSerName val="0"/>
          <c:showPercent val="0"/>
          <c:showBubbleSize val="0"/>
        </c:dLbls>
        <c:gapWidth val="10"/>
        <c:overlap val="100"/>
        <c:axId val="645468016"/>
        <c:axId val="645467456"/>
      </c:barChart>
      <c:catAx>
        <c:axId val="64546801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67456"/>
        <c:crosses val="autoZero"/>
        <c:auto val="1"/>
        <c:lblAlgn val="ctr"/>
        <c:lblOffset val="100"/>
        <c:noMultiLvlLbl val="0"/>
      </c:catAx>
      <c:valAx>
        <c:axId val="645467456"/>
        <c:scaling>
          <c:orientation val="minMax"/>
          <c:min val="42268"/>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68016"/>
        <c:crosses val="autoZero"/>
        <c:crossBetween val="between"/>
        <c:majorUnit val="1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361B6-4853-4E26-89E9-1E671600B797}" type="datetimeFigureOut">
              <a:rPr lang="en-US" smtClean="0"/>
              <a:t>3/5/2016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2E71D-EC8A-4FC8-BDDB-551D3B315E1F}" type="slidenum">
              <a:rPr lang="en-US" smtClean="0"/>
              <a:t>‹#›</a:t>
            </a:fld>
            <a:endParaRPr lang="en-US" dirty="0"/>
          </a:p>
        </p:txBody>
      </p:sp>
    </p:spTree>
    <p:extLst>
      <p:ext uri="{BB962C8B-B14F-4D97-AF65-F5344CB8AC3E}">
        <p14:creationId xmlns:p14="http://schemas.microsoft.com/office/powerpoint/2010/main" val="31092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Team Introductions</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a:t>
            </a:fld>
            <a:endParaRPr lang="en-US" dirty="0"/>
          </a:p>
        </p:txBody>
      </p:sp>
    </p:spTree>
    <p:extLst>
      <p:ext uri="{BB962C8B-B14F-4D97-AF65-F5344CB8AC3E}">
        <p14:creationId xmlns:p14="http://schemas.microsoft.com/office/powerpoint/2010/main" val="2437621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basic overview of how our system will work. Solid lines indicate wired connections, while dashed lines indicate wireless communications. In the top left you’ll see the</a:t>
            </a:r>
            <a:r>
              <a:rPr lang="en-US" baseline="0" dirty="0" smtClean="0"/>
              <a:t> pressure sensor. The pressure sensor is hardwired directly to the Raspberry Pi which is the central point for data processing and communications. Below the pressure sensor in the bottom left is the break-beam sensor circuitry. This will also be hardwired to the Raspberry Pi but has an optional wireless connection in which sensor data can be sent to the Raspberry Pi wirelessly by an Arduino board. In the top right, you’ll see the Snow2 HUD. This Snow2 HUD will communicate with the Raspberry Pi wirelessly and bi-directionally. It will receive visual information such as maps and alerts from the Pi and will transmit GPS information back to the Pi.</a:t>
            </a:r>
            <a:endParaRPr lang="en-US" dirty="0" smtClean="0"/>
          </a:p>
          <a:p>
            <a:endParaRPr lang="en-US" dirty="0" smtClean="0"/>
          </a:p>
          <a:p>
            <a:r>
              <a:rPr lang="en-US" dirty="0" smtClean="0"/>
              <a:t>AJ</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10</a:t>
            </a:fld>
            <a:endParaRPr lang="en-US" dirty="0"/>
          </a:p>
        </p:txBody>
      </p:sp>
    </p:spTree>
    <p:extLst>
      <p:ext uri="{BB962C8B-B14F-4D97-AF65-F5344CB8AC3E}">
        <p14:creationId xmlns:p14="http://schemas.microsoft.com/office/powerpoint/2010/main" val="1029601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Antonio</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11</a:t>
            </a:fld>
            <a:endParaRPr lang="en-US" dirty="0"/>
          </a:p>
        </p:txBody>
      </p:sp>
    </p:spTree>
    <p:extLst>
      <p:ext uri="{BB962C8B-B14F-4D97-AF65-F5344CB8AC3E}">
        <p14:creationId xmlns:p14="http://schemas.microsoft.com/office/powerpoint/2010/main" val="2167960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Antonio</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12</a:t>
            </a:fld>
            <a:endParaRPr lang="en-US" dirty="0"/>
          </a:p>
        </p:txBody>
      </p:sp>
    </p:spTree>
    <p:extLst>
      <p:ext uri="{BB962C8B-B14F-4D97-AF65-F5344CB8AC3E}">
        <p14:creationId xmlns:p14="http://schemas.microsoft.com/office/powerpoint/2010/main" val="2237938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Brett</a:t>
            </a:r>
            <a:r>
              <a:rPr lang="en-US" baseline="0" dirty="0" smtClean="0"/>
              <a:t> / Rick</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13</a:t>
            </a:fld>
            <a:endParaRPr lang="en-US" dirty="0"/>
          </a:p>
        </p:txBody>
      </p:sp>
    </p:spTree>
    <p:extLst>
      <p:ext uri="{BB962C8B-B14F-4D97-AF65-F5344CB8AC3E}">
        <p14:creationId xmlns:p14="http://schemas.microsoft.com/office/powerpoint/2010/main" val="3851435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Rick</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18</a:t>
            </a:fld>
            <a:endParaRPr lang="en-US" dirty="0"/>
          </a:p>
        </p:txBody>
      </p:sp>
    </p:spTree>
    <p:extLst>
      <p:ext uri="{BB962C8B-B14F-4D97-AF65-F5344CB8AC3E}">
        <p14:creationId xmlns:p14="http://schemas.microsoft.com/office/powerpoint/2010/main" val="6117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Group Talk</a:t>
            </a:r>
          </a:p>
          <a:p>
            <a:r>
              <a:rPr lang="en-US" dirty="0" smtClean="0"/>
              <a:t>Brett needs to fill in his.</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19</a:t>
            </a:fld>
            <a:endParaRPr lang="en-US" dirty="0"/>
          </a:p>
        </p:txBody>
      </p:sp>
    </p:spTree>
    <p:extLst>
      <p:ext uri="{BB962C8B-B14F-4D97-AF65-F5344CB8AC3E}">
        <p14:creationId xmlns:p14="http://schemas.microsoft.com/office/powerpoint/2010/main" val="3415139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Antonio</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20</a:t>
            </a:fld>
            <a:endParaRPr lang="en-US" dirty="0"/>
          </a:p>
        </p:txBody>
      </p:sp>
    </p:spTree>
    <p:extLst>
      <p:ext uri="{BB962C8B-B14F-4D97-AF65-F5344CB8AC3E}">
        <p14:creationId xmlns:p14="http://schemas.microsoft.com/office/powerpoint/2010/main" val="3835810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how much we’ve spent on the project so far. Our total cost comes to about $1900 total with each person spending around $385. The most expensive items were the Snow2 HUD and the pressure sensors.</a:t>
            </a:r>
            <a:endParaRPr lang="en-US" dirty="0" smtClean="0"/>
          </a:p>
          <a:p>
            <a:endParaRPr lang="en-US" dirty="0" smtClean="0"/>
          </a:p>
          <a:p>
            <a:r>
              <a:rPr lang="en-US" dirty="0" smtClean="0"/>
              <a:t>AJ</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21</a:t>
            </a:fld>
            <a:endParaRPr lang="en-US" dirty="0"/>
          </a:p>
        </p:txBody>
      </p:sp>
    </p:spTree>
    <p:extLst>
      <p:ext uri="{BB962C8B-B14F-4D97-AF65-F5344CB8AC3E}">
        <p14:creationId xmlns:p14="http://schemas.microsoft.com/office/powerpoint/2010/main" val="315268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"Project PETERS is currently targeted at all paintball players and the existing large gaming community. We hope that by changing the dynamic of the game it will relate more with this community and encourage people to become more active. There is also the obvious possibility for future civil and military applications. For example, with some tweaks to the system, project PETERS could be suitable for EMTs, fire fighters, or the police. These are all jobs where knowing the location of your team can be a life and death situation"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C2E71D-EC8A-4FC8-BDDB-551D3B315E1F}" type="slidenum">
              <a:rPr lang="en-US" smtClean="0"/>
              <a:t>22</a:t>
            </a:fld>
            <a:endParaRPr lang="en-US" dirty="0"/>
          </a:p>
        </p:txBody>
      </p:sp>
    </p:spTree>
    <p:extLst>
      <p:ext uri="{BB962C8B-B14F-4D97-AF65-F5344CB8AC3E}">
        <p14:creationId xmlns:p14="http://schemas.microsoft.com/office/powerpoint/2010/main" val="653528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summarize, Project PETER’s is about making an important technological change to a popular game. </a:t>
            </a:r>
          </a:p>
          <a:p>
            <a:r>
              <a:rPr lang="en-US" sz="1200" kern="1200" dirty="0" smtClean="0">
                <a:solidFill>
                  <a:schemeClr val="tx1"/>
                </a:solidFill>
                <a:effectLst/>
                <a:latin typeface="+mn-lt"/>
                <a:ea typeface="+mn-ea"/>
                <a:cs typeface="+mn-cs"/>
              </a:rPr>
              <a:t>This change will eliminate common game distractions by providing the user with important real time data. </a:t>
            </a:r>
          </a:p>
          <a:p>
            <a:r>
              <a:rPr lang="en-US" sz="1200" kern="1200" dirty="0" smtClean="0">
                <a:solidFill>
                  <a:schemeClr val="tx1"/>
                </a:solidFill>
                <a:effectLst/>
                <a:latin typeface="+mn-lt"/>
                <a:ea typeface="+mn-ea"/>
                <a:cs typeface="+mn-cs"/>
              </a:rPr>
              <a:t>Although more work needs to be done a lot has been accomplished in the first quarter.</a:t>
            </a:r>
          </a:p>
          <a:p>
            <a:r>
              <a:rPr lang="en-US" sz="1200" kern="1200" dirty="0" smtClean="0">
                <a:solidFill>
                  <a:schemeClr val="tx1"/>
                </a:solidFill>
                <a:effectLst/>
                <a:latin typeface="+mn-lt"/>
                <a:ea typeface="+mn-ea"/>
                <a:cs typeface="+mn-cs"/>
              </a:rPr>
              <a:t> The most notable hardware steps include the Pressure sensor being mounted and tested, and initial testing of a break-beam system for a low paint count. </a:t>
            </a:r>
          </a:p>
          <a:p>
            <a:r>
              <a:rPr lang="en-US" sz="1200" kern="1200" dirty="0" smtClean="0">
                <a:solidFill>
                  <a:schemeClr val="tx1"/>
                </a:solidFill>
                <a:effectLst/>
                <a:latin typeface="+mn-lt"/>
                <a:ea typeface="+mn-ea"/>
                <a:cs typeface="+mn-cs"/>
              </a:rPr>
              <a:t>On the software side, the Networking software framework and the Display software framework both have been developed and tested. </a:t>
            </a:r>
          </a:p>
          <a:p>
            <a:r>
              <a:rPr lang="en-US" sz="1200" kern="1200" dirty="0" smtClean="0">
                <a:solidFill>
                  <a:schemeClr val="tx1"/>
                </a:solidFill>
                <a:effectLst/>
                <a:latin typeface="+mn-lt"/>
                <a:ea typeface="+mn-ea"/>
                <a:cs typeface="+mn-cs"/>
              </a:rPr>
              <a:t>We feel were are on track to complete project PETER’s by the end of March.</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C2E71D-EC8A-4FC8-BDDB-551D3B315E1F}" type="slidenum">
              <a:rPr lang="en-US" smtClean="0"/>
              <a:t>23</a:t>
            </a:fld>
            <a:endParaRPr lang="en-US" dirty="0"/>
          </a:p>
        </p:txBody>
      </p:sp>
    </p:spTree>
    <p:extLst>
      <p:ext uri="{BB962C8B-B14F-4D97-AF65-F5344CB8AC3E}">
        <p14:creationId xmlns:p14="http://schemas.microsoft.com/office/powerpoint/2010/main" val="256698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Antonio</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2</a:t>
            </a:fld>
            <a:endParaRPr lang="en-US" dirty="0"/>
          </a:p>
        </p:txBody>
      </p:sp>
    </p:spTree>
    <p:extLst>
      <p:ext uri="{BB962C8B-B14F-4D97-AF65-F5344CB8AC3E}">
        <p14:creationId xmlns:p14="http://schemas.microsoft.com/office/powerpoint/2010/main" val="372278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C2E71D-EC8A-4FC8-BDDB-551D3B315E1F}" type="slidenum">
              <a:rPr lang="en-US" smtClean="0"/>
              <a:t>24</a:t>
            </a:fld>
            <a:endParaRPr lang="en-US" dirty="0"/>
          </a:p>
        </p:txBody>
      </p:sp>
    </p:spTree>
    <p:extLst>
      <p:ext uri="{BB962C8B-B14F-4D97-AF65-F5344CB8AC3E}">
        <p14:creationId xmlns:p14="http://schemas.microsoft.com/office/powerpoint/2010/main" val="3868564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Possible Questions-</a:t>
            </a:r>
          </a:p>
          <a:p>
            <a:r>
              <a:rPr lang="en-US" dirty="0">
                <a:latin typeface="Calibri"/>
              </a:rPr>
              <a:t/>
            </a:r>
            <a:br>
              <a:rPr lang="en-US" dirty="0">
                <a:latin typeface="Calibri"/>
              </a:rPr>
            </a:br>
            <a:endParaRPr lang="en-US" dirty="0">
              <a:latin typeface="Calibri"/>
            </a:endParaRPr>
          </a:p>
          <a:p>
            <a:r>
              <a:rPr lang="en-US" dirty="0">
                <a:latin typeface="Calibri"/>
              </a:rPr>
              <a:t>Does the project really warrant 5 team members?</a:t>
            </a:r>
          </a:p>
          <a:p>
            <a:r>
              <a:rPr lang="en-US" dirty="0">
                <a:latin typeface="Calibri"/>
              </a:rPr>
              <a:t>Answer: no, uh </a:t>
            </a:r>
            <a:r>
              <a:rPr lang="en-US" dirty="0" err="1">
                <a:latin typeface="Calibri"/>
              </a:rPr>
              <a:t>i</a:t>
            </a:r>
            <a:r>
              <a:rPr lang="en-US" dirty="0">
                <a:latin typeface="Calibri"/>
              </a:rPr>
              <a:t> mean, Rick does war stuffs.</a:t>
            </a:r>
          </a:p>
          <a:p>
            <a:r>
              <a:rPr lang="en-US" dirty="0">
                <a:latin typeface="Calibri"/>
              </a:rPr>
              <a:t/>
            </a:r>
            <a:br>
              <a:rPr lang="en-US" dirty="0">
                <a:latin typeface="Calibri"/>
              </a:rPr>
            </a:br>
            <a:endParaRPr lang="en-US" dirty="0">
              <a:latin typeface="Calibri"/>
            </a:endParaRPr>
          </a:p>
          <a:p>
            <a:r>
              <a:rPr lang="en-US" dirty="0">
                <a:latin typeface="Calibri"/>
              </a:rPr>
              <a:t>Are you on schedule with meeting your goals and completing the project? </a:t>
            </a:r>
          </a:p>
          <a:p>
            <a:r>
              <a:rPr lang="en-US" dirty="0">
                <a:latin typeface="Calibri"/>
              </a:rPr>
              <a:t>Answer: Yes, currently were on pace to finish the project by XXXX</a:t>
            </a:r>
          </a:p>
          <a:p>
            <a:r>
              <a:rPr lang="en-US" dirty="0">
                <a:latin typeface="Calibri"/>
              </a:rPr>
              <a:t/>
            </a:r>
            <a:br>
              <a:rPr lang="en-US" dirty="0">
                <a:latin typeface="Calibri"/>
              </a:rPr>
            </a:br>
            <a:endParaRPr lang="en-US" dirty="0">
              <a:latin typeface="Calibri"/>
            </a:endParaRPr>
          </a:p>
          <a:p>
            <a:r>
              <a:rPr lang="en-US" dirty="0">
                <a:latin typeface="Calibri"/>
              </a:rPr>
              <a:t>Is this project really worthwhile?</a:t>
            </a:r>
          </a:p>
          <a:p>
            <a:r>
              <a:rPr lang="en-US" dirty="0">
                <a:latin typeface="Calibri"/>
              </a:rPr>
              <a:t>Answer: Yes!, paintball is a billion dollar a year market with technological change in the past 30 or so years.</a:t>
            </a:r>
          </a:p>
          <a:p>
            <a:r>
              <a:rPr lang="en-US" dirty="0">
                <a:latin typeface="Calibri"/>
              </a:rPr>
              <a:t>Our PETERS project would give the game a nice update. </a:t>
            </a:r>
          </a:p>
          <a:p>
            <a:r>
              <a:rPr lang="en-US" dirty="0">
                <a:latin typeface="Calibri"/>
              </a:rPr>
              <a:t/>
            </a:r>
            <a:br>
              <a:rPr lang="en-US" dirty="0">
                <a:latin typeface="Calibri"/>
              </a:rPr>
            </a:br>
            <a:endParaRPr lang="en-US" dirty="0">
              <a:latin typeface="Calibri"/>
            </a:endParaRPr>
          </a:p>
          <a:p>
            <a:r>
              <a:rPr lang="en-US" dirty="0">
                <a:latin typeface="Calibri"/>
              </a:rPr>
              <a:t>Do you think the GPS utilized will be accurate enough?</a:t>
            </a:r>
          </a:p>
          <a:p>
            <a:r>
              <a:rPr lang="en-US" dirty="0">
                <a:latin typeface="Calibri"/>
              </a:rPr>
              <a:t>Answer: Yes, the GPS system equipped on the Recon Snow 2 is top of the line, and for the purposes of this project </a:t>
            </a:r>
          </a:p>
          <a:p>
            <a:r>
              <a:rPr lang="en-US" dirty="0">
                <a:latin typeface="Calibri"/>
              </a:rPr>
              <a:t>this level of accuracy is suitable. </a:t>
            </a:r>
          </a:p>
          <a:p>
            <a:r>
              <a:rPr lang="en-US" dirty="0">
                <a:latin typeface="Calibri"/>
              </a:rPr>
              <a:t/>
            </a:r>
            <a:br>
              <a:rPr lang="en-US" dirty="0">
                <a:latin typeface="Calibri"/>
              </a:rPr>
            </a:br>
            <a:endParaRPr lang="en-US" dirty="0">
              <a:latin typeface="Calibri"/>
            </a:endParaRPr>
          </a:p>
          <a:p>
            <a:r>
              <a:rPr lang="en-US" dirty="0">
                <a:latin typeface="Calibri"/>
              </a:rPr>
              <a:t>What if an EMP..... </a:t>
            </a:r>
          </a:p>
          <a:p>
            <a:r>
              <a:rPr lang="en-US" dirty="0">
                <a:latin typeface="Calibri"/>
              </a:rPr>
              <a:t>Answer: Beyond the scope of our project.</a:t>
            </a:r>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1CC2E71D-EC8A-4FC8-BDDB-551D3B315E1F}" type="slidenum">
              <a:rPr lang="en-US" smtClean="0"/>
              <a:t>25</a:t>
            </a:fld>
            <a:endParaRPr lang="en-US" dirty="0"/>
          </a:p>
        </p:txBody>
      </p:sp>
    </p:spTree>
    <p:extLst>
      <p:ext uri="{BB962C8B-B14F-4D97-AF65-F5344CB8AC3E}">
        <p14:creationId xmlns:p14="http://schemas.microsoft.com/office/powerpoint/2010/main" val="3930905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rPr>
              <a:t>Hardware -Acquiring suitable pressure sensor data   (fixed by changing pressure sensor location)</a:t>
            </a:r>
          </a:p>
          <a:p>
            <a:r>
              <a:rPr lang="en-US">
                <a:latin typeface="Calibri"/>
              </a:rPr>
              <a:t>Hardware -Obtaining viable solution to low paint count (fixed by doing lots of research on all possible ways, and choosing laser diodes)</a:t>
            </a:r>
          </a:p>
          <a:p>
            <a:r>
              <a:rPr lang="en-US">
                <a:latin typeface="Calibri"/>
              </a:rPr>
              <a:t>AJ - Height  (Still growing?)</a:t>
            </a:r>
            <a:br>
              <a:rPr lang="en-US">
                <a:latin typeface="Calibri"/>
              </a:rPr>
            </a:br>
            <a:r>
              <a:rPr lang="en-US">
                <a:latin typeface="Calibri"/>
              </a:rPr>
              <a:t>- </a:t>
            </a:r>
          </a:p>
        </p:txBody>
      </p:sp>
      <p:sp>
        <p:nvSpPr>
          <p:cNvPr id="4" name="Slide Number Placeholder 3"/>
          <p:cNvSpPr>
            <a:spLocks noGrp="1"/>
          </p:cNvSpPr>
          <p:nvPr>
            <p:ph type="sldNum" sz="quarter" idx="10"/>
          </p:nvPr>
        </p:nvSpPr>
        <p:spPr/>
        <p:txBody>
          <a:bodyPr/>
          <a:lstStyle/>
          <a:p>
            <a:fld id="{1CC2E71D-EC8A-4FC8-BDDB-551D3B315E1F}" type="slidenum">
              <a:rPr lang="en-US" smtClean="0"/>
              <a:t>26</a:t>
            </a:fld>
            <a:endParaRPr lang="en-US" dirty="0"/>
          </a:p>
        </p:txBody>
      </p:sp>
    </p:spTree>
    <p:extLst>
      <p:ext uri="{BB962C8B-B14F-4D97-AF65-F5344CB8AC3E}">
        <p14:creationId xmlns:p14="http://schemas.microsoft.com/office/powerpoint/2010/main" val="596493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Included to show a more detailed timeline of the work to be done.</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27</a:t>
            </a:fld>
            <a:endParaRPr lang="en-US" dirty="0"/>
          </a:p>
        </p:txBody>
      </p:sp>
    </p:spTree>
    <p:extLst>
      <p:ext uri="{BB962C8B-B14F-4D97-AF65-F5344CB8AC3E}">
        <p14:creationId xmlns:p14="http://schemas.microsoft.com/office/powerpoint/2010/main" val="209323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Included to show a more detailed timeline of the work to be done.</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28</a:t>
            </a:fld>
            <a:endParaRPr lang="en-US" dirty="0"/>
          </a:p>
        </p:txBody>
      </p:sp>
    </p:spTree>
    <p:extLst>
      <p:ext uri="{BB962C8B-B14F-4D97-AF65-F5344CB8AC3E}">
        <p14:creationId xmlns:p14="http://schemas.microsoft.com/office/powerpoint/2010/main" val="2124849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The first requirement that was researched was how to collect data on user provisions. This includes information about air pressure levels and paintball levels. For air pressure, there is only one existing solution; an analog gauge on the air tank itself. This causes</a:t>
            </a:r>
            <a:r>
              <a:rPr lang="en-US" sz="1200" kern="1200" baseline="0" dirty="0" smtClean="0">
                <a:solidFill>
                  <a:schemeClr val="tx1"/>
                </a:solidFill>
                <a:effectLst/>
                <a:latin typeface="+mn-lt"/>
                <a:ea typeface="+mn-ea"/>
                <a:cs typeface="+mn-cs"/>
              </a:rPr>
              <a:t> the players attention to divert from the game and compromises their tactical advantage. </a:t>
            </a:r>
            <a:r>
              <a:rPr lang="en-US" sz="1200" kern="1200" dirty="0" smtClean="0">
                <a:solidFill>
                  <a:schemeClr val="tx1"/>
                </a:solidFill>
                <a:effectLst/>
                <a:latin typeface="+mn-lt"/>
                <a:ea typeface="+mn-ea"/>
                <a:cs typeface="+mn-cs"/>
              </a:rPr>
              <a:t>Our solution to eliminate this distraction is to replace the analog gauge with a pressure sensor. The sensor we chose was made by Honeywell and meets our required specifications. It will allow us to monitor the real-time pressure inside the air tank and manipulate that data as we need to. Switching to paintball levels. There is currently two ways that players might check their paint levels. The first is through visual inspection. Like the analog gauge mentioned before, this isn’t ideal because it requires that the player divert their attention from the game. The other option is a clear hopper. The clear hopper isn’t very popular among players because it increases player detectability which compromises tactical advantage. One of the solutions we considered for monitoring paint levels was to specify the hopper’s paint capacity before the game, and subtract the number of paintballs expelled from the marker. The issue with this is that players often refill their hoppers during a game and there is no way for the system to measure how much paint is being loaded back into the hopper. The final solution chosen was to implement a break beam level indicator. This entails constructing a circuit of laser diodes and photo resistors inside the hopper that can detect obstructions and allow us to deduce the estimated paint levels.</a:t>
            </a:r>
            <a:endParaRPr lang="en-US" dirty="0" smtClean="0"/>
          </a:p>
          <a:p>
            <a:pPr marL="0" indent="0">
              <a:buNone/>
            </a:pPr>
            <a:r>
              <a:rPr lang="en-US" dirty="0" smtClean="0"/>
              <a:t>AJ</a:t>
            </a:r>
          </a:p>
          <a:p>
            <a:pPr marL="0" indent="0">
              <a:buNone/>
            </a:pPr>
            <a:endParaRPr lang="en-US" dirty="0" smtClean="0"/>
          </a:p>
          <a:p>
            <a:pPr marL="0" indent="0">
              <a:buNone/>
            </a:pPr>
            <a:r>
              <a:rPr lang="en-US" dirty="0" smtClean="0"/>
              <a:t>AJ</a:t>
            </a:r>
          </a:p>
          <a:p>
            <a:pPr marL="0" indent="0">
              <a:buNone/>
            </a:pPr>
            <a:r>
              <a:rPr lang="en-US" dirty="0" smtClean="0"/>
              <a:t>In order to satisfy the system requirements, research was completed to identify existing solutions to functions the system will carry out.</a:t>
            </a:r>
          </a:p>
          <a:p>
            <a:pPr marL="0" indent="0">
              <a:buNone/>
            </a:pPr>
            <a:r>
              <a:rPr lang="en-US" dirty="0" smtClean="0"/>
              <a:t>or</a:t>
            </a:r>
          </a:p>
          <a:p>
            <a:pPr marL="0" indent="0">
              <a:buNone/>
            </a:pPr>
            <a:r>
              <a:rPr lang="en-US" dirty="0" smtClean="0"/>
              <a:t>Research was completed to identify existing solutions that satisfy the individual system requirements.</a:t>
            </a:r>
          </a:p>
          <a:p>
            <a:endParaRPr lang="en-US" dirty="0" smtClean="0"/>
          </a:p>
          <a:p>
            <a:r>
              <a:rPr lang="en-US" dirty="0" smtClean="0"/>
              <a:t>Insert picture of sensor</a:t>
            </a:r>
            <a:r>
              <a:rPr lang="en-US" baseline="0" dirty="0" smtClean="0"/>
              <a:t> and break beam diagram</a:t>
            </a:r>
            <a:endParaRPr lang="en-US" dirty="0" smtClean="0"/>
          </a:p>
          <a:p>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30</a:t>
            </a:fld>
            <a:endParaRPr lang="en-US" dirty="0"/>
          </a:p>
        </p:txBody>
      </p:sp>
    </p:spTree>
    <p:extLst>
      <p:ext uri="{BB962C8B-B14F-4D97-AF65-F5344CB8AC3E}">
        <p14:creationId xmlns:p14="http://schemas.microsoft.com/office/powerpoint/2010/main" val="127963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Brett</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31</a:t>
            </a:fld>
            <a:endParaRPr lang="en-US" dirty="0"/>
          </a:p>
        </p:txBody>
      </p:sp>
    </p:spTree>
    <p:extLst>
      <p:ext uri="{BB962C8B-B14F-4D97-AF65-F5344CB8AC3E}">
        <p14:creationId xmlns:p14="http://schemas.microsoft.com/office/powerpoint/2010/main" val="1286917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Brett</a:t>
            </a:r>
          </a:p>
          <a:p>
            <a:r>
              <a:rPr lang="en-US" dirty="0" smtClean="0"/>
              <a:t>Decision</a:t>
            </a:r>
            <a:r>
              <a:rPr lang="en-US" baseline="0" dirty="0" smtClean="0"/>
              <a:t> matrix</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32</a:t>
            </a:fld>
            <a:endParaRPr lang="en-US" dirty="0"/>
          </a:p>
        </p:txBody>
      </p:sp>
    </p:spTree>
    <p:extLst>
      <p:ext uri="{BB962C8B-B14F-4D97-AF65-F5344CB8AC3E}">
        <p14:creationId xmlns:p14="http://schemas.microsoft.com/office/powerpoint/2010/main" val="3572946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to display information to the user we needed to find or build a device that would be a good fit for our application. The team ruled out building our own device due to time constraints. After deciding to use a product off the shelf we narrowed it down to three possibilities including Google Glass, </a:t>
            </a:r>
            <a:r>
              <a:rPr lang="en-US" sz="1200" kern="1200" dirty="0" err="1" smtClean="0">
                <a:solidFill>
                  <a:schemeClr val="tx1"/>
                </a:solidFill>
                <a:effectLst/>
                <a:latin typeface="+mn-lt"/>
                <a:ea typeface="+mn-ea"/>
                <a:cs typeface="+mn-cs"/>
              </a:rPr>
              <a:t>GlassUp</a:t>
            </a:r>
            <a:r>
              <a:rPr lang="en-US" sz="1200" kern="1200" dirty="0" smtClean="0">
                <a:solidFill>
                  <a:schemeClr val="tx1"/>
                </a:solidFill>
                <a:effectLst/>
                <a:latin typeface="+mn-lt"/>
                <a:ea typeface="+mn-ea"/>
                <a:cs typeface="+mn-cs"/>
              </a:rPr>
              <a:t> and the Recon Snow2. We then ranked these products by the following criteria. Price, viewing angle, resolution, screen-size, built in sensors, support, modularity, and connectivity. With a "1" being the best and a "3" being the worst each product was scored relative to one another. In the end, the Recon Snow2 out-scored the competition by a wide margin. Therefore we chose the Recon Snow2 to display information to the user because it best fits our application.”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C2E71D-EC8A-4FC8-BDDB-551D3B315E1F}" type="slidenum">
              <a:rPr lang="en-US" smtClean="0"/>
              <a:t>33</a:t>
            </a:fld>
            <a:endParaRPr lang="en-US" dirty="0"/>
          </a:p>
        </p:txBody>
      </p:sp>
    </p:spTree>
    <p:extLst>
      <p:ext uri="{BB962C8B-B14F-4D97-AF65-F5344CB8AC3E}">
        <p14:creationId xmlns:p14="http://schemas.microsoft.com/office/powerpoint/2010/main" val="395353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Antonio</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3</a:t>
            </a:fld>
            <a:endParaRPr lang="en-US" dirty="0"/>
          </a:p>
        </p:txBody>
      </p:sp>
    </p:spTree>
    <p:extLst>
      <p:ext uri="{BB962C8B-B14F-4D97-AF65-F5344CB8AC3E}">
        <p14:creationId xmlns:p14="http://schemas.microsoft.com/office/powerpoint/2010/main" val="200782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Antonio</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4</a:t>
            </a:fld>
            <a:endParaRPr lang="en-US" dirty="0"/>
          </a:p>
        </p:txBody>
      </p:sp>
    </p:spTree>
    <p:extLst>
      <p:ext uri="{BB962C8B-B14F-4D97-AF65-F5344CB8AC3E}">
        <p14:creationId xmlns:p14="http://schemas.microsoft.com/office/powerpoint/2010/main" val="350627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Rick</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5</a:t>
            </a:fld>
            <a:endParaRPr lang="en-US" dirty="0"/>
          </a:p>
        </p:txBody>
      </p:sp>
    </p:spTree>
    <p:extLst>
      <p:ext uri="{BB962C8B-B14F-4D97-AF65-F5344CB8AC3E}">
        <p14:creationId xmlns:p14="http://schemas.microsoft.com/office/powerpoint/2010/main" val="257720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Rick derived not designed</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6</a:t>
            </a:fld>
            <a:endParaRPr lang="en-US" dirty="0"/>
          </a:p>
        </p:txBody>
      </p:sp>
    </p:spTree>
    <p:extLst>
      <p:ext uri="{BB962C8B-B14F-4D97-AF65-F5344CB8AC3E}">
        <p14:creationId xmlns:p14="http://schemas.microsoft.com/office/powerpoint/2010/main" val="3568697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"Listed here are a few standards that were considered as applicable to the PETERS project. This Includes standard ECMA-404.(JSON data interchange), This is how we communicate to and from our Raspberry Pi and its peripherals. </a:t>
            </a:r>
          </a:p>
          <a:p>
            <a:r>
              <a:rPr lang="en-US" sz="1200" kern="1200" dirty="0" smtClean="0">
                <a:solidFill>
                  <a:schemeClr val="tx1"/>
                </a:solidFill>
                <a:effectLst/>
                <a:latin typeface="+mn-lt"/>
                <a:ea typeface="+mn-ea"/>
                <a:cs typeface="+mn-cs"/>
              </a:rPr>
              <a:t>Then there are IEEE 802.11 and 802.15 which cover </a:t>
            </a:r>
            <a:r>
              <a:rPr lang="en-US" sz="1200" kern="1200" dirty="0" err="1" smtClean="0">
                <a:solidFill>
                  <a:schemeClr val="tx1"/>
                </a:solidFill>
                <a:effectLst/>
                <a:latin typeface="+mn-lt"/>
                <a:ea typeface="+mn-ea"/>
                <a:cs typeface="+mn-cs"/>
              </a:rPr>
              <a:t>Wi-fi</a:t>
            </a:r>
            <a:r>
              <a:rPr lang="en-US" sz="1200" kern="1200" dirty="0" smtClean="0">
                <a:solidFill>
                  <a:schemeClr val="tx1"/>
                </a:solidFill>
                <a:effectLst/>
                <a:latin typeface="+mn-lt"/>
                <a:ea typeface="+mn-ea"/>
                <a:cs typeface="+mn-cs"/>
              </a:rPr>
              <a:t> and Bluetooth respectively. However because we are only using off the shelf wireless devices, these standards are already satisfied. </a:t>
            </a:r>
          </a:p>
          <a:p>
            <a:r>
              <a:rPr lang="en-US" sz="1200" kern="1200" dirty="0" smtClean="0">
                <a:solidFill>
                  <a:schemeClr val="tx1"/>
                </a:solidFill>
                <a:effectLst/>
                <a:latin typeface="+mn-lt"/>
                <a:ea typeface="+mn-ea"/>
                <a:cs typeface="+mn-cs"/>
              </a:rPr>
              <a:t>Because The Snow2 uses a lithium Ion battery, another applicable standard is EPA regulation 40 CFR 273.13(a). This standard talks about the proper handling of batteries and how they must be sealed and non-leaking at all times.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Ken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CC2E71D-EC8A-4FC8-BDDB-551D3B315E1F}" type="slidenum">
              <a:rPr lang="en-US" smtClean="0"/>
              <a:t>7</a:t>
            </a:fld>
            <a:endParaRPr lang="en-US" dirty="0"/>
          </a:p>
        </p:txBody>
      </p:sp>
    </p:spTree>
    <p:extLst>
      <p:ext uri="{BB962C8B-B14F-4D97-AF65-F5344CB8AC3E}">
        <p14:creationId xmlns:p14="http://schemas.microsoft.com/office/powerpoint/2010/main" val="198161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Basically read slide</a:t>
            </a:r>
          </a:p>
          <a:p>
            <a:endParaRPr lang="en-US" dirty="0" smtClean="0"/>
          </a:p>
          <a:p>
            <a:r>
              <a:rPr lang="en-US" dirty="0" smtClean="0"/>
              <a:t>AJ</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t>8</a:t>
            </a:fld>
            <a:endParaRPr lang="en-US" dirty="0"/>
          </a:p>
        </p:txBody>
      </p:sp>
    </p:spTree>
    <p:extLst>
      <p:ext uri="{BB962C8B-B14F-4D97-AF65-F5344CB8AC3E}">
        <p14:creationId xmlns:p14="http://schemas.microsoft.com/office/powerpoint/2010/main" val="51827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Rick</a:t>
            </a:r>
            <a:endParaRPr lang="en-US" dirty="0"/>
          </a:p>
        </p:txBody>
      </p:sp>
      <p:sp>
        <p:nvSpPr>
          <p:cNvPr id="4" name="Slide Number Placeholder 3"/>
          <p:cNvSpPr>
            <a:spLocks noGrp="1"/>
          </p:cNvSpPr>
          <p:nvPr>
            <p:ph type="sldNum" sz="quarter" idx="10"/>
          </p:nvPr>
        </p:nvSpPr>
        <p:spPr/>
        <p:txBody>
          <a:bodyPr/>
          <a:lstStyle/>
          <a:p>
            <a:fld id="{1CC2E71D-EC8A-4FC8-BDDB-551D3B315E1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108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73E1AF-472D-49B2-86D3-21F6347C301F}"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A8A8C0-74E0-411C-8ADB-18B2F275D239}" type="datetime1">
              <a:rPr lang="en-US" smtClean="0"/>
              <a:t>3/5/2016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2205E-02CF-4204-98F2-BAFF10FC2488}"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765A47-8B60-4F95-B033-7F01B93280C3}"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31B87-E79B-4C82-B073-9535D82A8C92}"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696296-BE75-4037-8303-8BFA5D3FFA75}" type="datetime1">
              <a:rPr lang="en-US" smtClean="0"/>
              <a:t>3/5/2016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9D80FE-BF57-48A0-A6CD-D4501255958E}" type="datetime1">
              <a:rPr lang="en-US" smtClean="0"/>
              <a:t>3/5/2016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37846D-6695-46DF-883C-1B61BA98A318}"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62B27E-446C-4C5C-9414-6A96A1C93F60}"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E69A5BB-8E04-4002-BA21-0E17D8285A9E}"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69F396-5475-4E9F-A081-0FE251CC011E}" type="datetime1">
              <a:rPr lang="en-US" smtClean="0"/>
              <a:t>3/5/2016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B426F5-6AD0-4EAC-B337-1D1E65B433CC}" type="datetime1">
              <a:rPr lang="en-US" smtClean="0"/>
              <a:t>3/5/2016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BF256-C354-4FD5-80D2-F5A26EE7A789}" type="datetime1">
              <a:rPr lang="en-US" smtClean="0"/>
              <a:t>3/5/2016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920A065-0BAD-47B3-BED9-75C41A50D386}" type="datetime1">
              <a:rPr lang="en-US" smtClean="0"/>
              <a:t>3/5/2016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025B8B-D1C9-45CD-91BF-447AEB5DA15B}" type="datetime1">
              <a:rPr lang="en-US" smtClean="0"/>
              <a:t>3/5/2016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DA84B8A-6E56-4907-98D9-025CD9D2A890}" type="datetime1">
              <a:rPr lang="en-US" smtClean="0"/>
              <a:t>3/5/2016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F43E52-4BD6-4D3D-AF09-68F79D4BDF26}" type="datetime1">
              <a:rPr lang="en-US" smtClean="0"/>
              <a:t>3/5/2016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B37F8E-0DEB-4B2A-A607-5A6594C0D743}" type="datetime1">
              <a:rPr lang="en-US" smtClean="0"/>
              <a:t>3/5/2016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jpeg"/><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69005"/>
            <a:ext cx="8825658" cy="3329581"/>
          </a:xfrm>
        </p:spPr>
        <p:txBody>
          <a:bodyPr/>
          <a:lstStyle/>
          <a:p>
            <a:pPr algn="ctr"/>
            <a:r>
              <a:rPr lang="en-US" sz="5400" dirty="0" smtClean="0"/>
              <a:t>Paintball Environment Tactical Engagement Recon System</a:t>
            </a:r>
            <a:br>
              <a:rPr lang="en-US" sz="5400" dirty="0" smtClean="0"/>
            </a:br>
            <a:r>
              <a:rPr lang="en-US" sz="5400" dirty="0" smtClean="0"/>
              <a:t>(P.E.T.E.R.S.)</a:t>
            </a:r>
            <a:endParaRPr lang="en-US" sz="5400" dirty="0"/>
          </a:p>
        </p:txBody>
      </p:sp>
      <p:sp>
        <p:nvSpPr>
          <p:cNvPr id="3" name="Subtitle 2"/>
          <p:cNvSpPr>
            <a:spLocks noGrp="1"/>
          </p:cNvSpPr>
          <p:nvPr>
            <p:ph type="subTitle" idx="1"/>
          </p:nvPr>
        </p:nvSpPr>
        <p:spPr>
          <a:xfrm>
            <a:off x="1154955" y="4254371"/>
            <a:ext cx="4331445" cy="1907437"/>
          </a:xfrm>
        </p:spPr>
        <p:txBody>
          <a:bodyPr>
            <a:normAutofit fontScale="77500" lnSpcReduction="20000"/>
          </a:bodyPr>
          <a:lstStyle/>
          <a:p>
            <a:pPr algn="ctr"/>
            <a:r>
              <a:rPr lang="en-US" u="sng" cap="none" dirty="0" smtClean="0">
                <a:solidFill>
                  <a:schemeClr val="tx1"/>
                </a:solidFill>
              </a:rPr>
              <a:t>Group Number: BCC-4</a:t>
            </a:r>
          </a:p>
          <a:p>
            <a:pPr algn="ctr"/>
            <a:r>
              <a:rPr lang="en-US" cap="none" dirty="0" smtClean="0">
                <a:solidFill>
                  <a:schemeClr val="tx1"/>
                </a:solidFill>
              </a:rPr>
              <a:t>Richard Taylor – C.E.</a:t>
            </a:r>
          </a:p>
          <a:p>
            <a:pPr algn="ctr"/>
            <a:r>
              <a:rPr lang="en-US" cap="none" dirty="0" smtClean="0">
                <a:solidFill>
                  <a:schemeClr val="tx1"/>
                </a:solidFill>
              </a:rPr>
              <a:t>Anthony (AJ) Schmidt – E.E.</a:t>
            </a:r>
          </a:p>
          <a:p>
            <a:pPr algn="ctr"/>
            <a:r>
              <a:rPr lang="en-US" cap="none" dirty="0" smtClean="0">
                <a:solidFill>
                  <a:schemeClr val="tx1"/>
                </a:solidFill>
              </a:rPr>
              <a:t>Kenneth Hale – E.E.</a:t>
            </a:r>
          </a:p>
          <a:p>
            <a:pPr algn="ctr"/>
            <a:r>
              <a:rPr lang="en-US" cap="none" dirty="0" smtClean="0">
                <a:solidFill>
                  <a:schemeClr val="tx1"/>
                </a:solidFill>
              </a:rPr>
              <a:t>Brett Reich – C.E.</a:t>
            </a:r>
          </a:p>
          <a:p>
            <a:pPr algn="ctr"/>
            <a:r>
              <a:rPr lang="en-US" cap="none" dirty="0">
                <a:solidFill>
                  <a:schemeClr val="tx1"/>
                </a:solidFill>
              </a:rPr>
              <a:t>Antonio Foster – E.E.</a:t>
            </a:r>
          </a:p>
          <a:p>
            <a:pPr algn="ctr"/>
            <a:endParaRPr lang="en-US" cap="none" dirty="0" smtClean="0">
              <a:solidFill>
                <a:schemeClr val="tx1"/>
              </a:solidFill>
            </a:endParaRPr>
          </a:p>
          <a:p>
            <a:pPr algn="ct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
        <p:nvSpPr>
          <p:cNvPr id="6" name="Subtitle 2"/>
          <p:cNvSpPr txBox="1">
            <a:spLocks/>
          </p:cNvSpPr>
          <p:nvPr/>
        </p:nvSpPr>
        <p:spPr>
          <a:xfrm>
            <a:off x="6021095" y="4254371"/>
            <a:ext cx="4331445"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u="sng" cap="none" dirty="0" smtClean="0">
                <a:solidFill>
                  <a:schemeClr val="tx1"/>
                </a:solidFill>
              </a:rPr>
              <a:t>Advisor</a:t>
            </a:r>
            <a:endParaRPr lang="en-US" u="sng" dirty="0" smtClean="0">
              <a:solidFill>
                <a:schemeClr val="tx1"/>
              </a:solidFill>
            </a:endParaRPr>
          </a:p>
          <a:p>
            <a:pPr algn="ctr"/>
            <a:r>
              <a:rPr lang="en-US" cap="none" dirty="0" smtClean="0">
                <a:solidFill>
                  <a:schemeClr val="tx1"/>
                </a:solidFill>
              </a:rPr>
              <a:t>Dr. Christopher Peters – E.C.E.</a:t>
            </a:r>
          </a:p>
          <a:p>
            <a:pPr algn="ctr"/>
            <a:endParaRPr lang="en-US" dirty="0" smtClean="0">
              <a:solidFill>
                <a:schemeClr val="tx1"/>
              </a:solidFill>
            </a:endParaRPr>
          </a:p>
        </p:txBody>
      </p:sp>
      <p:sp>
        <p:nvSpPr>
          <p:cNvPr id="7" name="TextBox 6"/>
          <p:cNvSpPr txBox="1"/>
          <p:nvPr/>
        </p:nvSpPr>
        <p:spPr>
          <a:xfrm>
            <a:off x="8186817" y="6161808"/>
            <a:ext cx="3576620" cy="369332"/>
          </a:xfrm>
          <a:prstGeom prst="rect">
            <a:avLst/>
          </a:prstGeom>
          <a:noFill/>
        </p:spPr>
        <p:txBody>
          <a:bodyPr wrap="none" rtlCol="0">
            <a:spAutoFit/>
          </a:bodyPr>
          <a:lstStyle/>
          <a:p>
            <a:r>
              <a:rPr lang="en-US" dirty="0" smtClean="0"/>
              <a:t>December, 2015 – Fall Quarter</a:t>
            </a:r>
            <a:endParaRPr lang="en-US" dirty="0"/>
          </a:p>
        </p:txBody>
      </p:sp>
    </p:spTree>
    <p:extLst>
      <p:ext uri="{BB962C8B-B14F-4D97-AF65-F5344CB8AC3E}">
        <p14:creationId xmlns:p14="http://schemas.microsoft.com/office/powerpoint/2010/main" val="1694106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Block Diagram</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pic>
        <p:nvPicPr>
          <p:cNvPr id="3" name="Picture 2"/>
          <p:cNvPicPr>
            <a:picLocks noChangeAspect="1"/>
          </p:cNvPicPr>
          <p:nvPr/>
        </p:nvPicPr>
        <p:blipFill>
          <a:blip r:embed="rId3"/>
          <a:stretch>
            <a:fillRect/>
          </a:stretch>
        </p:blipFill>
        <p:spPr>
          <a:xfrm>
            <a:off x="1934941" y="1375008"/>
            <a:ext cx="8322119" cy="5136685"/>
          </a:xfrm>
          <a:prstGeom prst="rect">
            <a:avLst/>
          </a:prstGeom>
        </p:spPr>
      </p:pic>
    </p:spTree>
    <p:extLst>
      <p:ext uri="{BB962C8B-B14F-4D97-AF65-F5344CB8AC3E}">
        <p14:creationId xmlns:p14="http://schemas.microsoft.com/office/powerpoint/2010/main" val="3224478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Feasibility</a:t>
            </a:r>
            <a:endParaRPr lang="en-US" dirty="0"/>
          </a:p>
        </p:txBody>
      </p:sp>
      <p:sp>
        <p:nvSpPr>
          <p:cNvPr id="3" name="Content Placeholder 2"/>
          <p:cNvSpPr>
            <a:spLocks noGrp="1"/>
          </p:cNvSpPr>
          <p:nvPr>
            <p:ph idx="1"/>
          </p:nvPr>
        </p:nvSpPr>
        <p:spPr/>
        <p:txBody>
          <a:bodyPr/>
          <a:lstStyle/>
          <a:p>
            <a:r>
              <a:rPr lang="en-US" dirty="0" smtClean="0"/>
              <a:t>Use of commercial-off-the-shelf products (C.O.T.S.) helps to satisfy </a:t>
            </a:r>
            <a:r>
              <a:rPr lang="en-US" smtClean="0"/>
              <a:t>our requirements</a:t>
            </a:r>
            <a:endParaRPr lang="en-US" dirty="0" smtClean="0"/>
          </a:p>
          <a:p>
            <a:pPr lvl="1">
              <a:buFontTx/>
              <a:buChar char="-"/>
            </a:pPr>
            <a:r>
              <a:rPr lang="en-US" dirty="0" smtClean="0"/>
              <a:t>Pressure Sensor found that fits the requirements</a:t>
            </a:r>
          </a:p>
          <a:p>
            <a:pPr lvl="1">
              <a:buFontTx/>
              <a:buChar char="-"/>
            </a:pPr>
            <a:r>
              <a:rPr lang="en-US" dirty="0" smtClean="0"/>
              <a:t>Recon Snow2 has built-in GPS module, and many other features</a:t>
            </a:r>
          </a:p>
          <a:p>
            <a:pPr lvl="1">
              <a:buFontTx/>
              <a:buChar char="-"/>
            </a:pPr>
            <a:r>
              <a:rPr lang="en-US" dirty="0" smtClean="0"/>
              <a:t>Raspberry Pi 2 satisfies the processing requirement</a:t>
            </a:r>
            <a:br>
              <a:rPr lang="en-US" dirty="0" smtClean="0"/>
            </a:br>
            <a:endParaRPr lang="en-US" dirty="0" smtClean="0"/>
          </a:p>
          <a:p>
            <a:pPr marL="400050"/>
            <a:r>
              <a:rPr lang="en-US" dirty="0" smtClean="0"/>
              <a:t>By compartmentalizing the project into smaller tasks, the overall project becomes more manageable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31290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 Progress – Hardware</a:t>
            </a:r>
            <a:endParaRPr lang="en-US" dirty="0"/>
          </a:p>
        </p:txBody>
      </p:sp>
      <p:sp>
        <p:nvSpPr>
          <p:cNvPr id="3" name="Content Placeholder 2"/>
          <p:cNvSpPr>
            <a:spLocks noGrp="1"/>
          </p:cNvSpPr>
          <p:nvPr>
            <p:ph idx="1"/>
          </p:nvPr>
        </p:nvSpPr>
        <p:spPr/>
        <p:txBody>
          <a:bodyPr/>
          <a:lstStyle/>
          <a:p>
            <a:r>
              <a:rPr lang="en-US" dirty="0" smtClean="0"/>
              <a:t>All equipment purchased </a:t>
            </a:r>
            <a:br>
              <a:rPr lang="en-US" dirty="0" smtClean="0"/>
            </a:br>
            <a:r>
              <a:rPr lang="en-US" dirty="0" smtClean="0"/>
              <a:t>and acquired </a:t>
            </a:r>
            <a:endParaRPr lang="en-US" dirty="0"/>
          </a:p>
          <a:p>
            <a:r>
              <a:rPr lang="en-US" dirty="0" smtClean="0"/>
              <a:t>Honeywell Pressure sensor mounted </a:t>
            </a:r>
            <a:br>
              <a:rPr lang="en-US" dirty="0" smtClean="0"/>
            </a:br>
            <a:r>
              <a:rPr lang="en-US" dirty="0" smtClean="0"/>
              <a:t>and tested in 2 locations</a:t>
            </a:r>
          </a:p>
          <a:p>
            <a:r>
              <a:rPr lang="en-US" dirty="0" smtClean="0"/>
              <a:t>Gathered important data using </a:t>
            </a:r>
            <a:br>
              <a:rPr lang="en-US" dirty="0" smtClean="0"/>
            </a:br>
            <a:r>
              <a:rPr lang="en-US" dirty="0" smtClean="0"/>
              <a:t>Arduino </a:t>
            </a:r>
          </a:p>
          <a:p>
            <a:r>
              <a:rPr lang="en-US" dirty="0" smtClean="0"/>
              <a:t>Preliminary Break Beam </a:t>
            </a:r>
            <a:r>
              <a:rPr lang="en-US" smtClean="0"/>
              <a:t>Feasibility </a:t>
            </a:r>
            <a:br>
              <a:rPr lang="en-US" smtClean="0"/>
            </a:br>
            <a:r>
              <a:rPr lang="en-US" smtClean="0"/>
              <a:t>Test Completed</a:t>
            </a:r>
            <a:endParaRPr lang="en-US" dirty="0"/>
          </a:p>
          <a:p>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pic>
        <p:nvPicPr>
          <p:cNvPr id="5" name="Picture 4" descr="C:\Users\AJ\Dropbox\Drexel\Senior Design\Images\IMG_20151119_19460249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6516" y="2252608"/>
            <a:ext cx="4574223" cy="2571751"/>
          </a:xfrm>
          <a:prstGeom prst="rect">
            <a:avLst/>
          </a:prstGeom>
          <a:noFill/>
          <a:ln>
            <a:noFill/>
          </a:ln>
        </p:spPr>
      </p:pic>
      <p:sp>
        <p:nvSpPr>
          <p:cNvPr id="6" name="TextBox 5"/>
          <p:cNvSpPr txBox="1"/>
          <p:nvPr/>
        </p:nvSpPr>
        <p:spPr>
          <a:xfrm>
            <a:off x="8546274" y="3384331"/>
            <a:ext cx="398029" cy="400110"/>
          </a:xfrm>
          <a:prstGeom prst="rect">
            <a:avLst/>
          </a:prstGeom>
          <a:noFill/>
        </p:spPr>
        <p:txBody>
          <a:bodyPr wrap="square" rtlCol="0">
            <a:spAutoFit/>
          </a:bodyPr>
          <a:lstStyle/>
          <a:p>
            <a:r>
              <a:rPr lang="en-US" sz="2000" b="1" dirty="0" smtClean="0">
                <a:solidFill>
                  <a:schemeClr val="accent1"/>
                </a:solidFill>
              </a:rPr>
              <a:t>A</a:t>
            </a:r>
            <a:endParaRPr lang="en-US" sz="2000" b="1" dirty="0">
              <a:solidFill>
                <a:schemeClr val="accent1"/>
              </a:solidFill>
            </a:endParaRPr>
          </a:p>
        </p:txBody>
      </p:sp>
      <p:sp>
        <p:nvSpPr>
          <p:cNvPr id="7" name="TextBox 6"/>
          <p:cNvSpPr txBox="1"/>
          <p:nvPr/>
        </p:nvSpPr>
        <p:spPr>
          <a:xfrm>
            <a:off x="9273689" y="3384331"/>
            <a:ext cx="398029" cy="400110"/>
          </a:xfrm>
          <a:prstGeom prst="rect">
            <a:avLst/>
          </a:prstGeom>
          <a:noFill/>
        </p:spPr>
        <p:txBody>
          <a:bodyPr wrap="square" rtlCol="0">
            <a:spAutoFit/>
          </a:bodyPr>
          <a:lstStyle/>
          <a:p>
            <a:r>
              <a:rPr lang="en-US" sz="2000" b="1" dirty="0">
                <a:solidFill>
                  <a:schemeClr val="accent1"/>
                </a:solidFill>
              </a:rPr>
              <a:t>B</a:t>
            </a:r>
          </a:p>
        </p:txBody>
      </p:sp>
      <p:sp>
        <p:nvSpPr>
          <p:cNvPr id="8" name="TextBox 7"/>
          <p:cNvSpPr txBox="1"/>
          <p:nvPr/>
        </p:nvSpPr>
        <p:spPr>
          <a:xfrm>
            <a:off x="6616516" y="5034455"/>
            <a:ext cx="4574223" cy="646331"/>
          </a:xfrm>
          <a:prstGeom prst="rect">
            <a:avLst/>
          </a:prstGeom>
          <a:noFill/>
        </p:spPr>
        <p:txBody>
          <a:bodyPr wrap="square" rtlCol="0">
            <a:spAutoFit/>
          </a:bodyPr>
          <a:lstStyle/>
          <a:p>
            <a:r>
              <a:rPr lang="en-US" dirty="0" smtClean="0"/>
              <a:t>A – Pressure Sensor Mounted on Marker</a:t>
            </a:r>
          </a:p>
          <a:p>
            <a:r>
              <a:rPr lang="en-US" dirty="0" smtClean="0"/>
              <a:t>B – </a:t>
            </a:r>
            <a:r>
              <a:rPr lang="en-US" dirty="0"/>
              <a:t>Pressure Sensor </a:t>
            </a:r>
            <a:r>
              <a:rPr lang="en-US" dirty="0" smtClean="0"/>
              <a:t>Mounted on Tank</a:t>
            </a:r>
            <a:endParaRPr lang="en-US" dirty="0"/>
          </a:p>
        </p:txBody>
      </p:sp>
    </p:spTree>
    <p:extLst>
      <p:ext uri="{BB962C8B-B14F-4D97-AF65-F5344CB8AC3E}">
        <p14:creationId xmlns:p14="http://schemas.microsoft.com/office/powerpoint/2010/main" val="3401584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a:t>
            </a:r>
            <a:r>
              <a:rPr lang="en-US" dirty="0" smtClean="0"/>
              <a:t>Progress - Software</a:t>
            </a:r>
            <a:endParaRPr lang="en-US" dirty="0"/>
          </a:p>
        </p:txBody>
      </p:sp>
      <p:sp>
        <p:nvSpPr>
          <p:cNvPr id="3" name="Content Placeholder 2"/>
          <p:cNvSpPr>
            <a:spLocks noGrp="1"/>
          </p:cNvSpPr>
          <p:nvPr>
            <p:ph idx="1"/>
          </p:nvPr>
        </p:nvSpPr>
        <p:spPr/>
        <p:txBody>
          <a:bodyPr>
            <a:normAutofit lnSpcReduction="10000"/>
          </a:bodyPr>
          <a:lstStyle/>
          <a:p>
            <a:r>
              <a:rPr lang="en-US" dirty="0"/>
              <a:t>Base classes for GUI display framework</a:t>
            </a:r>
          </a:p>
          <a:p>
            <a:pPr lvl="2"/>
            <a:r>
              <a:rPr lang="en-US" dirty="0"/>
              <a:t>Moving Map Overlay</a:t>
            </a:r>
          </a:p>
          <a:p>
            <a:pPr lvl="3"/>
            <a:r>
              <a:rPr lang="en-US" dirty="0"/>
              <a:t>Utility classes (i.e. Latitude/Longitude to Pixel Position)</a:t>
            </a:r>
          </a:p>
          <a:p>
            <a:pPr lvl="3"/>
            <a:r>
              <a:rPr lang="en-US" dirty="0"/>
              <a:t>Supplemental classes (i.e. overlay constructors, icons, alert formatting, etc.)</a:t>
            </a:r>
          </a:p>
          <a:p>
            <a:pPr lvl="2"/>
            <a:r>
              <a:rPr lang="en-US" dirty="0"/>
              <a:t>Air Tank Readout and Paint Level Overlay</a:t>
            </a:r>
          </a:p>
          <a:p>
            <a:r>
              <a:rPr lang="en-US" dirty="0"/>
              <a:t>Python Application Packaging for </a:t>
            </a:r>
            <a:r>
              <a:rPr lang="en-US" dirty="0" smtClean="0"/>
              <a:t>Android</a:t>
            </a:r>
          </a:p>
          <a:p>
            <a:r>
              <a:rPr lang="en-US" dirty="0"/>
              <a:t>Basic network </a:t>
            </a:r>
            <a:r>
              <a:rPr lang="en-US" dirty="0" smtClean="0"/>
              <a:t>framework</a:t>
            </a:r>
          </a:p>
          <a:p>
            <a:pPr lvl="1"/>
            <a:r>
              <a:rPr lang="en-US" dirty="0"/>
              <a:t>Communication of JSON formatted messages</a:t>
            </a:r>
          </a:p>
          <a:p>
            <a:r>
              <a:rPr lang="en-US" dirty="0" smtClean="0"/>
              <a:t>Data </a:t>
            </a:r>
            <a:r>
              <a:rPr lang="en-US" dirty="0"/>
              <a:t>Collecting Utility</a:t>
            </a:r>
          </a:p>
          <a:p>
            <a:pPr lvl="2"/>
            <a:r>
              <a:rPr lang="en-US" dirty="0"/>
              <a:t>Gathered important data from Pressure Sensor</a:t>
            </a:r>
          </a:p>
          <a:p>
            <a:pPr lvl="2"/>
            <a:r>
              <a:rPr lang="en-US" dirty="0"/>
              <a:t>Paint detection </a:t>
            </a:r>
            <a:r>
              <a:rPr lang="en-US" dirty="0" smtClean="0"/>
              <a:t>algorithm</a:t>
            </a:r>
            <a:endParaRPr lang="en-US" dirty="0"/>
          </a:p>
          <a:p>
            <a:pPr marL="914400" lvl="2" indent="0">
              <a:buNone/>
            </a:pP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p:cNvPicPr>
            <a:picLocks noChangeAspect="1"/>
          </p:cNvPicPr>
          <p:nvPr/>
        </p:nvPicPr>
        <p:blipFill>
          <a:blip r:embed="rId3"/>
          <a:stretch>
            <a:fillRect/>
          </a:stretch>
        </p:blipFill>
        <p:spPr>
          <a:xfrm>
            <a:off x="7152844" y="3719945"/>
            <a:ext cx="4808368" cy="2728124"/>
          </a:xfrm>
          <a:prstGeom prst="rect">
            <a:avLst/>
          </a:prstGeom>
        </p:spPr>
      </p:pic>
    </p:spTree>
    <p:extLst>
      <p:ext uri="{BB962C8B-B14F-4D97-AF65-F5344CB8AC3E}">
        <p14:creationId xmlns:p14="http://schemas.microsoft.com/office/powerpoint/2010/main" val="1986602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Winter Progress - Hardware</a:t>
            </a:r>
            <a:endParaRPr lang="en-US" dirty="0"/>
          </a:p>
        </p:txBody>
      </p:sp>
      <p:sp>
        <p:nvSpPr>
          <p:cNvPr id="3" name="Content Placeholder 2"/>
          <p:cNvSpPr>
            <a:spLocks noGrp="1"/>
          </p:cNvSpPr>
          <p:nvPr>
            <p:ph idx="1"/>
          </p:nvPr>
        </p:nvSpPr>
        <p:spPr>
          <a:xfrm>
            <a:off x="1104293" y="1730800"/>
            <a:ext cx="8946541" cy="4195481"/>
          </a:xfrm>
        </p:spPr>
        <p:txBody>
          <a:bodyPr>
            <a:normAutofit lnSpcReduction="10000"/>
          </a:bodyPr>
          <a:lstStyle/>
          <a:p>
            <a:r>
              <a:rPr lang="en-US" dirty="0" smtClean="0"/>
              <a:t>Hopper Mount Designed &amp; 3d Printed</a:t>
            </a:r>
          </a:p>
          <a:p>
            <a:pPr lvl="1"/>
            <a:r>
              <a:rPr lang="en-US" dirty="0" smtClean="0"/>
              <a:t>Arduino Pro Mini – Microcontroller to collect data from sensors</a:t>
            </a:r>
          </a:p>
          <a:p>
            <a:pPr lvl="1"/>
            <a:r>
              <a:rPr lang="en-US" dirty="0" smtClean="0"/>
              <a:t>Ultrasonic Sensor – Measure paint levels</a:t>
            </a:r>
          </a:p>
          <a:p>
            <a:pPr lvl="1"/>
            <a:r>
              <a:rPr lang="en-US" dirty="0" err="1" smtClean="0"/>
              <a:t>Xbee</a:t>
            </a:r>
            <a:r>
              <a:rPr lang="en-US" dirty="0"/>
              <a:t> </a:t>
            </a:r>
            <a:r>
              <a:rPr lang="en-US" dirty="0" smtClean="0"/>
              <a:t>– Wireless serial bridge</a:t>
            </a:r>
          </a:p>
          <a:p>
            <a:pPr lvl="1"/>
            <a:r>
              <a:rPr lang="en-US" dirty="0" smtClean="0"/>
              <a:t>Accelerometer – Measure angle of hopper</a:t>
            </a:r>
          </a:p>
          <a:p>
            <a:pPr lvl="1"/>
            <a:r>
              <a:rPr lang="en-US" dirty="0" smtClean="0"/>
              <a:t>Battery – Removable, rechargeable 5v </a:t>
            </a:r>
          </a:p>
          <a:p>
            <a:r>
              <a:rPr lang="en-US" dirty="0" smtClean="0"/>
              <a:t>Pressure Sensor Mount Design &amp; Ready to Print</a:t>
            </a:r>
          </a:p>
          <a:p>
            <a:pPr lvl="1"/>
            <a:r>
              <a:rPr lang="en-US" dirty="0"/>
              <a:t>Arduino Pro Mini – Microcontroller to collect data from sensors</a:t>
            </a:r>
          </a:p>
          <a:p>
            <a:pPr lvl="1"/>
            <a:r>
              <a:rPr lang="en-US" dirty="0" smtClean="0"/>
              <a:t>Honeywell Pressure Sensor – Measure pressure levels</a:t>
            </a:r>
          </a:p>
          <a:p>
            <a:pPr lvl="1"/>
            <a:r>
              <a:rPr lang="en-US" dirty="0" err="1"/>
              <a:t>Xbee</a:t>
            </a:r>
            <a:r>
              <a:rPr lang="en-US" dirty="0"/>
              <a:t> – Wireless serial </a:t>
            </a:r>
            <a:r>
              <a:rPr lang="en-US" dirty="0" smtClean="0"/>
              <a:t>bridge</a:t>
            </a:r>
          </a:p>
          <a:p>
            <a:pPr lvl="1"/>
            <a:r>
              <a:rPr lang="en-US" dirty="0"/>
              <a:t>Battery – Removable, rechargeable 5v </a:t>
            </a:r>
          </a:p>
          <a:p>
            <a:pPr lvl="1"/>
            <a:endParaRPr lang="en-US" dirty="0"/>
          </a:p>
          <a:p>
            <a:pPr lvl="1"/>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32501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Winter Progress - Hardware</a:t>
            </a:r>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
        <p:nvSpPr>
          <p:cNvPr id="5" name="Rectangle 2"/>
          <p:cNvSpPr>
            <a:spLocks noChangeArrowheads="1"/>
          </p:cNvSpPr>
          <p:nvPr/>
        </p:nvSpPr>
        <p:spPr bwMode="auto">
          <a:xfrm>
            <a:off x="1278082" y="17352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805935902"/>
              </p:ext>
            </p:extLst>
          </p:nvPr>
        </p:nvGraphicFramePr>
        <p:xfrm>
          <a:off x="1360684" y="2042521"/>
          <a:ext cx="4057494" cy="3043120"/>
        </p:xfrm>
        <a:graphic>
          <a:graphicData uri="http://schemas.openxmlformats.org/presentationml/2006/ole">
            <mc:AlternateContent xmlns:mc="http://schemas.openxmlformats.org/markup-compatibility/2006">
              <mc:Choice xmlns:v="urn:schemas-microsoft-com:vml" Requires="v">
                <p:oleObj spid="_x0000_s1033" r:id="rId3" imgW="3657600" imgH="2743200" progId="Photoshop.Image.13">
                  <p:embed/>
                </p:oleObj>
              </mc:Choice>
              <mc:Fallback>
                <p:oleObj r:id="rId3" imgW="3657600" imgH="2743200" progId="Photoshop.Image.1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684" y="2042521"/>
                        <a:ext cx="4057494" cy="3043120"/>
                      </a:xfrm>
                      <a:prstGeom prst="rect">
                        <a:avLst/>
                      </a:prstGeom>
                      <a:noFill/>
                    </p:spPr>
                  </p:pic>
                </p:oleObj>
              </mc:Fallback>
            </mc:AlternateContent>
          </a:graphicData>
        </a:graphic>
      </p:graphicFrame>
      <p:pic>
        <p:nvPicPr>
          <p:cNvPr id="7" name="Picture 6" descr="C:\Users\AJ\Dropbox\Drexel\Senior Design\Submissions\Progress Report Winter 2015-2016\Images\IMG_9686.JPG"/>
          <p:cNvPicPr/>
          <p:nvPr/>
        </p:nvPicPr>
        <p:blipFill>
          <a:blip r:embed="rId5">
            <a:extLst>
              <a:ext uri="{28A0092B-C50C-407E-A947-70E740481C1C}">
                <a14:useLocalDpi xmlns:a14="http://schemas.microsoft.com/office/drawing/2010/main" val="0"/>
              </a:ext>
            </a:extLst>
          </a:blip>
          <a:srcRect/>
          <a:stretch>
            <a:fillRect/>
          </a:stretch>
        </p:blipFill>
        <p:spPr bwMode="auto">
          <a:xfrm>
            <a:off x="6778862" y="2042521"/>
            <a:ext cx="4052454" cy="3043120"/>
          </a:xfrm>
          <a:prstGeom prst="rect">
            <a:avLst/>
          </a:prstGeom>
          <a:noFill/>
          <a:ln>
            <a:noFill/>
          </a:ln>
        </p:spPr>
      </p:pic>
    </p:spTree>
    <p:extLst>
      <p:ext uri="{BB962C8B-B14F-4D97-AF65-F5344CB8AC3E}">
        <p14:creationId xmlns:p14="http://schemas.microsoft.com/office/powerpoint/2010/main" val="152731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Winter Progress - </a:t>
            </a:r>
            <a:r>
              <a:rPr lang="en-US" dirty="0" smtClean="0"/>
              <a:t>Software</a:t>
            </a:r>
            <a:endParaRPr lang="en-US" dirty="0"/>
          </a:p>
        </p:txBody>
      </p:sp>
      <p:sp>
        <p:nvSpPr>
          <p:cNvPr id="3" name="Content Placeholder 2"/>
          <p:cNvSpPr>
            <a:spLocks noGrp="1"/>
          </p:cNvSpPr>
          <p:nvPr>
            <p:ph idx="1"/>
          </p:nvPr>
        </p:nvSpPr>
        <p:spPr/>
        <p:txBody>
          <a:bodyPr/>
          <a:lstStyle/>
          <a:p>
            <a:r>
              <a:rPr lang="en-US" dirty="0" smtClean="0"/>
              <a:t>Sensor Collection &amp; Server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706009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Winter Progress - </a:t>
            </a:r>
            <a:r>
              <a:rPr lang="en-US" dirty="0" smtClean="0"/>
              <a:t>Software</a:t>
            </a:r>
            <a:endParaRPr lang="en-US" dirty="0"/>
          </a:p>
        </p:txBody>
      </p:sp>
      <p:sp>
        <p:nvSpPr>
          <p:cNvPr id="3" name="Content Placeholder 2"/>
          <p:cNvSpPr>
            <a:spLocks noGrp="1"/>
          </p:cNvSpPr>
          <p:nvPr>
            <p:ph idx="1"/>
          </p:nvPr>
        </p:nvSpPr>
        <p:spPr/>
        <p:txBody>
          <a:bodyPr/>
          <a:lstStyle/>
          <a:p>
            <a:r>
              <a:rPr lang="en-US" dirty="0" smtClean="0"/>
              <a:t>GUI</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408735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 / Timeline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8057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 Responsibility</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18810026"/>
              </p:ext>
            </p:extLst>
          </p:nvPr>
        </p:nvGraphicFramePr>
        <p:xfrm>
          <a:off x="646112" y="1299412"/>
          <a:ext cx="10827020" cy="5439061"/>
        </p:xfrm>
        <a:graphic>
          <a:graphicData uri="http://schemas.openxmlformats.org/drawingml/2006/table">
            <a:tbl>
              <a:tblPr firstRow="1" bandRow="1">
                <a:tableStyleId>{5C22544A-7EE6-4342-B048-85BDC9FD1C3A}</a:tableStyleId>
              </a:tblPr>
              <a:tblGrid>
                <a:gridCol w="2706755">
                  <a:extLst>
                    <a:ext uri="{9D8B030D-6E8A-4147-A177-3AD203B41FA5}">
                      <a16:colId xmlns:a16="http://schemas.microsoft.com/office/drawing/2014/main" xmlns="" val="20000"/>
                    </a:ext>
                  </a:extLst>
                </a:gridCol>
                <a:gridCol w="2706755">
                  <a:extLst>
                    <a:ext uri="{9D8B030D-6E8A-4147-A177-3AD203B41FA5}">
                      <a16:colId xmlns:a16="http://schemas.microsoft.com/office/drawing/2014/main" xmlns="" val="20001"/>
                    </a:ext>
                  </a:extLst>
                </a:gridCol>
                <a:gridCol w="2706755">
                  <a:extLst>
                    <a:ext uri="{9D8B030D-6E8A-4147-A177-3AD203B41FA5}">
                      <a16:colId xmlns:a16="http://schemas.microsoft.com/office/drawing/2014/main" xmlns="" val="20002"/>
                    </a:ext>
                  </a:extLst>
                </a:gridCol>
                <a:gridCol w="2706755">
                  <a:extLst>
                    <a:ext uri="{9D8B030D-6E8A-4147-A177-3AD203B41FA5}">
                      <a16:colId xmlns:a16="http://schemas.microsoft.com/office/drawing/2014/main" xmlns="" val="20003"/>
                    </a:ext>
                  </a:extLst>
                </a:gridCol>
              </a:tblGrid>
              <a:tr h="460288">
                <a:tc>
                  <a:txBody>
                    <a:bodyPr/>
                    <a:lstStyle/>
                    <a:p>
                      <a:pPr algn="ctr"/>
                      <a:r>
                        <a:rPr lang="en-US" dirty="0" smtClean="0"/>
                        <a:t>Team Member</a:t>
                      </a:r>
                      <a:endParaRPr lang="en-US" dirty="0"/>
                    </a:p>
                  </a:txBody>
                  <a:tcPr/>
                </a:tc>
                <a:tc>
                  <a:txBody>
                    <a:bodyPr/>
                    <a:lstStyle/>
                    <a:p>
                      <a:pPr algn="ctr"/>
                      <a:r>
                        <a:rPr lang="en-US" smtClean="0"/>
                        <a:t>Completed</a:t>
                      </a:r>
                      <a:endParaRPr lang="en-US" dirty="0"/>
                    </a:p>
                  </a:txBody>
                  <a:tcPr/>
                </a:tc>
                <a:tc>
                  <a:txBody>
                    <a:bodyPr/>
                    <a:lstStyle/>
                    <a:p>
                      <a:pPr algn="ctr"/>
                      <a:r>
                        <a:rPr lang="en-US" dirty="0" smtClean="0"/>
                        <a:t>In</a:t>
                      </a:r>
                      <a:r>
                        <a:rPr lang="en-US" baseline="0" dirty="0" smtClean="0"/>
                        <a:t> Progress</a:t>
                      </a:r>
                      <a:endParaRPr lang="en-US" dirty="0"/>
                    </a:p>
                  </a:txBody>
                  <a:tcPr/>
                </a:tc>
                <a:tc>
                  <a:txBody>
                    <a:bodyPr/>
                    <a:lstStyle/>
                    <a:p>
                      <a:pPr algn="ctr"/>
                      <a:r>
                        <a:rPr lang="en-US" dirty="0" smtClean="0"/>
                        <a:t>Future</a:t>
                      </a:r>
                      <a:endParaRPr lang="en-US" dirty="0"/>
                    </a:p>
                  </a:txBody>
                  <a:tcPr/>
                </a:tc>
                <a:extLst>
                  <a:ext uri="{0D108BD9-81ED-4DB2-BD59-A6C34878D82A}">
                    <a16:rowId xmlns:a16="http://schemas.microsoft.com/office/drawing/2014/main" xmlns="" val="10000"/>
                  </a:ext>
                </a:extLst>
              </a:tr>
              <a:tr h="935374">
                <a:tc>
                  <a:txBody>
                    <a:bodyPr/>
                    <a:lstStyle/>
                    <a:p>
                      <a:pPr algn="ctr"/>
                      <a:r>
                        <a:rPr lang="en-US" sz="1400" dirty="0" smtClean="0"/>
                        <a:t>Richard</a:t>
                      </a:r>
                      <a:r>
                        <a:rPr lang="en-US" sz="1400" baseline="0" dirty="0" smtClean="0"/>
                        <a:t> Taylor</a:t>
                      </a:r>
                      <a:endParaRPr lang="en-US" sz="1400" dirty="0"/>
                    </a:p>
                  </a:txBody>
                  <a:tcPr anchor="ctr"/>
                </a:tc>
                <a:tc>
                  <a:txBody>
                    <a:bodyPr/>
                    <a:lstStyle/>
                    <a:p>
                      <a:pPr marL="285750" indent="-285750">
                        <a:buFont typeface="Arial" panose="020B0604020202020204" pitchFamily="34" charset="0"/>
                        <a:buChar char="•"/>
                      </a:pPr>
                      <a:r>
                        <a:rPr lang="en-US" sz="1400" dirty="0" smtClean="0"/>
                        <a:t>Graphical Display Framework</a:t>
                      </a:r>
                    </a:p>
                    <a:p>
                      <a:pPr marL="285750" indent="-285750">
                        <a:buFont typeface="Arial" panose="020B0604020202020204" pitchFamily="34" charset="0"/>
                        <a:buChar char="•"/>
                      </a:pPr>
                      <a:r>
                        <a:rPr lang="en-US" sz="1400" dirty="0" smtClean="0"/>
                        <a:t>Assisted</a:t>
                      </a:r>
                      <a:r>
                        <a:rPr lang="en-US" sz="1400" baseline="0" dirty="0" smtClean="0"/>
                        <a:t> with Wireless Data Transfer Framework</a:t>
                      </a:r>
                      <a:endParaRPr lang="en-US" sz="1400" dirty="0"/>
                    </a:p>
                  </a:txBody>
                  <a:tcPr/>
                </a:tc>
                <a:tc>
                  <a:txBody>
                    <a:bodyPr/>
                    <a:lstStyle/>
                    <a:p>
                      <a:pPr marL="285750" indent="-285750">
                        <a:buFont typeface="Arial" panose="020B0604020202020204" pitchFamily="34" charset="0"/>
                        <a:buChar char="•"/>
                      </a:pPr>
                      <a:r>
                        <a:rPr lang="en-US" sz="1400" dirty="0" smtClean="0"/>
                        <a:t>Application</a:t>
                      </a:r>
                      <a:r>
                        <a:rPr lang="en-US" sz="1400" baseline="0" dirty="0" smtClean="0"/>
                        <a:t> Packaging for HUD</a:t>
                      </a:r>
                    </a:p>
                    <a:p>
                      <a:pPr marL="285750" indent="-285750">
                        <a:buFont typeface="Arial" panose="020B0604020202020204" pitchFamily="34" charset="0"/>
                        <a:buChar char="•"/>
                      </a:pPr>
                      <a:r>
                        <a:rPr lang="en-US" sz="1400" dirty="0" smtClean="0"/>
                        <a:t>Implementing Moving Map Subpanel</a:t>
                      </a:r>
                      <a:endParaRPr lang="en-US" sz="1400" dirty="0"/>
                    </a:p>
                  </a:txBody>
                  <a:tcPr/>
                </a:tc>
                <a:tc>
                  <a:txBody>
                    <a:bodyPr/>
                    <a:lstStyle/>
                    <a:p>
                      <a:pPr marL="285750" indent="-285750">
                        <a:buFont typeface="Arial" panose="020B0604020202020204" pitchFamily="34" charset="0"/>
                        <a:buChar char="•"/>
                      </a:pPr>
                      <a:r>
                        <a:rPr lang="en-US" sz="1400" dirty="0" smtClean="0"/>
                        <a:t>Further</a:t>
                      </a:r>
                      <a:r>
                        <a:rPr lang="en-US" sz="1400" baseline="0" dirty="0" smtClean="0"/>
                        <a:t> GUI Subpanel Implementation</a:t>
                      </a:r>
                      <a:endParaRPr lang="en-US" sz="1400" dirty="0"/>
                    </a:p>
                  </a:txBody>
                  <a:tcPr/>
                </a:tc>
                <a:extLst>
                  <a:ext uri="{0D108BD9-81ED-4DB2-BD59-A6C34878D82A}">
                    <a16:rowId xmlns:a16="http://schemas.microsoft.com/office/drawing/2014/main" xmlns="" val="10001"/>
                  </a:ext>
                </a:extLst>
              </a:tr>
              <a:tr h="1163159">
                <a:tc>
                  <a:txBody>
                    <a:bodyPr/>
                    <a:lstStyle/>
                    <a:p>
                      <a:pPr algn="ctr"/>
                      <a:r>
                        <a:rPr lang="en-US" sz="1400" dirty="0" smtClean="0"/>
                        <a:t>Brett Reich</a:t>
                      </a:r>
                      <a:endParaRPr lang="en-US" sz="1400" dirty="0"/>
                    </a:p>
                  </a:txBody>
                  <a:tcPr anchor="ctr"/>
                </a:tc>
                <a:tc>
                  <a:txBody>
                    <a:bodyPr/>
                    <a:lstStyle/>
                    <a:p>
                      <a:pPr marL="285750" indent="-285750">
                        <a:buFont typeface="Arial" panose="020B0604020202020204" pitchFamily="34" charset="0"/>
                        <a:buChar char="•"/>
                      </a:pPr>
                      <a:r>
                        <a:rPr lang="en-US" sz="1400" dirty="0" smtClean="0"/>
                        <a:t>Threaded</a:t>
                      </a:r>
                      <a:r>
                        <a:rPr lang="en-US" sz="1400" baseline="0" dirty="0" smtClean="0"/>
                        <a:t> Network Sockets</a:t>
                      </a:r>
                    </a:p>
                    <a:p>
                      <a:pPr marL="285750" indent="-285750">
                        <a:buFont typeface="Arial" panose="020B0604020202020204" pitchFamily="34" charset="0"/>
                        <a:buChar char="•"/>
                      </a:pPr>
                      <a:r>
                        <a:rPr lang="en-US" sz="1400" baseline="0" dirty="0" smtClean="0"/>
                        <a:t>JSON Message Passing</a:t>
                      </a:r>
                    </a:p>
                    <a:p>
                      <a:pPr marL="285750" indent="-285750">
                        <a:buFont typeface="Arial" panose="020B0604020202020204" pitchFamily="34" charset="0"/>
                        <a:buChar char="•"/>
                      </a:pPr>
                      <a:r>
                        <a:rPr lang="en-US" sz="1400" baseline="0" dirty="0" smtClean="0"/>
                        <a:t>Shared Message Server</a:t>
                      </a:r>
                      <a:endParaRPr lang="en-US" sz="1400" dirty="0" smtClean="0"/>
                    </a:p>
                    <a:p>
                      <a:endParaRPr lang="en-US" sz="1400" dirty="0"/>
                    </a:p>
                  </a:txBody>
                  <a:tcPr/>
                </a:tc>
                <a:tc>
                  <a:txBody>
                    <a:bodyPr/>
                    <a:lstStyle/>
                    <a:p>
                      <a:pPr marL="285750" indent="-285750">
                        <a:buFont typeface="Arial" panose="020B0604020202020204" pitchFamily="34" charset="0"/>
                        <a:buChar char="•"/>
                      </a:pPr>
                      <a:r>
                        <a:rPr lang="en-US" sz="1400" dirty="0" smtClean="0"/>
                        <a:t>Application Packaging for HUD</a:t>
                      </a:r>
                    </a:p>
                    <a:p>
                      <a:pPr marL="285750" indent="-285750">
                        <a:buFont typeface="Arial" panose="020B0604020202020204" pitchFamily="34" charset="0"/>
                        <a:buChar char="•"/>
                      </a:pPr>
                      <a:r>
                        <a:rPr lang="en-US" sz="1400" dirty="0" smtClean="0"/>
                        <a:t>Map</a:t>
                      </a:r>
                      <a:r>
                        <a:rPr lang="en-US" sz="1400" baseline="0" dirty="0" smtClean="0"/>
                        <a:t> Data URL Generation</a:t>
                      </a:r>
                    </a:p>
                    <a:p>
                      <a:pPr marL="285750" indent="-285750">
                        <a:buFont typeface="Arial" panose="020B0604020202020204" pitchFamily="34" charset="0"/>
                        <a:buChar char="•"/>
                      </a:pPr>
                      <a:r>
                        <a:rPr lang="en-US" sz="1400" baseline="0" dirty="0" smtClean="0"/>
                        <a:t>Map Data Downloading</a:t>
                      </a:r>
                      <a:endParaRPr lang="en-US" sz="1400" dirty="0"/>
                    </a:p>
                  </a:txBody>
                  <a:tcPr/>
                </a:tc>
                <a:tc>
                  <a:txBody>
                    <a:bodyPr/>
                    <a:lstStyle/>
                    <a:p>
                      <a:pPr marL="285750" indent="-285750">
                        <a:buFont typeface="Arial" panose="020B0604020202020204" pitchFamily="34" charset="0"/>
                        <a:buChar char="•"/>
                      </a:pPr>
                      <a:r>
                        <a:rPr lang="en-US" sz="1400" dirty="0" smtClean="0"/>
                        <a:t>Map Data</a:t>
                      </a:r>
                      <a:r>
                        <a:rPr lang="en-US" sz="1400" baseline="0" dirty="0" smtClean="0"/>
                        <a:t> Storage</a:t>
                      </a:r>
                    </a:p>
                    <a:p>
                      <a:pPr marL="285750" indent="-285750">
                        <a:buFont typeface="Arial" panose="020B0604020202020204" pitchFamily="34" charset="0"/>
                        <a:buChar char="•"/>
                      </a:pPr>
                      <a:r>
                        <a:rPr lang="en-US" sz="1400" baseline="0" dirty="0" smtClean="0"/>
                        <a:t>Sensor Data Storage</a:t>
                      </a:r>
                    </a:p>
                    <a:p>
                      <a:pPr marL="285750" indent="-285750">
                        <a:buFont typeface="Arial" panose="020B0604020202020204" pitchFamily="34" charset="0"/>
                        <a:buChar char="•"/>
                      </a:pPr>
                      <a:r>
                        <a:rPr lang="en-US" sz="1400" baseline="0" dirty="0" smtClean="0"/>
                        <a:t>Automatic Unit Detection</a:t>
                      </a:r>
                    </a:p>
                    <a:p>
                      <a:endParaRPr lang="en-US" sz="1400" dirty="0"/>
                    </a:p>
                  </a:txBody>
                  <a:tcPr/>
                </a:tc>
                <a:extLst>
                  <a:ext uri="{0D108BD9-81ED-4DB2-BD59-A6C34878D82A}">
                    <a16:rowId xmlns:a16="http://schemas.microsoft.com/office/drawing/2014/main" xmlns="" val="10002"/>
                  </a:ext>
                </a:extLst>
              </a:tr>
              <a:tr h="948892">
                <a:tc>
                  <a:txBody>
                    <a:bodyPr/>
                    <a:lstStyle/>
                    <a:p>
                      <a:pPr algn="ctr"/>
                      <a:r>
                        <a:rPr lang="en-US" sz="1400" dirty="0" smtClean="0"/>
                        <a:t>Kenneth Hale</a:t>
                      </a:r>
                      <a:endParaRPr lang="en-US" sz="1400" dirty="0"/>
                    </a:p>
                  </a:txBody>
                  <a:tcPr anchor="ctr"/>
                </a:tc>
                <a:tc>
                  <a:txBody>
                    <a:bodyPr/>
                    <a:lstStyle/>
                    <a:p>
                      <a:pPr marL="285750" indent="-285750">
                        <a:buFont typeface="Arial" panose="020B0604020202020204" pitchFamily="34" charset="0"/>
                        <a:buChar char="•"/>
                      </a:pPr>
                      <a:r>
                        <a:rPr lang="en-US" sz="1400" dirty="0" smtClean="0"/>
                        <a:t>Sensor Research</a:t>
                      </a:r>
                    </a:p>
                    <a:p>
                      <a:pPr marL="285750" indent="-285750">
                        <a:buFont typeface="Arial" panose="020B0604020202020204" pitchFamily="34" charset="0"/>
                        <a:buChar char="•"/>
                      </a:pPr>
                      <a:r>
                        <a:rPr lang="en-US" sz="1400" dirty="0" smtClean="0"/>
                        <a:t>Sensor Test and Evaluation</a:t>
                      </a:r>
                    </a:p>
                    <a:p>
                      <a:pPr marL="285750" indent="-285750">
                        <a:buFont typeface="Arial" panose="020B0604020202020204" pitchFamily="34" charset="0"/>
                        <a:buChar char="•"/>
                      </a:pPr>
                      <a:r>
                        <a:rPr lang="en-US" sz="1400" dirty="0" smtClean="0"/>
                        <a:t>Data</a:t>
                      </a:r>
                      <a:r>
                        <a:rPr lang="en-US" sz="1400" baseline="0" dirty="0" smtClean="0"/>
                        <a:t> Collection Methods</a:t>
                      </a:r>
                      <a:endParaRPr lang="en-US" sz="1400" dirty="0" smtClean="0"/>
                    </a:p>
                  </a:txBody>
                  <a:tcPr/>
                </a:tc>
                <a:tc>
                  <a:txBody>
                    <a:bodyPr/>
                    <a:lstStyle/>
                    <a:p>
                      <a:pPr marL="285750" indent="-285750">
                        <a:buFont typeface="Arial" panose="020B0604020202020204" pitchFamily="34" charset="0"/>
                        <a:buChar char="•"/>
                      </a:pPr>
                      <a:r>
                        <a:rPr lang="en-US" sz="1400" dirty="0" smtClean="0"/>
                        <a:t>Software Development</a:t>
                      </a:r>
                      <a:r>
                        <a:rPr lang="en-US" sz="1400" baseline="0" dirty="0" smtClean="0"/>
                        <a:t> Ramp-up</a:t>
                      </a:r>
                    </a:p>
                    <a:p>
                      <a:pPr marL="285750" indent="-285750">
                        <a:buFont typeface="Arial" panose="020B0604020202020204" pitchFamily="34" charset="0"/>
                        <a:buChar char="•"/>
                      </a:pPr>
                      <a:r>
                        <a:rPr lang="en-US" sz="1400" baseline="0" dirty="0" smtClean="0"/>
                        <a:t>Assist in Break Beam System Development</a:t>
                      </a:r>
                      <a:endParaRPr lang="en-US" sz="1400" dirty="0"/>
                    </a:p>
                  </a:txBody>
                  <a:tcPr/>
                </a:tc>
                <a:tc>
                  <a:txBody>
                    <a:bodyPr/>
                    <a:lstStyle/>
                    <a:p>
                      <a:pPr marL="285750" indent="-285750">
                        <a:buFont typeface="Arial" panose="020B0604020202020204" pitchFamily="34" charset="0"/>
                        <a:buChar char="•"/>
                      </a:pPr>
                      <a:r>
                        <a:rPr lang="en-US" sz="1400" dirty="0" smtClean="0"/>
                        <a:t>Assist</a:t>
                      </a:r>
                      <a:r>
                        <a:rPr lang="en-US" sz="1400" baseline="0" dirty="0" smtClean="0"/>
                        <a:t> in GUI Development</a:t>
                      </a:r>
                    </a:p>
                    <a:p>
                      <a:pPr marL="285750" indent="-285750">
                        <a:buFont typeface="Arial" panose="020B0604020202020204" pitchFamily="34" charset="0"/>
                        <a:buChar char="•"/>
                      </a:pPr>
                      <a:r>
                        <a:rPr lang="en-US" sz="1400" baseline="0" dirty="0" smtClean="0"/>
                        <a:t>Product Packaging</a:t>
                      </a:r>
                    </a:p>
                    <a:p>
                      <a:pPr marL="285750" indent="-285750">
                        <a:buFont typeface="Arial" panose="020B0604020202020204" pitchFamily="34" charset="0"/>
                        <a:buChar char="•"/>
                      </a:pPr>
                      <a:r>
                        <a:rPr lang="en-US" sz="1400" baseline="0" dirty="0" smtClean="0"/>
                        <a:t>Break Beam Software Development</a:t>
                      </a:r>
                      <a:endParaRPr lang="en-US" sz="1400" dirty="0"/>
                    </a:p>
                  </a:txBody>
                  <a:tcPr/>
                </a:tc>
                <a:extLst>
                  <a:ext uri="{0D108BD9-81ED-4DB2-BD59-A6C34878D82A}">
                    <a16:rowId xmlns:a16="http://schemas.microsoft.com/office/drawing/2014/main" xmlns="" val="10003"/>
                  </a:ext>
                </a:extLst>
              </a:tr>
              <a:tr h="972950">
                <a:tc>
                  <a:txBody>
                    <a:bodyPr/>
                    <a:lstStyle/>
                    <a:p>
                      <a:pPr algn="ctr"/>
                      <a:r>
                        <a:rPr lang="en-US" sz="1400" dirty="0" smtClean="0"/>
                        <a:t>Anthony (AJ) Schmidt</a:t>
                      </a:r>
                      <a:endParaRPr lang="en-US" sz="1400" dirty="0"/>
                    </a:p>
                  </a:txBody>
                  <a:tcPr anchor="ctr"/>
                </a:tc>
                <a:tc>
                  <a:txBody>
                    <a:bodyPr/>
                    <a:lstStyle/>
                    <a:p>
                      <a:pPr marL="285750" indent="-285750">
                        <a:buFont typeface="Arial" panose="020B0604020202020204" pitchFamily="34" charset="0"/>
                        <a:buChar char="•"/>
                      </a:pPr>
                      <a:r>
                        <a:rPr lang="en-US" sz="1400" dirty="0" smtClean="0"/>
                        <a:t>Sensor Research</a:t>
                      </a:r>
                    </a:p>
                    <a:p>
                      <a:pPr marL="285750" indent="-285750">
                        <a:buFont typeface="Arial" panose="020B0604020202020204" pitchFamily="34" charset="0"/>
                        <a:buChar char="•"/>
                      </a:pPr>
                      <a:r>
                        <a:rPr lang="en-US" sz="1400" dirty="0" smtClean="0"/>
                        <a:t>Sensor Test and Evaluation</a:t>
                      </a:r>
                    </a:p>
                    <a:p>
                      <a:pPr marL="285750" indent="-285750">
                        <a:buFont typeface="Arial" panose="020B0604020202020204" pitchFamily="34" charset="0"/>
                        <a:buChar char="•"/>
                      </a:pPr>
                      <a:r>
                        <a:rPr lang="en-US" sz="1400" dirty="0" smtClean="0"/>
                        <a:t>Data</a:t>
                      </a:r>
                      <a:r>
                        <a:rPr lang="en-US" sz="1400" baseline="0" dirty="0" smtClean="0"/>
                        <a:t> Collection Methods</a:t>
                      </a:r>
                      <a:endParaRPr lang="en-US" sz="1400" dirty="0" smtClean="0"/>
                    </a:p>
                  </a:txBody>
                  <a:tcPr/>
                </a:tc>
                <a:tc>
                  <a:txBody>
                    <a:bodyPr/>
                    <a:lstStyle/>
                    <a:p>
                      <a:pPr marL="285750" indent="-285750">
                        <a:buFont typeface="Arial" panose="020B0604020202020204" pitchFamily="34" charset="0"/>
                        <a:buChar char="•"/>
                      </a:pPr>
                      <a:r>
                        <a:rPr lang="en-US" sz="1400" dirty="0" smtClean="0"/>
                        <a:t>Break Beam Hardware Development</a:t>
                      </a:r>
                    </a:p>
                    <a:p>
                      <a:pPr marL="285750" indent="-285750">
                        <a:buFont typeface="Arial" panose="020B0604020202020204" pitchFamily="34" charset="0"/>
                        <a:buChar char="•"/>
                      </a:pPr>
                      <a:r>
                        <a:rPr lang="en-US" sz="1400" dirty="0" smtClean="0"/>
                        <a:t>Hopper Design</a:t>
                      </a:r>
                      <a:endParaRPr lang="en-US" sz="1400" dirty="0"/>
                    </a:p>
                  </a:txBody>
                  <a:tcPr/>
                </a:tc>
                <a:tc>
                  <a:txBody>
                    <a:bodyPr/>
                    <a:lstStyle/>
                    <a:p>
                      <a:pPr marL="285750" indent="-285750">
                        <a:buFont typeface="Arial" panose="020B0604020202020204" pitchFamily="34" charset="0"/>
                        <a:buChar char="•"/>
                      </a:pPr>
                      <a:r>
                        <a:rPr lang="en-US" sz="1400" dirty="0" smtClean="0"/>
                        <a:t>Hopper</a:t>
                      </a:r>
                      <a:r>
                        <a:rPr lang="en-US" sz="1400" baseline="0" dirty="0" smtClean="0"/>
                        <a:t> Construction</a:t>
                      </a:r>
                    </a:p>
                    <a:p>
                      <a:pPr marL="285750" indent="-285750">
                        <a:buFont typeface="Arial" panose="020B0604020202020204" pitchFamily="34" charset="0"/>
                        <a:buChar char="•"/>
                      </a:pPr>
                      <a:r>
                        <a:rPr lang="en-US" sz="1400" baseline="0" dirty="0" smtClean="0"/>
                        <a:t>Product Packaging</a:t>
                      </a:r>
                    </a:p>
                    <a:p>
                      <a:pPr marL="285750" indent="-285750">
                        <a:buFont typeface="Arial" panose="020B0604020202020204" pitchFamily="34" charset="0"/>
                        <a:buChar char="•"/>
                      </a:pPr>
                      <a:r>
                        <a:rPr lang="en-US" sz="1400" baseline="0" dirty="0" smtClean="0"/>
                        <a:t>Mask Modification</a:t>
                      </a:r>
                      <a:endParaRPr lang="en-US" sz="1400" dirty="0"/>
                    </a:p>
                  </a:txBody>
                  <a:tcPr/>
                </a:tc>
                <a:extLst>
                  <a:ext uri="{0D108BD9-81ED-4DB2-BD59-A6C34878D82A}">
                    <a16:rowId xmlns:a16="http://schemas.microsoft.com/office/drawing/2014/main" xmlns="" val="10004"/>
                  </a:ext>
                </a:extLst>
              </a:tr>
              <a:tr h="948892">
                <a:tc>
                  <a:txBody>
                    <a:bodyPr/>
                    <a:lstStyle/>
                    <a:p>
                      <a:pPr algn="ctr"/>
                      <a:r>
                        <a:rPr lang="en-US" sz="1400" dirty="0" smtClean="0"/>
                        <a:t>Antonio Foster</a:t>
                      </a:r>
                      <a:endParaRPr lang="en-US" sz="1400" dirty="0"/>
                    </a:p>
                  </a:txBody>
                  <a:tcPr anchor="ctr"/>
                </a:tc>
                <a:tc>
                  <a:txBody>
                    <a:bodyPr/>
                    <a:lstStyle/>
                    <a:p>
                      <a:pPr marL="285750" indent="-285750">
                        <a:buFont typeface="Arial" panose="020B0604020202020204" pitchFamily="34" charset="0"/>
                        <a:buChar char="•"/>
                      </a:pPr>
                      <a:r>
                        <a:rPr lang="en-US" sz="1400" dirty="0" smtClean="0"/>
                        <a:t>Sensor Research</a:t>
                      </a:r>
                    </a:p>
                    <a:p>
                      <a:pPr marL="285750" indent="-285750">
                        <a:buFont typeface="Arial" panose="020B0604020202020204" pitchFamily="34" charset="0"/>
                        <a:buChar char="•"/>
                      </a:pPr>
                      <a:r>
                        <a:rPr lang="en-US" sz="1400" dirty="0" smtClean="0"/>
                        <a:t>Sensor Test and Evaluation</a:t>
                      </a:r>
                    </a:p>
                    <a:p>
                      <a:pPr marL="285750" indent="-285750">
                        <a:buFont typeface="Arial" panose="020B0604020202020204" pitchFamily="34" charset="0"/>
                        <a:buChar char="•"/>
                      </a:pPr>
                      <a:r>
                        <a:rPr lang="en-US" sz="1400" dirty="0" smtClean="0"/>
                        <a:t>Data</a:t>
                      </a:r>
                      <a:r>
                        <a:rPr lang="en-US" sz="1400" baseline="0" dirty="0" smtClean="0"/>
                        <a:t> Collection Methods</a:t>
                      </a:r>
                      <a:endParaRPr lang="en-US" sz="1400" dirty="0" smtClean="0"/>
                    </a:p>
                  </a:txBody>
                  <a:tcPr/>
                </a:tc>
                <a:tc>
                  <a:txBody>
                    <a:bodyPr/>
                    <a:lstStyle/>
                    <a:p>
                      <a:pPr marL="285750" indent="-285750">
                        <a:buFont typeface="Arial" panose="020B0604020202020204" pitchFamily="34" charset="0"/>
                        <a:buChar char="•"/>
                      </a:pPr>
                      <a:r>
                        <a:rPr lang="en-US" sz="1400" dirty="0" smtClean="0"/>
                        <a:t>Break</a:t>
                      </a:r>
                      <a:r>
                        <a:rPr lang="en-US" sz="1400" baseline="0" dirty="0" smtClean="0"/>
                        <a:t> Beam Hardware Development</a:t>
                      </a:r>
                    </a:p>
                    <a:p>
                      <a:pPr marL="285750" indent="-285750">
                        <a:buFont typeface="Arial" panose="020B0604020202020204" pitchFamily="34" charset="0"/>
                        <a:buChar char="•"/>
                      </a:pPr>
                      <a:r>
                        <a:rPr lang="en-US" sz="1400" dirty="0" smtClean="0"/>
                        <a:t>Hopper Design</a:t>
                      </a:r>
                      <a:endParaRPr lang="en-US" sz="1400" dirty="0"/>
                    </a:p>
                  </a:txBody>
                  <a:tcPr/>
                </a:tc>
                <a:tc>
                  <a:txBody>
                    <a:bodyPr/>
                    <a:lstStyle/>
                    <a:p>
                      <a:pPr marL="285750" indent="-285750">
                        <a:buFont typeface="Arial" panose="020B0604020202020204" pitchFamily="34" charset="0"/>
                        <a:buChar char="•"/>
                      </a:pPr>
                      <a:r>
                        <a:rPr lang="en-US" sz="1400" dirty="0" smtClean="0"/>
                        <a:t>Break</a:t>
                      </a:r>
                      <a:r>
                        <a:rPr lang="en-US" sz="1400" baseline="0" dirty="0" smtClean="0"/>
                        <a:t> Beam Software Development</a:t>
                      </a:r>
                    </a:p>
                    <a:p>
                      <a:pPr marL="285750" indent="-285750">
                        <a:buFont typeface="Arial" panose="020B0604020202020204" pitchFamily="34" charset="0"/>
                        <a:buChar char="•"/>
                      </a:pPr>
                      <a:r>
                        <a:rPr lang="en-US" sz="1400" baseline="0" dirty="0" smtClean="0"/>
                        <a:t>Product Packaging</a:t>
                      </a:r>
                    </a:p>
                    <a:p>
                      <a:pPr marL="285750" indent="-285750">
                        <a:buFont typeface="Arial" panose="020B0604020202020204" pitchFamily="34" charset="0"/>
                        <a:buChar char="•"/>
                      </a:pPr>
                      <a:r>
                        <a:rPr lang="en-US" sz="1400" dirty="0" smtClean="0"/>
                        <a:t>Mask</a:t>
                      </a:r>
                      <a:r>
                        <a:rPr lang="en-US" sz="1400" baseline="0" dirty="0" smtClean="0"/>
                        <a:t> Modification</a:t>
                      </a:r>
                      <a:endParaRPr lang="en-US" sz="1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877078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a:xfrm>
            <a:off x="1103313" y="1853248"/>
            <a:ext cx="4000316" cy="4637704"/>
          </a:xfrm>
        </p:spPr>
        <p:txBody>
          <a:bodyPr>
            <a:normAutofit fontScale="92500" lnSpcReduction="10000"/>
          </a:bodyPr>
          <a:lstStyle/>
          <a:p>
            <a:r>
              <a:rPr lang="en-US" dirty="0" smtClean="0"/>
              <a:t>Introduction</a:t>
            </a:r>
          </a:p>
          <a:p>
            <a:r>
              <a:rPr lang="en-US" dirty="0" smtClean="0"/>
              <a:t>Problem Statement</a:t>
            </a:r>
          </a:p>
          <a:p>
            <a:r>
              <a:rPr lang="en-US" dirty="0" smtClean="0"/>
              <a:t>Background Research</a:t>
            </a:r>
          </a:p>
          <a:p>
            <a:r>
              <a:rPr lang="en-US" dirty="0" smtClean="0"/>
              <a:t>Proposed Solution</a:t>
            </a:r>
          </a:p>
          <a:p>
            <a:r>
              <a:rPr lang="en-US" dirty="0" smtClean="0"/>
              <a:t>Fall Progress</a:t>
            </a:r>
          </a:p>
          <a:p>
            <a:r>
              <a:rPr lang="en-US" dirty="0" smtClean="0"/>
              <a:t>Winter Progress</a:t>
            </a:r>
          </a:p>
          <a:p>
            <a:r>
              <a:rPr lang="en-US" dirty="0" smtClean="0"/>
              <a:t>Work Schedule / Timeline</a:t>
            </a:r>
          </a:p>
          <a:p>
            <a:r>
              <a:rPr lang="en-US" dirty="0" smtClean="0"/>
              <a:t>Team Member Responsibility</a:t>
            </a:r>
          </a:p>
          <a:p>
            <a:r>
              <a:rPr lang="en-US" dirty="0" smtClean="0"/>
              <a:t>Budget</a:t>
            </a:r>
          </a:p>
          <a:p>
            <a:r>
              <a:rPr lang="en-US" dirty="0" smtClean="0"/>
              <a:t>Potential Societal Impacts</a:t>
            </a:r>
          </a:p>
          <a:p>
            <a:r>
              <a:rPr lang="en-US" dirty="0" smtClean="0"/>
              <a:t>Summary</a:t>
            </a:r>
          </a:p>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6711420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693"/>
            <a:ext cx="9404723" cy="1400530"/>
          </a:xfrm>
        </p:spPr>
        <p:txBody>
          <a:bodyPr/>
          <a:lstStyle/>
          <a:p>
            <a:r>
              <a:rPr lang="en-US" dirty="0" smtClean="0"/>
              <a:t>Budget - Industrial</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86652996"/>
              </p:ext>
            </p:extLst>
          </p:nvPr>
        </p:nvGraphicFramePr>
        <p:xfrm>
          <a:off x="233917" y="762596"/>
          <a:ext cx="10204197" cy="5703955"/>
        </p:xfrm>
        <a:graphic>
          <a:graphicData uri="http://schemas.openxmlformats.org/drawingml/2006/table">
            <a:tbl>
              <a:tblPr/>
              <a:tblGrid>
                <a:gridCol w="1611418">
                  <a:extLst>
                    <a:ext uri="{9D8B030D-6E8A-4147-A177-3AD203B41FA5}">
                      <a16:colId xmlns:a16="http://schemas.microsoft.com/office/drawing/2014/main" xmlns="" val="20000"/>
                    </a:ext>
                  </a:extLst>
                </a:gridCol>
                <a:gridCol w="603157">
                  <a:extLst>
                    <a:ext uri="{9D8B030D-6E8A-4147-A177-3AD203B41FA5}">
                      <a16:colId xmlns:a16="http://schemas.microsoft.com/office/drawing/2014/main" xmlns="" val="20001"/>
                    </a:ext>
                  </a:extLst>
                </a:gridCol>
                <a:gridCol w="603157">
                  <a:extLst>
                    <a:ext uri="{9D8B030D-6E8A-4147-A177-3AD203B41FA5}">
                      <a16:colId xmlns:a16="http://schemas.microsoft.com/office/drawing/2014/main" xmlns="" val="20002"/>
                    </a:ext>
                  </a:extLst>
                </a:gridCol>
                <a:gridCol w="688730">
                  <a:extLst>
                    <a:ext uri="{9D8B030D-6E8A-4147-A177-3AD203B41FA5}">
                      <a16:colId xmlns:a16="http://schemas.microsoft.com/office/drawing/2014/main" xmlns="" val="20003"/>
                    </a:ext>
                  </a:extLst>
                </a:gridCol>
                <a:gridCol w="666172">
                  <a:extLst>
                    <a:ext uri="{9D8B030D-6E8A-4147-A177-3AD203B41FA5}">
                      <a16:colId xmlns:a16="http://schemas.microsoft.com/office/drawing/2014/main" xmlns="" val="20004"/>
                    </a:ext>
                  </a:extLst>
                </a:gridCol>
                <a:gridCol w="657170">
                  <a:extLst>
                    <a:ext uri="{9D8B030D-6E8A-4147-A177-3AD203B41FA5}">
                      <a16:colId xmlns:a16="http://schemas.microsoft.com/office/drawing/2014/main" xmlns="" val="20005"/>
                    </a:ext>
                  </a:extLst>
                </a:gridCol>
                <a:gridCol w="675175">
                  <a:extLst>
                    <a:ext uri="{9D8B030D-6E8A-4147-A177-3AD203B41FA5}">
                      <a16:colId xmlns:a16="http://schemas.microsoft.com/office/drawing/2014/main" xmlns="" val="20006"/>
                    </a:ext>
                  </a:extLst>
                </a:gridCol>
                <a:gridCol w="648168">
                  <a:extLst>
                    <a:ext uri="{9D8B030D-6E8A-4147-A177-3AD203B41FA5}">
                      <a16:colId xmlns:a16="http://schemas.microsoft.com/office/drawing/2014/main" xmlns="" val="20007"/>
                    </a:ext>
                  </a:extLst>
                </a:gridCol>
                <a:gridCol w="675175">
                  <a:extLst>
                    <a:ext uri="{9D8B030D-6E8A-4147-A177-3AD203B41FA5}">
                      <a16:colId xmlns:a16="http://schemas.microsoft.com/office/drawing/2014/main" xmlns="" val="20008"/>
                    </a:ext>
                  </a:extLst>
                </a:gridCol>
                <a:gridCol w="675175">
                  <a:extLst>
                    <a:ext uri="{9D8B030D-6E8A-4147-A177-3AD203B41FA5}">
                      <a16:colId xmlns:a16="http://schemas.microsoft.com/office/drawing/2014/main" xmlns="" val="20009"/>
                    </a:ext>
                  </a:extLst>
                </a:gridCol>
                <a:gridCol w="675175">
                  <a:extLst>
                    <a:ext uri="{9D8B030D-6E8A-4147-A177-3AD203B41FA5}">
                      <a16:colId xmlns:a16="http://schemas.microsoft.com/office/drawing/2014/main" xmlns="" val="20010"/>
                    </a:ext>
                  </a:extLst>
                </a:gridCol>
                <a:gridCol w="675175">
                  <a:extLst>
                    <a:ext uri="{9D8B030D-6E8A-4147-A177-3AD203B41FA5}">
                      <a16:colId xmlns:a16="http://schemas.microsoft.com/office/drawing/2014/main" xmlns="" val="20011"/>
                    </a:ext>
                  </a:extLst>
                </a:gridCol>
                <a:gridCol w="675175">
                  <a:extLst>
                    <a:ext uri="{9D8B030D-6E8A-4147-A177-3AD203B41FA5}">
                      <a16:colId xmlns:a16="http://schemas.microsoft.com/office/drawing/2014/main" xmlns="" val="20012"/>
                    </a:ext>
                  </a:extLst>
                </a:gridCol>
                <a:gridCol w="675175">
                  <a:extLst>
                    <a:ext uri="{9D8B030D-6E8A-4147-A177-3AD203B41FA5}">
                      <a16:colId xmlns:a16="http://schemas.microsoft.com/office/drawing/2014/main" xmlns="" val="20013"/>
                    </a:ext>
                  </a:extLst>
                </a:gridCol>
              </a:tblGrid>
              <a:tr h="162415">
                <a:tc>
                  <a:txBody>
                    <a:bodyPr/>
                    <a:lstStyle/>
                    <a:p>
                      <a:pPr algn="l" fontAlgn="ctr"/>
                      <a:r>
                        <a:rPr lang="en-US" sz="900" b="1" i="0" u="none" strike="noStrike" dirty="0">
                          <a:solidFill>
                            <a:srgbClr val="DEDED4"/>
                          </a:solidFill>
                          <a:effectLst/>
                          <a:latin typeface="Microsoft Sans Serif" panose="020B0604020202020204" pitchFamily="34" charset="0"/>
                        </a:rPr>
                        <a:t>Planned Expenses</a:t>
                      </a:r>
                    </a:p>
                  </a:txBody>
                  <a:tcPr marL="69607"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Jan</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Feb</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 Mar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Apr</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May</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Jun</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 Jul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Aug</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Sep</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Oct</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Nov</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 Dec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ctr" fontAlgn="ctr"/>
                      <a:r>
                        <a:rPr lang="en-US" sz="900" b="1" i="0" u="none" strike="noStrike">
                          <a:solidFill>
                            <a:srgbClr val="DEDED4"/>
                          </a:solidFill>
                          <a:effectLst/>
                          <a:latin typeface="Microsoft Sans Serif" panose="020B0604020202020204" pitchFamily="34" charset="0"/>
                        </a:rPr>
                        <a:t>YEAR</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extLst>
                  <a:ext uri="{0D108BD9-81ED-4DB2-BD59-A6C34878D82A}">
                    <a16:rowId xmlns:a16="http://schemas.microsoft.com/office/drawing/2014/main" xmlns="" val="10000"/>
                  </a:ext>
                </a:extLst>
              </a:tr>
              <a:tr h="162415">
                <a:tc>
                  <a:txBody>
                    <a:bodyPr/>
                    <a:lstStyle/>
                    <a:p>
                      <a:pPr algn="l" fontAlgn="ctr"/>
                      <a:r>
                        <a:rPr lang="en-US" sz="800" b="0" i="0" u="none" strike="noStrike">
                          <a:solidFill>
                            <a:srgbClr val="404040"/>
                          </a:solidFill>
                          <a:effectLst/>
                          <a:latin typeface="Trebuchet MS" panose="020B0603020202020204" pitchFamily="34" charset="0"/>
                        </a:rPr>
                        <a:t>Employee Costs</a:t>
                      </a:r>
                    </a:p>
                  </a:txBody>
                  <a:tcPr marL="69607" marR="4640" marT="4640" marB="0" anchor="ctr">
                    <a:lnL w="6350" cap="flat" cmpd="sng" algn="ctr">
                      <a:solidFill>
                        <a:srgbClr val="486F71"/>
                      </a:solidFill>
                      <a:prstDash val="solid"/>
                      <a:round/>
                      <a:headEnd type="none" w="med" len="med"/>
                      <a:tailEnd type="none" w="med" len="med"/>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Jan</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Feb</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 Mar </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Apr</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May</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Jun</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Jul</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Aug</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Sep</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Oct</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Nov</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Dec</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YEAR</a:t>
                      </a:r>
                    </a:p>
                  </a:txBody>
                  <a:tcPr marL="69607" marR="4640" marT="4640" marB="0" anchor="ctr">
                    <a:lnL>
                      <a:noFill/>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extLst>
                  <a:ext uri="{0D108BD9-81ED-4DB2-BD59-A6C34878D82A}">
                    <a16:rowId xmlns:a16="http://schemas.microsoft.com/office/drawing/2014/main" xmlns="" val="10001"/>
                  </a:ext>
                </a:extLst>
              </a:tr>
              <a:tr h="162415">
                <a:tc>
                  <a:txBody>
                    <a:bodyPr/>
                    <a:lstStyle/>
                    <a:p>
                      <a:pPr algn="l" fontAlgn="b"/>
                      <a:r>
                        <a:rPr lang="en-US" sz="800" b="0" i="0" u="none" strike="noStrike">
                          <a:solidFill>
                            <a:schemeClr val="tx1"/>
                          </a:solidFill>
                          <a:effectLst/>
                          <a:latin typeface="Trebuchet MS" panose="020B0603020202020204" pitchFamily="34" charset="0"/>
                        </a:rPr>
                        <a:t>Wages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$300,000.00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02"/>
                  </a:ext>
                </a:extLst>
              </a:tr>
              <a:tr h="162415">
                <a:tc>
                  <a:txBody>
                    <a:bodyPr/>
                    <a:lstStyle/>
                    <a:p>
                      <a:pPr algn="l" fontAlgn="b"/>
                      <a:r>
                        <a:rPr lang="en-US" sz="800" b="0" i="0" u="none" strike="noStrike">
                          <a:solidFill>
                            <a:schemeClr val="tx1"/>
                          </a:solidFill>
                          <a:effectLst/>
                          <a:latin typeface="Trebuchet MS" panose="020B0603020202020204" pitchFamily="34" charset="0"/>
                        </a:rPr>
                        <a:t>Benefits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chemeClr val="tx1"/>
                          </a:solidFill>
                          <a:effectLst/>
                          <a:latin typeface="Trebuchet MS" panose="020B0603020202020204" pitchFamily="34" charset="0"/>
                        </a:rPr>
                        <a:t>$6,750.00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$81,000.00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3"/>
                  </a:ext>
                </a:extLst>
              </a:tr>
              <a:tr h="162415">
                <a:tc>
                  <a:txBody>
                    <a:bodyPr/>
                    <a:lstStyle/>
                    <a:p>
                      <a:pPr algn="l" fontAlgn="b"/>
                      <a:r>
                        <a:rPr lang="en-US" sz="800" b="1" i="0" u="none" strike="noStrike">
                          <a:solidFill>
                            <a:srgbClr val="404040"/>
                          </a:solidFill>
                          <a:effectLst/>
                          <a:latin typeface="Trebuchet MS" panose="020B0603020202020204" pitchFamily="34" charset="0"/>
                        </a:rPr>
                        <a:t>Subtotal</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$31,750.00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$381,000.00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04"/>
                  </a:ext>
                </a:extLst>
              </a:tr>
              <a:tr h="162415">
                <a:tc gridSpan="2">
                  <a:txBody>
                    <a:bodyPr/>
                    <a:lstStyle/>
                    <a:p>
                      <a:pPr algn="ctr" fontAlgn="b"/>
                      <a:r>
                        <a:rPr lang="en-US" sz="900" b="1" i="0" u="none" strike="noStrike">
                          <a:solidFill>
                            <a:srgbClr val="000000"/>
                          </a:solidFill>
                          <a:effectLst/>
                          <a:latin typeface="Trebuchet MS" panose="020B0603020202020204" pitchFamily="34" charset="0"/>
                        </a:rPr>
                        <a:t> </a:t>
                      </a: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hMerge="1">
                  <a:txBody>
                    <a:bodyPr/>
                    <a:lstStyle/>
                    <a:p>
                      <a:endParaRPr lang="en-US"/>
                    </a:p>
                  </a:txBody>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extLst>
                  <a:ext uri="{0D108BD9-81ED-4DB2-BD59-A6C34878D82A}">
                    <a16:rowId xmlns:a16="http://schemas.microsoft.com/office/drawing/2014/main" xmlns="" val="10005"/>
                  </a:ext>
                </a:extLst>
              </a:tr>
              <a:tr h="162415">
                <a:tc>
                  <a:txBody>
                    <a:bodyPr/>
                    <a:lstStyle/>
                    <a:p>
                      <a:pPr algn="l" fontAlgn="ctr"/>
                      <a:r>
                        <a:rPr lang="en-US" sz="800" b="0" i="0" u="none" strike="noStrike">
                          <a:solidFill>
                            <a:srgbClr val="404040"/>
                          </a:solidFill>
                          <a:effectLst/>
                          <a:latin typeface="Trebuchet MS" panose="020B0603020202020204" pitchFamily="34" charset="0"/>
                        </a:rPr>
                        <a:t>Office Costs</a:t>
                      </a:r>
                    </a:p>
                  </a:txBody>
                  <a:tcPr marL="69607" marR="4640" marT="4640" marB="0" anchor="ctr">
                    <a:lnL w="6350" cap="flat" cmpd="sng" algn="ctr">
                      <a:solidFill>
                        <a:srgbClr val="486F71"/>
                      </a:solidFill>
                      <a:prstDash val="solid"/>
                      <a:round/>
                      <a:headEnd type="none" w="med" len="med"/>
                      <a:tailEnd type="none" w="med" len="med"/>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Jan</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Feb</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 Mar </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Apr</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May</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Jun</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Jul</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Aug</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Sep</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Oct</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Nov</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Dec</a:t>
                      </a:r>
                    </a:p>
                  </a:txBody>
                  <a:tcPr marL="69607" marR="4640" marT="4640" marB="0" anchor="ctr">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800" b="0" i="0" u="none" strike="noStrike">
                          <a:solidFill>
                            <a:srgbClr val="E3EEEE"/>
                          </a:solidFill>
                          <a:effectLst/>
                          <a:latin typeface="Trebuchet MS" panose="020B0603020202020204" pitchFamily="34" charset="0"/>
                        </a:rPr>
                        <a:t>YEAR</a:t>
                      </a:r>
                    </a:p>
                  </a:txBody>
                  <a:tcPr marL="69607" marR="4640" marT="4640" marB="0" anchor="ctr">
                    <a:lnL>
                      <a:noFill/>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extLst>
                  <a:ext uri="{0D108BD9-81ED-4DB2-BD59-A6C34878D82A}">
                    <a16:rowId xmlns:a16="http://schemas.microsoft.com/office/drawing/2014/main" xmlns="" val="10006"/>
                  </a:ext>
                </a:extLst>
              </a:tr>
              <a:tr h="162415">
                <a:tc>
                  <a:txBody>
                    <a:bodyPr/>
                    <a:lstStyle/>
                    <a:p>
                      <a:pPr algn="l" fontAlgn="b"/>
                      <a:r>
                        <a:rPr lang="en-US" sz="800" b="0" i="0" u="none" strike="noStrike">
                          <a:solidFill>
                            <a:schemeClr val="tx1"/>
                          </a:solidFill>
                          <a:effectLst/>
                          <a:latin typeface="Trebuchet MS" panose="020B0603020202020204" pitchFamily="34" charset="0"/>
                        </a:rPr>
                        <a:t>Office lease</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$20,640.00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07"/>
                  </a:ext>
                </a:extLst>
              </a:tr>
              <a:tr h="162415">
                <a:tc>
                  <a:txBody>
                    <a:bodyPr/>
                    <a:lstStyle/>
                    <a:p>
                      <a:pPr algn="l" fontAlgn="b"/>
                      <a:r>
                        <a:rPr lang="en-US" sz="800" b="0" i="0" u="none" strike="noStrike">
                          <a:solidFill>
                            <a:schemeClr val="tx1"/>
                          </a:solidFill>
                          <a:effectLst/>
                          <a:latin typeface="Trebuchet MS" panose="020B0603020202020204" pitchFamily="34" charset="0"/>
                        </a:rPr>
                        <a:t>Gas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$1,350.00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08"/>
                  </a:ext>
                </a:extLst>
              </a:tr>
              <a:tr h="162415">
                <a:tc>
                  <a:txBody>
                    <a:bodyPr/>
                    <a:lstStyle/>
                    <a:p>
                      <a:pPr algn="l" fontAlgn="b"/>
                      <a:r>
                        <a:rPr lang="en-US" sz="800" b="0" i="0" u="none" strike="noStrike">
                          <a:solidFill>
                            <a:schemeClr val="tx1"/>
                          </a:solidFill>
                          <a:effectLst/>
                          <a:latin typeface="Trebuchet MS" panose="020B0603020202020204" pitchFamily="34" charset="0"/>
                        </a:rPr>
                        <a:t>Electric</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$80.00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$80.00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$80.00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$80.00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$80.00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$1,450.00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09"/>
                  </a:ext>
                </a:extLst>
              </a:tr>
              <a:tr h="162415">
                <a:tc>
                  <a:txBody>
                    <a:bodyPr/>
                    <a:lstStyle/>
                    <a:p>
                      <a:pPr algn="l" fontAlgn="b"/>
                      <a:r>
                        <a:rPr lang="en-US" sz="800" b="0" i="0" u="none" strike="noStrike">
                          <a:solidFill>
                            <a:schemeClr val="tx1"/>
                          </a:solidFill>
                          <a:effectLst/>
                          <a:latin typeface="Trebuchet MS" panose="020B0603020202020204" pitchFamily="34" charset="0"/>
                        </a:rPr>
                        <a:t>Water</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$300.00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0"/>
                  </a:ext>
                </a:extLst>
              </a:tr>
              <a:tr h="162415">
                <a:tc>
                  <a:txBody>
                    <a:bodyPr/>
                    <a:lstStyle/>
                    <a:p>
                      <a:pPr algn="l" fontAlgn="b"/>
                      <a:r>
                        <a:rPr lang="en-US" sz="800" b="0" i="0" u="none" strike="noStrike">
                          <a:solidFill>
                            <a:schemeClr val="tx1"/>
                          </a:solidFill>
                          <a:effectLst/>
                          <a:latin typeface="Trebuchet MS" panose="020B0603020202020204" pitchFamily="34" charset="0"/>
                        </a:rPr>
                        <a:t>Telephone</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$300.00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1"/>
                  </a:ext>
                </a:extLst>
              </a:tr>
              <a:tr h="162415">
                <a:tc>
                  <a:txBody>
                    <a:bodyPr/>
                    <a:lstStyle/>
                    <a:p>
                      <a:pPr algn="l" fontAlgn="b"/>
                      <a:r>
                        <a:rPr lang="en-US" sz="800" b="0" i="0" u="none" strike="noStrike">
                          <a:solidFill>
                            <a:schemeClr val="tx1"/>
                          </a:solidFill>
                          <a:effectLst/>
                          <a:latin typeface="Trebuchet MS" panose="020B0603020202020204" pitchFamily="34" charset="0"/>
                        </a:rPr>
                        <a:t>Internet access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$900.00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2"/>
                  </a:ext>
                </a:extLst>
              </a:tr>
              <a:tr h="162415">
                <a:tc>
                  <a:txBody>
                    <a:bodyPr/>
                    <a:lstStyle/>
                    <a:p>
                      <a:pPr algn="l" fontAlgn="b"/>
                      <a:r>
                        <a:rPr lang="en-US" sz="800" b="0" i="0" u="none" strike="noStrike">
                          <a:solidFill>
                            <a:schemeClr val="tx1"/>
                          </a:solidFill>
                          <a:effectLst/>
                          <a:latin typeface="Trebuchet MS" panose="020B0603020202020204" pitchFamily="34" charset="0"/>
                        </a:rPr>
                        <a:t>Office supplies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chemeClr val="tx1"/>
                          </a:solidFill>
                          <a:effectLst/>
                          <a:latin typeface="Trebuchet MS" panose="020B0603020202020204" pitchFamily="34" charset="0"/>
                        </a:rPr>
                        <a:t>$40.00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$480.00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13"/>
                  </a:ext>
                </a:extLst>
              </a:tr>
              <a:tr h="162415">
                <a:tc>
                  <a:txBody>
                    <a:bodyPr/>
                    <a:lstStyle/>
                    <a:p>
                      <a:pPr algn="l" fontAlgn="b"/>
                      <a:r>
                        <a:rPr lang="en-US" sz="800" b="1" i="0" u="none" strike="noStrike">
                          <a:solidFill>
                            <a:srgbClr val="404040"/>
                          </a:solidFill>
                          <a:effectLst/>
                          <a:latin typeface="Trebuchet MS" panose="020B0603020202020204" pitchFamily="34" charset="0"/>
                        </a:rPr>
                        <a:t>Subtotal</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$2,165.00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$2,165.00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$2,165.00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$2,085.00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$2,165.00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$2,165.00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$25,420.00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4"/>
                  </a:ext>
                </a:extLst>
              </a:tr>
              <a:tr h="162415">
                <a:tc gridSpan="2">
                  <a:txBody>
                    <a:bodyPr/>
                    <a:lstStyle/>
                    <a:p>
                      <a:pPr algn="ctr" fontAlgn="b"/>
                      <a:r>
                        <a:rPr lang="en-US" sz="900" b="0" i="0" u="none" strike="noStrike" dirty="0">
                          <a:solidFill>
                            <a:srgbClr val="000000"/>
                          </a:solidFill>
                          <a:effectLst/>
                          <a:latin typeface="Trebuchet MS" panose="020B0603020202020204" pitchFamily="34" charset="0"/>
                        </a:rPr>
                        <a:t> </a:t>
                      </a:r>
                    </a:p>
                  </a:txBody>
                  <a:tcPr marL="4640" marR="4640" marT="4640" marB="0" anchor="b">
                    <a:lnL>
                      <a:noFill/>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hMerge="1">
                  <a:txBody>
                    <a:bodyPr/>
                    <a:lstStyle/>
                    <a:p>
                      <a:endParaRPr lang="en-US"/>
                    </a:p>
                  </a:txBody>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1"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extLst>
                  <a:ext uri="{0D108BD9-81ED-4DB2-BD59-A6C34878D82A}">
                    <a16:rowId xmlns:a16="http://schemas.microsoft.com/office/drawing/2014/main" xmlns="" val="10015"/>
                  </a:ext>
                </a:extLst>
              </a:tr>
              <a:tr h="162415">
                <a:tc>
                  <a:txBody>
                    <a:bodyPr/>
                    <a:lstStyle/>
                    <a:p>
                      <a:pPr algn="l" fontAlgn="ctr"/>
                      <a:r>
                        <a:rPr lang="en-US" sz="800" b="0" i="0" u="none" strike="noStrike" dirty="0">
                          <a:solidFill>
                            <a:srgbClr val="404040"/>
                          </a:solidFill>
                          <a:effectLst/>
                          <a:latin typeface="Trebuchet MS" panose="020B0603020202020204" pitchFamily="34" charset="0"/>
                        </a:rPr>
                        <a:t>Unit Component Cost</a:t>
                      </a:r>
                    </a:p>
                  </a:txBody>
                  <a:tcPr marL="69607" marR="4640" marT="4640" marB="0" anchor="ctr">
                    <a:lnL w="6350" cap="flat" cmpd="sng" algn="ctr">
                      <a:solidFill>
                        <a:srgbClr val="346265"/>
                      </a:solidFill>
                      <a:prstDash val="solid"/>
                      <a:round/>
                      <a:headEnd type="none" w="med" len="med"/>
                      <a:tailEnd type="none" w="med" len="med"/>
                    </a:lnL>
                    <a:lnR>
                      <a:noFill/>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dirty="0">
                          <a:solidFill>
                            <a:srgbClr val="E3EEEE"/>
                          </a:solidFill>
                          <a:effectLst/>
                          <a:latin typeface="Microsoft Sans Serif" panose="020B0604020202020204" pitchFamily="34" charset="0"/>
                        </a:rPr>
                        <a:t>Jan</a:t>
                      </a:r>
                    </a:p>
                  </a:txBody>
                  <a:tcPr marL="69607" marR="4640" marT="4640" marB="0" anchor="ctr">
                    <a:lnL>
                      <a:noFill/>
                    </a:lnL>
                    <a:lnR>
                      <a:noFill/>
                    </a:lnR>
                    <a:lnT w="6350" cap="flat" cmpd="sng" algn="ctr">
                      <a:solidFill>
                        <a:srgbClr val="346265"/>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Feb</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 Mar </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Apr</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May</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Jun</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Jul</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Aug</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Sep</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Oct</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Nov</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Dec</a:t>
                      </a:r>
                    </a:p>
                  </a:txBody>
                  <a:tcPr marL="69607" marR="4640" marT="4640" marB="0" anchor="ctr">
                    <a:lnL>
                      <a:noFill/>
                    </a:lnL>
                    <a:lnR>
                      <a:noFill/>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tc>
                  <a:txBody>
                    <a:bodyPr/>
                    <a:lstStyle/>
                    <a:p>
                      <a:pPr algn="l" fontAlgn="ctr"/>
                      <a:r>
                        <a:rPr lang="en-US" sz="900" b="0" i="0" u="none" strike="noStrike">
                          <a:solidFill>
                            <a:srgbClr val="E3EEEE"/>
                          </a:solidFill>
                          <a:effectLst/>
                          <a:latin typeface="Microsoft Sans Serif" panose="020B0604020202020204" pitchFamily="34" charset="0"/>
                        </a:rPr>
                        <a:t>YEAR</a:t>
                      </a:r>
                    </a:p>
                  </a:txBody>
                  <a:tcPr marL="69607" marR="4640" marT="4640" marB="0" anchor="ctr">
                    <a:lnL>
                      <a:noFill/>
                    </a:lnL>
                    <a:lnR w="6350" cap="flat" cmpd="sng" algn="ctr">
                      <a:solidFill>
                        <a:srgbClr val="346265"/>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E3EEEE"/>
                    </a:solidFill>
                  </a:tcPr>
                </a:tc>
                <a:extLst>
                  <a:ext uri="{0D108BD9-81ED-4DB2-BD59-A6C34878D82A}">
                    <a16:rowId xmlns:a16="http://schemas.microsoft.com/office/drawing/2014/main" xmlns="" val="10016"/>
                  </a:ext>
                </a:extLst>
              </a:tr>
              <a:tr h="162415">
                <a:tc>
                  <a:txBody>
                    <a:bodyPr/>
                    <a:lstStyle/>
                    <a:p>
                      <a:pPr algn="l" fontAlgn="b"/>
                      <a:r>
                        <a:rPr lang="en-US" sz="800" b="0" i="0" u="none" strike="noStrike">
                          <a:solidFill>
                            <a:schemeClr val="tx1"/>
                          </a:solidFill>
                          <a:effectLst/>
                          <a:latin typeface="Trebuchet MS" panose="020B0603020202020204" pitchFamily="34" charset="0"/>
                        </a:rPr>
                        <a:t>(2) Micro-Bluetooth 4.0 LE</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$17.98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7"/>
                  </a:ext>
                </a:extLst>
              </a:tr>
              <a:tr h="162415">
                <a:tc>
                  <a:txBody>
                    <a:bodyPr/>
                    <a:lstStyle/>
                    <a:p>
                      <a:pPr algn="l" fontAlgn="b"/>
                      <a:r>
                        <a:rPr lang="en-US" sz="800" b="0" i="0" u="none" strike="noStrike">
                          <a:solidFill>
                            <a:schemeClr val="tx1"/>
                          </a:solidFill>
                          <a:effectLst/>
                          <a:latin typeface="Trebuchet MS" panose="020B0603020202020204" pitchFamily="34" charset="0"/>
                        </a:rPr>
                        <a:t>(2) Micro-SD 16GB (Sony 70Mbps)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$17.98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$17.98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8"/>
                  </a:ext>
                </a:extLst>
              </a:tr>
              <a:tr h="162415">
                <a:tc>
                  <a:txBody>
                    <a:bodyPr/>
                    <a:lstStyle/>
                    <a:p>
                      <a:pPr algn="l" fontAlgn="b"/>
                      <a:r>
                        <a:rPr lang="en-US" sz="800" b="0" i="0" u="none" strike="noStrike">
                          <a:solidFill>
                            <a:schemeClr val="tx1"/>
                          </a:solidFill>
                          <a:effectLst/>
                          <a:latin typeface="Trebuchet MS" panose="020B0603020202020204" pitchFamily="34" charset="0"/>
                        </a:rPr>
                        <a:t>(2) CanaKit Raspberry Pi-2 + Case</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$93.98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$93.98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19"/>
                  </a:ext>
                </a:extLst>
              </a:tr>
              <a:tr h="162415">
                <a:tc>
                  <a:txBody>
                    <a:bodyPr/>
                    <a:lstStyle/>
                    <a:p>
                      <a:pPr algn="l" fontAlgn="b"/>
                      <a:r>
                        <a:rPr lang="en-US" sz="800" b="0" i="0" u="none" strike="noStrike">
                          <a:solidFill>
                            <a:schemeClr val="tx1"/>
                          </a:solidFill>
                          <a:effectLst/>
                          <a:latin typeface="Trebuchet MS" panose="020B0603020202020204" pitchFamily="34" charset="0"/>
                        </a:rPr>
                        <a:t>(2) Reacon Snow2 (HUD)</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$798.00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$798.00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0"/>
                  </a:ext>
                </a:extLst>
              </a:tr>
              <a:tr h="162415">
                <a:tc>
                  <a:txBody>
                    <a:bodyPr/>
                    <a:lstStyle/>
                    <a:p>
                      <a:pPr algn="l" fontAlgn="b"/>
                      <a:r>
                        <a:rPr lang="en-US" sz="800" b="0" i="0" u="none" strike="noStrike">
                          <a:solidFill>
                            <a:schemeClr val="tx1"/>
                          </a:solidFill>
                          <a:effectLst/>
                          <a:latin typeface="Trebuchet MS" panose="020B0603020202020204" pitchFamily="34" charset="0"/>
                        </a:rPr>
                        <a:t>Reacon Snow2 (HUD + Goggles)</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$549.00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$549.00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1"/>
                  </a:ext>
                </a:extLst>
              </a:tr>
              <a:tr h="162415">
                <a:tc>
                  <a:txBody>
                    <a:bodyPr/>
                    <a:lstStyle/>
                    <a:p>
                      <a:pPr algn="l" fontAlgn="b"/>
                      <a:r>
                        <a:rPr lang="en-US" sz="800" b="0" i="0" u="none" strike="noStrike">
                          <a:solidFill>
                            <a:schemeClr val="tx1"/>
                          </a:solidFill>
                          <a:effectLst/>
                          <a:latin typeface="Trebuchet MS" panose="020B0603020202020204" pitchFamily="34" charset="0"/>
                        </a:rPr>
                        <a:t>(2) MLH05KPSL06A Pressure Sensor</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$292.28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$292.28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2"/>
                  </a:ext>
                </a:extLst>
              </a:tr>
              <a:tr h="162415">
                <a:tc>
                  <a:txBody>
                    <a:bodyPr/>
                    <a:lstStyle/>
                    <a:p>
                      <a:pPr algn="l" fontAlgn="b"/>
                      <a:r>
                        <a:rPr lang="fr-FR" sz="800" b="0" i="0" u="none" strike="noStrike">
                          <a:solidFill>
                            <a:schemeClr val="tx1"/>
                          </a:solidFill>
                          <a:effectLst/>
                          <a:latin typeface="Trebuchet MS" panose="020B0603020202020204" pitchFamily="34" charset="0"/>
                        </a:rPr>
                        <a:t>(2) Edimax EW-781Un Wi-Fi Adapter </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$19.98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$19.98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3"/>
                  </a:ext>
                </a:extLst>
              </a:tr>
              <a:tr h="162415">
                <a:tc>
                  <a:txBody>
                    <a:bodyPr/>
                    <a:lstStyle/>
                    <a:p>
                      <a:pPr algn="l" fontAlgn="b"/>
                      <a:r>
                        <a:rPr lang="en-US" sz="800" b="0" i="0" u="none" strike="noStrike">
                          <a:solidFill>
                            <a:schemeClr val="tx1"/>
                          </a:solidFill>
                          <a:effectLst/>
                          <a:latin typeface="Trebuchet MS" panose="020B0603020202020204" pitchFamily="34" charset="0"/>
                        </a:rPr>
                        <a:t>(2) AA Battery Pack</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$38.98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$38.98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4"/>
                  </a:ext>
                </a:extLst>
              </a:tr>
              <a:tr h="162415">
                <a:tc>
                  <a:txBody>
                    <a:bodyPr/>
                    <a:lstStyle/>
                    <a:p>
                      <a:pPr algn="l" fontAlgn="b"/>
                      <a:r>
                        <a:rPr lang="en-US" sz="800" b="0" i="0" u="none" strike="noStrike">
                          <a:solidFill>
                            <a:schemeClr val="tx1"/>
                          </a:solidFill>
                          <a:effectLst/>
                          <a:latin typeface="Trebuchet MS" panose="020B0603020202020204" pitchFamily="34" charset="0"/>
                        </a:rPr>
                        <a:t> Laser Diodes 5-pack</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$11.89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$11.89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5"/>
                  </a:ext>
                </a:extLst>
              </a:tr>
              <a:tr h="162415">
                <a:tc>
                  <a:txBody>
                    <a:bodyPr/>
                    <a:lstStyle/>
                    <a:p>
                      <a:pPr algn="l" fontAlgn="b"/>
                      <a:r>
                        <a:rPr lang="en-US" sz="800" b="0" i="0" u="none" strike="noStrike">
                          <a:solidFill>
                            <a:schemeClr val="tx1"/>
                          </a:solidFill>
                          <a:effectLst/>
                          <a:latin typeface="Trebuchet MS" panose="020B0603020202020204" pitchFamily="34" charset="0"/>
                        </a:rPr>
                        <a:t> Photo-Resistors 20-pack</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chemeClr val="tx1"/>
                          </a:solidFill>
                          <a:effectLst/>
                          <a:latin typeface="Trebuchet MS" panose="020B0603020202020204" pitchFamily="34" charset="0"/>
                        </a:rPr>
                        <a:t>$4.69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a:solidFill>
                            <a:srgbClr val="404040"/>
                          </a:solidFill>
                          <a:effectLst/>
                          <a:latin typeface="Trebuchet MS" panose="020B0603020202020204" pitchFamily="34" charset="0"/>
                        </a:rPr>
                        <a:t>$4.69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6"/>
                  </a:ext>
                </a:extLst>
              </a:tr>
              <a:tr h="162415">
                <a:tc>
                  <a:txBody>
                    <a:bodyPr/>
                    <a:lstStyle/>
                    <a:p>
                      <a:pPr algn="l" fontAlgn="b"/>
                      <a:r>
                        <a:rPr lang="en-US" sz="800" b="0" i="0" u="none" strike="noStrike">
                          <a:solidFill>
                            <a:schemeClr val="tx1"/>
                          </a:solidFill>
                          <a:effectLst/>
                          <a:latin typeface="Trebuchet MS" panose="020B0603020202020204" pitchFamily="34" charset="0"/>
                        </a:rPr>
                        <a:t>Misc Materials </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dirty="0">
                          <a:solidFill>
                            <a:schemeClr val="tx1"/>
                          </a:solidFill>
                          <a:effectLst/>
                          <a:latin typeface="Trebuchet MS" panose="020B0603020202020204" pitchFamily="34" charset="0"/>
                        </a:rPr>
                        <a:t>$83.11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0" i="0" u="none" strike="noStrike" dirty="0">
                          <a:solidFill>
                            <a:srgbClr val="404040"/>
                          </a:solidFill>
                          <a:effectLst/>
                          <a:latin typeface="Trebuchet MS" panose="020B0603020202020204" pitchFamily="34" charset="0"/>
                        </a:rPr>
                        <a:t>$83.11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7"/>
                  </a:ext>
                </a:extLst>
              </a:tr>
              <a:tr h="162415">
                <a:tc>
                  <a:txBody>
                    <a:bodyPr/>
                    <a:lstStyle/>
                    <a:p>
                      <a:pPr algn="l" fontAlgn="b"/>
                      <a:r>
                        <a:rPr lang="en-US" sz="800" b="1" i="0" u="none" strike="noStrike">
                          <a:solidFill>
                            <a:srgbClr val="404040"/>
                          </a:solidFill>
                          <a:effectLst/>
                          <a:latin typeface="Trebuchet MS" panose="020B0603020202020204" pitchFamily="34" charset="0"/>
                        </a:rPr>
                        <a:t>Subtotal</a:t>
                      </a:r>
                    </a:p>
                  </a:txBody>
                  <a:tcPr marL="139213"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$1,927.87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$0.00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dirty="0">
                          <a:solidFill>
                            <a:srgbClr val="404040"/>
                          </a:solidFill>
                          <a:effectLst/>
                          <a:latin typeface="Trebuchet MS" panose="020B0603020202020204" pitchFamily="34" charset="0"/>
                        </a:rPr>
                        <a:t>$1,927.87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1270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28"/>
                  </a:ext>
                </a:extLst>
              </a:tr>
              <a:tr h="162415">
                <a:tc gridSpan="2">
                  <a:txBody>
                    <a:bodyPr/>
                    <a:lstStyle/>
                    <a:p>
                      <a:pPr algn="ctr" fontAlgn="b"/>
                      <a:r>
                        <a:rPr lang="en-US" sz="900" b="1" i="0" u="none" strike="noStrike" dirty="0">
                          <a:solidFill>
                            <a:srgbClr val="000000"/>
                          </a:solidFill>
                          <a:effectLst/>
                          <a:latin typeface="Trebuchet MS" panose="020B0603020202020204" pitchFamily="34" charset="0"/>
                        </a:rPr>
                        <a:t> </a:t>
                      </a:r>
                    </a:p>
                  </a:txBody>
                  <a:tcPr marL="4640" marR="4640" marT="4640" marB="0" anchor="b">
                    <a:lnL>
                      <a:noFill/>
                    </a:lnL>
                    <a:lnR>
                      <a:noFill/>
                    </a:lnR>
                    <a:lnT w="6350" cap="flat" cmpd="sng" algn="ctr">
                      <a:solidFill>
                        <a:srgbClr val="486F71"/>
                      </a:solidFill>
                      <a:prstDash val="solid"/>
                      <a:round/>
                      <a:headEnd type="none" w="med" len="med"/>
                      <a:tailEnd type="none" w="med" len="med"/>
                    </a:lnT>
                    <a:lnB>
                      <a:noFill/>
                    </a:lnB>
                  </a:tcPr>
                </a:tc>
                <a:tc hMerge="1">
                  <a:txBody>
                    <a:bodyPr/>
                    <a:lstStyle/>
                    <a:p>
                      <a:endParaRPr lang="en-US"/>
                    </a:p>
                  </a:txBody>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tc>
                  <a:txBody>
                    <a:bodyPr/>
                    <a:lstStyle/>
                    <a:p>
                      <a:pPr algn="r" fontAlgn="b"/>
                      <a:endParaRPr lang="en-US" sz="900" b="1" i="0" u="none" strike="noStrike">
                        <a:solidFill>
                          <a:srgbClr val="000000"/>
                        </a:solidFill>
                        <a:effectLst/>
                        <a:latin typeface="Trebuchet MS" panose="020B0603020202020204" pitchFamily="34" charset="0"/>
                      </a:endParaRPr>
                    </a:p>
                  </a:txBody>
                  <a:tcPr marL="4640" marR="4640" marT="4640" marB="0" anchor="b">
                    <a:lnL>
                      <a:noFill/>
                    </a:lnL>
                    <a:lnR>
                      <a:noFill/>
                    </a:lnR>
                    <a:lnT w="12700" cap="flat" cmpd="sng" algn="ctr">
                      <a:solidFill>
                        <a:srgbClr val="486F71"/>
                      </a:solidFill>
                      <a:prstDash val="solid"/>
                      <a:round/>
                      <a:headEnd type="none" w="med" len="med"/>
                      <a:tailEnd type="none" w="med" len="med"/>
                    </a:lnT>
                    <a:lnB>
                      <a:noFill/>
                    </a:lnB>
                  </a:tcPr>
                </a:tc>
                <a:extLst>
                  <a:ext uri="{0D108BD9-81ED-4DB2-BD59-A6C34878D82A}">
                    <a16:rowId xmlns:a16="http://schemas.microsoft.com/office/drawing/2014/main" xmlns="" val="10029"/>
                  </a:ext>
                </a:extLst>
              </a:tr>
              <a:tr h="162415">
                <a:tc>
                  <a:txBody>
                    <a:bodyPr/>
                    <a:lstStyle/>
                    <a:p>
                      <a:pPr algn="l" fontAlgn="ctr"/>
                      <a:r>
                        <a:rPr lang="en-US" sz="900" b="1" i="0" u="none" strike="noStrike">
                          <a:solidFill>
                            <a:srgbClr val="DEDED4"/>
                          </a:solidFill>
                          <a:effectLst/>
                          <a:latin typeface="Microsoft Sans Serif" panose="020B0604020202020204" pitchFamily="34" charset="0"/>
                        </a:rPr>
                        <a:t>TOTALS</a:t>
                      </a:r>
                    </a:p>
                  </a:txBody>
                  <a:tcPr marL="69607"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r"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tc>
                  <a:txBody>
                    <a:bodyPr/>
                    <a:lstStyle/>
                    <a:p>
                      <a:pPr algn="l" fontAlgn="ctr"/>
                      <a:r>
                        <a:rPr lang="en-US" sz="900" b="1" i="0" u="none" strike="noStrike">
                          <a:solidFill>
                            <a:srgbClr val="DEDED4"/>
                          </a:solidFill>
                          <a:effectLst/>
                          <a:latin typeface="Microsoft Sans Serif" panose="020B0604020202020204" pitchFamily="34" charset="0"/>
                        </a:rPr>
                        <a:t> </a:t>
                      </a:r>
                    </a:p>
                  </a:txBody>
                  <a:tcPr marL="4640" marR="4640" marT="4640" marB="0" anchor="ctr">
                    <a:lnL>
                      <a:noFill/>
                    </a:lnL>
                    <a:lnR>
                      <a:noFill/>
                    </a:lnR>
                    <a:lnT>
                      <a:noFill/>
                    </a:lnT>
                    <a:lnB w="6350" cap="flat" cmpd="sng" algn="ctr">
                      <a:solidFill>
                        <a:srgbClr val="486F71"/>
                      </a:solidFill>
                      <a:prstDash val="solid"/>
                      <a:round/>
                      <a:headEnd type="none" w="med" len="med"/>
                      <a:tailEnd type="none" w="med" len="med"/>
                    </a:lnB>
                    <a:solidFill>
                      <a:srgbClr val="346265"/>
                    </a:solidFill>
                  </a:tcPr>
                </a:tc>
                <a:extLst>
                  <a:ext uri="{0D108BD9-81ED-4DB2-BD59-A6C34878D82A}">
                    <a16:rowId xmlns:a16="http://schemas.microsoft.com/office/drawing/2014/main" xmlns="" val="10030"/>
                  </a:ext>
                </a:extLst>
              </a:tr>
              <a:tr h="162415">
                <a:tc>
                  <a:txBody>
                    <a:bodyPr/>
                    <a:lstStyle/>
                    <a:p>
                      <a:pPr algn="l" fontAlgn="b"/>
                      <a:r>
                        <a:rPr lang="en-US" sz="800" b="1" i="0" u="none" strike="noStrike" dirty="0">
                          <a:solidFill>
                            <a:schemeClr val="tx1"/>
                          </a:solidFill>
                          <a:effectLst/>
                          <a:latin typeface="Trebuchet MS" panose="020B0603020202020204" pitchFamily="34" charset="0"/>
                        </a:rPr>
                        <a:t>Monthly Planned Expenses</a:t>
                      </a:r>
                    </a:p>
                  </a:txBody>
                  <a:tcPr marL="69607"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1" i="0" u="none" strike="noStrike" dirty="0">
                          <a:solidFill>
                            <a:srgbClr val="404040"/>
                          </a:solidFill>
                          <a:effectLst/>
                          <a:latin typeface="Trebuchet MS" panose="020B0603020202020204" pitchFamily="34" charset="0"/>
                        </a:rPr>
                        <a:t>$35,842.87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$33,915.00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$33,915.00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$33,835.00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$33,915.00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$33,915.00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$408,347.87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extLst>
                  <a:ext uri="{0D108BD9-81ED-4DB2-BD59-A6C34878D82A}">
                    <a16:rowId xmlns:a16="http://schemas.microsoft.com/office/drawing/2014/main" xmlns="" val="10031"/>
                  </a:ext>
                </a:extLst>
              </a:tr>
              <a:tr h="162415">
                <a:tc>
                  <a:txBody>
                    <a:bodyPr/>
                    <a:lstStyle/>
                    <a:p>
                      <a:pPr algn="l" fontAlgn="b"/>
                      <a:r>
                        <a:rPr lang="en-US" sz="800" b="1" i="0" u="none" strike="noStrike" dirty="0">
                          <a:solidFill>
                            <a:schemeClr val="tx1"/>
                          </a:solidFill>
                          <a:effectLst/>
                          <a:latin typeface="Trebuchet MS" panose="020B0603020202020204" pitchFamily="34" charset="0"/>
                        </a:rPr>
                        <a:t>TOTAL Planned Expenses</a:t>
                      </a:r>
                    </a:p>
                  </a:txBody>
                  <a:tcPr marL="69607"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tc>
                  <a:txBody>
                    <a:bodyPr/>
                    <a:lstStyle/>
                    <a:p>
                      <a:pPr algn="r" fontAlgn="b"/>
                      <a:r>
                        <a:rPr lang="en-US" sz="800" b="1" i="0" u="none" strike="noStrike">
                          <a:solidFill>
                            <a:srgbClr val="404040"/>
                          </a:solidFill>
                          <a:effectLst/>
                          <a:latin typeface="Trebuchet MS" panose="020B0603020202020204" pitchFamily="34" charset="0"/>
                        </a:rPr>
                        <a:t>$35,842.87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dirty="0">
                          <a:solidFill>
                            <a:srgbClr val="404040"/>
                          </a:solidFill>
                          <a:effectLst/>
                          <a:latin typeface="Trebuchet MS" panose="020B0603020202020204" pitchFamily="34" charset="0"/>
                        </a:rPr>
                        <a:t>$69,757.87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$103,672.87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$137,507.87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$171,342.87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$205,177.87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dirty="0">
                          <a:solidFill>
                            <a:srgbClr val="404040"/>
                          </a:solidFill>
                          <a:effectLst/>
                          <a:latin typeface="Trebuchet MS" panose="020B0603020202020204" pitchFamily="34" charset="0"/>
                        </a:rPr>
                        <a:t>$239,012.87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$272,847.87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$306,682.87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$340,517.87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$374,432.87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a:solidFill>
                            <a:srgbClr val="404040"/>
                          </a:solidFill>
                          <a:effectLst/>
                          <a:latin typeface="Trebuchet MS" panose="020B0603020202020204" pitchFamily="34" charset="0"/>
                        </a:rPr>
                        <a:t>$408,347.87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solidFill>
                      <a:srgbClr val="D9D9D9"/>
                    </a:solidFill>
                  </a:tcPr>
                </a:tc>
                <a:tc>
                  <a:txBody>
                    <a:bodyPr/>
                    <a:lstStyle/>
                    <a:p>
                      <a:pPr algn="r" fontAlgn="b"/>
                      <a:r>
                        <a:rPr lang="en-US" sz="800" b="1" i="0" u="none" strike="noStrike" dirty="0">
                          <a:solidFill>
                            <a:srgbClr val="404040"/>
                          </a:solidFill>
                          <a:effectLst/>
                          <a:latin typeface="Trebuchet MS" panose="020B0603020202020204" pitchFamily="34" charset="0"/>
                        </a:rPr>
                        <a:t> </a:t>
                      </a:r>
                    </a:p>
                  </a:txBody>
                  <a:tcPr marL="4640" marR="4640" marT="4640" marB="0" anchor="b">
                    <a:lnL w="6350" cap="flat" cmpd="sng" algn="ctr">
                      <a:solidFill>
                        <a:srgbClr val="486F71"/>
                      </a:solidFill>
                      <a:prstDash val="solid"/>
                      <a:round/>
                      <a:headEnd type="none" w="med" len="med"/>
                      <a:tailEnd type="none" w="med" len="med"/>
                    </a:lnL>
                    <a:lnR w="6350" cap="flat" cmpd="sng" algn="ctr">
                      <a:solidFill>
                        <a:srgbClr val="486F71"/>
                      </a:solidFill>
                      <a:prstDash val="solid"/>
                      <a:round/>
                      <a:headEnd type="none" w="med" len="med"/>
                      <a:tailEnd type="none" w="med" len="med"/>
                    </a:lnR>
                    <a:lnT w="6350" cap="flat" cmpd="sng" algn="ctr">
                      <a:solidFill>
                        <a:srgbClr val="486F71"/>
                      </a:solidFill>
                      <a:prstDash val="solid"/>
                      <a:round/>
                      <a:headEnd type="none" w="med" len="med"/>
                      <a:tailEnd type="none" w="med" len="med"/>
                    </a:lnT>
                    <a:lnB w="6350" cap="flat" cmpd="sng" algn="ctr">
                      <a:solidFill>
                        <a:srgbClr val="486F71"/>
                      </a:solidFill>
                      <a:prstDash val="solid"/>
                      <a:round/>
                      <a:headEnd type="none" w="med" len="med"/>
                      <a:tailEnd type="none" w="med" len="med"/>
                    </a:lnB>
                  </a:tcPr>
                </a:tc>
                <a:extLst>
                  <a:ext uri="{0D108BD9-81ED-4DB2-BD59-A6C34878D82A}">
                    <a16:rowId xmlns:a16="http://schemas.microsoft.com/office/drawing/2014/main" xmlns="" val="10032"/>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
        <p:nvSpPr>
          <p:cNvPr id="8" name="Right Arrow 7"/>
          <p:cNvSpPr/>
          <p:nvPr/>
        </p:nvSpPr>
        <p:spPr>
          <a:xfrm rot="2634895">
            <a:off x="8535041" y="5433058"/>
            <a:ext cx="1421605" cy="324206"/>
          </a:xfrm>
          <a:prstGeom prst="rightArrow">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422605" y="4815702"/>
            <a:ext cx="3446926" cy="523220"/>
          </a:xfrm>
          <a:prstGeom prst="rect">
            <a:avLst/>
          </a:prstGeom>
          <a:noFill/>
        </p:spPr>
        <p:txBody>
          <a:bodyPr wrap="square" rtlCol="0">
            <a:spAutoFit/>
          </a:bodyPr>
          <a:lstStyle/>
          <a:p>
            <a:r>
              <a:rPr lang="en-US" sz="2800" dirty="0" smtClean="0"/>
              <a:t>Total - $408,347.87</a:t>
            </a:r>
            <a:endParaRPr lang="en-US" sz="2800" dirty="0"/>
          </a:p>
        </p:txBody>
      </p:sp>
    </p:spTree>
    <p:extLst>
      <p:ext uri="{BB962C8B-B14F-4D97-AF65-F5344CB8AC3E}">
        <p14:creationId xmlns:p14="http://schemas.microsoft.com/office/powerpoint/2010/main" val="1609568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 – Out of Pocket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9225130"/>
              </p:ext>
            </p:extLst>
          </p:nvPr>
        </p:nvGraphicFramePr>
        <p:xfrm>
          <a:off x="917738" y="1272883"/>
          <a:ext cx="10117138" cy="5289582"/>
        </p:xfrm>
        <a:graphic>
          <a:graphicData uri="http://schemas.openxmlformats.org/drawingml/2006/table">
            <a:tbl>
              <a:tblPr firstRow="1" firstCol="1" bandRow="1">
                <a:tableStyleId>{5C22544A-7EE6-4342-B048-85BDC9FD1C3A}</a:tableStyleId>
              </a:tblPr>
              <a:tblGrid>
                <a:gridCol w="4469537">
                  <a:extLst>
                    <a:ext uri="{9D8B030D-6E8A-4147-A177-3AD203B41FA5}">
                      <a16:colId xmlns:a16="http://schemas.microsoft.com/office/drawing/2014/main" xmlns="" val="20000"/>
                    </a:ext>
                  </a:extLst>
                </a:gridCol>
                <a:gridCol w="1918053">
                  <a:extLst>
                    <a:ext uri="{9D8B030D-6E8A-4147-A177-3AD203B41FA5}">
                      <a16:colId xmlns:a16="http://schemas.microsoft.com/office/drawing/2014/main" xmlns="" val="20001"/>
                    </a:ext>
                  </a:extLst>
                </a:gridCol>
                <a:gridCol w="1598377">
                  <a:extLst>
                    <a:ext uri="{9D8B030D-6E8A-4147-A177-3AD203B41FA5}">
                      <a16:colId xmlns:a16="http://schemas.microsoft.com/office/drawing/2014/main" xmlns="" val="20002"/>
                    </a:ext>
                  </a:extLst>
                </a:gridCol>
                <a:gridCol w="2131171">
                  <a:extLst>
                    <a:ext uri="{9D8B030D-6E8A-4147-A177-3AD203B41FA5}">
                      <a16:colId xmlns:a16="http://schemas.microsoft.com/office/drawing/2014/main" xmlns="" val="20003"/>
                    </a:ext>
                  </a:extLst>
                </a:gridCol>
              </a:tblGrid>
              <a:tr h="310942">
                <a:tc>
                  <a:txBody>
                    <a:bodyPr/>
                    <a:lstStyle/>
                    <a:p>
                      <a:pPr marL="0" marR="0" algn="ctr">
                        <a:lnSpc>
                          <a:spcPct val="115000"/>
                        </a:lnSpc>
                        <a:spcBef>
                          <a:spcPts val="0"/>
                        </a:spcBef>
                        <a:spcAft>
                          <a:spcPts val="0"/>
                        </a:spcAft>
                      </a:pPr>
                      <a:r>
                        <a:rPr lang="en-US" sz="1600" dirty="0">
                          <a:effectLst/>
                        </a:rPr>
                        <a:t>Model Name</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Unit Cost</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a:effectLst/>
                        </a:rPr>
                        <a:t>Units</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dirty="0">
                          <a:effectLst/>
                        </a:rPr>
                        <a:t>Sub-total</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0"/>
                  </a:ext>
                </a:extLst>
              </a:tr>
              <a:tr h="311165">
                <a:tc>
                  <a:txBody>
                    <a:bodyPr/>
                    <a:lstStyle/>
                    <a:p>
                      <a:pPr marL="0" marR="0" algn="just">
                        <a:lnSpc>
                          <a:spcPct val="115000"/>
                        </a:lnSpc>
                        <a:spcBef>
                          <a:spcPts val="0"/>
                        </a:spcBef>
                        <a:spcAft>
                          <a:spcPts val="0"/>
                        </a:spcAft>
                      </a:pPr>
                      <a:r>
                        <a:rPr lang="en-US" sz="1600">
                          <a:effectLst/>
                        </a:rPr>
                        <a:t>AA Battery Pack</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$19.49</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$38.98</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1"/>
                  </a:ext>
                </a:extLst>
              </a:tr>
              <a:tr h="311165">
                <a:tc>
                  <a:txBody>
                    <a:bodyPr/>
                    <a:lstStyle/>
                    <a:p>
                      <a:pPr marL="0" marR="0" algn="just">
                        <a:lnSpc>
                          <a:spcPct val="115000"/>
                        </a:lnSpc>
                        <a:spcBef>
                          <a:spcPts val="0"/>
                        </a:spcBef>
                        <a:spcAft>
                          <a:spcPts val="0"/>
                        </a:spcAft>
                      </a:pPr>
                      <a:r>
                        <a:rPr lang="en-US" sz="1600">
                          <a:effectLst/>
                        </a:rPr>
                        <a:t>Micro-Bluetooth 4.0 LE</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a:effectLst/>
                        </a:rPr>
                        <a:t>$8.99</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a:effectLst/>
                        </a:rPr>
                        <a:t>2</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$17.98</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2"/>
                  </a:ext>
                </a:extLst>
              </a:tr>
              <a:tr h="311165">
                <a:tc>
                  <a:txBody>
                    <a:bodyPr/>
                    <a:lstStyle/>
                    <a:p>
                      <a:pPr marL="0" marR="0" algn="just">
                        <a:lnSpc>
                          <a:spcPct val="115000"/>
                        </a:lnSpc>
                        <a:spcBef>
                          <a:spcPts val="0"/>
                        </a:spcBef>
                        <a:spcAft>
                          <a:spcPts val="0"/>
                        </a:spcAft>
                      </a:pPr>
                      <a:r>
                        <a:rPr lang="en-US" sz="1600">
                          <a:effectLst/>
                        </a:rPr>
                        <a:t>Micro-SD 16GB (Sony 70Mb/s)</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$8.99</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$17.98</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3"/>
                  </a:ext>
                </a:extLst>
              </a:tr>
              <a:tr h="311165">
                <a:tc>
                  <a:txBody>
                    <a:bodyPr/>
                    <a:lstStyle/>
                    <a:p>
                      <a:pPr marL="0" marR="0" algn="just">
                        <a:lnSpc>
                          <a:spcPct val="115000"/>
                        </a:lnSpc>
                        <a:spcBef>
                          <a:spcPts val="0"/>
                        </a:spcBef>
                        <a:spcAft>
                          <a:spcPts val="0"/>
                        </a:spcAft>
                      </a:pPr>
                      <a:r>
                        <a:rPr lang="en-US" sz="1600">
                          <a:effectLst/>
                        </a:rPr>
                        <a:t>CanaKit Raspberry Pi 2 + case</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$46.99</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$93.98</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4"/>
                  </a:ext>
                </a:extLst>
              </a:tr>
              <a:tr h="311165">
                <a:tc>
                  <a:txBody>
                    <a:bodyPr/>
                    <a:lstStyle/>
                    <a:p>
                      <a:pPr marL="0" marR="0" algn="just">
                        <a:lnSpc>
                          <a:spcPct val="115000"/>
                        </a:lnSpc>
                        <a:spcBef>
                          <a:spcPts val="0"/>
                        </a:spcBef>
                        <a:spcAft>
                          <a:spcPts val="0"/>
                        </a:spcAft>
                      </a:pPr>
                      <a:r>
                        <a:rPr lang="en-US" sz="1600" dirty="0">
                          <a:effectLst/>
                        </a:rPr>
                        <a:t>SNOW2 (HUD only)</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$399.00</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$798.00</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5"/>
                  </a:ext>
                </a:extLst>
              </a:tr>
              <a:tr h="311165">
                <a:tc>
                  <a:txBody>
                    <a:bodyPr/>
                    <a:lstStyle/>
                    <a:p>
                      <a:pPr marL="0" marR="0" algn="just">
                        <a:lnSpc>
                          <a:spcPct val="115000"/>
                        </a:lnSpc>
                        <a:spcBef>
                          <a:spcPts val="0"/>
                        </a:spcBef>
                        <a:spcAft>
                          <a:spcPts val="0"/>
                        </a:spcAft>
                      </a:pPr>
                      <a:r>
                        <a:rPr lang="en-US" sz="1600" dirty="0" smtClean="0">
                          <a:effectLst/>
                        </a:rPr>
                        <a:t>MLH05KPSL06A – Pressure Sensor</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$146.14</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$292.28</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6"/>
                  </a:ext>
                </a:extLst>
              </a:tr>
              <a:tr h="311165">
                <a:tc>
                  <a:txBody>
                    <a:bodyPr/>
                    <a:lstStyle/>
                    <a:p>
                      <a:pPr marL="0" marR="0" algn="just">
                        <a:lnSpc>
                          <a:spcPct val="115000"/>
                        </a:lnSpc>
                        <a:spcBef>
                          <a:spcPts val="0"/>
                        </a:spcBef>
                        <a:spcAft>
                          <a:spcPts val="0"/>
                        </a:spcAft>
                      </a:pPr>
                      <a:r>
                        <a:rPr lang="en-US" sz="1600">
                          <a:effectLst/>
                        </a:rPr>
                        <a:t>Photo-Resistor (20pcs)</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$4.69</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$4.69</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7"/>
                  </a:ext>
                </a:extLst>
              </a:tr>
              <a:tr h="311165">
                <a:tc>
                  <a:txBody>
                    <a:bodyPr/>
                    <a:lstStyle/>
                    <a:p>
                      <a:pPr marL="0" marR="0" algn="just">
                        <a:lnSpc>
                          <a:spcPct val="115000"/>
                        </a:lnSpc>
                        <a:spcBef>
                          <a:spcPts val="0"/>
                        </a:spcBef>
                        <a:spcAft>
                          <a:spcPts val="0"/>
                        </a:spcAft>
                      </a:pPr>
                      <a:r>
                        <a:rPr lang="en-US" sz="1600">
                          <a:effectLst/>
                        </a:rPr>
                        <a:t>SNOW2 (HUD + Goggles)</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$549.00</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$549.00</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8"/>
                  </a:ext>
                </a:extLst>
              </a:tr>
              <a:tr h="311165">
                <a:tc>
                  <a:txBody>
                    <a:bodyPr/>
                    <a:lstStyle/>
                    <a:p>
                      <a:pPr marL="0" marR="0" algn="just">
                        <a:lnSpc>
                          <a:spcPct val="115000"/>
                        </a:lnSpc>
                        <a:spcBef>
                          <a:spcPts val="0"/>
                        </a:spcBef>
                        <a:spcAft>
                          <a:spcPts val="0"/>
                        </a:spcAft>
                      </a:pPr>
                      <a:r>
                        <a:rPr lang="en-US" sz="1600" dirty="0" smtClean="0">
                          <a:effectLst/>
                        </a:rPr>
                        <a:t>Laser Diode (5 pcs)</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$3.54</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a:effectLst/>
                        </a:rPr>
                        <a:t>$3.54</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09"/>
                  </a:ext>
                </a:extLst>
              </a:tr>
              <a:tr h="311165">
                <a:tc>
                  <a:txBody>
                    <a:bodyPr/>
                    <a:lstStyle/>
                    <a:p>
                      <a:pPr marL="0" marR="0" algn="just">
                        <a:lnSpc>
                          <a:spcPct val="115000"/>
                        </a:lnSpc>
                        <a:spcBef>
                          <a:spcPts val="0"/>
                        </a:spcBef>
                        <a:spcAft>
                          <a:spcPts val="0"/>
                        </a:spcAft>
                      </a:pPr>
                      <a:r>
                        <a:rPr lang="en-US" sz="1600" dirty="0" err="1">
                          <a:effectLst/>
                        </a:rPr>
                        <a:t>Edimax</a:t>
                      </a:r>
                      <a:r>
                        <a:rPr lang="en-US" sz="1600" dirty="0">
                          <a:effectLst/>
                        </a:rPr>
                        <a:t> EW-7811Un Wi-Fi Adapter</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$9.99</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2</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$19.98</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10"/>
                  </a:ext>
                </a:extLst>
              </a:tr>
              <a:tr h="311165">
                <a:tc>
                  <a:txBody>
                    <a:bodyPr/>
                    <a:lstStyle/>
                    <a:p>
                      <a:pPr marL="0" marR="0" algn="just">
                        <a:lnSpc>
                          <a:spcPct val="115000"/>
                        </a:lnSpc>
                        <a:spcBef>
                          <a:spcPts val="0"/>
                        </a:spcBef>
                        <a:spcAft>
                          <a:spcPts val="0"/>
                        </a:spcAft>
                      </a:pPr>
                      <a:r>
                        <a:rPr lang="en-US" sz="1600" dirty="0">
                          <a:effectLst/>
                        </a:rPr>
                        <a:t>Female / Male / Male 1/8th</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smtClean="0">
                          <a:effectLst/>
                        </a:rPr>
                        <a:t>$36.47</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a:effectLst/>
                        </a:rPr>
                        <a:t>$36.47</a:t>
                      </a:r>
                      <a:endParaRPr lang="en-US" sz="18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11"/>
                  </a:ext>
                </a:extLst>
              </a:tr>
              <a:tr h="311165">
                <a:tc>
                  <a:txBody>
                    <a:bodyPr/>
                    <a:lstStyle/>
                    <a:p>
                      <a:pPr marL="0" marR="0" algn="just">
                        <a:lnSpc>
                          <a:spcPct val="115000"/>
                        </a:lnSpc>
                        <a:spcBef>
                          <a:spcPts val="0"/>
                        </a:spcBef>
                        <a:spcAft>
                          <a:spcPts val="0"/>
                        </a:spcAft>
                      </a:pPr>
                      <a:r>
                        <a:rPr lang="en-US" sz="1600" dirty="0" smtClean="0">
                          <a:effectLst/>
                        </a:rPr>
                        <a:t>Shipping </a:t>
                      </a:r>
                      <a:r>
                        <a:rPr lang="en-US" sz="1600" dirty="0">
                          <a:effectLst/>
                        </a:rPr>
                        <a:t>(for goggles)</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a:effectLst/>
                        </a:rPr>
                        <a:t>$54.99</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a:effectLst/>
                        </a:rPr>
                        <a:t>1</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dirty="0">
                          <a:effectLst/>
                        </a:rPr>
                        <a:t>$54.99</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12"/>
                  </a:ext>
                </a:extLst>
              </a:tr>
              <a:tr h="311165">
                <a:tc>
                  <a:txBody>
                    <a:bodyPr/>
                    <a:lstStyle/>
                    <a:p>
                      <a:pPr marL="0" marR="0" algn="just">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rPr>
                        <a:t>Arduino Pro Mini</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$20.00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2</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$40.00</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r>
              <a:tr h="311165">
                <a:tc>
                  <a:txBody>
                    <a:bodyPr/>
                    <a:lstStyle/>
                    <a:p>
                      <a:pPr marL="0" marR="0" algn="just">
                        <a:lnSpc>
                          <a:spcPct val="115000"/>
                        </a:lnSpc>
                        <a:spcBef>
                          <a:spcPts val="0"/>
                        </a:spcBef>
                        <a:spcAft>
                          <a:spcPts val="0"/>
                        </a:spcAft>
                      </a:pPr>
                      <a:r>
                        <a:rPr lang="en-US" sz="1800" b="1" dirty="0" err="1" smtClean="0">
                          <a:effectLst/>
                          <a:latin typeface="Times New Roman" panose="02020603050405020304" pitchFamily="18" charset="0"/>
                          <a:ea typeface="Times New Roman" panose="02020603050405020304" pitchFamily="18" charset="0"/>
                        </a:rPr>
                        <a:t>Adafruit</a:t>
                      </a:r>
                      <a:r>
                        <a:rPr lang="en-US" sz="1800" b="1" dirty="0" smtClean="0">
                          <a:effectLst/>
                          <a:latin typeface="Times New Roman" panose="02020603050405020304" pitchFamily="18" charset="0"/>
                          <a:ea typeface="Times New Roman" panose="02020603050405020304" pitchFamily="18" charset="0"/>
                        </a:rPr>
                        <a:t> 9-DOF LSM9DS0</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$20.49</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1</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rPr>
                        <a:t>$20.49</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r>
              <a:tr h="311165">
                <a:tc>
                  <a:txBody>
                    <a:bodyPr/>
                    <a:lstStyle/>
                    <a:p>
                      <a:pPr marL="0" marR="0" algn="just">
                        <a:lnSpc>
                          <a:spcPct val="115000"/>
                        </a:lnSpc>
                        <a:spcBef>
                          <a:spcPts val="0"/>
                        </a:spcBef>
                        <a:spcAft>
                          <a:spcPts val="0"/>
                        </a:spcAft>
                      </a:pPr>
                      <a:r>
                        <a:rPr lang="en-US" sz="1600" dirty="0">
                          <a:effectLst/>
                        </a:rPr>
                        <a:t> </a:t>
                      </a:r>
                      <a:endParaRPr lang="en-US" sz="1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b="1">
                          <a:effectLst/>
                        </a:rPr>
                        <a:t>Total</a:t>
                      </a:r>
                      <a:endParaRPr lang="en-US" sz="1800" b="1">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b="1" dirty="0">
                          <a:effectLst/>
                        </a:rPr>
                        <a:t>$</a:t>
                      </a:r>
                      <a:r>
                        <a:rPr lang="en-US" sz="1600" b="1" dirty="0" smtClean="0">
                          <a:effectLst/>
                        </a:rPr>
                        <a:t>1,988.36</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13"/>
                  </a:ext>
                </a:extLst>
              </a:tr>
              <a:tr h="311165">
                <a:tc>
                  <a:txBody>
                    <a:bodyPr/>
                    <a:lstStyle/>
                    <a:p>
                      <a:pPr marL="0" marR="0" algn="just">
                        <a:lnSpc>
                          <a:spcPct val="115000"/>
                        </a:lnSpc>
                        <a:spcBef>
                          <a:spcPts val="0"/>
                        </a:spcBef>
                        <a:spcAft>
                          <a:spcPts val="0"/>
                        </a:spcAft>
                      </a:pPr>
                      <a:r>
                        <a:rPr lang="en-US" sz="16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just">
                        <a:lnSpc>
                          <a:spcPct val="115000"/>
                        </a:lnSpc>
                        <a:spcBef>
                          <a:spcPts val="0"/>
                        </a:spcBef>
                        <a:spcAft>
                          <a:spcPts val="0"/>
                        </a:spcAft>
                      </a:pPr>
                      <a:r>
                        <a:rPr lang="en-US" sz="1600">
                          <a:effectLst/>
                        </a:rPr>
                        <a:t> </a:t>
                      </a:r>
                      <a:endParaRPr lang="en-US" sz="18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600" b="1" dirty="0">
                          <a:effectLst/>
                        </a:rPr>
                        <a:t>Per Person</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r">
                        <a:lnSpc>
                          <a:spcPct val="115000"/>
                        </a:lnSpc>
                        <a:spcBef>
                          <a:spcPts val="0"/>
                        </a:spcBef>
                        <a:spcAft>
                          <a:spcPts val="0"/>
                        </a:spcAft>
                      </a:pPr>
                      <a:r>
                        <a:rPr lang="en-US" sz="1600" b="1" dirty="0">
                          <a:effectLst/>
                        </a:rPr>
                        <a:t>$</a:t>
                      </a:r>
                      <a:r>
                        <a:rPr lang="en-US" sz="1600" b="1" dirty="0" smtClean="0">
                          <a:effectLst/>
                        </a:rPr>
                        <a:t>397.67</a:t>
                      </a:r>
                      <a:endParaRPr lang="en-US" sz="1800" b="1"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xmlns="" val="10014"/>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160962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Societal Impacts</a:t>
            </a:r>
            <a:endParaRPr lang="en-US" dirty="0"/>
          </a:p>
        </p:txBody>
      </p:sp>
      <p:sp>
        <p:nvSpPr>
          <p:cNvPr id="3" name="Content Placeholder 2"/>
          <p:cNvSpPr>
            <a:spLocks noGrp="1"/>
          </p:cNvSpPr>
          <p:nvPr>
            <p:ph idx="1"/>
          </p:nvPr>
        </p:nvSpPr>
        <p:spPr>
          <a:xfrm>
            <a:off x="1103312" y="1424764"/>
            <a:ext cx="8946541" cy="4823636"/>
          </a:xfrm>
        </p:spPr>
        <p:txBody>
          <a:bodyPr/>
          <a:lstStyle/>
          <a:p>
            <a:r>
              <a:rPr lang="en-US" dirty="0" smtClean="0"/>
              <a:t>Targets existing players and large gaming community</a:t>
            </a:r>
          </a:p>
          <a:p>
            <a:r>
              <a:rPr lang="en-US" dirty="0" smtClean="0"/>
              <a:t>Potential to get thousands of people out of the house and be more active</a:t>
            </a:r>
          </a:p>
          <a:p>
            <a:r>
              <a:rPr lang="en-US" dirty="0" smtClean="0"/>
              <a:t>Possible Integration into Civil Service/Military Applications</a:t>
            </a:r>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pic>
        <p:nvPicPr>
          <p:cNvPr id="4100" name="Picture 4" descr="http://www.m3paintball.com/wp-content/uploads/2015/05/paintball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3419119"/>
            <a:ext cx="5106487" cy="29975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teachernextdoor1.mortgagexsites.com/xSites/Mortgage/teachernextdoor1/Content/UploadedFiles/police%20pi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9284" y="2825294"/>
            <a:ext cx="4001455" cy="400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507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Important </a:t>
            </a:r>
            <a:r>
              <a:rPr lang="en-US" dirty="0"/>
              <a:t>t</a:t>
            </a:r>
            <a:r>
              <a:rPr lang="en-US" dirty="0" smtClean="0"/>
              <a:t>echnological change to a popular game</a:t>
            </a:r>
          </a:p>
          <a:p>
            <a:pPr lvl="2"/>
            <a:r>
              <a:rPr lang="en-US" dirty="0"/>
              <a:t>Eliminate common game distractions </a:t>
            </a:r>
          </a:p>
          <a:p>
            <a:pPr lvl="2"/>
            <a:r>
              <a:rPr lang="en-US" dirty="0"/>
              <a:t>Enable players to utilize </a:t>
            </a:r>
            <a:r>
              <a:rPr lang="en-US" dirty="0" smtClean="0"/>
              <a:t>pertinent data </a:t>
            </a:r>
          </a:p>
          <a:p>
            <a:r>
              <a:rPr lang="en-US" dirty="0" smtClean="0"/>
              <a:t>A lot of work to be done, but a lot had been accomplished</a:t>
            </a:r>
          </a:p>
          <a:p>
            <a:pPr lvl="2"/>
            <a:r>
              <a:rPr lang="en-US" dirty="0"/>
              <a:t>External sensors tested and </a:t>
            </a:r>
            <a:r>
              <a:rPr lang="en-US" dirty="0" smtClean="0"/>
              <a:t>mounted</a:t>
            </a:r>
          </a:p>
          <a:p>
            <a:pPr lvl="2"/>
            <a:r>
              <a:rPr lang="en-US" dirty="0" smtClean="0"/>
              <a:t>Initial Laser Diode testing for low paint count</a:t>
            </a:r>
            <a:endParaRPr lang="en-US" dirty="0"/>
          </a:p>
          <a:p>
            <a:pPr lvl="2"/>
            <a:r>
              <a:rPr lang="en-US" dirty="0"/>
              <a:t>Networking Software framework developed</a:t>
            </a:r>
          </a:p>
          <a:p>
            <a:pPr lvl="2"/>
            <a:r>
              <a:rPr lang="en-US" dirty="0" smtClean="0"/>
              <a:t>Display Software </a:t>
            </a:r>
            <a:r>
              <a:rPr lang="en-US" dirty="0"/>
              <a:t>framework developed</a:t>
            </a:r>
          </a:p>
          <a:p>
            <a:pPr marL="914400" lvl="2" indent="0">
              <a:buNone/>
            </a:pP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45546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04726076"/>
              </p:ext>
            </p:extLst>
          </p:nvPr>
        </p:nvGraphicFramePr>
        <p:xfrm>
          <a:off x="846590" y="1409702"/>
          <a:ext cx="10344149" cy="5086350"/>
        </p:xfrm>
        <a:graphic>
          <a:graphicData uri="http://schemas.openxmlformats.org/drawingml/2006/table">
            <a:tbl>
              <a:tblPr firstRow="1" firstCol="1" bandRow="1">
                <a:tableStyleId>{5C22544A-7EE6-4342-B048-85BDC9FD1C3A}</a:tableStyleId>
              </a:tblPr>
              <a:tblGrid>
                <a:gridCol w="10344149">
                  <a:extLst>
                    <a:ext uri="{9D8B030D-6E8A-4147-A177-3AD203B41FA5}">
                      <a16:colId xmlns:a16="http://schemas.microsoft.com/office/drawing/2014/main" xmlns="" val="20000"/>
                    </a:ext>
                  </a:extLst>
                </a:gridCol>
              </a:tblGrid>
              <a:tr h="782760">
                <a:tc>
                  <a:txBody>
                    <a:bodyPr/>
                    <a:lstStyle/>
                    <a:p>
                      <a:pPr marL="228600" marR="0" indent="-228600" algn="just">
                        <a:lnSpc>
                          <a:spcPct val="115000"/>
                        </a:lnSpc>
                        <a:spcBef>
                          <a:spcPts val="0"/>
                        </a:spcBef>
                        <a:spcAft>
                          <a:spcPts val="0"/>
                        </a:spcAft>
                        <a:buFont typeface="+mj-lt"/>
                        <a:buAutoNum type="arabicPeriod"/>
                      </a:pPr>
                      <a:r>
                        <a:rPr lang="en-US" sz="1200" dirty="0">
                          <a:effectLst/>
                        </a:rPr>
                        <a:t>Various, "</a:t>
                      </a:r>
                      <a:r>
                        <a:rPr lang="en-US" sz="1200" dirty="0" err="1">
                          <a:effectLst/>
                        </a:rPr>
                        <a:t>gmapcatcher</a:t>
                      </a:r>
                      <a:r>
                        <a:rPr lang="en-US" sz="1200" dirty="0">
                          <a:effectLst/>
                        </a:rPr>
                        <a:t>," Independent, 2010. [Online]. Available: https://code.google.com/p/gmapcatcher/. [Accessed 1 October 2015].</a:t>
                      </a:r>
                      <a:endParaRPr lang="en-US" sz="1200" dirty="0">
                        <a:effectLst/>
                        <a:latin typeface="Times New Roman" panose="02020603050405020304" pitchFamily="18" charset="0"/>
                        <a:ea typeface="Times New Roman" panose="02020603050405020304" pitchFamily="18" charset="0"/>
                      </a:endParaRPr>
                    </a:p>
                  </a:txBody>
                  <a:tcPr marL="9525" marR="9525" marT="9525" marB="9525">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782760">
                <a:tc>
                  <a:txBody>
                    <a:bodyPr/>
                    <a:lstStyle/>
                    <a:p>
                      <a:pPr marL="228600" marR="0" indent="-228600" algn="just">
                        <a:lnSpc>
                          <a:spcPct val="115000"/>
                        </a:lnSpc>
                        <a:spcBef>
                          <a:spcPts val="0"/>
                        </a:spcBef>
                        <a:spcAft>
                          <a:spcPts val="0"/>
                        </a:spcAft>
                        <a:buFont typeface="+mj-lt"/>
                        <a:buAutoNum type="arabicPeriod" startAt="2"/>
                      </a:pPr>
                      <a:r>
                        <a:rPr lang="en-US" sz="1200" dirty="0">
                          <a:effectLst/>
                        </a:rPr>
                        <a:t>A. K. </a:t>
                      </a:r>
                      <a:r>
                        <a:rPr lang="en-US" sz="1200" dirty="0" err="1">
                          <a:effectLst/>
                        </a:rPr>
                        <a:t>Goroch</a:t>
                      </a:r>
                      <a:r>
                        <a:rPr lang="en-US" sz="1200" dirty="0">
                          <a:effectLst/>
                        </a:rPr>
                        <a:t>, "Algorithms for Converting Geodetic Earth Location to Satellite Time and Swath Pixel Coordinates for the DMSP Satellite System," Naval Oceanographic and Atmospheric Research Laboratory, </a:t>
                      </a:r>
                      <a:r>
                        <a:rPr lang="en-US" sz="1200" dirty="0" err="1">
                          <a:effectLst/>
                        </a:rPr>
                        <a:t>Monteray</a:t>
                      </a:r>
                      <a:r>
                        <a:rPr lang="en-US" sz="1200" dirty="0">
                          <a:effectLst/>
                        </a:rPr>
                        <a:t>, 1991.</a:t>
                      </a:r>
                      <a:endParaRPr lang="en-US" sz="1200" dirty="0">
                        <a:effectLst/>
                        <a:latin typeface="Times New Roman" panose="02020603050405020304" pitchFamily="18" charset="0"/>
                        <a:ea typeface="Times New Roman" panose="02020603050405020304" pitchFamily="18" charset="0"/>
                      </a:endParaRPr>
                    </a:p>
                  </a:txBody>
                  <a:tcPr marL="9525" marR="9525" marT="9525" marB="9525">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782760">
                <a:tc>
                  <a:txBody>
                    <a:bodyPr/>
                    <a:lstStyle/>
                    <a:p>
                      <a:pPr marL="228600" marR="0" indent="-228600" algn="just">
                        <a:lnSpc>
                          <a:spcPct val="115000"/>
                        </a:lnSpc>
                        <a:spcBef>
                          <a:spcPts val="0"/>
                        </a:spcBef>
                        <a:spcAft>
                          <a:spcPts val="0"/>
                        </a:spcAft>
                        <a:buFont typeface="+mj-lt"/>
                        <a:buAutoNum type="arabicPeriod" startAt="3"/>
                      </a:pPr>
                      <a:r>
                        <a:rPr lang="en-US" sz="1200" dirty="0" err="1">
                          <a:effectLst/>
                        </a:rPr>
                        <a:t>Kivy</a:t>
                      </a:r>
                      <a:r>
                        <a:rPr lang="en-US" sz="1200" dirty="0">
                          <a:effectLst/>
                        </a:rPr>
                        <a:t> Community Project, "</a:t>
                      </a:r>
                      <a:r>
                        <a:rPr lang="en-US" sz="1200" dirty="0" err="1">
                          <a:effectLst/>
                        </a:rPr>
                        <a:t>Kivy</a:t>
                      </a:r>
                      <a:r>
                        <a:rPr lang="en-US" sz="1200" dirty="0">
                          <a:effectLst/>
                        </a:rPr>
                        <a:t> Framework Reference," 2010. [Online]. Available: http://kivy.org/docs/api-kivy.html. [Accessed October 2015].</a:t>
                      </a:r>
                      <a:endParaRPr lang="en-US" sz="1200" dirty="0">
                        <a:effectLst/>
                        <a:latin typeface="Times New Roman" panose="02020603050405020304" pitchFamily="18" charset="0"/>
                        <a:ea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82760">
                <a:tc>
                  <a:txBody>
                    <a:bodyPr/>
                    <a:lstStyle/>
                    <a:p>
                      <a:pPr marL="228600" marR="0" indent="-228600" algn="just">
                        <a:lnSpc>
                          <a:spcPct val="115000"/>
                        </a:lnSpc>
                        <a:spcBef>
                          <a:spcPts val="0"/>
                        </a:spcBef>
                        <a:spcAft>
                          <a:spcPts val="0"/>
                        </a:spcAft>
                        <a:buFont typeface="+mj-lt"/>
                        <a:buAutoNum type="arabicPeriod" startAt="4"/>
                      </a:pPr>
                      <a:r>
                        <a:rPr lang="en-US" sz="1200" dirty="0" err="1">
                          <a:effectLst/>
                        </a:rPr>
                        <a:t>Kivy</a:t>
                      </a:r>
                      <a:r>
                        <a:rPr lang="en-US" sz="1200" dirty="0">
                          <a:effectLst/>
                        </a:rPr>
                        <a:t> Community Project, "</a:t>
                      </a:r>
                      <a:r>
                        <a:rPr lang="en-US" sz="1200" dirty="0" err="1">
                          <a:effectLst/>
                        </a:rPr>
                        <a:t>Kivy</a:t>
                      </a:r>
                      <a:r>
                        <a:rPr lang="en-US" sz="1200" dirty="0">
                          <a:effectLst/>
                        </a:rPr>
                        <a:t> Introduction," 2010. [Online]. Available: http://kivy.org/docs/gettingstarted/intro.html. [Accessed October 2015].</a:t>
                      </a:r>
                      <a:endParaRPr lang="en-US" sz="1200" dirty="0">
                        <a:effectLst/>
                        <a:latin typeface="Times New Roman" panose="02020603050405020304" pitchFamily="18" charset="0"/>
                        <a:ea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782760">
                <a:tc>
                  <a:txBody>
                    <a:bodyPr/>
                    <a:lstStyle/>
                    <a:p>
                      <a:pPr marL="228600" marR="0" indent="-228600" algn="just">
                        <a:lnSpc>
                          <a:spcPct val="115000"/>
                        </a:lnSpc>
                        <a:spcBef>
                          <a:spcPts val="0"/>
                        </a:spcBef>
                        <a:spcAft>
                          <a:spcPts val="0"/>
                        </a:spcAft>
                        <a:buFont typeface="+mj-lt"/>
                        <a:buAutoNum type="arabicPeriod" startAt="5"/>
                      </a:pPr>
                      <a:r>
                        <a:rPr lang="en-US" sz="1200" dirty="0">
                          <a:effectLst/>
                        </a:rPr>
                        <a:t>A. Taylor, "python-for-android </a:t>
                      </a:r>
                      <a:r>
                        <a:rPr lang="en-US" sz="1200" dirty="0" err="1">
                          <a:effectLst/>
                        </a:rPr>
                        <a:t>Quickstart</a:t>
                      </a:r>
                      <a:r>
                        <a:rPr lang="en-US" sz="1200" dirty="0">
                          <a:effectLst/>
                        </a:rPr>
                        <a:t>," </a:t>
                      </a:r>
                      <a:r>
                        <a:rPr lang="en-US" sz="1200" dirty="0" err="1">
                          <a:effectLst/>
                        </a:rPr>
                        <a:t>Kivy</a:t>
                      </a:r>
                      <a:r>
                        <a:rPr lang="en-US" sz="1200" dirty="0">
                          <a:effectLst/>
                        </a:rPr>
                        <a:t>, 2015. [Online]. Available: http://python-for-android.readthedocs.org/en/latest/quickstart/#the-android-ndk-version. [Accessed October 2015].</a:t>
                      </a:r>
                      <a:endParaRPr lang="en-US" sz="1200" dirty="0">
                        <a:effectLst/>
                        <a:latin typeface="Times New Roman" panose="02020603050405020304" pitchFamily="18" charset="0"/>
                        <a:ea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1172550">
                <a:tc>
                  <a:txBody>
                    <a:bodyPr/>
                    <a:lstStyle/>
                    <a:p>
                      <a:pPr marL="228600" marR="0" indent="-228600" algn="just">
                        <a:lnSpc>
                          <a:spcPct val="115000"/>
                        </a:lnSpc>
                        <a:spcBef>
                          <a:spcPts val="0"/>
                        </a:spcBef>
                        <a:spcAft>
                          <a:spcPts val="0"/>
                        </a:spcAft>
                        <a:buFont typeface="+mj-lt"/>
                        <a:buAutoNum type="arabicPeriod" startAt="6"/>
                      </a:pPr>
                      <a:r>
                        <a:rPr lang="en-US" sz="1200" dirty="0">
                          <a:effectLst/>
                        </a:rPr>
                        <a:t>B. </a:t>
                      </a:r>
                      <a:r>
                        <a:rPr lang="en-US" sz="1200" dirty="0" err="1">
                          <a:effectLst/>
                        </a:rPr>
                        <a:t>Stimac</a:t>
                      </a:r>
                      <a:r>
                        <a:rPr lang="en-US" sz="1200" dirty="0">
                          <a:effectLst/>
                        </a:rPr>
                        <a:t>, "How To </a:t>
                      </a:r>
                      <a:r>
                        <a:rPr lang="en-US" sz="1200" dirty="0" err="1">
                          <a:effectLst/>
                        </a:rPr>
                        <a:t>Sideload</a:t>
                      </a:r>
                      <a:r>
                        <a:rPr lang="en-US" sz="1200" dirty="0">
                          <a:effectLst/>
                        </a:rPr>
                        <a:t> an App Onto Your Android Phone or Tablet," 17 July 2014. [Online]. Available: http://www.greenbot.com/article/2452614/how-to-sideload-an-app-onto-your-android-phone-or-tablet.html. [Accessed October 2015].</a:t>
                      </a:r>
                      <a:endParaRPr lang="en-US" sz="1200" dirty="0">
                        <a:effectLst/>
                        <a:latin typeface="Times New Roman" panose="02020603050405020304" pitchFamily="18" charset="0"/>
                        <a:ea typeface="Times New Roman" panose="02020603050405020304" pitchFamily="18" charset="0"/>
                      </a:endParaRPr>
                    </a:p>
                  </a:txBody>
                  <a:tcPr marL="9525" marR="9525" marT="9525" marB="9525">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606817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8" name="Rectangle 7"/>
          <p:cNvSpPr/>
          <p:nvPr/>
        </p:nvSpPr>
        <p:spPr>
          <a:xfrm>
            <a:off x="5437005" y="1851645"/>
            <a:ext cx="1317990" cy="3154710"/>
          </a:xfrm>
          <a:prstGeom prst="rect">
            <a:avLst/>
          </a:prstGeom>
          <a:noFill/>
        </p:spPr>
        <p:txBody>
          <a:bodyPr wrap="none" lIns="91440" tIns="45720" rIns="91440" bIns="45720">
            <a:spAutoFit/>
          </a:bodyPr>
          <a:lstStyle/>
          <a:p>
            <a:pPr algn="ctr"/>
            <a:r>
              <a:rPr lang="en-US" sz="19900" b="0" cap="none" spc="0" dirty="0" smtClean="0">
                <a:ln w="0"/>
                <a:solidFill>
                  <a:schemeClr val="accent1"/>
                </a:solidFill>
                <a:effectLst>
                  <a:outerShdw blurRad="38100" dist="25400" dir="5400000" algn="ctr" rotWithShape="0">
                    <a:srgbClr val="6E747A">
                      <a:alpha val="43000"/>
                    </a:srgbClr>
                  </a:outerShdw>
                </a:effectLst>
                <a:latin typeface="Century Schoolbook" panose="02040604050505020304" pitchFamily="18" charset="0"/>
              </a:rPr>
              <a:t>?</a:t>
            </a:r>
            <a:endParaRPr lang="en-US" sz="19900" b="0" cap="none" spc="0" dirty="0">
              <a:ln w="0"/>
              <a:solidFill>
                <a:schemeClr val="accent1"/>
              </a:solidFill>
              <a:effectLst>
                <a:outerShdw blurRad="38100" dist="25400" dir="5400000" algn="ctr" rotWithShape="0">
                  <a:srgbClr val="6E747A">
                    <a:alpha val="43000"/>
                  </a:srgbClr>
                </a:outerShdw>
              </a:effectLst>
              <a:latin typeface="Century Schoolbook" panose="02040604050505020304" pitchFamily="18" charset="0"/>
            </a:endParaRPr>
          </a:p>
        </p:txBody>
      </p:sp>
      <p:sp>
        <p:nvSpPr>
          <p:cNvPr id="9" name="Slide Number Placeholder 8"/>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412901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Challenges Found</a:t>
            </a:r>
            <a:endParaRPr lang="en-US" dirty="0"/>
          </a:p>
        </p:txBody>
      </p:sp>
      <p:sp>
        <p:nvSpPr>
          <p:cNvPr id="5" name="Content Placeholder 4"/>
          <p:cNvSpPr>
            <a:spLocks noGrp="1"/>
          </p:cNvSpPr>
          <p:nvPr>
            <p:ph idx="1"/>
          </p:nvPr>
        </p:nvSpPr>
        <p:spPr/>
        <p:txBody>
          <a:bodyPr/>
          <a:lstStyle/>
          <a:p>
            <a:r>
              <a:rPr lang="en-US" dirty="0"/>
              <a:t>Hardware</a:t>
            </a:r>
          </a:p>
          <a:p>
            <a:pPr lvl="1">
              <a:buFontTx/>
              <a:buChar char="-"/>
            </a:pPr>
            <a:r>
              <a:rPr lang="en-US" dirty="0"/>
              <a:t>Acquiring pressure sensor data that satisfied the real-time requirement</a:t>
            </a:r>
          </a:p>
          <a:p>
            <a:pPr lvl="1">
              <a:buFontTx/>
              <a:buChar char="-"/>
            </a:pPr>
            <a:r>
              <a:rPr lang="en-US" dirty="0"/>
              <a:t>Acquiring a viable solution to paint level indication</a:t>
            </a:r>
          </a:p>
          <a:p>
            <a:r>
              <a:rPr lang="en-US" dirty="0"/>
              <a:t>Software</a:t>
            </a:r>
          </a:p>
          <a:p>
            <a:pPr lvl="1">
              <a:buFontTx/>
              <a:buChar char="-"/>
            </a:pPr>
            <a:r>
              <a:rPr lang="en-US" dirty="0"/>
              <a:t>Different map projection types creates multiple problem sets in terms of determining player position on the map</a:t>
            </a:r>
          </a:p>
          <a:p>
            <a:pPr lvl="1">
              <a:buFontTx/>
              <a:buChar char="-"/>
            </a:pPr>
            <a:r>
              <a:rPr lang="en-US" dirty="0" err="1"/>
              <a:t>Kivy’s</a:t>
            </a:r>
            <a:r>
              <a:rPr lang="en-US" dirty="0"/>
              <a:t> </a:t>
            </a:r>
            <a:r>
              <a:rPr lang="en-US" i="1" dirty="0" err="1"/>
              <a:t>Buildozer</a:t>
            </a:r>
            <a:r>
              <a:rPr lang="en-US" dirty="0"/>
              <a:t> APK-build tool setup</a:t>
            </a:r>
          </a:p>
          <a:p>
            <a:pPr>
              <a:buFontTx/>
              <a:buChar char="-"/>
            </a:pPr>
            <a:r>
              <a:rPr lang="en-US" dirty="0"/>
              <a:t>General</a:t>
            </a:r>
          </a:p>
          <a:p>
            <a:pPr lvl="1">
              <a:buFontTx/>
              <a:buChar char="-"/>
            </a:pPr>
            <a:r>
              <a:rPr lang="en-US" dirty="0"/>
              <a:t>Project Logistics</a:t>
            </a:r>
          </a:p>
          <a:p>
            <a:pPr lvl="1">
              <a:buFontTx/>
              <a:buChar char="-"/>
            </a:pPr>
            <a:endParaRPr lang="en-US" dirty="0" smtClean="0"/>
          </a:p>
          <a:p>
            <a:pPr marL="914400" lvl="2" indent="0">
              <a:buNone/>
            </a:pPr>
            <a:endParaRPr lang="en-US" dirty="0"/>
          </a:p>
        </p:txBody>
      </p:sp>
      <p:sp>
        <p:nvSpPr>
          <p:cNvPr id="2" name="Slide Number Placeholder 1"/>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61932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18" y="69636"/>
            <a:ext cx="9404723" cy="1400530"/>
          </a:xfrm>
        </p:spPr>
        <p:txBody>
          <a:bodyPr/>
          <a:lstStyle/>
          <a:p>
            <a:r>
              <a:rPr lang="en-US" dirty="0" smtClean="0"/>
              <a:t>Work Schedule / Timeline</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27</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16992935"/>
              </p:ext>
            </p:extLst>
          </p:nvPr>
        </p:nvGraphicFramePr>
        <p:xfrm>
          <a:off x="625642" y="1347537"/>
          <a:ext cx="10379241" cy="4900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0933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18" y="69636"/>
            <a:ext cx="9404723" cy="1400530"/>
          </a:xfrm>
        </p:spPr>
        <p:txBody>
          <a:bodyPr/>
          <a:lstStyle/>
          <a:p>
            <a:r>
              <a:rPr lang="en-US" dirty="0" smtClean="0"/>
              <a:t>Hopper Mount Circuit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28</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923" y="931540"/>
            <a:ext cx="8149088" cy="5685034"/>
          </a:xfrm>
          <a:prstGeom prst="rect">
            <a:avLst/>
          </a:prstGeom>
        </p:spPr>
      </p:pic>
    </p:spTree>
    <p:extLst>
      <p:ext uri="{BB962C8B-B14F-4D97-AF65-F5344CB8AC3E}">
        <p14:creationId xmlns:p14="http://schemas.microsoft.com/office/powerpoint/2010/main" val="1157326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PSI Tank Circuit </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13504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the game of paintball, there are a lot of distractions that prevent players from coordinating with teammates as efficiently as possible.</a:t>
            </a:r>
          </a:p>
          <a:p>
            <a:r>
              <a:rPr lang="en-US" dirty="0" smtClean="0"/>
              <a:t>Distractions Include</a:t>
            </a:r>
          </a:p>
          <a:p>
            <a:pPr lvl="1">
              <a:buFontTx/>
              <a:buChar char="-"/>
            </a:pPr>
            <a:r>
              <a:rPr lang="en-US" dirty="0" smtClean="0"/>
              <a:t>Determining Team Location</a:t>
            </a:r>
          </a:p>
          <a:p>
            <a:pPr lvl="1">
              <a:buFontTx/>
              <a:buChar char="-"/>
            </a:pPr>
            <a:r>
              <a:rPr lang="en-US" dirty="0" smtClean="0"/>
              <a:t>Paintball Availability</a:t>
            </a:r>
          </a:p>
          <a:p>
            <a:pPr lvl="1">
              <a:buFontTx/>
              <a:buChar char="-"/>
            </a:pPr>
            <a:r>
              <a:rPr lang="en-US" dirty="0" smtClean="0"/>
              <a:t>Air Pressure Availability</a:t>
            </a:r>
          </a:p>
          <a:p>
            <a:r>
              <a:rPr lang="en-US" dirty="0" smtClean="0"/>
              <a:t>This project aims to provide a solution for the most common and most frequent issues that players face on the field.</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2864062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Research</a:t>
            </a:r>
            <a:br>
              <a:rPr lang="en-US" dirty="0" smtClean="0"/>
            </a:br>
            <a:r>
              <a:rPr lang="en-US" sz="4400" dirty="0"/>
              <a:t>	</a:t>
            </a:r>
            <a:r>
              <a:rPr lang="en-US" sz="2400" dirty="0" smtClean="0"/>
              <a:t>Requirement - Collecting Data On User Provisions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30</a:t>
            </a:fld>
            <a:endParaRPr lang="en-US" dirty="0"/>
          </a:p>
        </p:txBody>
      </p:sp>
      <p:graphicFrame>
        <p:nvGraphicFramePr>
          <p:cNvPr id="7" name="Table 6"/>
          <p:cNvGraphicFramePr>
            <a:graphicFrameLocks noGrp="1"/>
          </p:cNvGraphicFramePr>
          <p:nvPr>
            <p:extLst/>
          </p:nvPr>
        </p:nvGraphicFramePr>
        <p:xfrm>
          <a:off x="988828" y="3768483"/>
          <a:ext cx="10919636" cy="2494021"/>
        </p:xfrm>
        <a:graphic>
          <a:graphicData uri="http://schemas.openxmlformats.org/drawingml/2006/table">
            <a:tbl>
              <a:tblPr firstRow="1" bandRow="1">
                <a:tableStyleId>{5C22544A-7EE6-4342-B048-85BDC9FD1C3A}</a:tableStyleId>
              </a:tblPr>
              <a:tblGrid>
                <a:gridCol w="4933507">
                  <a:extLst>
                    <a:ext uri="{9D8B030D-6E8A-4147-A177-3AD203B41FA5}">
                      <a16:colId xmlns:a16="http://schemas.microsoft.com/office/drawing/2014/main" xmlns="" val="20000"/>
                    </a:ext>
                  </a:extLst>
                </a:gridCol>
                <a:gridCol w="5986129">
                  <a:extLst>
                    <a:ext uri="{9D8B030D-6E8A-4147-A177-3AD203B41FA5}">
                      <a16:colId xmlns:a16="http://schemas.microsoft.com/office/drawing/2014/main" xmlns="" val="20001"/>
                    </a:ext>
                  </a:extLst>
                </a:gridCol>
              </a:tblGrid>
              <a:tr h="2494021">
                <a:tc>
                  <a:txBody>
                    <a:bodyPr/>
                    <a:lstStyle/>
                    <a:p>
                      <a:pPr algn="l">
                        <a:lnSpc>
                          <a:spcPct val="150000"/>
                        </a:lnSpc>
                      </a:pPr>
                      <a:r>
                        <a:rPr lang="en-US" b="0" u="sng" dirty="0" smtClean="0"/>
                        <a:t>Air Pressure Levels</a:t>
                      </a:r>
                    </a:p>
                    <a:p>
                      <a:pPr marL="228600" marR="0" lvl="0" indent="-2286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600" b="0" i="0" u="none" strike="noStrike" kern="1200" cap="none" spc="0" normalizeH="0" baseline="0" noProof="0" dirty="0" smtClean="0">
                          <a:ln>
                            <a:noFill/>
                          </a:ln>
                          <a:solidFill>
                            <a:prstClr val="white"/>
                          </a:solidFill>
                          <a:effectLst/>
                          <a:uLnTx/>
                          <a:uFillTx/>
                          <a:latin typeface="+mn-lt"/>
                          <a:ea typeface="+mj-ea"/>
                          <a:cs typeface="+mj-cs"/>
                        </a:rPr>
                        <a:t>Existing Solution - Analog Gauge</a:t>
                      </a:r>
                    </a:p>
                    <a:p>
                      <a:pPr marL="228600" marR="0" lvl="0" indent="-2286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600" b="1" i="0" u="none" strike="noStrike" kern="1200" cap="none" spc="0" normalizeH="0" baseline="0" noProof="0" dirty="0" smtClean="0">
                          <a:ln>
                            <a:noFill/>
                          </a:ln>
                          <a:solidFill>
                            <a:prstClr val="white"/>
                          </a:solidFill>
                          <a:effectLst/>
                          <a:uLnTx/>
                          <a:uFillTx/>
                          <a:latin typeface="+mn-lt"/>
                          <a:ea typeface="+mj-ea"/>
                          <a:cs typeface="+mj-cs"/>
                        </a:rPr>
                        <a:t>Chosen Solution - Retrofit Pressure Sensor</a:t>
                      </a:r>
                    </a:p>
                    <a:p>
                      <a:pPr marL="742950" marR="0" lvl="1" indent="-285750" algn="l" defTabSz="457200" rtl="0" eaLnBrk="1" fontAlgn="auto" latinLnBrk="0" hangingPunct="1">
                        <a:lnSpc>
                          <a:spcPct val="100000"/>
                        </a:lnSpc>
                        <a:spcBef>
                          <a:spcPts val="1000"/>
                        </a:spcBef>
                        <a:spcAft>
                          <a:spcPts val="0"/>
                        </a:spcAft>
                        <a:buClr>
                          <a:srgbClr val="1E5155">
                            <a:lumMod val="40000"/>
                            <a:lumOff val="60000"/>
                          </a:srgbClr>
                        </a:buClr>
                        <a:buSzPct val="80000"/>
                        <a:buFontTx/>
                        <a:buChar char="-"/>
                        <a:tabLst/>
                        <a:defRPr/>
                      </a:pPr>
                      <a:r>
                        <a:rPr kumimoji="0" lang="en-US" sz="1600" b="0" i="0" u="none" strike="noStrike" kern="1200" cap="none" spc="0" normalizeH="0" baseline="0" noProof="0" dirty="0" smtClean="0">
                          <a:ln>
                            <a:noFill/>
                          </a:ln>
                          <a:solidFill>
                            <a:prstClr val="white"/>
                          </a:solidFill>
                          <a:effectLst/>
                          <a:uLnTx/>
                          <a:uFillTx/>
                          <a:latin typeface="+mn-lt"/>
                          <a:ea typeface="+mj-ea"/>
                          <a:cs typeface="+mj-cs"/>
                        </a:rPr>
                        <a:t>Honeywell MLH06KPSB10A</a:t>
                      </a:r>
                    </a:p>
                    <a:p>
                      <a:pPr marL="742950" marR="0" lvl="1" indent="-285750" algn="l" defTabSz="457200" rtl="0" eaLnBrk="1" fontAlgn="auto" latinLnBrk="0" hangingPunct="1">
                        <a:lnSpc>
                          <a:spcPct val="100000"/>
                        </a:lnSpc>
                        <a:spcBef>
                          <a:spcPts val="1000"/>
                        </a:spcBef>
                        <a:spcAft>
                          <a:spcPts val="0"/>
                        </a:spcAft>
                        <a:buClr>
                          <a:srgbClr val="1E5155">
                            <a:lumMod val="40000"/>
                            <a:lumOff val="60000"/>
                          </a:srgbClr>
                        </a:buClr>
                        <a:buSzPct val="80000"/>
                        <a:buFontTx/>
                        <a:buChar char="-"/>
                        <a:tabLst/>
                        <a:defRPr/>
                      </a:pPr>
                      <a:r>
                        <a:rPr lang="en-US" sz="1600" b="0" dirty="0" smtClean="0"/>
                        <a:t>Operating Pressure: 0 – 6000 psi</a:t>
                      </a:r>
                    </a:p>
                    <a:p>
                      <a:pPr marL="742950" marR="0" lvl="1" indent="-285750" algn="l" defTabSz="457200" rtl="0" eaLnBrk="1" fontAlgn="auto" latinLnBrk="0" hangingPunct="1">
                        <a:lnSpc>
                          <a:spcPct val="100000"/>
                        </a:lnSpc>
                        <a:spcBef>
                          <a:spcPts val="1000"/>
                        </a:spcBef>
                        <a:spcAft>
                          <a:spcPts val="0"/>
                        </a:spcAft>
                        <a:buClr>
                          <a:srgbClr val="1E5155">
                            <a:lumMod val="40000"/>
                            <a:lumOff val="60000"/>
                          </a:srgbClr>
                        </a:buClr>
                        <a:buSzPct val="80000"/>
                        <a:buFontTx/>
                        <a:buChar char="-"/>
                        <a:tabLst/>
                        <a:defRPr/>
                      </a:pPr>
                      <a:r>
                        <a:rPr lang="en-US" sz="1600" b="0" dirty="0" smtClean="0"/>
                        <a:t>Operating Supply Voltage: 5V</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lnSpc>
                          <a:spcPct val="150000"/>
                        </a:lnSpc>
                      </a:pPr>
                      <a:r>
                        <a:rPr lang="en-US" b="0" u="sng" dirty="0" smtClean="0"/>
                        <a:t>Paintball Levels</a:t>
                      </a:r>
                    </a:p>
                    <a:p>
                      <a:pPr marL="228600" marR="0" lvl="0" indent="-2286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Existing Solution – Visual Inspection, Clear Hopper</a:t>
                      </a:r>
                    </a:p>
                    <a:p>
                      <a:pPr marL="228600" marR="0" lvl="0" indent="-2286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600" b="0" i="0" u="none" strike="noStrike" kern="1200" cap="none" spc="0" normalizeH="0" baseline="0" noProof="0" dirty="0" smtClean="0">
                          <a:ln>
                            <a:noFill/>
                          </a:ln>
                          <a:solidFill>
                            <a:prstClr val="white"/>
                          </a:solidFill>
                          <a:effectLst/>
                          <a:uLnTx/>
                          <a:uFillTx/>
                          <a:latin typeface="+mn-lt"/>
                          <a:ea typeface="+mn-ea"/>
                          <a:cs typeface="+mn-cs"/>
                        </a:rPr>
                        <a:t>Considered Solution –  Break Beam Level Indicator</a:t>
                      </a:r>
                    </a:p>
                    <a:p>
                      <a:pPr marL="228600" marR="0" lvl="0" indent="-2286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kumimoji="0" lang="en-US" sz="1600" b="1" i="0" u="none" strike="noStrike" kern="1200" cap="none" spc="0" normalizeH="0" baseline="0" noProof="0" dirty="0" smtClean="0">
                          <a:ln>
                            <a:noFill/>
                          </a:ln>
                          <a:solidFill>
                            <a:prstClr val="white"/>
                          </a:solidFill>
                          <a:effectLst/>
                          <a:uLnTx/>
                          <a:uFillTx/>
                          <a:latin typeface="+mn-lt"/>
                          <a:ea typeface="+mn-ea"/>
                          <a:cs typeface="+mn-cs"/>
                        </a:rPr>
                        <a:t>Chosen Solution – Ultrasonic Sensor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pic>
        <p:nvPicPr>
          <p:cNvPr id="5" name="Picture 4" descr="C:\Users\AJ\Dropbox\Drexel\Senior Design\Images\PressureSensor_resize.jpg"/>
          <p:cNvPicPr/>
          <p:nvPr/>
        </p:nvPicPr>
        <p:blipFill>
          <a:blip r:embed="rId3">
            <a:extLst>
              <a:ext uri="{28A0092B-C50C-407E-A947-70E740481C1C}">
                <a14:useLocalDpi xmlns:a14="http://schemas.microsoft.com/office/drawing/2010/main" val="0"/>
              </a:ext>
            </a:extLst>
          </a:blip>
          <a:srcRect/>
          <a:stretch>
            <a:fillRect/>
          </a:stretch>
        </p:blipFill>
        <p:spPr bwMode="auto">
          <a:xfrm>
            <a:off x="2254956" y="1904392"/>
            <a:ext cx="2080429" cy="1812947"/>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bwMode="auto">
          <a:xfrm>
            <a:off x="7040406" y="1904392"/>
            <a:ext cx="2311412" cy="1812947"/>
          </a:xfrm>
          <a:prstGeom prst="rect">
            <a:avLst/>
          </a:prstGeom>
          <a:noFill/>
          <a:ln>
            <a:noFill/>
          </a:ln>
        </p:spPr>
      </p:pic>
    </p:spTree>
    <p:extLst>
      <p:ext uri="{BB962C8B-B14F-4D97-AF65-F5344CB8AC3E}">
        <p14:creationId xmlns:p14="http://schemas.microsoft.com/office/powerpoint/2010/main" val="3621524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Research</a:t>
            </a:r>
            <a:br>
              <a:rPr lang="en-US" dirty="0" smtClean="0"/>
            </a:br>
            <a:r>
              <a:rPr lang="en-US" sz="4400" dirty="0"/>
              <a:t>	</a:t>
            </a:r>
            <a:r>
              <a:rPr lang="en-US" sz="2400" dirty="0"/>
              <a:t> Requirement - </a:t>
            </a:r>
            <a:r>
              <a:rPr lang="en-US" sz="2400" dirty="0" smtClean="0"/>
              <a:t>Processing Data to be Displayed to User</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31</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82442" y="2272355"/>
            <a:ext cx="2806262" cy="18355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24037" y="4231907"/>
            <a:ext cx="1736373" cy="369332"/>
          </a:xfrm>
          <a:prstGeom prst="rect">
            <a:avLst/>
          </a:prstGeom>
          <a:noFill/>
        </p:spPr>
        <p:txBody>
          <a:bodyPr wrap="none" rtlCol="0">
            <a:spAutoFit/>
          </a:bodyPr>
          <a:lstStyle/>
          <a:p>
            <a:r>
              <a:rPr lang="en-US" dirty="0" smtClean="0"/>
              <a:t>Raspberry Pi 2</a:t>
            </a:r>
            <a:endParaRPr lang="en-US" dirty="0"/>
          </a:p>
        </p:txBody>
      </p:sp>
      <p:sp>
        <p:nvSpPr>
          <p:cNvPr id="13" name="TextBox 12"/>
          <p:cNvSpPr txBox="1"/>
          <p:nvPr/>
        </p:nvSpPr>
        <p:spPr>
          <a:xfrm>
            <a:off x="7300743" y="4212519"/>
            <a:ext cx="1569660" cy="369332"/>
          </a:xfrm>
          <a:prstGeom prst="rect">
            <a:avLst/>
          </a:prstGeom>
          <a:noFill/>
        </p:spPr>
        <p:txBody>
          <a:bodyPr wrap="none" rtlCol="0">
            <a:spAutoFit/>
          </a:bodyPr>
          <a:lstStyle/>
          <a:p>
            <a:r>
              <a:rPr lang="en-US" dirty="0" smtClean="0"/>
              <a:t>Arduino Uno</a:t>
            </a:r>
            <a:endParaRPr lang="en-US" dirty="0"/>
          </a:p>
        </p:txBody>
      </p:sp>
      <p:pic>
        <p:nvPicPr>
          <p:cNvPr id="9" name="Picture 4" descr="http://kivy.org/logos/kivy-logo-black-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7999" y="4706979"/>
            <a:ext cx="1594303" cy="15943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82648" y="4830299"/>
            <a:ext cx="6096000" cy="1477328"/>
          </a:xfrm>
          <a:prstGeom prst="rect">
            <a:avLst/>
          </a:prstGeom>
        </p:spPr>
        <p:txBody>
          <a:bodyPr>
            <a:spAutoFit/>
          </a:bodyPr>
          <a:lstStyle/>
          <a:p>
            <a:pPr marL="285750" indent="-285750">
              <a:buFont typeface="Arial" panose="020B0604020202020204" pitchFamily="34" charset="0"/>
              <a:buChar char="•"/>
            </a:pPr>
            <a:r>
              <a:rPr lang="en-US" dirty="0"/>
              <a:t>Python Language </a:t>
            </a:r>
            <a:r>
              <a:rPr lang="en-US" dirty="0" smtClean="0"/>
              <a:t>- Balance </a:t>
            </a:r>
            <a:r>
              <a:rPr lang="en-US" dirty="0"/>
              <a:t>of flexibility, performance, and </a:t>
            </a:r>
            <a:r>
              <a:rPr lang="en-US" dirty="0" smtClean="0"/>
              <a:t>portability</a:t>
            </a:r>
            <a:br>
              <a:rPr lang="en-US" dirty="0" smtClean="0"/>
            </a:br>
            <a:endParaRPr lang="en-US" dirty="0"/>
          </a:p>
          <a:p>
            <a:pPr marL="285750" indent="-285750">
              <a:buFont typeface="Arial" panose="020B0604020202020204" pitchFamily="34" charset="0"/>
              <a:buChar char="•"/>
            </a:pPr>
            <a:r>
              <a:rPr lang="en-US" dirty="0" err="1"/>
              <a:t>Kivy</a:t>
            </a:r>
            <a:r>
              <a:rPr lang="en-US" dirty="0"/>
              <a:t> – Community driven python GUI design tools that translate well to Android systems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7034" y="2119155"/>
            <a:ext cx="2870377" cy="209336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981" y="4780647"/>
            <a:ext cx="1446965" cy="1446965"/>
          </a:xfrm>
          <a:prstGeom prst="rect">
            <a:avLst/>
          </a:prstGeom>
        </p:spPr>
      </p:pic>
    </p:spTree>
    <p:extLst>
      <p:ext uri="{BB962C8B-B14F-4D97-AF65-F5344CB8AC3E}">
        <p14:creationId xmlns:p14="http://schemas.microsoft.com/office/powerpoint/2010/main" val="4125509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Research</a:t>
            </a:r>
            <a:br>
              <a:rPr lang="en-US" dirty="0" smtClean="0"/>
            </a:br>
            <a:r>
              <a:rPr lang="en-US" sz="4400" dirty="0"/>
              <a:t>	</a:t>
            </a:r>
            <a:r>
              <a:rPr lang="en-US" sz="2400" dirty="0"/>
              <a:t> Requirement - </a:t>
            </a:r>
            <a:r>
              <a:rPr lang="en-US" sz="2400" dirty="0" smtClean="0"/>
              <a:t>Sharing User Location with Teammates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32</a:t>
            </a:fld>
            <a:endParaRPr lang="en-US" dirty="0"/>
          </a:p>
        </p:txBody>
      </p:sp>
      <p:grpSp>
        <p:nvGrpSpPr>
          <p:cNvPr id="9" name="Group 8"/>
          <p:cNvGrpSpPr/>
          <p:nvPr/>
        </p:nvGrpSpPr>
        <p:grpSpPr>
          <a:xfrm>
            <a:off x="2432944" y="2039403"/>
            <a:ext cx="7326113" cy="2606978"/>
            <a:chOff x="2432944" y="1763951"/>
            <a:chExt cx="7326113" cy="2606978"/>
          </a:xfrm>
        </p:grpSpPr>
        <p:sp>
          <p:nvSpPr>
            <p:cNvPr id="12" name="TextBox 11"/>
            <p:cNvSpPr txBox="1"/>
            <p:nvPr/>
          </p:nvSpPr>
          <p:spPr>
            <a:xfrm>
              <a:off x="3217350" y="4077744"/>
              <a:ext cx="546158" cy="293185"/>
            </a:xfrm>
            <a:prstGeom prst="rect">
              <a:avLst/>
            </a:prstGeom>
            <a:noFill/>
          </p:spPr>
          <p:txBody>
            <a:bodyPr wrap="none" rtlCol="0">
              <a:spAutoFit/>
            </a:bodyPr>
            <a:lstStyle/>
            <a:p>
              <a:r>
                <a:rPr lang="en-US" dirty="0" smtClean="0"/>
                <a:t>Wi-Fi</a:t>
              </a:r>
              <a:endParaRPr lang="en-US" dirty="0"/>
            </a:p>
          </p:txBody>
        </p:sp>
        <p:sp>
          <p:nvSpPr>
            <p:cNvPr id="13" name="TextBox 12"/>
            <p:cNvSpPr txBox="1"/>
            <p:nvPr/>
          </p:nvSpPr>
          <p:spPr>
            <a:xfrm>
              <a:off x="5457292" y="4071374"/>
              <a:ext cx="996624" cy="293185"/>
            </a:xfrm>
            <a:prstGeom prst="rect">
              <a:avLst/>
            </a:prstGeom>
            <a:noFill/>
          </p:spPr>
          <p:txBody>
            <a:bodyPr wrap="none" rtlCol="0">
              <a:spAutoFit/>
            </a:bodyPr>
            <a:lstStyle/>
            <a:p>
              <a:r>
                <a:rPr lang="en-US" dirty="0" smtClean="0"/>
                <a:t>Bluetooth</a:t>
              </a:r>
              <a:endParaRPr lang="en-US" dirty="0"/>
            </a:p>
          </p:txBody>
        </p:sp>
        <p:pic>
          <p:nvPicPr>
            <p:cNvPr id="2062" name="Picture 1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63293" y="1923911"/>
              <a:ext cx="2395764" cy="204878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191386" y="4065003"/>
              <a:ext cx="739578" cy="293185"/>
            </a:xfrm>
            <a:prstGeom prst="rect">
              <a:avLst/>
            </a:prstGeom>
            <a:noFill/>
          </p:spPr>
          <p:txBody>
            <a:bodyPr wrap="none" rtlCol="0">
              <a:spAutoFit/>
            </a:bodyPr>
            <a:lstStyle/>
            <a:p>
              <a:r>
                <a:rPr lang="en-US" dirty="0" smtClean="0"/>
                <a:t>ZigBee</a:t>
              </a:r>
              <a:endParaRPr lang="en-US" dirty="0"/>
            </a:p>
          </p:txBody>
        </p:sp>
        <p:pic>
          <p:nvPicPr>
            <p:cNvPr id="1026" name="Picture 2" descr="http://findicons.com/files/icons/2653/android_icons_2/600/bluetoot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250" y="1763951"/>
              <a:ext cx="2368709" cy="23687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irrashai.com/wp-content/uploads/2009/10/airport_utility_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2944" y="1927534"/>
              <a:ext cx="2114971" cy="2100871"/>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7" name="Table 6"/>
          <p:cNvGraphicFramePr>
            <a:graphicFrameLocks noGrp="1"/>
          </p:cNvGraphicFramePr>
          <p:nvPr>
            <p:extLst/>
          </p:nvPr>
        </p:nvGraphicFramePr>
        <p:xfrm>
          <a:off x="1099188" y="4832536"/>
          <a:ext cx="9920429" cy="1413995"/>
        </p:xfrm>
        <a:graphic>
          <a:graphicData uri="http://schemas.openxmlformats.org/drawingml/2006/table">
            <a:tbl>
              <a:tblPr firstRow="1" firstCol="1" bandRow="1">
                <a:tableStyleId>{5C22544A-7EE6-4342-B048-85BDC9FD1C3A}</a:tableStyleId>
              </a:tblPr>
              <a:tblGrid>
                <a:gridCol w="1913565"/>
                <a:gridCol w="1278956"/>
                <a:gridCol w="1721235"/>
                <a:gridCol w="1205919"/>
                <a:gridCol w="2193944"/>
                <a:gridCol w="1606810"/>
              </a:tblGrid>
              <a:tr h="428483">
                <a:tc>
                  <a:txBody>
                    <a:bodyPr/>
                    <a:lstStyle/>
                    <a:p>
                      <a:pPr marL="0" marR="0">
                        <a:spcBef>
                          <a:spcPts val="0"/>
                        </a:spcBef>
                        <a:spcAft>
                          <a:spcPts val="0"/>
                        </a:spcAft>
                      </a:pPr>
                      <a:r>
                        <a:rPr lang="en-US" sz="1400" dirty="0">
                          <a:effectLst/>
                        </a:rPr>
                        <a:t>Ranking: </a:t>
                      </a:r>
                      <a:br>
                        <a:rPr lang="en-US" sz="1400" dirty="0">
                          <a:effectLst/>
                        </a:rPr>
                      </a:br>
                      <a:r>
                        <a:rPr lang="en-US" sz="1400" dirty="0">
                          <a:effectLst/>
                        </a:rPr>
                        <a:t>(Best) 1 - Worst (4)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dirty="0">
                          <a:effectLst/>
                        </a:rPr>
                        <a:t>Architecture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nchor="ctr"/>
                </a:tc>
                <a:tc>
                  <a:txBody>
                    <a:bodyPr/>
                    <a:lstStyle/>
                    <a:p>
                      <a:pPr marL="0" marR="0" algn="ctr">
                        <a:lnSpc>
                          <a:spcPct val="115000"/>
                        </a:lnSpc>
                        <a:spcBef>
                          <a:spcPts val="0"/>
                        </a:spcBef>
                        <a:spcAft>
                          <a:spcPts val="0"/>
                        </a:spcAft>
                      </a:pPr>
                      <a:r>
                        <a:rPr lang="en-US" sz="1400" dirty="0">
                          <a:effectLst/>
                        </a:rPr>
                        <a:t>Range Capability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nchor="ctr"/>
                </a:tc>
                <a:tc>
                  <a:txBody>
                    <a:bodyPr/>
                    <a:lstStyle/>
                    <a:p>
                      <a:pPr marL="0" marR="0" algn="ctr">
                        <a:lnSpc>
                          <a:spcPct val="115000"/>
                        </a:lnSpc>
                        <a:spcBef>
                          <a:spcPts val="0"/>
                        </a:spcBef>
                        <a:spcAft>
                          <a:spcPts val="0"/>
                        </a:spcAft>
                      </a:pPr>
                      <a:r>
                        <a:rPr lang="en-US" sz="1400" dirty="0">
                          <a:effectLst/>
                        </a:rPr>
                        <a:t>Link Speed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nchor="ctr"/>
                </a:tc>
                <a:tc>
                  <a:txBody>
                    <a:bodyPr/>
                    <a:lstStyle/>
                    <a:p>
                      <a:pPr marL="0" marR="0" algn="ctr">
                        <a:lnSpc>
                          <a:spcPct val="115000"/>
                        </a:lnSpc>
                        <a:spcBef>
                          <a:spcPts val="0"/>
                        </a:spcBef>
                        <a:spcAft>
                          <a:spcPts val="0"/>
                        </a:spcAft>
                      </a:pPr>
                      <a:r>
                        <a:rPr lang="en-US" sz="1400" dirty="0">
                          <a:effectLst/>
                        </a:rPr>
                        <a:t>Integration Complexity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nchor="ctr"/>
                </a:tc>
                <a:tc>
                  <a:txBody>
                    <a:bodyPr/>
                    <a:lstStyle/>
                    <a:p>
                      <a:pPr marL="0" marR="0" algn="ctr">
                        <a:lnSpc>
                          <a:spcPct val="115000"/>
                        </a:lnSpc>
                        <a:spcBef>
                          <a:spcPts val="0"/>
                        </a:spcBef>
                        <a:spcAft>
                          <a:spcPts val="0"/>
                        </a:spcAft>
                      </a:pPr>
                      <a:r>
                        <a:rPr lang="en-US" sz="1400" dirty="0" smtClean="0">
                          <a:effectLst/>
                        </a:rPr>
                        <a:t>Cost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nchor="ctr"/>
                </a:tc>
              </a:tr>
              <a:tr h="246378">
                <a:tc>
                  <a:txBody>
                    <a:bodyPr/>
                    <a:lstStyle/>
                    <a:p>
                      <a:pPr marL="0" marR="0">
                        <a:lnSpc>
                          <a:spcPct val="115000"/>
                        </a:lnSpc>
                        <a:spcBef>
                          <a:spcPts val="0"/>
                        </a:spcBef>
                        <a:spcAft>
                          <a:spcPts val="0"/>
                        </a:spcAft>
                      </a:pPr>
                      <a:r>
                        <a:rPr lang="en-US" sz="1400">
                          <a:effectLst/>
                        </a:rPr>
                        <a:t>WiFi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Central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b="1">
                          <a:effectLst/>
                        </a:rPr>
                        <a:t>4</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r>
              <a:tr h="246378">
                <a:tc>
                  <a:txBody>
                    <a:bodyPr/>
                    <a:lstStyle/>
                    <a:p>
                      <a:pPr marL="0" marR="0">
                        <a:lnSpc>
                          <a:spcPct val="115000"/>
                        </a:lnSpc>
                        <a:spcBef>
                          <a:spcPts val="0"/>
                        </a:spcBef>
                        <a:spcAft>
                          <a:spcPts val="0"/>
                        </a:spcAft>
                      </a:pPr>
                      <a:r>
                        <a:rPr lang="en-US" sz="1400">
                          <a:effectLst/>
                        </a:rPr>
                        <a:t>Bluetooth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P2P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b="1">
                          <a:effectLst/>
                        </a:rPr>
                        <a:t>9</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r>
              <a:tr h="246378">
                <a:tc>
                  <a:txBody>
                    <a:bodyPr/>
                    <a:lstStyle/>
                    <a:p>
                      <a:pPr marL="0" marR="0">
                        <a:lnSpc>
                          <a:spcPct val="115000"/>
                        </a:lnSpc>
                        <a:spcBef>
                          <a:spcPts val="0"/>
                        </a:spcBef>
                        <a:spcAft>
                          <a:spcPts val="0"/>
                        </a:spcAft>
                      </a:pPr>
                      <a:r>
                        <a:rPr lang="en-US" sz="1400">
                          <a:effectLst/>
                        </a:rPr>
                        <a:t>Zigbee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Mesh</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b="1">
                          <a:effectLst/>
                        </a:rPr>
                        <a:t>10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r>
              <a:tr h="246378">
                <a:tc>
                  <a:txBody>
                    <a:bodyPr/>
                    <a:lstStyle/>
                    <a:p>
                      <a:pPr marL="0" marR="0">
                        <a:lnSpc>
                          <a:spcPct val="115000"/>
                        </a:lnSpc>
                        <a:spcBef>
                          <a:spcPts val="0"/>
                        </a:spcBef>
                        <a:spcAft>
                          <a:spcPts val="0"/>
                        </a:spcAft>
                      </a:pPr>
                      <a:r>
                        <a:rPr lang="en-US" sz="1400" dirty="0" smtClean="0">
                          <a:effectLst/>
                        </a:rPr>
                        <a:t>CDMA/4G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Central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c>
                  <a:txBody>
                    <a:bodyPr/>
                    <a:lstStyle/>
                    <a:p>
                      <a:pPr marL="0" marR="0" algn="ctr">
                        <a:lnSpc>
                          <a:spcPct val="115000"/>
                        </a:lnSpc>
                        <a:spcBef>
                          <a:spcPts val="0"/>
                        </a:spcBef>
                        <a:spcAft>
                          <a:spcPts val="0"/>
                        </a:spcAft>
                      </a:pPr>
                      <a:r>
                        <a:rPr lang="en-US" sz="1400" b="1" dirty="0">
                          <a:effectLst/>
                        </a:rPr>
                        <a:t>7</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644" marR="87644" marT="0" marB="0"/>
                </a:tc>
              </a:tr>
            </a:tbl>
          </a:graphicData>
        </a:graphic>
      </p:graphicFrame>
    </p:spTree>
    <p:extLst>
      <p:ext uri="{BB962C8B-B14F-4D97-AF65-F5344CB8AC3E}">
        <p14:creationId xmlns:p14="http://schemas.microsoft.com/office/powerpoint/2010/main" val="1857025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2332524"/>
          </a:xfrm>
        </p:spPr>
        <p:txBody>
          <a:bodyPr/>
          <a:lstStyle/>
          <a:p>
            <a:r>
              <a:rPr lang="en-US" dirty="0" smtClean="0"/>
              <a:t>Background Research</a:t>
            </a:r>
            <a:br>
              <a:rPr lang="en-US" dirty="0" smtClean="0"/>
            </a:br>
            <a:r>
              <a:rPr lang="en-US" sz="4000" dirty="0" smtClean="0"/>
              <a:t>	</a:t>
            </a:r>
            <a:r>
              <a:rPr lang="en-US" sz="2000" dirty="0"/>
              <a:t> Requirement - </a:t>
            </a:r>
            <a:r>
              <a:rPr lang="en-US" sz="2000" dirty="0" smtClean="0"/>
              <a:t>Display Information on User </a:t>
            </a:r>
            <a:br>
              <a:rPr lang="en-US" sz="2000" dirty="0" smtClean="0"/>
            </a:br>
            <a:r>
              <a:rPr lang="en-US" sz="2000" dirty="0"/>
              <a:t>	</a:t>
            </a:r>
            <a:r>
              <a:rPr lang="en-US" sz="2000" dirty="0" smtClean="0"/>
              <a:t> Provisions, 	User Location, and Teammate </a:t>
            </a:r>
            <a:br>
              <a:rPr lang="en-US" sz="2000" dirty="0" smtClean="0"/>
            </a:br>
            <a:r>
              <a:rPr lang="en-US" sz="2000" dirty="0"/>
              <a:t>	</a:t>
            </a:r>
            <a:r>
              <a:rPr lang="en-US" sz="2000" dirty="0" smtClean="0"/>
              <a:t> Location</a:t>
            </a:r>
            <a:br>
              <a:rPr lang="en-US" sz="2000" dirty="0" smtClean="0"/>
            </a:br>
            <a:r>
              <a:rPr lang="en-US" sz="2000" dirty="0" smtClean="0"/>
              <a:t>	</a:t>
            </a:r>
            <a:r>
              <a:rPr lang="en-US" sz="2000" dirty="0"/>
              <a:t> Requirement - </a:t>
            </a:r>
            <a:r>
              <a:rPr lang="en-US" sz="2000" dirty="0" smtClean="0"/>
              <a:t>Track User Location</a:t>
            </a:r>
            <a:br>
              <a:rPr lang="en-US" sz="2000" dirty="0" smtClean="0"/>
            </a:br>
            <a:endParaRPr lang="en-US"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33</a:t>
            </a:fld>
            <a:endParaRPr lang="en-US" dirty="0"/>
          </a:p>
        </p:txBody>
      </p:sp>
      <p:graphicFrame>
        <p:nvGraphicFramePr>
          <p:cNvPr id="10" name="Table 9"/>
          <p:cNvGraphicFramePr>
            <a:graphicFrameLocks noGrp="1"/>
          </p:cNvGraphicFramePr>
          <p:nvPr>
            <p:extLst/>
          </p:nvPr>
        </p:nvGraphicFramePr>
        <p:xfrm>
          <a:off x="721229" y="3139469"/>
          <a:ext cx="10749543" cy="2956530"/>
        </p:xfrm>
        <a:graphic>
          <a:graphicData uri="http://schemas.openxmlformats.org/drawingml/2006/table">
            <a:tbl>
              <a:tblPr>
                <a:tableStyleId>{5C22544A-7EE6-4342-B048-85BDC9FD1C3A}</a:tableStyleId>
              </a:tblPr>
              <a:tblGrid>
                <a:gridCol w="1059154">
                  <a:extLst>
                    <a:ext uri="{9D8B030D-6E8A-4147-A177-3AD203B41FA5}">
                      <a16:colId xmlns:a16="http://schemas.microsoft.com/office/drawing/2014/main" xmlns="" val="20000"/>
                    </a:ext>
                  </a:extLst>
                </a:gridCol>
                <a:gridCol w="782145">
                  <a:extLst>
                    <a:ext uri="{9D8B030D-6E8A-4147-A177-3AD203B41FA5}">
                      <a16:colId xmlns:a16="http://schemas.microsoft.com/office/drawing/2014/main" xmlns="" val="20001"/>
                    </a:ext>
                  </a:extLst>
                </a:gridCol>
                <a:gridCol w="1075448">
                  <a:extLst>
                    <a:ext uri="{9D8B030D-6E8A-4147-A177-3AD203B41FA5}">
                      <a16:colId xmlns:a16="http://schemas.microsoft.com/office/drawing/2014/main" xmlns="" val="20002"/>
                    </a:ext>
                  </a:extLst>
                </a:gridCol>
                <a:gridCol w="1191577">
                  <a:extLst>
                    <a:ext uri="{9D8B030D-6E8A-4147-A177-3AD203B41FA5}">
                      <a16:colId xmlns:a16="http://schemas.microsoft.com/office/drawing/2014/main" xmlns="" val="20003"/>
                    </a:ext>
                  </a:extLst>
                </a:gridCol>
                <a:gridCol w="879913">
                  <a:extLst>
                    <a:ext uri="{9D8B030D-6E8A-4147-A177-3AD203B41FA5}">
                      <a16:colId xmlns:a16="http://schemas.microsoft.com/office/drawing/2014/main" xmlns="" val="20004"/>
                    </a:ext>
                  </a:extLst>
                </a:gridCol>
                <a:gridCol w="1336165">
                  <a:extLst>
                    <a:ext uri="{9D8B030D-6E8A-4147-A177-3AD203B41FA5}">
                      <a16:colId xmlns:a16="http://schemas.microsoft.com/office/drawing/2014/main" xmlns="" val="20005"/>
                    </a:ext>
                  </a:extLst>
                </a:gridCol>
                <a:gridCol w="928053">
                  <a:extLst>
                    <a:ext uri="{9D8B030D-6E8A-4147-A177-3AD203B41FA5}">
                      <a16:colId xmlns:a16="http://schemas.microsoft.com/office/drawing/2014/main" xmlns="" val="20006"/>
                    </a:ext>
                  </a:extLst>
                </a:gridCol>
                <a:gridCol w="1239203">
                  <a:extLst>
                    <a:ext uri="{9D8B030D-6E8A-4147-A177-3AD203B41FA5}">
                      <a16:colId xmlns:a16="http://schemas.microsoft.com/office/drawing/2014/main" xmlns="" val="20007"/>
                    </a:ext>
                  </a:extLst>
                </a:gridCol>
                <a:gridCol w="1475740">
                  <a:extLst>
                    <a:ext uri="{9D8B030D-6E8A-4147-A177-3AD203B41FA5}">
                      <a16:colId xmlns:a16="http://schemas.microsoft.com/office/drawing/2014/main" xmlns="" val="20008"/>
                    </a:ext>
                  </a:extLst>
                </a:gridCol>
                <a:gridCol w="782145">
                  <a:extLst>
                    <a:ext uri="{9D8B030D-6E8A-4147-A177-3AD203B41FA5}">
                      <a16:colId xmlns:a16="http://schemas.microsoft.com/office/drawing/2014/main" xmlns="" val="20009"/>
                    </a:ext>
                  </a:extLst>
                </a:gridCol>
              </a:tblGrid>
              <a:tr h="836754">
                <a:tc>
                  <a:txBody>
                    <a:bodyPr/>
                    <a:lstStyle/>
                    <a:p>
                      <a:pPr algn="ctr" fontAlgn="ct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b="0" i="0" u="none" strike="noStrike" dirty="0" smtClean="0">
                          <a:solidFill>
                            <a:schemeClr val="tx1"/>
                          </a:solidFill>
                          <a:effectLst/>
                          <a:latin typeface="+mn-lt"/>
                        </a:rPr>
                        <a:t>Price</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u="none" strike="noStrike" dirty="0">
                          <a:solidFill>
                            <a:schemeClr val="tx1"/>
                          </a:solidFill>
                          <a:effectLst/>
                        </a:rPr>
                        <a:t>Viewing Angle </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kern="1200" dirty="0">
                          <a:solidFill>
                            <a:schemeClr val="tx1"/>
                          </a:solidFill>
                          <a:latin typeface="+mn-lt"/>
                          <a:ea typeface="+mn-ea"/>
                          <a:cs typeface="+mn-cs"/>
                        </a:rPr>
                        <a:t>Resolution</a:t>
                      </a:r>
                    </a:p>
                  </a:txBody>
                  <a:tcPr marL="7620" marR="7620" marT="7620" marB="0" anchor="ctr">
                    <a:solidFill>
                      <a:schemeClr val="accent1"/>
                    </a:solidFill>
                  </a:tcPr>
                </a:tc>
                <a:tc>
                  <a:txBody>
                    <a:bodyPr/>
                    <a:lstStyle/>
                    <a:p>
                      <a:pPr algn="ctr" fontAlgn="ctr"/>
                      <a:r>
                        <a:rPr lang="en-US" sz="1800" u="none" strike="noStrike" dirty="0">
                          <a:solidFill>
                            <a:schemeClr val="tx1"/>
                          </a:solidFill>
                          <a:effectLst/>
                        </a:rPr>
                        <a:t>Screen Size</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u="none" strike="noStrike" dirty="0">
                          <a:solidFill>
                            <a:schemeClr val="tx1"/>
                          </a:solidFill>
                          <a:effectLst/>
                        </a:rPr>
                        <a:t>Built-in Sensors</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u="none" strike="noStrike" dirty="0">
                          <a:solidFill>
                            <a:schemeClr val="tx1"/>
                          </a:solidFill>
                          <a:effectLst/>
                        </a:rPr>
                        <a:t>Support</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u="none" strike="noStrike" dirty="0">
                          <a:solidFill>
                            <a:schemeClr val="tx1"/>
                          </a:solidFill>
                          <a:effectLst/>
                        </a:rPr>
                        <a:t>Modularity</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u="none" strike="noStrike" dirty="0">
                          <a:solidFill>
                            <a:schemeClr val="tx1"/>
                          </a:solidFill>
                          <a:effectLst/>
                        </a:rPr>
                        <a:t>Connectivity</a:t>
                      </a:r>
                      <a:endParaRPr lang="en-US" sz="1800" b="0"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tc>
                  <a:txBody>
                    <a:bodyPr/>
                    <a:lstStyle/>
                    <a:p>
                      <a:pPr algn="ctr" fontAlgn="ctr"/>
                      <a:r>
                        <a:rPr lang="en-US" sz="1800" b="1" i="0" u="none" strike="noStrike" dirty="0" smtClean="0">
                          <a:solidFill>
                            <a:schemeClr val="tx1"/>
                          </a:solidFill>
                          <a:effectLst/>
                          <a:latin typeface="+mn-lt"/>
                        </a:rPr>
                        <a:t>Cost</a:t>
                      </a:r>
                      <a:endParaRPr lang="en-US" sz="1800" b="1" i="0" u="none" strike="noStrike" dirty="0">
                        <a:solidFill>
                          <a:schemeClr val="tx1"/>
                        </a:solidFill>
                        <a:effectLst/>
                        <a:latin typeface="Calibri" panose="020F0502020204030204" pitchFamily="34" charset="0"/>
                      </a:endParaRPr>
                    </a:p>
                  </a:txBody>
                  <a:tcPr marL="7620" marR="7620" marT="7620" marB="0" anchor="ctr">
                    <a:solidFill>
                      <a:schemeClr val="accent1"/>
                    </a:solidFill>
                  </a:tcPr>
                </a:tc>
                <a:extLst>
                  <a:ext uri="{0D108BD9-81ED-4DB2-BD59-A6C34878D82A}">
                    <a16:rowId xmlns:a16="http://schemas.microsoft.com/office/drawing/2014/main" xmlns="" val="10000"/>
                  </a:ext>
                </a:extLst>
              </a:tr>
              <a:tr h="836754">
                <a:tc>
                  <a:txBody>
                    <a:bodyPr/>
                    <a:lstStyle/>
                    <a:p>
                      <a:pPr algn="ctr" fontAlgn="ctr"/>
                      <a:r>
                        <a:rPr lang="en-US" sz="1800" u="none" strike="noStrike" dirty="0">
                          <a:effectLst/>
                        </a:rPr>
                        <a:t>Google Glass</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b="1" u="none" strike="noStrike" dirty="0">
                          <a:effectLst/>
                        </a:rPr>
                        <a:t>15</a:t>
                      </a:r>
                      <a:endParaRPr lang="en-US" sz="1800" b="1"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extLst>
                  <a:ext uri="{0D108BD9-81ED-4DB2-BD59-A6C34878D82A}">
                    <a16:rowId xmlns:a16="http://schemas.microsoft.com/office/drawing/2014/main" xmlns="" val="10001"/>
                  </a:ext>
                </a:extLst>
              </a:tr>
              <a:tr h="446268">
                <a:tc>
                  <a:txBody>
                    <a:bodyPr/>
                    <a:lstStyle/>
                    <a:p>
                      <a:pPr algn="ctr" fontAlgn="ctr"/>
                      <a:r>
                        <a:rPr lang="en-US" sz="1800" u="none" strike="noStrike">
                          <a:effectLst/>
                        </a:rPr>
                        <a:t>GlassUp</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800" b="1" u="none" strike="noStrike">
                          <a:effectLst/>
                        </a:rPr>
                        <a:t>20</a:t>
                      </a:r>
                      <a:endParaRPr lang="en-US"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0002"/>
                  </a:ext>
                </a:extLst>
              </a:tr>
              <a:tr h="836754">
                <a:tc>
                  <a:txBody>
                    <a:bodyPr/>
                    <a:lstStyle/>
                    <a:p>
                      <a:pPr algn="ctr" fontAlgn="ctr"/>
                      <a:r>
                        <a:rPr lang="en-US" sz="1800" u="none" strike="noStrike" dirty="0">
                          <a:effectLst/>
                        </a:rPr>
                        <a:t>Recon Snow2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tc>
                  <a:txBody>
                    <a:bodyPr/>
                    <a:lstStyle/>
                    <a:p>
                      <a:pPr algn="ctr" fontAlgn="ctr"/>
                      <a:r>
                        <a:rPr lang="en-US" sz="1800" b="1" u="none" strike="noStrike" dirty="0">
                          <a:effectLst/>
                        </a:rPr>
                        <a:t>11</a:t>
                      </a:r>
                      <a:endParaRPr lang="en-US" sz="1800" b="1" i="0" u="none" strike="noStrike" dirty="0">
                        <a:solidFill>
                          <a:srgbClr val="000000"/>
                        </a:solidFill>
                        <a:effectLst/>
                        <a:latin typeface="Calibri" panose="020F0502020204030204" pitchFamily="34" charset="0"/>
                      </a:endParaRPr>
                    </a:p>
                  </a:txBody>
                  <a:tcPr marL="7620" marR="7620" marT="7620" marB="0" anchor="ctr">
                    <a:solidFill>
                      <a:srgbClr val="E4CCCC"/>
                    </a:solidFill>
                  </a:tcPr>
                </a:tc>
                <a:extLst>
                  <a:ext uri="{0D108BD9-81ED-4DB2-BD59-A6C34878D82A}">
                    <a16:rowId xmlns:a16="http://schemas.microsoft.com/office/drawing/2014/main" xmlns="" val="10003"/>
                  </a:ext>
                </a:extLst>
              </a:tr>
            </a:tbl>
          </a:graphicData>
        </a:graphic>
      </p:graphicFrame>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750" y="926782"/>
            <a:ext cx="2516790" cy="1932443"/>
          </a:xfrm>
          <a:prstGeom prst="rect">
            <a:avLst/>
          </a:prstGeom>
        </p:spPr>
      </p:pic>
      <p:sp>
        <p:nvSpPr>
          <p:cNvPr id="3" name="TextBox 2"/>
          <p:cNvSpPr txBox="1"/>
          <p:nvPr/>
        </p:nvSpPr>
        <p:spPr>
          <a:xfrm>
            <a:off x="8040414" y="2585545"/>
            <a:ext cx="2312126" cy="369332"/>
          </a:xfrm>
          <a:prstGeom prst="rect">
            <a:avLst/>
          </a:prstGeom>
          <a:noFill/>
        </p:spPr>
        <p:txBody>
          <a:bodyPr wrap="square" rtlCol="0">
            <a:spAutoFit/>
          </a:bodyPr>
          <a:lstStyle/>
          <a:p>
            <a:r>
              <a:rPr lang="en-US" dirty="0" smtClean="0"/>
              <a:t>Recon Snow2 HUD</a:t>
            </a:r>
            <a:endParaRPr lang="en-US" dirty="0"/>
          </a:p>
        </p:txBody>
      </p:sp>
    </p:spTree>
    <p:extLst>
      <p:ext uri="{BB962C8B-B14F-4D97-AF65-F5344CB8AC3E}">
        <p14:creationId xmlns:p14="http://schemas.microsoft.com/office/powerpoint/2010/main" val="1518715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 Equipment Overview</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pic>
        <p:nvPicPr>
          <p:cNvPr id="103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4405" y="1357706"/>
            <a:ext cx="2973662" cy="29736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021" y="2996719"/>
            <a:ext cx="7207752" cy="3101008"/>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5539" y="1596189"/>
            <a:ext cx="4123618" cy="4339390"/>
          </a:xfrm>
          <a:prstGeom prst="rect">
            <a:avLst/>
          </a:prstGeom>
        </p:spPr>
      </p:pic>
    </p:spTree>
    <p:extLst>
      <p:ext uri="{BB962C8B-B14F-4D97-AF65-F5344CB8AC3E}">
        <p14:creationId xmlns:p14="http://schemas.microsoft.com/office/powerpoint/2010/main" val="3059364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r>
              <a:rPr lang="en-US" dirty="0" smtClean="0"/>
              <a:t>Our research indicates that there </a:t>
            </a:r>
            <a:r>
              <a:rPr lang="en-US" dirty="0"/>
              <a:t>is currently no </a:t>
            </a:r>
            <a:r>
              <a:rPr lang="en-US" dirty="0" smtClean="0"/>
              <a:t>single product </a:t>
            </a:r>
            <a:r>
              <a:rPr lang="en-US" dirty="0"/>
              <a:t>available that </a:t>
            </a:r>
            <a:r>
              <a:rPr lang="en-US" dirty="0" smtClean="0"/>
              <a:t>addresses all of </a:t>
            </a:r>
            <a:r>
              <a:rPr lang="en-US" dirty="0"/>
              <a:t>the most common distractions that a player faces while playing the game of paintball.</a:t>
            </a:r>
          </a:p>
          <a:p>
            <a:pPr marL="0" indent="0">
              <a:buNone/>
            </a:pPr>
            <a:endParaRPr lang="en-US" dirty="0"/>
          </a:p>
          <a:p>
            <a:r>
              <a:rPr lang="en-US" dirty="0"/>
              <a:t>We plan to utilize various sensors, a display, and a communication network to develop a single system which alleviates these distractions.</a:t>
            </a:r>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609738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Research - </a:t>
            </a:r>
            <a:r>
              <a:rPr lang="en-US" sz="3200" dirty="0" smtClean="0"/>
              <a:t>Requirements</a:t>
            </a:r>
            <a:endParaRPr lang="en-US" dirty="0"/>
          </a:p>
        </p:txBody>
      </p:sp>
      <p:sp>
        <p:nvSpPr>
          <p:cNvPr id="3" name="Content Placeholder 2"/>
          <p:cNvSpPr>
            <a:spLocks noGrp="1"/>
          </p:cNvSpPr>
          <p:nvPr>
            <p:ph idx="1"/>
          </p:nvPr>
        </p:nvSpPr>
        <p:spPr>
          <a:xfrm>
            <a:off x="1103312" y="2073938"/>
            <a:ext cx="8946541" cy="4195481"/>
          </a:xfrm>
        </p:spPr>
        <p:txBody>
          <a:bodyPr/>
          <a:lstStyle/>
          <a:p>
            <a:pPr marL="457200" lvl="1" indent="0">
              <a:buNone/>
            </a:pPr>
            <a:r>
              <a:rPr lang="en-US" dirty="0" smtClean="0"/>
              <a:t>In order to design a system that addresses the previously mentioned problem statement, the following requirements were derived:</a:t>
            </a:r>
          </a:p>
          <a:p>
            <a:pPr marL="457200" lvl="1" indent="0">
              <a:buNone/>
            </a:pPr>
            <a:endParaRPr lang="en-US" dirty="0" smtClean="0"/>
          </a:p>
          <a:p>
            <a:pPr lvl="1"/>
            <a:r>
              <a:rPr lang="en-US" dirty="0" smtClean="0"/>
              <a:t>The system shall:</a:t>
            </a:r>
          </a:p>
          <a:p>
            <a:pPr lvl="2"/>
            <a:r>
              <a:rPr lang="en-US" dirty="0" smtClean="0"/>
              <a:t>Collect real-time data on user provisions (paint and pressure levels)</a:t>
            </a:r>
          </a:p>
          <a:p>
            <a:pPr lvl="2"/>
            <a:r>
              <a:rPr lang="en-US" dirty="0" smtClean="0"/>
              <a:t>Track user location</a:t>
            </a:r>
          </a:p>
          <a:p>
            <a:pPr lvl="2"/>
            <a:r>
              <a:rPr lang="en-US" dirty="0"/>
              <a:t>Process data to be displayed to the user</a:t>
            </a:r>
            <a:endParaRPr lang="en-US" dirty="0" smtClean="0"/>
          </a:p>
          <a:p>
            <a:pPr lvl="2"/>
            <a:r>
              <a:rPr lang="en-US" dirty="0" smtClean="0"/>
              <a:t>Share </a:t>
            </a:r>
            <a:r>
              <a:rPr lang="en-US" dirty="0"/>
              <a:t>user location with </a:t>
            </a:r>
            <a:r>
              <a:rPr lang="en-US" dirty="0" smtClean="0"/>
              <a:t>teammates</a:t>
            </a:r>
          </a:p>
          <a:p>
            <a:pPr lvl="2"/>
            <a:r>
              <a:rPr lang="en-US" dirty="0" smtClean="0"/>
              <a:t>Display information on user provisions, user location, and teammate location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039987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Research - </a:t>
            </a:r>
            <a:r>
              <a:rPr lang="en-US" sz="3200" dirty="0" smtClean="0"/>
              <a:t>Standards</a:t>
            </a:r>
            <a:endParaRPr lang="en-US" dirty="0"/>
          </a:p>
        </p:txBody>
      </p:sp>
      <p:sp>
        <p:nvSpPr>
          <p:cNvPr id="3" name="Content Placeholder 2"/>
          <p:cNvSpPr>
            <a:spLocks noGrp="1"/>
          </p:cNvSpPr>
          <p:nvPr>
            <p:ph idx="1"/>
          </p:nvPr>
        </p:nvSpPr>
        <p:spPr/>
        <p:txBody>
          <a:bodyPr/>
          <a:lstStyle/>
          <a:p>
            <a:pPr lvl="1"/>
            <a:r>
              <a:rPr lang="en-US" dirty="0" smtClean="0"/>
              <a:t>Standard ECMA-404 (</a:t>
            </a:r>
            <a:r>
              <a:rPr lang="en-US" i="1" dirty="0" smtClean="0"/>
              <a:t>JSON Data Interchange Format)</a:t>
            </a:r>
          </a:p>
          <a:p>
            <a:pPr lvl="1"/>
            <a:endParaRPr lang="en-US" i="1" dirty="0"/>
          </a:p>
          <a:p>
            <a:pPr lvl="1"/>
            <a:r>
              <a:rPr lang="en-US" dirty="0" smtClean="0"/>
              <a:t>Standard IEEE 802.11 – Wi-Fi</a:t>
            </a:r>
          </a:p>
          <a:p>
            <a:pPr marL="457200" lvl="1" indent="0">
              <a:buNone/>
            </a:pPr>
            <a:endParaRPr lang="en-US" dirty="0"/>
          </a:p>
          <a:p>
            <a:pPr lvl="1"/>
            <a:r>
              <a:rPr lang="en-US" dirty="0" smtClean="0"/>
              <a:t>Standard IEEE 802.15 - Bluetooth</a:t>
            </a:r>
          </a:p>
          <a:p>
            <a:pPr marL="457200" lvl="1" indent="0">
              <a:buNone/>
            </a:pPr>
            <a:endParaRPr lang="en-US" dirty="0" smtClean="0"/>
          </a:p>
          <a:p>
            <a:pPr lvl="1"/>
            <a:r>
              <a:rPr lang="en-US" dirty="0"/>
              <a:t>EPA regulation 40 CFR 273.13(a) (Waste management requirements for small quantity handlers of universal waste </a:t>
            </a:r>
            <a:r>
              <a:rPr lang="en-US" dirty="0" smtClean="0"/>
              <a:t>batteries)</a:t>
            </a:r>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4179376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a:xfrm>
            <a:off x="1103312" y="1604212"/>
            <a:ext cx="8946541" cy="4644188"/>
          </a:xfrm>
        </p:spPr>
        <p:txBody>
          <a:bodyPr>
            <a:normAutofit lnSpcReduction="10000"/>
          </a:bodyPr>
          <a:lstStyle/>
          <a:p>
            <a:pPr marL="457200" lvl="1" indent="0">
              <a:buNone/>
            </a:pPr>
            <a:r>
              <a:rPr lang="en-US" sz="2400" dirty="0" smtClean="0"/>
              <a:t>A system consisting of the following:</a:t>
            </a:r>
          </a:p>
          <a:p>
            <a:pPr lvl="1"/>
            <a:r>
              <a:rPr lang="en-US" dirty="0" smtClean="0"/>
              <a:t>Honeywell Pressure Sensor mounted to air tank regulator</a:t>
            </a:r>
          </a:p>
          <a:p>
            <a:pPr lvl="2">
              <a:buFont typeface="Arial" panose="020B0604020202020204" pitchFamily="34" charset="0"/>
              <a:buChar char="•"/>
            </a:pPr>
            <a:r>
              <a:rPr lang="en-US" dirty="0" smtClean="0"/>
              <a:t>Collects real time data on available pressure in tank</a:t>
            </a:r>
            <a:endParaRPr lang="en-US" dirty="0"/>
          </a:p>
          <a:p>
            <a:pPr lvl="1"/>
            <a:r>
              <a:rPr lang="en-US" dirty="0" smtClean="0"/>
              <a:t>Hopper with Ultrasonic Sensor System</a:t>
            </a:r>
            <a:endParaRPr lang="en-US" dirty="0"/>
          </a:p>
          <a:p>
            <a:pPr lvl="2">
              <a:buFont typeface="Arial" panose="020B0604020202020204" pitchFamily="34" charset="0"/>
              <a:buChar char="•"/>
            </a:pPr>
            <a:r>
              <a:rPr lang="en-US" dirty="0" smtClean="0"/>
              <a:t>Monitors available paint levels in hopper</a:t>
            </a:r>
            <a:endParaRPr lang="en-US" dirty="0"/>
          </a:p>
          <a:p>
            <a:pPr lvl="1"/>
            <a:r>
              <a:rPr lang="en-US" dirty="0" smtClean="0"/>
              <a:t>Arduino Pro Mini’s with </a:t>
            </a:r>
            <a:r>
              <a:rPr lang="en-US" dirty="0" err="1" smtClean="0"/>
              <a:t>Xbee</a:t>
            </a:r>
            <a:r>
              <a:rPr lang="en-US" dirty="0" smtClean="0"/>
              <a:t> Dongles	</a:t>
            </a:r>
          </a:p>
          <a:p>
            <a:pPr lvl="2">
              <a:buFont typeface="Arial" panose="020B0604020202020204" pitchFamily="34" charset="0"/>
              <a:buChar char="•"/>
            </a:pPr>
            <a:r>
              <a:rPr lang="en-US" dirty="0" smtClean="0"/>
              <a:t>Wirelessly transmit data from sensors to server</a:t>
            </a:r>
            <a:r>
              <a:rPr lang="en-US" dirty="0"/>
              <a:t>	</a:t>
            </a:r>
            <a:endParaRPr lang="en-US" dirty="0" smtClean="0"/>
          </a:p>
          <a:p>
            <a:pPr lvl="1"/>
            <a:r>
              <a:rPr lang="en-US" dirty="0" smtClean="0"/>
              <a:t>Raspberry Pi 2 with Wi-Fi/</a:t>
            </a:r>
            <a:r>
              <a:rPr lang="en-US" dirty="0" err="1" smtClean="0"/>
              <a:t>Xbee</a:t>
            </a:r>
            <a:r>
              <a:rPr lang="en-US" dirty="0" smtClean="0"/>
              <a:t> Dongles</a:t>
            </a:r>
          </a:p>
          <a:p>
            <a:pPr lvl="2">
              <a:buFont typeface="Arial" panose="020B0604020202020204" pitchFamily="34" charset="0"/>
              <a:buChar char="•"/>
            </a:pPr>
            <a:r>
              <a:rPr lang="en-US" dirty="0" smtClean="0"/>
              <a:t>Processes data</a:t>
            </a:r>
          </a:p>
          <a:p>
            <a:pPr lvl="2">
              <a:buFont typeface="Arial" panose="020B0604020202020204" pitchFamily="34" charset="0"/>
              <a:buChar char="•"/>
            </a:pPr>
            <a:r>
              <a:rPr lang="en-US" dirty="0" smtClean="0"/>
              <a:t>Share data between users</a:t>
            </a:r>
          </a:p>
          <a:p>
            <a:pPr lvl="1"/>
            <a:r>
              <a:rPr lang="en-US" dirty="0" smtClean="0"/>
              <a:t>Recon Snow2 Heads Up Display (HUD)</a:t>
            </a:r>
          </a:p>
          <a:p>
            <a:pPr lvl="2">
              <a:buFont typeface="Arial" panose="020B0604020202020204" pitchFamily="34" charset="0"/>
              <a:buChar char="•"/>
            </a:pPr>
            <a:r>
              <a:rPr lang="en-US" dirty="0" smtClean="0"/>
              <a:t>Displays Information to the user</a:t>
            </a:r>
          </a:p>
          <a:p>
            <a:pPr lvl="2">
              <a:buFontTx/>
              <a:buChar char="-"/>
            </a:pPr>
            <a:endParaRPr lang="en-US" dirty="0" smtClean="0"/>
          </a:p>
          <a:p>
            <a:pPr marL="914400" lvl="2" indent="0">
              <a:buNone/>
            </a:pPr>
            <a:endParaRPr lang="en-US" dirty="0" smtClean="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61284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 – </a:t>
            </a:r>
            <a:r>
              <a:rPr lang="en-US" dirty="0" smtClean="0"/>
              <a:t>HUD GUI</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12169454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1467</TotalTime>
  <Words>3086</Words>
  <Application>Microsoft Office PowerPoint</Application>
  <PresentationFormat>Widescreen</PresentationFormat>
  <Paragraphs>920</Paragraphs>
  <Slides>33</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Century Gothic</vt:lpstr>
      <vt:lpstr>Century Schoolbook</vt:lpstr>
      <vt:lpstr>Microsoft Sans Serif</vt:lpstr>
      <vt:lpstr>Times New Roman</vt:lpstr>
      <vt:lpstr>Trebuchet MS</vt:lpstr>
      <vt:lpstr>Wingdings 3</vt:lpstr>
      <vt:lpstr>Ion</vt:lpstr>
      <vt:lpstr>Photoshop.Image.13</vt:lpstr>
      <vt:lpstr>Paintball Environment Tactical Engagement Recon System (P.E.T.E.R.S.)</vt:lpstr>
      <vt:lpstr>Presentation Outline</vt:lpstr>
      <vt:lpstr>Introduction</vt:lpstr>
      <vt:lpstr>Introduction - Equipment Overview</vt:lpstr>
      <vt:lpstr>Problem Statement</vt:lpstr>
      <vt:lpstr>Background Research - Requirements</vt:lpstr>
      <vt:lpstr>Background Research - Standards</vt:lpstr>
      <vt:lpstr>Proposed Solution</vt:lpstr>
      <vt:lpstr>Proposed Solution – HUD GUI</vt:lpstr>
      <vt:lpstr>Proposed Solution – Block Diagram</vt:lpstr>
      <vt:lpstr>Proposed Solution – Feasibility</vt:lpstr>
      <vt:lpstr>Fall Progress – Hardware</vt:lpstr>
      <vt:lpstr>Fall Progress - Software</vt:lpstr>
      <vt:lpstr>Winter Progress - Hardware</vt:lpstr>
      <vt:lpstr>Winter Progress - Hardware</vt:lpstr>
      <vt:lpstr>Winter Progress - Software</vt:lpstr>
      <vt:lpstr>Winter Progress - Software</vt:lpstr>
      <vt:lpstr>Work Schedule / Timeline </vt:lpstr>
      <vt:lpstr>Team Member Responsibility</vt:lpstr>
      <vt:lpstr>Budget - Industrial</vt:lpstr>
      <vt:lpstr>Budget – Out of Pocket</vt:lpstr>
      <vt:lpstr>Potential Societal Impacts</vt:lpstr>
      <vt:lpstr>Summary</vt:lpstr>
      <vt:lpstr>References</vt:lpstr>
      <vt:lpstr>Questions</vt:lpstr>
      <vt:lpstr>Challenges Found</vt:lpstr>
      <vt:lpstr>Work Schedule / Timeline</vt:lpstr>
      <vt:lpstr>Hopper Mount Circuit</vt:lpstr>
      <vt:lpstr>PSI Tank Circuit </vt:lpstr>
      <vt:lpstr>Background Research  Requirement - Collecting Data On User Provisions</vt:lpstr>
      <vt:lpstr>Background Research   Requirement - Processing Data to be Displayed to User</vt:lpstr>
      <vt:lpstr>Background Research   Requirement - Sharing User Location with Teammates</vt:lpstr>
      <vt:lpstr>Background Research   Requirement - Display Information on User    Provisions,  User Location, and Teammate    Location   Requirement - Track User Location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Paintball Environment Tactical Engagement Recon System (P.E.T.E.R.S.)</dc:title>
  <dc:creator>AJ Schmidt</dc:creator>
  <cp:lastModifiedBy>AJ Schmidt</cp:lastModifiedBy>
  <cp:revision>211</cp:revision>
  <dcterms:created xsi:type="dcterms:W3CDTF">2015-11-25T18:09:34Z</dcterms:created>
  <dcterms:modified xsi:type="dcterms:W3CDTF">2016-03-05T19:58:50Z</dcterms:modified>
</cp:coreProperties>
</file>