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532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60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8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1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16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86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382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530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1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039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51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94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71B6-8144-434C-B1F7-3623D7C2E2DA}" type="datetimeFigureOut">
              <a:rPr lang="en-CA" smtClean="0"/>
              <a:t>2018-10-26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BCF74-9957-4F1D-8ED5-AF7D4AB3CD4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663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369534" y="146756"/>
            <a:ext cx="626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Question 3 : Determining Camera Parameter Matrix (Pixel 2XL)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259080" y="539171"/>
                <a:ext cx="6141720" cy="7006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Plan of Action</a:t>
                </a:r>
              </a:p>
              <a:p>
                <a:endParaRPr lang="en-US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Want: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Need: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 smtClean="0"/>
                  <a:t> – focal length in pixels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1600" dirty="0" smtClean="0"/>
                  <a:t> - pixel coordinates of optical center</a:t>
                </a:r>
                <a:endParaRPr lang="en-US" sz="1600" dirty="0"/>
              </a:p>
              <a:p>
                <a:endParaRPr lang="en-US" sz="1600" b="1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Take calibration image, measure distance from camera to subject (subject must be as wide as picture)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Determine optical center (in pixels)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sz="1600" dirty="0" smtClean="0"/>
                  <a:t>Assume optical center is also the center pixel: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e>
                    </m:d>
                  </m:oMath>
                </a14:m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Determine field of view (FOV) angle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sz="1600" dirty="0" smtClean="0"/>
                  <a:t>Since subject is about as wide as the picture, measure subject width and use trigonometry to determine FOV angle</a:t>
                </a:r>
              </a:p>
              <a:p>
                <a:pPr lvl="1"/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Determine focal length (in pixels)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sz="1600" dirty="0" smtClean="0"/>
                  <a:t>Use pixel dimensions of image and FOV to determine focal length (in pixels) with trigonometry</a:t>
                </a:r>
                <a:endParaRPr lang="en-US" sz="1600" b="0" dirty="0" smtClean="0"/>
              </a:p>
              <a:p>
                <a:pPr lvl="2"/>
                <a:endParaRPr lang="en-US" sz="1600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 smtClean="0"/>
                  <a:t>Combine focal length and optical center into parameter matrix</a:t>
                </a: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539171"/>
                <a:ext cx="6141720" cy="7006533"/>
              </a:xfrm>
              <a:prstGeom prst="rect">
                <a:avLst/>
              </a:prstGeom>
              <a:blipFill rotWithShape="0">
                <a:blip r:embed="rId2"/>
                <a:stretch>
                  <a:fillRect l="-596" t="-261" b="-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531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3863" y="220136"/>
            <a:ext cx="5915025" cy="6275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Calibration Image &amp; Optical Center</a:t>
            </a:r>
            <a:endParaRPr lang="en-CA" dirty="0"/>
          </a:p>
        </p:txBody>
      </p:sp>
      <p:pic>
        <p:nvPicPr>
          <p:cNvPr id="1026" name="Picture 2" descr="https://lh3.googleusercontent.com/fitUWOtHdFAZjtQpFwDDr0hlkATGXv7xjEN9o_1hf09NZF1XNx45lDhyXDMB9-S527fJElTBRP6Oa0Dhm7PU8UEKD0tGYidGKY3kq7QjqEn7CYpx036UXsUG3An46tfxE2BBRyCbQZe803VOsR35Ht4jj_uh7QJi0NJi-BJLk0gOB6ZkRUqHkwBn7dm3wA1IWxrSRLu_Rxe94T6Jc4bieWGrp3ZEQfCj0oO_lopTLVGhKTE9ufEQce9TES69KQxRp7QEcXkhaNYuUlTd4gmNJnX2kO5Htrdsv22KR1_H1OFmj2-bb6Ij4rYgWbqKmo0NBSjCpEyHtXutzqud9pzL5OJT8lpkAnqL_x2t_feQuLFokpfOdSMZ-le_J0M_Vubs9JLMqyJijar32NkUi99xGAoRfPEaICWul70dfQQbEpv2D185x2UtkRy-vrTMJyR12DbOrSeQeb3CCtll5hzYyci7HDXD8P1Htiy2NnHvOlejl_lbEMIg7OWRKPnxEPD9qoSW6DIhjB5Ej6FIAo1YUqNOhKp9cgpx-0mENe0H7ZVQdqNt_44iGcbqxbRrditthXYkJntmJVsWFSF3sPnogeN-3Q8CQZ1wZunWbB9PqsFbgp8OeFkxKbpRWnKP1836XFKON60-8hwM_t5WWwBYciHZ=w704-h938-n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847725"/>
            <a:ext cx="3348037" cy="446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>
            <a:stCxn id="1026" idx="1"/>
            <a:endCxn id="1026" idx="3"/>
          </p:cNvCxnSpPr>
          <p:nvPr/>
        </p:nvCxnSpPr>
        <p:spPr>
          <a:xfrm>
            <a:off x="423863" y="3078165"/>
            <a:ext cx="3348037" cy="0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38300" y="2708833"/>
            <a:ext cx="97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22.5cm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3771899" y="755392"/>
            <a:ext cx="2676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Dimensions</a:t>
            </a:r>
          </a:p>
          <a:p>
            <a:r>
              <a:rPr lang="en-US" dirty="0" smtClean="0"/>
              <a:t>Height: 4032px</a:t>
            </a:r>
          </a:p>
          <a:p>
            <a:r>
              <a:rPr lang="en-US" dirty="0" smtClean="0"/>
              <a:t>Width: 3024px</a:t>
            </a:r>
          </a:p>
          <a:p>
            <a:r>
              <a:rPr lang="en-US" dirty="0" smtClean="0"/>
              <a:t>Camera Distance: 23.5cm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632460" y="5791200"/>
                <a:ext cx="5585460" cy="1064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Assume that optical center is also center of image, </a:t>
                </a:r>
                <a:r>
                  <a:rPr lang="en-US" dirty="0" err="1" smtClean="0"/>
                  <a:t>i.e</a:t>
                </a:r>
                <a:r>
                  <a:rPr lang="en-US" dirty="0" smtClean="0"/>
                  <a:t>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𝑖𝑚𝑎𝑔𝑒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𝑝𝑖𝑥𝑒𝑙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𝑤𝑖𝑑𝑡h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𝑖𝑚𝑎𝑔𝑒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𝑝𝑖𝑥𝑒𝑙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h𝑒𝑖𝑔h𝑡</m:t>
                        </m:r>
                      </m:e>
                    </m:d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" y="5791200"/>
                <a:ext cx="5585460" cy="1064650"/>
              </a:xfrm>
              <a:prstGeom prst="rect">
                <a:avLst/>
              </a:prstGeom>
              <a:blipFill rotWithShape="0">
                <a:blip r:embed="rId3"/>
                <a:stretch>
                  <a:fillRect l="-983" t="-28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632460" y="6956988"/>
                <a:ext cx="5585460" cy="1064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/>
                  <a:t>Therefore: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3024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=1512</m:t>
                    </m:r>
                  </m:oMath>
                </a14:m>
                <a:r>
                  <a:rPr lang="en-US" sz="1600" dirty="0" smtClean="0"/>
                  <a:t> pixels</a:t>
                </a:r>
                <a:endParaRPr lang="en-US" sz="16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4032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=2016</m:t>
                    </m:r>
                  </m:oMath>
                </a14:m>
                <a:r>
                  <a:rPr lang="en-CA" sz="1600" dirty="0" smtClean="0"/>
                  <a:t> pixels</a:t>
                </a:r>
                <a:endParaRPr lang="en-CA" sz="16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" y="6956988"/>
                <a:ext cx="5585460" cy="1064650"/>
              </a:xfrm>
              <a:prstGeom prst="rect">
                <a:avLst/>
              </a:prstGeom>
              <a:blipFill rotWithShape="0">
                <a:blip r:embed="rId4"/>
                <a:stretch>
                  <a:fillRect l="-655" t="-17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94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5132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Determining FOV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8" y="1000125"/>
            <a:ext cx="5915025" cy="513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Diagram of Calibration Image Setup</a:t>
            </a:r>
            <a:endParaRPr lang="en-CA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1626" y="1513414"/>
            <a:ext cx="5727697" cy="2254250"/>
            <a:chOff x="-98424" y="2788287"/>
            <a:chExt cx="5727697" cy="2254250"/>
          </a:xfrm>
        </p:grpSpPr>
        <p:sp>
          <p:nvSpPr>
            <p:cNvPr id="5" name="Isosceles Triangle 4"/>
            <p:cNvSpPr/>
            <p:nvPr/>
          </p:nvSpPr>
          <p:spPr>
            <a:xfrm rot="5400000">
              <a:off x="1477960" y="2034224"/>
              <a:ext cx="2254250" cy="376237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98424" y="3726065"/>
              <a:ext cx="971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22.5cm</a:t>
              </a:r>
              <a:endParaRPr lang="en-CA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2"/>
              <a:endCxn id="5" idx="4"/>
            </p:cNvCxnSpPr>
            <p:nvPr/>
          </p:nvCxnSpPr>
          <p:spPr>
            <a:xfrm>
              <a:off x="723898" y="2788287"/>
              <a:ext cx="0" cy="2254250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5" idx="3"/>
              <a:endCxn id="5" idx="0"/>
            </p:cNvCxnSpPr>
            <p:nvPr/>
          </p:nvCxnSpPr>
          <p:spPr>
            <a:xfrm>
              <a:off x="723898" y="3915412"/>
              <a:ext cx="3762375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016126" y="3585849"/>
              <a:ext cx="971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23.5cm</a:t>
              </a:r>
              <a:endParaRPr lang="en-CA" dirty="0">
                <a:solidFill>
                  <a:schemeClr val="accent6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38341" y="3355342"/>
              <a:ext cx="1090932" cy="11201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Camera</a:t>
              </a:r>
              <a:endParaRPr lang="en-CA" dirty="0"/>
            </a:p>
          </p:txBody>
        </p:sp>
      </p:grpSp>
      <p:sp>
        <p:nvSpPr>
          <p:cNvPr id="12" name="Title 1"/>
          <p:cNvSpPr txBox="1">
            <a:spLocks/>
          </p:cNvSpPr>
          <p:nvPr/>
        </p:nvSpPr>
        <p:spPr>
          <a:xfrm>
            <a:off x="471488" y="3881742"/>
            <a:ext cx="5915025" cy="513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Reduction to Right Angle Triangle</a:t>
            </a:r>
            <a:endParaRPr lang="en-CA" sz="20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0158" y="4651675"/>
            <a:ext cx="4695825" cy="1173906"/>
            <a:chOff x="30158" y="4651675"/>
            <a:chExt cx="4695825" cy="1173906"/>
          </a:xfrm>
        </p:grpSpPr>
        <p:sp>
          <p:nvSpPr>
            <p:cNvPr id="35" name="Right Triangle 34"/>
            <p:cNvSpPr/>
            <p:nvPr/>
          </p:nvSpPr>
          <p:spPr>
            <a:xfrm>
              <a:off x="963608" y="4651675"/>
              <a:ext cx="3762375" cy="1127125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158" y="5004186"/>
              <a:ext cx="11239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11.25cm</a:t>
              </a:r>
              <a:endParaRPr lang="en-CA" dirty="0">
                <a:solidFill>
                  <a:srgbClr val="C00000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35" idx="0"/>
              <a:endCxn id="35" idx="2"/>
            </p:cNvCxnSpPr>
            <p:nvPr/>
          </p:nvCxnSpPr>
          <p:spPr>
            <a:xfrm>
              <a:off x="963608" y="4651675"/>
              <a:ext cx="0" cy="1127125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35" idx="2"/>
              <a:endCxn id="35" idx="4"/>
            </p:cNvCxnSpPr>
            <p:nvPr/>
          </p:nvCxnSpPr>
          <p:spPr>
            <a:xfrm>
              <a:off x="963608" y="5778800"/>
              <a:ext cx="3762375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255836" y="5449238"/>
              <a:ext cx="971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23.5cm</a:t>
              </a:r>
              <a:endParaRPr lang="en-CA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3602543" y="5456249"/>
                  <a:ext cx="37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543" y="5456249"/>
                  <a:ext cx="374141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/>
              <p:cNvSpPr txBox="1"/>
              <p:nvPr/>
            </p:nvSpPr>
            <p:spPr>
              <a:xfrm>
                <a:off x="350518" y="6515445"/>
                <a:ext cx="5036821" cy="257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𝑂𝑝𝑝𝑜𝑠𝑖𝑡𝑒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𝐴𝑑𝑗𝑎𝑐𝑒𝑛𝑡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11.25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23.5</m:t>
                          </m:r>
                        </m:den>
                      </m:f>
                    </m:oMath>
                  </m:oMathPara>
                </a14:m>
                <a:endParaRPr lang="en-US" sz="1600" b="0" dirty="0" smtClean="0"/>
              </a:p>
              <a:p>
                <a:endParaRPr lang="en-US" sz="16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11.25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23.5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1600" b="0" dirty="0" smtClean="0"/>
              </a:p>
              <a:p>
                <a:endParaRPr lang="en-US" sz="16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≈0.45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25.6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en-US" sz="1600" b="0" dirty="0" smtClean="0"/>
              </a:p>
              <a:p>
                <a:endParaRPr lang="en-US" sz="1600" b="0" dirty="0" smtClean="0"/>
              </a:p>
              <a:p>
                <a:r>
                  <a:rPr lang="en-US" sz="1600" dirty="0" smtClean="0"/>
                  <a:t>Therefore FOV angle is approximately 51.2 degrees.</a:t>
                </a:r>
                <a:endParaRPr lang="en-US" sz="1600" dirty="0"/>
              </a:p>
              <a:p>
                <a:endParaRPr lang="en-US" sz="1600" b="0" dirty="0" smtClean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8" y="6515445"/>
                <a:ext cx="5036821" cy="2578911"/>
              </a:xfrm>
              <a:prstGeom prst="rect">
                <a:avLst/>
              </a:prstGeom>
              <a:blipFill rotWithShape="0">
                <a:blip r:embed="rId3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itle 1"/>
          <p:cNvSpPr txBox="1">
            <a:spLocks/>
          </p:cNvSpPr>
          <p:nvPr/>
        </p:nvSpPr>
        <p:spPr>
          <a:xfrm>
            <a:off x="471487" y="5970183"/>
            <a:ext cx="5915025" cy="513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Solving for FOV using trigonometry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09480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486837"/>
            <a:ext cx="5915025" cy="549484"/>
          </a:xfrm>
        </p:spPr>
        <p:txBody>
          <a:bodyPr/>
          <a:lstStyle/>
          <a:p>
            <a:r>
              <a:rPr lang="en-US" dirty="0" smtClean="0"/>
              <a:t>Determining Focal Length</a:t>
            </a:r>
            <a:endParaRPr lang="en-CA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1488" y="1036321"/>
            <a:ext cx="5915025" cy="5494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Diagram of Camera Internals</a:t>
            </a:r>
            <a:endParaRPr lang="en-CA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71488" y="1579030"/>
            <a:ext cx="5250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FOV must also be the same inside the camera on the other side of the lens. However, the cone of light is as wide as the sensor. </a:t>
            </a:r>
            <a:endParaRPr lang="en-CA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21187" y="2410027"/>
            <a:ext cx="4950782" cy="2254251"/>
            <a:chOff x="1435731" y="2623173"/>
            <a:chExt cx="4950782" cy="2254251"/>
          </a:xfrm>
        </p:grpSpPr>
        <p:sp>
          <p:nvSpPr>
            <p:cNvPr id="7" name="Isosceles Triangle 6"/>
            <p:cNvSpPr/>
            <p:nvPr/>
          </p:nvSpPr>
          <p:spPr>
            <a:xfrm rot="16200000" flipH="1">
              <a:off x="2357753" y="1869111"/>
              <a:ext cx="2254250" cy="3762375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14963" y="3565632"/>
              <a:ext cx="971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3024px</a:t>
              </a:r>
              <a:endParaRPr lang="en-CA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7" idx="2"/>
              <a:endCxn id="7" idx="4"/>
            </p:cNvCxnSpPr>
            <p:nvPr/>
          </p:nvCxnSpPr>
          <p:spPr>
            <a:xfrm>
              <a:off x="5366066" y="2623173"/>
              <a:ext cx="0" cy="2254251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096578" y="3778779"/>
                  <a:ext cx="9715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CA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6578" y="3778779"/>
                  <a:ext cx="97155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Isosceles Triangle 20"/>
            <p:cNvSpPr/>
            <p:nvPr/>
          </p:nvSpPr>
          <p:spPr>
            <a:xfrm rot="16200000">
              <a:off x="1698860" y="3389709"/>
              <a:ext cx="431007" cy="719137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435731" y="3887356"/>
                  <a:ext cx="10118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51.2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oMath>
                    </m:oMathPara>
                  </a14:m>
                  <a:endParaRPr lang="en-CA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5731" y="3887356"/>
                  <a:ext cx="1011878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7" idx="3"/>
              <a:endCxn id="7" idx="0"/>
            </p:cNvCxnSpPr>
            <p:nvPr/>
          </p:nvCxnSpPr>
          <p:spPr>
            <a:xfrm flipH="1">
              <a:off x="1603691" y="3750298"/>
              <a:ext cx="3762375" cy="1"/>
            </a:xfrm>
            <a:prstGeom prst="straightConnector1">
              <a:avLst/>
            </a:prstGeom>
            <a:ln w="5715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ight Triangle 22"/>
          <p:cNvSpPr/>
          <p:nvPr/>
        </p:nvSpPr>
        <p:spPr>
          <a:xfrm flipH="1">
            <a:off x="621187" y="5278669"/>
            <a:ext cx="3762375" cy="1127125"/>
          </a:xfrm>
          <a:prstGeom prst="rt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296071" y="4759174"/>
            <a:ext cx="5915025" cy="513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Reduction to Right Angle Triangle</a:t>
            </a:r>
            <a:endParaRPr lang="en-CA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383562" y="5697776"/>
            <a:ext cx="1123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1512px</a:t>
            </a:r>
            <a:endParaRPr lang="en-CA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/>
          <p:cNvCxnSpPr>
            <a:stCxn id="23" idx="0"/>
            <a:endCxn id="23" idx="2"/>
          </p:cNvCxnSpPr>
          <p:nvPr/>
        </p:nvCxnSpPr>
        <p:spPr>
          <a:xfrm>
            <a:off x="4383562" y="5278669"/>
            <a:ext cx="0" cy="1127125"/>
          </a:xfrm>
          <a:prstGeom prst="straightConnector1">
            <a:avLst/>
          </a:prstGeom>
          <a:ln w="571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23" idx="4"/>
          </p:cNvCxnSpPr>
          <p:nvPr/>
        </p:nvCxnSpPr>
        <p:spPr>
          <a:xfrm flipH="1">
            <a:off x="621187" y="6405794"/>
            <a:ext cx="3762375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1931827" y="6435904"/>
                <a:ext cx="971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CA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827" y="6435904"/>
                <a:ext cx="97155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175101" y="7392877"/>
                <a:ext cx="5036821" cy="2063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25.6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1512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sz="1400" b="0" dirty="0" smtClean="0"/>
              </a:p>
              <a:p>
                <a:endParaRPr lang="en-US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1512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25.6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b="0" dirty="0" smtClean="0"/>
              </a:p>
              <a:p>
                <a:endParaRPr lang="en-US" sz="1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≈3155.8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𝑝𝑥</m:t>
                      </m:r>
                    </m:oMath>
                  </m:oMathPara>
                </a14:m>
                <a:endParaRPr lang="en-US" sz="1400" b="0" dirty="0" smtClean="0"/>
              </a:p>
              <a:p>
                <a:endParaRPr lang="en-US" sz="1400" b="0" dirty="0" smtClean="0"/>
              </a:p>
              <a:p>
                <a:endParaRPr lang="en-US" sz="1400" b="0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1" y="7392877"/>
                <a:ext cx="5036821" cy="206370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itle 1"/>
              <p:cNvSpPr txBox="1">
                <a:spLocks/>
              </p:cNvSpPr>
              <p:nvPr/>
            </p:nvSpPr>
            <p:spPr>
              <a:xfrm>
                <a:off x="296070" y="6847615"/>
                <a:ext cx="5915025" cy="5132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7500"/>
              </a:bodyPr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dirty="0" smtClean="0"/>
                  <a:t>Solving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 smtClean="0"/>
                  <a:t> using trigonometry</a:t>
                </a:r>
                <a:endParaRPr lang="en-CA" sz="2000" dirty="0"/>
              </a:p>
            </p:txBody>
          </p:sp>
        </mc:Choice>
        <mc:Fallback>
          <p:sp>
            <p:nvSpPr>
              <p:cNvPr id="31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70" y="6847615"/>
                <a:ext cx="5915025" cy="513289"/>
              </a:xfrm>
              <a:prstGeom prst="rect">
                <a:avLst/>
              </a:prstGeom>
              <a:blipFill rotWithShape="0">
                <a:blip r:embed="rId6"/>
                <a:stretch>
                  <a:fillRect l="-1134" b="-714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1292384" y="6052449"/>
                <a:ext cx="1011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25.6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CA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384" y="6052449"/>
                <a:ext cx="1011878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870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71488" y="486837"/>
                <a:ext cx="5915025" cy="789514"/>
              </a:xfrm>
            </p:spPr>
            <p:txBody>
              <a:bodyPr/>
              <a:lstStyle/>
              <a:p>
                <a:r>
                  <a:rPr lang="en-US" dirty="0" smtClean="0"/>
                  <a:t>Combining Results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1488" y="486837"/>
                <a:ext cx="5915025" cy="789514"/>
              </a:xfrm>
              <a:blipFill rotWithShape="0">
                <a:blip r:embed="rId2"/>
                <a:stretch>
                  <a:fillRect l="-2781" t="-1550" b="-116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488" y="1276351"/>
                <a:ext cx="5915025" cy="3305174"/>
              </a:xfrm>
            </p:spPr>
            <p:txBody>
              <a:bodyPr/>
              <a:lstStyle/>
              <a:p>
                <a:r>
                  <a:rPr lang="en-US" dirty="0" smtClean="0"/>
                  <a:t>Know: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=3155.7</m:t>
                    </m:r>
                  </m:oMath>
                </a14:m>
                <a:r>
                  <a:rPr lang="en-US" b="0" dirty="0" smtClean="0"/>
                  <a:t> pixels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=1512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pixels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=2016</m:t>
                    </m:r>
                  </m:oMath>
                </a14:m>
                <a:r>
                  <a:rPr lang="en-CA" dirty="0"/>
                  <a:t> </a:t>
                </a:r>
                <a:r>
                  <a:rPr lang="en-CA" dirty="0" smtClean="0"/>
                  <a:t>pixels</a:t>
                </a:r>
              </a:p>
              <a:p>
                <a:pPr marL="342900" lvl="1" indent="0">
                  <a:buNone/>
                </a:pPr>
                <a:endParaRPr lang="en-CA" dirty="0" smtClean="0"/>
              </a:p>
              <a:p>
                <a:r>
                  <a:rPr lang="en-US" dirty="0" smtClean="0"/>
                  <a:t>Then: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3155.7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1512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3155.7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2016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488" y="1276351"/>
                <a:ext cx="5915025" cy="3305174"/>
              </a:xfrm>
              <a:blipFill rotWithShape="0">
                <a:blip r:embed="rId3"/>
                <a:stretch>
                  <a:fillRect l="-1030" t="-20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70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134</Words>
  <Application>Microsoft Office PowerPoint</Application>
  <PresentationFormat>Letter Paper (8.5x11 in)</PresentationFormat>
  <Paragraphs>77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Calibration Image &amp; Optical Center</vt:lpstr>
      <vt:lpstr>Determining FOV</vt:lpstr>
      <vt:lpstr>Determining Focal Length</vt:lpstr>
      <vt:lpstr>Combining Results into 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gracemur@gmail.com</dc:creator>
  <cp:lastModifiedBy>gracemur@gmail.com</cp:lastModifiedBy>
  <cp:revision>14</cp:revision>
  <dcterms:created xsi:type="dcterms:W3CDTF">2018-10-26T15:36:08Z</dcterms:created>
  <dcterms:modified xsi:type="dcterms:W3CDTF">2018-10-26T16:29:40Z</dcterms:modified>
</cp:coreProperties>
</file>