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9"/>
  </p:notesMasterIdLst>
  <p:handoutMasterIdLst>
    <p:handoutMasterId r:id="rId40"/>
  </p:handoutMasterIdLst>
  <p:sldIdLst>
    <p:sldId id="265" r:id="rId2"/>
    <p:sldId id="260" r:id="rId3"/>
    <p:sldId id="284" r:id="rId4"/>
    <p:sldId id="266" r:id="rId5"/>
    <p:sldId id="283" r:id="rId6"/>
    <p:sldId id="299" r:id="rId7"/>
    <p:sldId id="267" r:id="rId8"/>
    <p:sldId id="313" r:id="rId9"/>
    <p:sldId id="308" r:id="rId10"/>
    <p:sldId id="304" r:id="rId11"/>
    <p:sldId id="305" r:id="rId12"/>
    <p:sldId id="285" r:id="rId13"/>
    <p:sldId id="300" r:id="rId14"/>
    <p:sldId id="293" r:id="rId15"/>
    <p:sldId id="288" r:id="rId16"/>
    <p:sldId id="312" r:id="rId17"/>
    <p:sldId id="286" r:id="rId18"/>
    <p:sldId id="310" r:id="rId19"/>
    <p:sldId id="331" r:id="rId20"/>
    <p:sldId id="324" r:id="rId21"/>
    <p:sldId id="330" r:id="rId22"/>
    <p:sldId id="292" r:id="rId23"/>
    <p:sldId id="314" r:id="rId24"/>
    <p:sldId id="287" r:id="rId25"/>
    <p:sldId id="315" r:id="rId26"/>
    <p:sldId id="316" r:id="rId27"/>
    <p:sldId id="317" r:id="rId28"/>
    <p:sldId id="318" r:id="rId29"/>
    <p:sldId id="319" r:id="rId30"/>
    <p:sldId id="320" r:id="rId31"/>
    <p:sldId id="321" r:id="rId32"/>
    <p:sldId id="325" r:id="rId33"/>
    <p:sldId id="323" r:id="rId34"/>
    <p:sldId id="327" r:id="rId35"/>
    <p:sldId id="329" r:id="rId36"/>
    <p:sldId id="291" r:id="rId37"/>
    <p:sldId id="328" r:id="rId38"/>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A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A395DF-C6D4-4A0D-B8E1-5712967D4E43}" v="11472" dt="2020-10-14T20:56:10.188"/>
    <p1510:client id="{3C712157-1DED-4D9A-A4E4-173931A45D1D}" v="338" dt="2020-10-14T19:22:21.603"/>
    <p1510:client id="{3F47989A-DC8C-4EB9-9F46-7DFC37DA496F}" v="4862" dt="2020-10-14T20:34:34.415"/>
    <p1510:client id="{4F0FAD55-73FC-8141-B710-1E3EC9F0B9C3}" v="4641" dt="2020-10-14T05:03:43.534"/>
    <p1510:client id="{C74EC0D8-1AC5-44E6-8483-8E91D36A7EDB}" v="24" dt="2020-10-14T14:34:30.218"/>
    <p1510:client id="{EC0B310E-A670-4A44-B6DD-D8C2BB7F7FF9}" v="1465" dt="2020-10-14T19:16:41.3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94660"/>
  </p:normalViewPr>
  <p:slideViewPr>
    <p:cSldViewPr snapToGrid="0">
      <p:cViewPr varScale="1">
        <p:scale>
          <a:sx n="138" d="100"/>
          <a:sy n="138" d="100"/>
        </p:scale>
        <p:origin x="612" y="10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1"/>
            <a:ext cx="3962400" cy="344091"/>
          </a:xfrm>
          <a:prstGeom prst="rect">
            <a:avLst/>
          </a:prstGeom>
        </p:spPr>
        <p:txBody>
          <a:bodyPr vert="horz" lIns="91440" tIns="45720" rIns="91440" bIns="45720" rtlCol="0"/>
          <a:lstStyle>
            <a:lvl1pPr algn="r">
              <a:defRPr sz="1200"/>
            </a:lvl1pPr>
          </a:lstStyle>
          <a:p>
            <a:fld id="{1B2B353B-17DE-F24E-9686-9B8AC9ABF674}" type="datetimeFigureOut">
              <a:rPr lang="en-US" smtClean="0"/>
              <a:t>10/14/2020</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83FAFBE-6A90-E941-9DCD-9279D83C8C17}" type="slidenum">
              <a:rPr lang="en-US" smtClean="0"/>
              <a:t>‹#›</a:t>
            </a:fld>
            <a:endParaRPr lang="en-US"/>
          </a:p>
        </p:txBody>
      </p:sp>
    </p:spTree>
    <p:extLst>
      <p:ext uri="{BB962C8B-B14F-4D97-AF65-F5344CB8AC3E}">
        <p14:creationId xmlns:p14="http://schemas.microsoft.com/office/powerpoint/2010/main" val="16295855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1"/>
            <a:ext cx="3962400" cy="344091"/>
          </a:xfrm>
          <a:prstGeom prst="rect">
            <a:avLst/>
          </a:prstGeom>
        </p:spPr>
        <p:txBody>
          <a:bodyPr vert="horz" lIns="91440" tIns="45720" rIns="91440" bIns="45720" rtlCol="0"/>
          <a:lstStyle>
            <a:lvl1pPr algn="r">
              <a:defRPr sz="1200"/>
            </a:lvl1pPr>
          </a:lstStyle>
          <a:p>
            <a:fld id="{6A5E00F6-FCEB-3240-BF91-2FE8D291BB05}" type="datetimeFigureOut">
              <a:rPr lang="en-US" smtClean="0"/>
              <a:t>10/14/2020</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BF01AEB7-DF1E-074E-AD3C-BD912806E15D}" type="slidenum">
              <a:rPr lang="en-US" smtClean="0"/>
              <a:t>‹#›</a:t>
            </a:fld>
            <a:endParaRPr lang="en-US"/>
          </a:p>
        </p:txBody>
      </p:sp>
    </p:spTree>
    <p:extLst>
      <p:ext uri="{BB962C8B-B14F-4D97-AF65-F5344CB8AC3E}">
        <p14:creationId xmlns:p14="http://schemas.microsoft.com/office/powerpoint/2010/main" val="614381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2</a:t>
            </a:fld>
            <a:endParaRPr lang="en-US"/>
          </a:p>
        </p:txBody>
      </p:sp>
    </p:spTree>
    <p:extLst>
      <p:ext uri="{BB962C8B-B14F-4D97-AF65-F5344CB8AC3E}">
        <p14:creationId xmlns:p14="http://schemas.microsoft.com/office/powerpoint/2010/main" val="813403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13</a:t>
            </a:fld>
            <a:endParaRPr lang="en-US"/>
          </a:p>
        </p:txBody>
      </p:sp>
    </p:spTree>
    <p:extLst>
      <p:ext uri="{BB962C8B-B14F-4D97-AF65-F5344CB8AC3E}">
        <p14:creationId xmlns:p14="http://schemas.microsoft.com/office/powerpoint/2010/main" val="2253562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14</a:t>
            </a:fld>
            <a:endParaRPr lang="en-US"/>
          </a:p>
        </p:txBody>
      </p:sp>
    </p:spTree>
    <p:extLst>
      <p:ext uri="{BB962C8B-B14F-4D97-AF65-F5344CB8AC3E}">
        <p14:creationId xmlns:p14="http://schemas.microsoft.com/office/powerpoint/2010/main" val="665238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15</a:t>
            </a:fld>
            <a:endParaRPr lang="en-US"/>
          </a:p>
        </p:txBody>
      </p:sp>
    </p:spTree>
    <p:extLst>
      <p:ext uri="{BB962C8B-B14F-4D97-AF65-F5344CB8AC3E}">
        <p14:creationId xmlns:p14="http://schemas.microsoft.com/office/powerpoint/2010/main" val="39960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01AEB7-DF1E-074E-AD3C-BD912806E15D}" type="slidenum">
              <a:rPr lang="en-US" smtClean="0"/>
              <a:t>16</a:t>
            </a:fld>
            <a:endParaRPr lang="en-US"/>
          </a:p>
        </p:txBody>
      </p:sp>
    </p:spTree>
    <p:extLst>
      <p:ext uri="{BB962C8B-B14F-4D97-AF65-F5344CB8AC3E}">
        <p14:creationId xmlns:p14="http://schemas.microsoft.com/office/powerpoint/2010/main" val="3286606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17</a:t>
            </a:fld>
            <a:endParaRPr lang="en-US"/>
          </a:p>
        </p:txBody>
      </p:sp>
    </p:spTree>
    <p:extLst>
      <p:ext uri="{BB962C8B-B14F-4D97-AF65-F5344CB8AC3E}">
        <p14:creationId xmlns:p14="http://schemas.microsoft.com/office/powerpoint/2010/main" val="2678685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18</a:t>
            </a:fld>
            <a:endParaRPr lang="en-US"/>
          </a:p>
        </p:txBody>
      </p:sp>
    </p:spTree>
    <p:extLst>
      <p:ext uri="{BB962C8B-B14F-4D97-AF65-F5344CB8AC3E}">
        <p14:creationId xmlns:p14="http://schemas.microsoft.com/office/powerpoint/2010/main" val="40653555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19</a:t>
            </a:fld>
            <a:endParaRPr lang="en-US"/>
          </a:p>
        </p:txBody>
      </p:sp>
    </p:spTree>
    <p:extLst>
      <p:ext uri="{BB962C8B-B14F-4D97-AF65-F5344CB8AC3E}">
        <p14:creationId xmlns:p14="http://schemas.microsoft.com/office/powerpoint/2010/main" val="1365974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20</a:t>
            </a:fld>
            <a:endParaRPr lang="en-US"/>
          </a:p>
        </p:txBody>
      </p:sp>
    </p:spTree>
    <p:extLst>
      <p:ext uri="{BB962C8B-B14F-4D97-AF65-F5344CB8AC3E}">
        <p14:creationId xmlns:p14="http://schemas.microsoft.com/office/powerpoint/2010/main" val="28651226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21</a:t>
            </a:fld>
            <a:endParaRPr lang="en-US"/>
          </a:p>
        </p:txBody>
      </p:sp>
    </p:spTree>
    <p:extLst>
      <p:ext uri="{BB962C8B-B14F-4D97-AF65-F5344CB8AC3E}">
        <p14:creationId xmlns:p14="http://schemas.microsoft.com/office/powerpoint/2010/main" val="500032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22</a:t>
            </a:fld>
            <a:endParaRPr lang="en-US"/>
          </a:p>
        </p:txBody>
      </p:sp>
    </p:spTree>
    <p:extLst>
      <p:ext uri="{BB962C8B-B14F-4D97-AF65-F5344CB8AC3E}">
        <p14:creationId xmlns:p14="http://schemas.microsoft.com/office/powerpoint/2010/main" val="1009963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3</a:t>
            </a:fld>
            <a:endParaRPr lang="en-US"/>
          </a:p>
        </p:txBody>
      </p:sp>
    </p:spTree>
    <p:extLst>
      <p:ext uri="{BB962C8B-B14F-4D97-AF65-F5344CB8AC3E}">
        <p14:creationId xmlns:p14="http://schemas.microsoft.com/office/powerpoint/2010/main" val="4230395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23</a:t>
            </a:fld>
            <a:endParaRPr lang="en-US"/>
          </a:p>
        </p:txBody>
      </p:sp>
    </p:spTree>
    <p:extLst>
      <p:ext uri="{BB962C8B-B14F-4D97-AF65-F5344CB8AC3E}">
        <p14:creationId xmlns:p14="http://schemas.microsoft.com/office/powerpoint/2010/main" val="4683608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24</a:t>
            </a:fld>
            <a:endParaRPr lang="en-US"/>
          </a:p>
        </p:txBody>
      </p:sp>
    </p:spTree>
    <p:extLst>
      <p:ext uri="{BB962C8B-B14F-4D97-AF65-F5344CB8AC3E}">
        <p14:creationId xmlns:p14="http://schemas.microsoft.com/office/powerpoint/2010/main" val="10624823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25</a:t>
            </a:fld>
            <a:endParaRPr lang="en-US"/>
          </a:p>
        </p:txBody>
      </p:sp>
    </p:spTree>
    <p:extLst>
      <p:ext uri="{BB962C8B-B14F-4D97-AF65-F5344CB8AC3E}">
        <p14:creationId xmlns:p14="http://schemas.microsoft.com/office/powerpoint/2010/main" val="22769051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26</a:t>
            </a:fld>
            <a:endParaRPr lang="en-US"/>
          </a:p>
        </p:txBody>
      </p:sp>
    </p:spTree>
    <p:extLst>
      <p:ext uri="{BB962C8B-B14F-4D97-AF65-F5344CB8AC3E}">
        <p14:creationId xmlns:p14="http://schemas.microsoft.com/office/powerpoint/2010/main" val="36277461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27</a:t>
            </a:fld>
            <a:endParaRPr lang="en-US"/>
          </a:p>
        </p:txBody>
      </p:sp>
    </p:spTree>
    <p:extLst>
      <p:ext uri="{BB962C8B-B14F-4D97-AF65-F5344CB8AC3E}">
        <p14:creationId xmlns:p14="http://schemas.microsoft.com/office/powerpoint/2010/main" val="6294150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28</a:t>
            </a:fld>
            <a:endParaRPr lang="en-US"/>
          </a:p>
        </p:txBody>
      </p:sp>
    </p:spTree>
    <p:extLst>
      <p:ext uri="{BB962C8B-B14F-4D97-AF65-F5344CB8AC3E}">
        <p14:creationId xmlns:p14="http://schemas.microsoft.com/office/powerpoint/2010/main" val="22626569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29</a:t>
            </a:fld>
            <a:endParaRPr lang="en-US"/>
          </a:p>
        </p:txBody>
      </p:sp>
    </p:spTree>
    <p:extLst>
      <p:ext uri="{BB962C8B-B14F-4D97-AF65-F5344CB8AC3E}">
        <p14:creationId xmlns:p14="http://schemas.microsoft.com/office/powerpoint/2010/main" val="18120039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30</a:t>
            </a:fld>
            <a:endParaRPr lang="en-US"/>
          </a:p>
        </p:txBody>
      </p:sp>
    </p:spTree>
    <p:extLst>
      <p:ext uri="{BB962C8B-B14F-4D97-AF65-F5344CB8AC3E}">
        <p14:creationId xmlns:p14="http://schemas.microsoft.com/office/powerpoint/2010/main" val="32957727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31</a:t>
            </a:fld>
            <a:endParaRPr lang="en-US"/>
          </a:p>
        </p:txBody>
      </p:sp>
    </p:spTree>
    <p:extLst>
      <p:ext uri="{BB962C8B-B14F-4D97-AF65-F5344CB8AC3E}">
        <p14:creationId xmlns:p14="http://schemas.microsoft.com/office/powerpoint/2010/main" val="34831089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32</a:t>
            </a:fld>
            <a:endParaRPr lang="en-US"/>
          </a:p>
        </p:txBody>
      </p:sp>
    </p:spTree>
    <p:extLst>
      <p:ext uri="{BB962C8B-B14F-4D97-AF65-F5344CB8AC3E}">
        <p14:creationId xmlns:p14="http://schemas.microsoft.com/office/powerpoint/2010/main" val="795314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4</a:t>
            </a:fld>
            <a:endParaRPr lang="en-US"/>
          </a:p>
        </p:txBody>
      </p:sp>
    </p:spTree>
    <p:extLst>
      <p:ext uri="{BB962C8B-B14F-4D97-AF65-F5344CB8AC3E}">
        <p14:creationId xmlns:p14="http://schemas.microsoft.com/office/powerpoint/2010/main" val="432584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33</a:t>
            </a:fld>
            <a:endParaRPr lang="en-US"/>
          </a:p>
        </p:txBody>
      </p:sp>
    </p:spTree>
    <p:extLst>
      <p:ext uri="{BB962C8B-B14F-4D97-AF65-F5344CB8AC3E}">
        <p14:creationId xmlns:p14="http://schemas.microsoft.com/office/powerpoint/2010/main" val="9002368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34</a:t>
            </a:fld>
            <a:endParaRPr lang="en-US"/>
          </a:p>
        </p:txBody>
      </p:sp>
    </p:spTree>
    <p:extLst>
      <p:ext uri="{BB962C8B-B14F-4D97-AF65-F5344CB8AC3E}">
        <p14:creationId xmlns:p14="http://schemas.microsoft.com/office/powerpoint/2010/main" val="30922564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35</a:t>
            </a:fld>
            <a:endParaRPr lang="en-US"/>
          </a:p>
        </p:txBody>
      </p:sp>
    </p:spTree>
    <p:extLst>
      <p:ext uri="{BB962C8B-B14F-4D97-AF65-F5344CB8AC3E}">
        <p14:creationId xmlns:p14="http://schemas.microsoft.com/office/powerpoint/2010/main" val="40223114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36</a:t>
            </a:fld>
            <a:endParaRPr lang="en-US"/>
          </a:p>
        </p:txBody>
      </p:sp>
    </p:spTree>
    <p:extLst>
      <p:ext uri="{BB962C8B-B14F-4D97-AF65-F5344CB8AC3E}">
        <p14:creationId xmlns:p14="http://schemas.microsoft.com/office/powerpoint/2010/main" val="7388455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37</a:t>
            </a:fld>
            <a:endParaRPr lang="en-US"/>
          </a:p>
        </p:txBody>
      </p:sp>
    </p:spTree>
    <p:extLst>
      <p:ext uri="{BB962C8B-B14F-4D97-AF65-F5344CB8AC3E}">
        <p14:creationId xmlns:p14="http://schemas.microsoft.com/office/powerpoint/2010/main" val="514567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5</a:t>
            </a:fld>
            <a:endParaRPr lang="en-US"/>
          </a:p>
        </p:txBody>
      </p:sp>
    </p:spTree>
    <p:extLst>
      <p:ext uri="{BB962C8B-B14F-4D97-AF65-F5344CB8AC3E}">
        <p14:creationId xmlns:p14="http://schemas.microsoft.com/office/powerpoint/2010/main" val="2080625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6</a:t>
            </a:fld>
            <a:endParaRPr lang="en-US"/>
          </a:p>
        </p:txBody>
      </p:sp>
    </p:spTree>
    <p:extLst>
      <p:ext uri="{BB962C8B-B14F-4D97-AF65-F5344CB8AC3E}">
        <p14:creationId xmlns:p14="http://schemas.microsoft.com/office/powerpoint/2010/main" val="4001530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7</a:t>
            </a:fld>
            <a:endParaRPr lang="en-US"/>
          </a:p>
        </p:txBody>
      </p:sp>
    </p:spTree>
    <p:extLst>
      <p:ext uri="{BB962C8B-B14F-4D97-AF65-F5344CB8AC3E}">
        <p14:creationId xmlns:p14="http://schemas.microsoft.com/office/powerpoint/2010/main" val="2402639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8</a:t>
            </a:fld>
            <a:endParaRPr lang="en-US"/>
          </a:p>
        </p:txBody>
      </p:sp>
    </p:spTree>
    <p:extLst>
      <p:ext uri="{BB962C8B-B14F-4D97-AF65-F5344CB8AC3E}">
        <p14:creationId xmlns:p14="http://schemas.microsoft.com/office/powerpoint/2010/main" val="3875115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9</a:t>
            </a:fld>
            <a:endParaRPr lang="en-US"/>
          </a:p>
        </p:txBody>
      </p:sp>
    </p:spTree>
    <p:extLst>
      <p:ext uri="{BB962C8B-B14F-4D97-AF65-F5344CB8AC3E}">
        <p14:creationId xmlns:p14="http://schemas.microsoft.com/office/powerpoint/2010/main" val="286515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01AEB7-DF1E-074E-AD3C-BD912806E15D}" type="slidenum">
              <a:rPr lang="en-US" smtClean="0"/>
              <a:t>12</a:t>
            </a:fld>
            <a:endParaRPr lang="en-US"/>
          </a:p>
        </p:txBody>
      </p:sp>
    </p:spTree>
    <p:extLst>
      <p:ext uri="{BB962C8B-B14F-4D97-AF65-F5344CB8AC3E}">
        <p14:creationId xmlns:p14="http://schemas.microsoft.com/office/powerpoint/2010/main" val="1352520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4B3B5-F817-4771-8FB1-D7DB334F886D}"/>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9F70C34-F421-4B25-944C-8338358698D9}"/>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165F280-C45C-4100-901B-C5FD38E0A7E5}"/>
              </a:ext>
            </a:extLst>
          </p:cNvPr>
          <p:cNvSpPr>
            <a:spLocks noGrp="1"/>
          </p:cNvSpPr>
          <p:nvPr>
            <p:ph type="dt" sz="half" idx="10"/>
          </p:nvPr>
        </p:nvSpPr>
        <p:spPr/>
        <p:txBody>
          <a:bodyPr/>
          <a:lstStyle/>
          <a:p>
            <a:fld id="{B56D8167-AD8C-45E3-AC84-4A5D29EF213A}" type="datetimeFigureOut">
              <a:rPr lang="en-US" smtClean="0"/>
              <a:t>10/14/2020</a:t>
            </a:fld>
            <a:endParaRPr lang="en-US"/>
          </a:p>
        </p:txBody>
      </p:sp>
      <p:sp>
        <p:nvSpPr>
          <p:cNvPr id="5" name="Footer Placeholder 4">
            <a:extLst>
              <a:ext uri="{FF2B5EF4-FFF2-40B4-BE49-F238E27FC236}">
                <a16:creationId xmlns:a16="http://schemas.microsoft.com/office/drawing/2014/main" id="{56DF8E21-7793-4D19-952E-794BE1B978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8D1628-8D5A-498C-9B93-E9454317FEC0}"/>
              </a:ext>
            </a:extLst>
          </p:cNvPr>
          <p:cNvSpPr>
            <a:spLocks noGrp="1"/>
          </p:cNvSpPr>
          <p:nvPr>
            <p:ph type="sldNum" sz="quarter" idx="12"/>
          </p:nvPr>
        </p:nvSpPr>
        <p:spPr/>
        <p:txBody>
          <a:bodyPr/>
          <a:lstStyle/>
          <a:p>
            <a:fld id="{4979B935-C483-4E58-9132-FFF7D33FE23D}" type="slidenum">
              <a:rPr lang="en-US" smtClean="0"/>
              <a:t>‹#›</a:t>
            </a:fld>
            <a:endParaRPr lang="en-US"/>
          </a:p>
        </p:txBody>
      </p:sp>
    </p:spTree>
    <p:extLst>
      <p:ext uri="{BB962C8B-B14F-4D97-AF65-F5344CB8AC3E}">
        <p14:creationId xmlns:p14="http://schemas.microsoft.com/office/powerpoint/2010/main" val="275305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3E8C2-A3E9-46FF-84EA-C7470F963D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8AADF2-99BA-4CC1-AD7E-8DF9738E31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85D033-7004-4899-8D04-32B9531C0A39}"/>
              </a:ext>
            </a:extLst>
          </p:cNvPr>
          <p:cNvSpPr>
            <a:spLocks noGrp="1"/>
          </p:cNvSpPr>
          <p:nvPr>
            <p:ph type="dt" sz="half" idx="10"/>
          </p:nvPr>
        </p:nvSpPr>
        <p:spPr/>
        <p:txBody>
          <a:bodyPr/>
          <a:lstStyle/>
          <a:p>
            <a:fld id="{05F0F182-A738-D344-AD4C-0014E2FCF0E4}" type="datetimeFigureOut">
              <a:rPr lang="en-US" smtClean="0"/>
              <a:t>10/14/2020</a:t>
            </a:fld>
            <a:endParaRPr lang="en-US"/>
          </a:p>
        </p:txBody>
      </p:sp>
      <p:sp>
        <p:nvSpPr>
          <p:cNvPr id="5" name="Footer Placeholder 4">
            <a:extLst>
              <a:ext uri="{FF2B5EF4-FFF2-40B4-BE49-F238E27FC236}">
                <a16:creationId xmlns:a16="http://schemas.microsoft.com/office/drawing/2014/main" id="{87557770-1F9E-4927-BF7A-A8EE1C5C60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88335B-6311-4366-9AA1-B4431C42D214}"/>
              </a:ext>
            </a:extLst>
          </p:cNvPr>
          <p:cNvSpPr>
            <a:spLocks noGrp="1"/>
          </p:cNvSpPr>
          <p:nvPr>
            <p:ph type="sldNum" sz="quarter" idx="12"/>
          </p:nvPr>
        </p:nvSpPr>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3323444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F8DB8A-8B24-4129-B73B-7C03533F6351}"/>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35A221-C520-4C20-A2EE-FCB62C447067}"/>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16043E-235A-4A0C-9038-9525BD534BF5}"/>
              </a:ext>
            </a:extLst>
          </p:cNvPr>
          <p:cNvSpPr>
            <a:spLocks noGrp="1"/>
          </p:cNvSpPr>
          <p:nvPr>
            <p:ph type="dt" sz="half" idx="10"/>
          </p:nvPr>
        </p:nvSpPr>
        <p:spPr/>
        <p:txBody>
          <a:bodyPr/>
          <a:lstStyle/>
          <a:p>
            <a:fld id="{05F0F182-A738-D344-AD4C-0014E2FCF0E4}" type="datetimeFigureOut">
              <a:rPr lang="en-US" smtClean="0"/>
              <a:t>10/14/2020</a:t>
            </a:fld>
            <a:endParaRPr lang="en-US"/>
          </a:p>
        </p:txBody>
      </p:sp>
      <p:sp>
        <p:nvSpPr>
          <p:cNvPr id="5" name="Footer Placeholder 4">
            <a:extLst>
              <a:ext uri="{FF2B5EF4-FFF2-40B4-BE49-F238E27FC236}">
                <a16:creationId xmlns:a16="http://schemas.microsoft.com/office/drawing/2014/main" id="{736E57F0-995D-4E74-815F-A2291B7500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3335D8-7438-4B43-8226-7400F3F4D3DC}"/>
              </a:ext>
            </a:extLst>
          </p:cNvPr>
          <p:cNvSpPr>
            <a:spLocks noGrp="1"/>
          </p:cNvSpPr>
          <p:nvPr>
            <p:ph type="sldNum" sz="quarter" idx="12"/>
          </p:nvPr>
        </p:nvSpPr>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4029092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1772"/>
            <a:ext cx="77724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81222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0" y="5012500"/>
            <a:ext cx="628650" cy="210906"/>
          </a:xfrm>
          <a:prstGeom prst="rect">
            <a:avLst/>
          </a:prstGeom>
        </p:spPr>
        <p:txBody>
          <a:bodyPr/>
          <a:lstStyle/>
          <a:p>
            <a:fld id="{D0B5CDF8-54D5-6043-A52E-76818AC5EAB8}" type="slidenum">
              <a:rPr lang="en-US" smtClean="0"/>
              <a:t>‹#›</a:t>
            </a:fld>
            <a:endParaRPr lang="en-US"/>
          </a:p>
        </p:txBody>
      </p:sp>
      <p:sp>
        <p:nvSpPr>
          <p:cNvPr id="6" name="Title 1"/>
          <p:cNvSpPr txBox="1">
            <a:spLocks/>
          </p:cNvSpPr>
          <p:nvPr userDrawn="1"/>
        </p:nvSpPr>
        <p:spPr>
          <a:xfrm>
            <a:off x="406581" y="273845"/>
            <a:ext cx="7096625" cy="1072118"/>
          </a:xfrm>
          <a:prstGeom prst="rect">
            <a:avLst/>
          </a:prstGeom>
        </p:spPr>
        <p:txBody>
          <a:bodyPr vert="horz" lIns="68580" tIns="34290" rIns="68580" bIns="34290" rtlCol="0" anchor="t">
            <a:normAutofit/>
          </a:bodyPr>
          <a:lstStyle>
            <a:lvl1pPr algn="l" defTabSz="914400" rtl="0" eaLnBrk="1" latinLnBrk="0" hangingPunct="1">
              <a:lnSpc>
                <a:spcPct val="90000"/>
              </a:lnSpc>
              <a:spcBef>
                <a:spcPct val="0"/>
              </a:spcBef>
              <a:buNone/>
              <a:defRPr sz="4400" b="0" i="0" kern="1200">
                <a:solidFill>
                  <a:schemeClr val="tx1"/>
                </a:solidFill>
                <a:latin typeface="Helvetica Neue Medium" charset="0"/>
                <a:ea typeface="Helvetica Neue Medium" charset="0"/>
                <a:cs typeface="Helvetica Neue Medium" charset="0"/>
              </a:defRPr>
            </a:lvl1pPr>
          </a:lstStyle>
          <a:p>
            <a:endParaRPr lang="en-US" sz="3300"/>
          </a:p>
        </p:txBody>
      </p:sp>
      <p:sp>
        <p:nvSpPr>
          <p:cNvPr id="8" name="Chart Placeholder 7"/>
          <p:cNvSpPr>
            <a:spLocks noGrp="1"/>
          </p:cNvSpPr>
          <p:nvPr>
            <p:ph type="chart" sz="quarter" idx="13"/>
          </p:nvPr>
        </p:nvSpPr>
        <p:spPr>
          <a:xfrm>
            <a:off x="406581" y="1454922"/>
            <a:ext cx="8472500" cy="3038030"/>
          </a:xfrm>
        </p:spPr>
        <p:txBody>
          <a:bodyPr/>
          <a:lstStyle/>
          <a:p>
            <a:r>
              <a:rPr lang="en-US"/>
              <a:t>Click icon to add chart</a:t>
            </a:r>
          </a:p>
        </p:txBody>
      </p:sp>
    </p:spTree>
    <p:extLst>
      <p:ext uri="{BB962C8B-B14F-4D97-AF65-F5344CB8AC3E}">
        <p14:creationId xmlns:p14="http://schemas.microsoft.com/office/powerpoint/2010/main" val="201501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F7314-E2DD-4957-A3FA-804082F668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A63CD3-8E3F-4218-BA3A-966F483131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7DFA22-AA5F-4433-A0AB-13CA88A1F5CE}"/>
              </a:ext>
            </a:extLst>
          </p:cNvPr>
          <p:cNvSpPr>
            <a:spLocks noGrp="1"/>
          </p:cNvSpPr>
          <p:nvPr>
            <p:ph type="dt" sz="half" idx="10"/>
          </p:nvPr>
        </p:nvSpPr>
        <p:spPr/>
        <p:txBody>
          <a:bodyPr/>
          <a:lstStyle/>
          <a:p>
            <a:fld id="{05F0F182-A738-D344-AD4C-0014E2FCF0E4}" type="datetimeFigureOut">
              <a:rPr lang="en-US" smtClean="0"/>
              <a:t>10/14/2020</a:t>
            </a:fld>
            <a:endParaRPr lang="en-US"/>
          </a:p>
        </p:txBody>
      </p:sp>
      <p:sp>
        <p:nvSpPr>
          <p:cNvPr id="5" name="Footer Placeholder 4">
            <a:extLst>
              <a:ext uri="{FF2B5EF4-FFF2-40B4-BE49-F238E27FC236}">
                <a16:creationId xmlns:a16="http://schemas.microsoft.com/office/drawing/2014/main" id="{DFD6A8DB-AADA-4632-9A9B-E995EDCEE7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EFCFD8-E47F-460C-9AE7-404E3FEA4999}"/>
              </a:ext>
            </a:extLst>
          </p:cNvPr>
          <p:cNvSpPr>
            <a:spLocks noGrp="1"/>
          </p:cNvSpPr>
          <p:nvPr>
            <p:ph type="sldNum" sz="quarter" idx="12"/>
          </p:nvPr>
        </p:nvSpPr>
        <p:spPr/>
        <p:txBody>
          <a:bodyPr/>
          <a:lstStyle/>
          <a:p>
            <a:fld id="{D0B5CDF8-54D5-6043-A52E-76818AC5EAB8}" type="slidenum">
              <a:rPr lang="en-US" smtClean="0"/>
              <a:pPr/>
              <a:t>‹#›</a:t>
            </a:fld>
            <a:endParaRPr lang="en-US"/>
          </a:p>
        </p:txBody>
      </p:sp>
    </p:spTree>
    <p:extLst>
      <p:ext uri="{BB962C8B-B14F-4D97-AF65-F5344CB8AC3E}">
        <p14:creationId xmlns:p14="http://schemas.microsoft.com/office/powerpoint/2010/main" val="1848624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26461-05C2-4366-9207-AE52003CEB08}"/>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BA11E904-3526-4B23-A3C8-8DF085BAA69E}"/>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96C3ED-124B-4F47-A447-9BC27CE0CAAB}"/>
              </a:ext>
            </a:extLst>
          </p:cNvPr>
          <p:cNvSpPr>
            <a:spLocks noGrp="1"/>
          </p:cNvSpPr>
          <p:nvPr>
            <p:ph type="dt" sz="half" idx="10"/>
          </p:nvPr>
        </p:nvSpPr>
        <p:spPr/>
        <p:txBody>
          <a:bodyPr/>
          <a:lstStyle/>
          <a:p>
            <a:fld id="{05F0F182-A738-D344-AD4C-0014E2FCF0E4}" type="datetimeFigureOut">
              <a:rPr lang="en-US" smtClean="0"/>
              <a:t>10/14/2020</a:t>
            </a:fld>
            <a:endParaRPr lang="en-US"/>
          </a:p>
        </p:txBody>
      </p:sp>
      <p:sp>
        <p:nvSpPr>
          <p:cNvPr id="5" name="Footer Placeholder 4">
            <a:extLst>
              <a:ext uri="{FF2B5EF4-FFF2-40B4-BE49-F238E27FC236}">
                <a16:creationId xmlns:a16="http://schemas.microsoft.com/office/drawing/2014/main" id="{B5815855-9A64-44F6-A7A5-D3DDA6D452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53D31F-C3D9-449B-87D3-F7500947D0CD}"/>
              </a:ext>
            </a:extLst>
          </p:cNvPr>
          <p:cNvSpPr>
            <a:spLocks noGrp="1"/>
          </p:cNvSpPr>
          <p:nvPr>
            <p:ph type="sldNum" sz="quarter" idx="12"/>
          </p:nvPr>
        </p:nvSpPr>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281497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D6810-38EA-4C75-A344-A1DEB8B813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513193-4F98-47B1-92B1-357E106E63B9}"/>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CEDAC1-66F2-4CA4-A2F0-AD949C5BF398}"/>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B7B92D-3205-431E-B765-CCDA1900E41F}"/>
              </a:ext>
            </a:extLst>
          </p:cNvPr>
          <p:cNvSpPr>
            <a:spLocks noGrp="1"/>
          </p:cNvSpPr>
          <p:nvPr>
            <p:ph type="dt" sz="half" idx="10"/>
          </p:nvPr>
        </p:nvSpPr>
        <p:spPr/>
        <p:txBody>
          <a:bodyPr/>
          <a:lstStyle/>
          <a:p>
            <a:fld id="{05F0F182-A738-D344-AD4C-0014E2FCF0E4}" type="datetimeFigureOut">
              <a:rPr lang="en-US" smtClean="0"/>
              <a:t>10/14/2020</a:t>
            </a:fld>
            <a:endParaRPr lang="en-US"/>
          </a:p>
        </p:txBody>
      </p:sp>
      <p:sp>
        <p:nvSpPr>
          <p:cNvPr id="6" name="Footer Placeholder 5">
            <a:extLst>
              <a:ext uri="{FF2B5EF4-FFF2-40B4-BE49-F238E27FC236}">
                <a16:creationId xmlns:a16="http://schemas.microsoft.com/office/drawing/2014/main" id="{97C40679-5F39-40E8-9AEA-F9EAF2AB57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487E22-3A18-489C-969A-014B484A2183}"/>
              </a:ext>
            </a:extLst>
          </p:cNvPr>
          <p:cNvSpPr>
            <a:spLocks noGrp="1"/>
          </p:cNvSpPr>
          <p:nvPr>
            <p:ph type="sldNum" sz="quarter" idx="12"/>
          </p:nvPr>
        </p:nvSpPr>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461218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AD40C-D752-4FF0-8DB6-47A989436893}"/>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A34279-F25C-433E-849C-5F8B3BAB42F5}"/>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5F5E7A1-75C4-473D-A352-3F0D73C3A746}"/>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9AC01D-BCDA-4268-B4AC-290DACCC2512}"/>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929AD78-69DD-45BE-8D23-86E273143894}"/>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61EECC-84A3-46DB-8FAA-73274A682378}"/>
              </a:ext>
            </a:extLst>
          </p:cNvPr>
          <p:cNvSpPr>
            <a:spLocks noGrp="1"/>
          </p:cNvSpPr>
          <p:nvPr>
            <p:ph type="dt" sz="half" idx="10"/>
          </p:nvPr>
        </p:nvSpPr>
        <p:spPr/>
        <p:txBody>
          <a:bodyPr/>
          <a:lstStyle/>
          <a:p>
            <a:fld id="{05F0F182-A738-D344-AD4C-0014E2FCF0E4}" type="datetimeFigureOut">
              <a:rPr lang="en-US" smtClean="0"/>
              <a:t>10/14/2020</a:t>
            </a:fld>
            <a:endParaRPr lang="en-US"/>
          </a:p>
        </p:txBody>
      </p:sp>
      <p:sp>
        <p:nvSpPr>
          <p:cNvPr id="8" name="Footer Placeholder 7">
            <a:extLst>
              <a:ext uri="{FF2B5EF4-FFF2-40B4-BE49-F238E27FC236}">
                <a16:creationId xmlns:a16="http://schemas.microsoft.com/office/drawing/2014/main" id="{6CAFC9D4-8A57-43D5-A719-319A357D13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39498C-B7B7-4E91-B5AC-7106F9059F44}"/>
              </a:ext>
            </a:extLst>
          </p:cNvPr>
          <p:cNvSpPr>
            <a:spLocks noGrp="1"/>
          </p:cNvSpPr>
          <p:nvPr>
            <p:ph type="sldNum" sz="quarter" idx="12"/>
          </p:nvPr>
        </p:nvSpPr>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2563594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8716C-D696-4A91-9DEB-3C00D6E0D7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97D92-7763-4075-BF58-5637ACC08D4B}"/>
              </a:ext>
            </a:extLst>
          </p:cNvPr>
          <p:cNvSpPr>
            <a:spLocks noGrp="1"/>
          </p:cNvSpPr>
          <p:nvPr>
            <p:ph type="dt" sz="half" idx="10"/>
          </p:nvPr>
        </p:nvSpPr>
        <p:spPr/>
        <p:txBody>
          <a:bodyPr/>
          <a:lstStyle/>
          <a:p>
            <a:fld id="{B56D8167-AD8C-45E3-AC84-4A5D29EF213A}" type="datetimeFigureOut">
              <a:rPr lang="en-US" smtClean="0"/>
              <a:t>10/14/2020</a:t>
            </a:fld>
            <a:endParaRPr lang="en-US"/>
          </a:p>
        </p:txBody>
      </p:sp>
      <p:sp>
        <p:nvSpPr>
          <p:cNvPr id="4" name="Footer Placeholder 3">
            <a:extLst>
              <a:ext uri="{FF2B5EF4-FFF2-40B4-BE49-F238E27FC236}">
                <a16:creationId xmlns:a16="http://schemas.microsoft.com/office/drawing/2014/main" id="{8B011636-871A-4B82-BD76-23D9B99776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9ED2CD-83EE-49D6-8EAE-EAA23A840FAB}"/>
              </a:ext>
            </a:extLst>
          </p:cNvPr>
          <p:cNvSpPr>
            <a:spLocks noGrp="1"/>
          </p:cNvSpPr>
          <p:nvPr>
            <p:ph type="sldNum" sz="quarter" idx="12"/>
          </p:nvPr>
        </p:nvSpPr>
        <p:spPr/>
        <p:txBody>
          <a:bodyPr/>
          <a:lstStyle/>
          <a:p>
            <a:fld id="{4979B935-C483-4E58-9132-FFF7D33FE23D}" type="slidenum">
              <a:rPr lang="en-US" smtClean="0"/>
              <a:t>‹#›</a:t>
            </a:fld>
            <a:endParaRPr lang="en-US"/>
          </a:p>
        </p:txBody>
      </p:sp>
    </p:spTree>
    <p:extLst>
      <p:ext uri="{BB962C8B-B14F-4D97-AF65-F5344CB8AC3E}">
        <p14:creationId xmlns:p14="http://schemas.microsoft.com/office/powerpoint/2010/main" val="3175228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C89E5C-6C6C-412F-823D-407437BFDFF5}"/>
              </a:ext>
            </a:extLst>
          </p:cNvPr>
          <p:cNvSpPr>
            <a:spLocks noGrp="1"/>
          </p:cNvSpPr>
          <p:nvPr>
            <p:ph type="dt" sz="half" idx="10"/>
          </p:nvPr>
        </p:nvSpPr>
        <p:spPr/>
        <p:txBody>
          <a:bodyPr/>
          <a:lstStyle/>
          <a:p>
            <a:fld id="{05F0F182-A738-D344-AD4C-0014E2FCF0E4}" type="datetimeFigureOut">
              <a:rPr lang="en-US" smtClean="0"/>
              <a:t>10/14/2020</a:t>
            </a:fld>
            <a:endParaRPr lang="en-US"/>
          </a:p>
        </p:txBody>
      </p:sp>
      <p:sp>
        <p:nvSpPr>
          <p:cNvPr id="3" name="Footer Placeholder 2">
            <a:extLst>
              <a:ext uri="{FF2B5EF4-FFF2-40B4-BE49-F238E27FC236}">
                <a16:creationId xmlns:a16="http://schemas.microsoft.com/office/drawing/2014/main" id="{BBBB8C62-789D-49CD-B1E7-C442F7AC57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629F83-B11E-45AB-BB2B-6721696392A5}"/>
              </a:ext>
            </a:extLst>
          </p:cNvPr>
          <p:cNvSpPr>
            <a:spLocks noGrp="1"/>
          </p:cNvSpPr>
          <p:nvPr>
            <p:ph type="sldNum" sz="quarter" idx="12"/>
          </p:nvPr>
        </p:nvSpPr>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3154141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54202-088E-4E0C-AEAF-D6F047650DDF}"/>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87F3AE14-9EF2-4C35-B897-7D11D05C3EF5}"/>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826E3E-A19A-499B-889B-E3EE5B7A37EB}"/>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35A9D53-1DE9-4085-BA25-9259D8EB32B7}"/>
              </a:ext>
            </a:extLst>
          </p:cNvPr>
          <p:cNvSpPr>
            <a:spLocks noGrp="1"/>
          </p:cNvSpPr>
          <p:nvPr>
            <p:ph type="dt" sz="half" idx="10"/>
          </p:nvPr>
        </p:nvSpPr>
        <p:spPr/>
        <p:txBody>
          <a:bodyPr/>
          <a:lstStyle/>
          <a:p>
            <a:fld id="{05F0F182-A738-D344-AD4C-0014E2FCF0E4}" type="datetimeFigureOut">
              <a:rPr lang="en-US" smtClean="0"/>
              <a:t>10/14/2020</a:t>
            </a:fld>
            <a:endParaRPr lang="en-US"/>
          </a:p>
        </p:txBody>
      </p:sp>
      <p:sp>
        <p:nvSpPr>
          <p:cNvPr id="6" name="Footer Placeholder 5">
            <a:extLst>
              <a:ext uri="{FF2B5EF4-FFF2-40B4-BE49-F238E27FC236}">
                <a16:creationId xmlns:a16="http://schemas.microsoft.com/office/drawing/2014/main" id="{4CF2A5E4-9635-4DD6-A8AB-52F86DD01A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AE4264-6993-4F04-A9EB-7A38F6904E70}"/>
              </a:ext>
            </a:extLst>
          </p:cNvPr>
          <p:cNvSpPr>
            <a:spLocks noGrp="1"/>
          </p:cNvSpPr>
          <p:nvPr>
            <p:ph type="sldNum" sz="quarter" idx="12"/>
          </p:nvPr>
        </p:nvSpPr>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3786267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431AC-FDBD-4A5E-85FB-6FC21E6DA2A8}"/>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58CCE439-99D5-41CC-9F69-0B251A229FA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6666A8AA-A007-44F8-B8A0-C4192BFA60D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D95F979-6589-41ED-AECB-7857CE994901}"/>
              </a:ext>
            </a:extLst>
          </p:cNvPr>
          <p:cNvSpPr>
            <a:spLocks noGrp="1"/>
          </p:cNvSpPr>
          <p:nvPr>
            <p:ph type="dt" sz="half" idx="10"/>
          </p:nvPr>
        </p:nvSpPr>
        <p:spPr/>
        <p:txBody>
          <a:bodyPr/>
          <a:lstStyle/>
          <a:p>
            <a:fld id="{05F0F182-A738-D344-AD4C-0014E2FCF0E4}" type="datetimeFigureOut">
              <a:rPr lang="en-US" smtClean="0"/>
              <a:t>10/14/2020</a:t>
            </a:fld>
            <a:endParaRPr lang="en-US"/>
          </a:p>
        </p:txBody>
      </p:sp>
      <p:sp>
        <p:nvSpPr>
          <p:cNvPr id="6" name="Footer Placeholder 5">
            <a:extLst>
              <a:ext uri="{FF2B5EF4-FFF2-40B4-BE49-F238E27FC236}">
                <a16:creationId xmlns:a16="http://schemas.microsoft.com/office/drawing/2014/main" id="{7C162808-4CD2-4BA5-866F-92F6DEE771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03AF4A-E92C-4A3F-A3F9-9254F628F2BA}"/>
              </a:ext>
            </a:extLst>
          </p:cNvPr>
          <p:cNvSpPr>
            <a:spLocks noGrp="1"/>
          </p:cNvSpPr>
          <p:nvPr>
            <p:ph type="sldNum" sz="quarter" idx="12"/>
          </p:nvPr>
        </p:nvSpPr>
        <p:spPr/>
        <p:txBody>
          <a:bodyPr/>
          <a:lstStyle/>
          <a:p>
            <a:fld id="{D0B5CDF8-54D5-6043-A52E-76818AC5EAB8}" type="slidenum">
              <a:rPr lang="en-US" smtClean="0"/>
              <a:t>‹#›</a:t>
            </a:fld>
            <a:endParaRPr lang="en-US"/>
          </a:p>
        </p:txBody>
      </p:sp>
    </p:spTree>
    <p:extLst>
      <p:ext uri="{BB962C8B-B14F-4D97-AF65-F5344CB8AC3E}">
        <p14:creationId xmlns:p14="http://schemas.microsoft.com/office/powerpoint/2010/main" val="1824078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9D78ED-7F47-420E-A6AC-FE46A5945A5E}"/>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358039-884D-4758-B069-DDD73C82DE1F}"/>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43526-9EF8-4943-8738-28DEF500BA0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56D8167-AD8C-45E3-AC84-4A5D29EF213A}" type="datetimeFigureOut">
              <a:rPr lang="en-US" smtClean="0"/>
              <a:t>10/14/2020</a:t>
            </a:fld>
            <a:endParaRPr lang="en-US"/>
          </a:p>
        </p:txBody>
      </p:sp>
      <p:sp>
        <p:nvSpPr>
          <p:cNvPr id="5" name="Footer Placeholder 4">
            <a:extLst>
              <a:ext uri="{FF2B5EF4-FFF2-40B4-BE49-F238E27FC236}">
                <a16:creationId xmlns:a16="http://schemas.microsoft.com/office/drawing/2014/main" id="{0D8D79DF-978B-459B-95E0-D03B0A52E35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334F44-7671-49EF-ADF4-751220232C20}"/>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979B935-C483-4E58-9132-FFF7D33FE23D}" type="slidenum">
              <a:rPr lang="en-US" smtClean="0"/>
              <a:t>‹#›</a:t>
            </a:fld>
            <a:endParaRPr lang="en-US"/>
          </a:p>
        </p:txBody>
      </p:sp>
    </p:spTree>
    <p:extLst>
      <p:ext uri="{BB962C8B-B14F-4D97-AF65-F5344CB8AC3E}">
        <p14:creationId xmlns:p14="http://schemas.microsoft.com/office/powerpoint/2010/main" val="28668443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61" r:id="rId12"/>
    <p:sldLayoutId id="2147483666"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5.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5.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15.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15.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7.jpeg"/><Relationship Id="rId7"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3348" y="377191"/>
            <a:ext cx="8709408" cy="1729503"/>
          </a:xfrm>
        </p:spPr>
        <p:txBody>
          <a:bodyPr>
            <a:noAutofit/>
          </a:bodyPr>
          <a:lstStyle/>
          <a:p>
            <a:pPr algn="l">
              <a:lnSpc>
                <a:spcPts val="2700"/>
              </a:lnSpc>
            </a:pPr>
            <a:r>
              <a:rPr lang="en-US" sz="2400" b="1" dirty="0">
                <a:latin typeface="Lato Extended"/>
                <a:ea typeface="KaiTi" panose="020B0503020204020204" pitchFamily="49" charset="-122"/>
                <a:cs typeface="Times New Roman" panose="02020603050405020304" pitchFamily="18" charset="0"/>
              </a:rPr>
              <a:t>Evaluation of Teamwork Quality and Individual Opportunity for Success in the Reality TV Show Survivor</a:t>
            </a:r>
            <a:br>
              <a:rPr lang="en-US" sz="2400" b="1" dirty="0">
                <a:latin typeface="Lato Extended"/>
                <a:ea typeface="KaiTi" panose="020B0503020204020204" pitchFamily="49" charset="-122"/>
                <a:cs typeface="Times New Roman" panose="02020603050405020304" pitchFamily="18" charset="0"/>
              </a:rPr>
            </a:br>
            <a:endParaRPr lang="en-US" sz="1200" b="1" dirty="0">
              <a:latin typeface="Lato Extended"/>
              <a:ea typeface="KaiTi" panose="020B0503020204020204" pitchFamily="49" charset="-122"/>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sp>
        <p:nvSpPr>
          <p:cNvPr id="4" name="Rectangle 3">
            <a:extLst>
              <a:ext uri="{FF2B5EF4-FFF2-40B4-BE49-F238E27FC236}">
                <a16:creationId xmlns:a16="http://schemas.microsoft.com/office/drawing/2014/main" id="{FED9BA98-659E-4D9D-9B40-9868C84DF01F}"/>
              </a:ext>
            </a:extLst>
          </p:cNvPr>
          <p:cNvSpPr/>
          <p:nvPr/>
        </p:nvSpPr>
        <p:spPr>
          <a:xfrm>
            <a:off x="1524000" y="3036807"/>
            <a:ext cx="6096000" cy="1569660"/>
          </a:xfrm>
          <a:prstGeom prst="rect">
            <a:avLst/>
          </a:prstGeom>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0">
                <a:solidFill>
                  <a:srgbClr val="6A737D"/>
                </a:solidFill>
                <a:effectLst/>
                <a:latin typeface="Lato Extended"/>
              </a:rPr>
              <a:t>School of Modeling, Simulation, and Training</a:t>
            </a:r>
          </a:p>
          <a:p>
            <a:pPr algn="ctr"/>
            <a:r>
              <a:rPr lang="en-US" b="0" i="0">
                <a:solidFill>
                  <a:srgbClr val="6A737D"/>
                </a:solidFill>
                <a:effectLst/>
                <a:latin typeface="Lato Extended"/>
              </a:rPr>
              <a:t>University of Central Florida</a:t>
            </a:r>
          </a:p>
          <a:p>
            <a:pPr algn="ctr"/>
            <a:endParaRPr lang="en-US" sz="1200">
              <a:solidFill>
                <a:srgbClr val="6A737D"/>
              </a:solidFill>
              <a:latin typeface="Lato Extended"/>
            </a:endParaRPr>
          </a:p>
          <a:p>
            <a:pPr algn="ctr"/>
            <a:r>
              <a:rPr lang="en-US" sz="1200">
                <a:solidFill>
                  <a:srgbClr val="6A737D"/>
                </a:solidFill>
                <a:latin typeface="Lato Extended"/>
              </a:rPr>
              <a:t>The Survivors:</a:t>
            </a:r>
          </a:p>
          <a:p>
            <a:pPr algn="ctr"/>
            <a:r>
              <a:rPr lang="en-US" sz="1200">
                <a:solidFill>
                  <a:srgbClr val="6A737D"/>
                </a:solidFill>
                <a:latin typeface="Lato Extended"/>
              </a:rPr>
              <a:t>MICHAEL ALLEN</a:t>
            </a:r>
          </a:p>
          <a:p>
            <a:pPr algn="ctr"/>
            <a:r>
              <a:rPr lang="en-US" sz="1200">
                <a:solidFill>
                  <a:srgbClr val="6A737D"/>
                </a:solidFill>
                <a:latin typeface="Lato Extended"/>
              </a:rPr>
              <a:t>BRADLEY KRIZNAR</a:t>
            </a:r>
          </a:p>
          <a:p>
            <a:pPr algn="ctr"/>
            <a:r>
              <a:rPr lang="en-US" sz="1200">
                <a:solidFill>
                  <a:srgbClr val="6A737D"/>
                </a:solidFill>
                <a:latin typeface="Lato Extended"/>
              </a:rPr>
              <a:t>JESSICA WILLIAMS</a:t>
            </a:r>
          </a:p>
        </p:txBody>
      </p:sp>
      <p:pic>
        <p:nvPicPr>
          <p:cNvPr id="8" name="Picture 2" descr="Survivor (U.S.) | Survivor Wiki | Fandom">
            <a:extLst>
              <a:ext uri="{FF2B5EF4-FFF2-40B4-BE49-F238E27FC236}">
                <a16:creationId xmlns:a16="http://schemas.microsoft.com/office/drawing/2014/main" id="{5963212F-605D-45D5-81AA-DE06EB6B7A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4144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50EC601-2691-5E4F-8114-442EE62E1C27}"/>
              </a:ext>
            </a:extLst>
          </p:cNvPr>
          <p:cNvSpPr/>
          <p:nvPr/>
        </p:nvSpPr>
        <p:spPr>
          <a:xfrm>
            <a:off x="434147" y="767255"/>
            <a:ext cx="914400" cy="914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Team 1</a:t>
            </a:r>
          </a:p>
        </p:txBody>
      </p:sp>
      <p:sp>
        <p:nvSpPr>
          <p:cNvPr id="5" name="Oval 4">
            <a:extLst>
              <a:ext uri="{FF2B5EF4-FFF2-40B4-BE49-F238E27FC236}">
                <a16:creationId xmlns:a16="http://schemas.microsoft.com/office/drawing/2014/main" id="{968E4AAE-E0BE-484E-B646-0E4C2726A3C5}"/>
              </a:ext>
            </a:extLst>
          </p:cNvPr>
          <p:cNvSpPr/>
          <p:nvPr/>
        </p:nvSpPr>
        <p:spPr>
          <a:xfrm>
            <a:off x="434146" y="3525407"/>
            <a:ext cx="914400" cy="91440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Team 3</a:t>
            </a:r>
          </a:p>
        </p:txBody>
      </p:sp>
      <p:sp>
        <p:nvSpPr>
          <p:cNvPr id="6" name="Oval 5">
            <a:extLst>
              <a:ext uri="{FF2B5EF4-FFF2-40B4-BE49-F238E27FC236}">
                <a16:creationId xmlns:a16="http://schemas.microsoft.com/office/drawing/2014/main" id="{2011171D-DF01-5944-BA86-438106D67F04}"/>
              </a:ext>
            </a:extLst>
          </p:cNvPr>
          <p:cNvSpPr/>
          <p:nvPr/>
        </p:nvSpPr>
        <p:spPr>
          <a:xfrm>
            <a:off x="434147" y="2114551"/>
            <a:ext cx="914400" cy="914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Team 2</a:t>
            </a:r>
          </a:p>
        </p:txBody>
      </p:sp>
      <p:sp>
        <p:nvSpPr>
          <p:cNvPr id="7" name="TextBox 6">
            <a:extLst>
              <a:ext uri="{FF2B5EF4-FFF2-40B4-BE49-F238E27FC236}">
                <a16:creationId xmlns:a16="http://schemas.microsoft.com/office/drawing/2014/main" id="{3A93D4D8-7033-074E-A5A9-9933DB30FE2E}"/>
              </a:ext>
            </a:extLst>
          </p:cNvPr>
          <p:cNvSpPr txBox="1"/>
          <p:nvPr/>
        </p:nvSpPr>
        <p:spPr>
          <a:xfrm>
            <a:off x="628588" y="1713437"/>
            <a:ext cx="525517" cy="369332"/>
          </a:xfrm>
          <a:prstGeom prst="rect">
            <a:avLst/>
          </a:prstGeom>
          <a:noFill/>
        </p:spPr>
        <p:txBody>
          <a:bodyPr wrap="square" rtlCol="0">
            <a:spAutoFit/>
          </a:bodyPr>
          <a:lstStyle/>
          <a:p>
            <a:pPr algn="ctr"/>
            <a:r>
              <a:rPr lang="en-US"/>
              <a:t>VS.</a:t>
            </a:r>
          </a:p>
        </p:txBody>
      </p:sp>
      <p:sp>
        <p:nvSpPr>
          <p:cNvPr id="9" name="TextBox 8">
            <a:extLst>
              <a:ext uri="{FF2B5EF4-FFF2-40B4-BE49-F238E27FC236}">
                <a16:creationId xmlns:a16="http://schemas.microsoft.com/office/drawing/2014/main" id="{8E527954-D338-CA4D-8207-F8302A1D2CF2}"/>
              </a:ext>
            </a:extLst>
          </p:cNvPr>
          <p:cNvSpPr txBox="1"/>
          <p:nvPr/>
        </p:nvSpPr>
        <p:spPr>
          <a:xfrm>
            <a:off x="628588" y="3092513"/>
            <a:ext cx="525517" cy="369332"/>
          </a:xfrm>
          <a:prstGeom prst="rect">
            <a:avLst/>
          </a:prstGeom>
          <a:noFill/>
        </p:spPr>
        <p:txBody>
          <a:bodyPr wrap="square" rtlCol="0">
            <a:spAutoFit/>
          </a:bodyPr>
          <a:lstStyle/>
          <a:p>
            <a:pPr algn="ctr"/>
            <a:r>
              <a:rPr lang="en-US"/>
              <a:t>VS.</a:t>
            </a:r>
          </a:p>
        </p:txBody>
      </p:sp>
      <p:sp>
        <p:nvSpPr>
          <p:cNvPr id="12" name="TextBox 11">
            <a:extLst>
              <a:ext uri="{FF2B5EF4-FFF2-40B4-BE49-F238E27FC236}">
                <a16:creationId xmlns:a16="http://schemas.microsoft.com/office/drawing/2014/main" id="{CFF3B8E4-D55D-5D4E-85ED-3F4DA5767ED3}"/>
              </a:ext>
            </a:extLst>
          </p:cNvPr>
          <p:cNvSpPr txBox="1"/>
          <p:nvPr/>
        </p:nvSpPr>
        <p:spPr>
          <a:xfrm>
            <a:off x="891346" y="334360"/>
            <a:ext cx="1376855" cy="369332"/>
          </a:xfrm>
          <a:prstGeom prst="rect">
            <a:avLst/>
          </a:prstGeom>
          <a:noFill/>
        </p:spPr>
        <p:txBody>
          <a:bodyPr wrap="square" rtlCol="0">
            <a:spAutoFit/>
          </a:bodyPr>
          <a:lstStyle/>
          <a:p>
            <a:pPr algn="ctr"/>
            <a:r>
              <a:rPr lang="en-US"/>
              <a:t>Competition</a:t>
            </a:r>
          </a:p>
        </p:txBody>
      </p:sp>
      <p:cxnSp>
        <p:nvCxnSpPr>
          <p:cNvPr id="14" name="Straight Connector 13">
            <a:extLst>
              <a:ext uri="{FF2B5EF4-FFF2-40B4-BE49-F238E27FC236}">
                <a16:creationId xmlns:a16="http://schemas.microsoft.com/office/drawing/2014/main" id="{9936F212-B3D4-AD4D-84C3-C08D360ED210}"/>
              </a:ext>
            </a:extLst>
          </p:cNvPr>
          <p:cNvCxnSpPr>
            <a:cxnSpLocks/>
            <a:stCxn id="12" idx="2"/>
          </p:cNvCxnSpPr>
          <p:nvPr/>
        </p:nvCxnSpPr>
        <p:spPr>
          <a:xfrm>
            <a:off x="1579774" y="703692"/>
            <a:ext cx="0" cy="4004942"/>
          </a:xfrm>
          <a:prstGeom prst="line">
            <a:avLst/>
          </a:prstGeom>
          <a:ln w="12700">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9" name="Cross 18">
            <a:extLst>
              <a:ext uri="{FF2B5EF4-FFF2-40B4-BE49-F238E27FC236}">
                <a16:creationId xmlns:a16="http://schemas.microsoft.com/office/drawing/2014/main" id="{BC833956-FEF7-8C43-A8FB-4E0DAF1C686C}"/>
              </a:ext>
            </a:extLst>
          </p:cNvPr>
          <p:cNvSpPr/>
          <p:nvPr/>
        </p:nvSpPr>
        <p:spPr>
          <a:xfrm rot="2704842">
            <a:off x="1392371" y="3772446"/>
            <a:ext cx="374803" cy="420320"/>
          </a:xfrm>
          <a:prstGeom prst="plus">
            <a:avLst>
              <a:gd name="adj" fmla="val 34873"/>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hevron 19">
            <a:extLst>
              <a:ext uri="{FF2B5EF4-FFF2-40B4-BE49-F238E27FC236}">
                <a16:creationId xmlns:a16="http://schemas.microsoft.com/office/drawing/2014/main" id="{091C18ED-466B-6247-947C-E7A5B179F9DC}"/>
              </a:ext>
            </a:extLst>
          </p:cNvPr>
          <p:cNvSpPr/>
          <p:nvPr/>
        </p:nvSpPr>
        <p:spPr>
          <a:xfrm>
            <a:off x="1380074" y="1073024"/>
            <a:ext cx="838205" cy="312026"/>
          </a:xfrm>
          <a:prstGeom prst="chevron">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Chevron 20">
            <a:extLst>
              <a:ext uri="{FF2B5EF4-FFF2-40B4-BE49-F238E27FC236}">
                <a16:creationId xmlns:a16="http://schemas.microsoft.com/office/drawing/2014/main" id="{75BFA0E1-D795-D341-9175-AAC5676A3C38}"/>
              </a:ext>
            </a:extLst>
          </p:cNvPr>
          <p:cNvSpPr/>
          <p:nvPr/>
        </p:nvSpPr>
        <p:spPr>
          <a:xfrm>
            <a:off x="1395819" y="2411521"/>
            <a:ext cx="822465" cy="312026"/>
          </a:xfrm>
          <a:prstGeom prst="chevron">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4" name="Elbow Connector 23">
            <a:extLst>
              <a:ext uri="{FF2B5EF4-FFF2-40B4-BE49-F238E27FC236}">
                <a16:creationId xmlns:a16="http://schemas.microsoft.com/office/drawing/2014/main" id="{9C5EC1B2-FC1B-9848-A5A8-96717F7AD54D}"/>
              </a:ext>
            </a:extLst>
          </p:cNvPr>
          <p:cNvCxnSpPr>
            <a:cxnSpLocks/>
          </p:cNvCxnSpPr>
          <p:nvPr/>
        </p:nvCxnSpPr>
        <p:spPr>
          <a:xfrm rot="16200000" flipH="1">
            <a:off x="1415001" y="4339964"/>
            <a:ext cx="276942" cy="231229"/>
          </a:xfrm>
          <a:prstGeom prst="bentConnector3">
            <a:avLst>
              <a:gd name="adj1" fmla="val 4458"/>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18F5B05-6551-C044-B0C2-AAA7110AD5A8}"/>
              </a:ext>
            </a:extLst>
          </p:cNvPr>
          <p:cNvSpPr txBox="1"/>
          <p:nvPr/>
        </p:nvSpPr>
        <p:spPr>
          <a:xfrm>
            <a:off x="1340652" y="4541552"/>
            <a:ext cx="877632" cy="461665"/>
          </a:xfrm>
          <a:prstGeom prst="rect">
            <a:avLst/>
          </a:prstGeom>
          <a:noFill/>
        </p:spPr>
        <p:txBody>
          <a:bodyPr wrap="square" rtlCol="0">
            <a:spAutoFit/>
          </a:bodyPr>
          <a:lstStyle/>
          <a:p>
            <a:r>
              <a:rPr lang="en-US" sz="1200"/>
              <a:t>Player </a:t>
            </a:r>
          </a:p>
          <a:p>
            <a:r>
              <a:rPr lang="en-US" sz="1200"/>
              <a:t>voted off</a:t>
            </a:r>
          </a:p>
        </p:txBody>
      </p:sp>
      <p:sp>
        <p:nvSpPr>
          <p:cNvPr id="42" name="Chevron 41">
            <a:extLst>
              <a:ext uri="{FF2B5EF4-FFF2-40B4-BE49-F238E27FC236}">
                <a16:creationId xmlns:a16="http://schemas.microsoft.com/office/drawing/2014/main" id="{049F36E7-9C0C-584B-A262-5D49D9C98BC6}"/>
              </a:ext>
            </a:extLst>
          </p:cNvPr>
          <p:cNvSpPr/>
          <p:nvPr/>
        </p:nvSpPr>
        <p:spPr>
          <a:xfrm>
            <a:off x="1888521" y="3794208"/>
            <a:ext cx="312695" cy="378122"/>
          </a:xfrm>
          <a:prstGeom prst="chevron">
            <a:avLst/>
          </a:prstGeom>
          <a:solidFill>
            <a:schemeClr val="tx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13684CBA-EA12-B944-843A-9417E883C55A}"/>
              </a:ext>
            </a:extLst>
          </p:cNvPr>
          <p:cNvSpPr/>
          <p:nvPr/>
        </p:nvSpPr>
        <p:spPr>
          <a:xfrm>
            <a:off x="2357512" y="735473"/>
            <a:ext cx="914400" cy="914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Team 1</a:t>
            </a:r>
          </a:p>
        </p:txBody>
      </p:sp>
      <p:sp>
        <p:nvSpPr>
          <p:cNvPr id="44" name="Oval 43">
            <a:extLst>
              <a:ext uri="{FF2B5EF4-FFF2-40B4-BE49-F238E27FC236}">
                <a16:creationId xmlns:a16="http://schemas.microsoft.com/office/drawing/2014/main" id="{3B74D7E3-11A0-1C4E-BC1B-69187186904F}"/>
              </a:ext>
            </a:extLst>
          </p:cNvPr>
          <p:cNvSpPr/>
          <p:nvPr/>
        </p:nvSpPr>
        <p:spPr>
          <a:xfrm>
            <a:off x="2402258" y="2196067"/>
            <a:ext cx="754074" cy="75136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Team 3</a:t>
            </a:r>
          </a:p>
        </p:txBody>
      </p:sp>
      <p:sp>
        <p:nvSpPr>
          <p:cNvPr id="45" name="Oval 44">
            <a:extLst>
              <a:ext uri="{FF2B5EF4-FFF2-40B4-BE49-F238E27FC236}">
                <a16:creationId xmlns:a16="http://schemas.microsoft.com/office/drawing/2014/main" id="{04DCEF7E-3746-F34D-A72C-BA096B499CD2}"/>
              </a:ext>
            </a:extLst>
          </p:cNvPr>
          <p:cNvSpPr/>
          <p:nvPr/>
        </p:nvSpPr>
        <p:spPr>
          <a:xfrm>
            <a:off x="2352199" y="3493624"/>
            <a:ext cx="914400" cy="914400"/>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Team 2</a:t>
            </a:r>
          </a:p>
        </p:txBody>
      </p:sp>
      <p:sp>
        <p:nvSpPr>
          <p:cNvPr id="46" name="TextBox 45">
            <a:extLst>
              <a:ext uri="{FF2B5EF4-FFF2-40B4-BE49-F238E27FC236}">
                <a16:creationId xmlns:a16="http://schemas.microsoft.com/office/drawing/2014/main" id="{5B61DD71-5C1B-224E-A80B-244B193FFE4A}"/>
              </a:ext>
            </a:extLst>
          </p:cNvPr>
          <p:cNvSpPr txBox="1"/>
          <p:nvPr/>
        </p:nvSpPr>
        <p:spPr>
          <a:xfrm>
            <a:off x="2551953" y="1681655"/>
            <a:ext cx="525517" cy="369332"/>
          </a:xfrm>
          <a:prstGeom prst="rect">
            <a:avLst/>
          </a:prstGeom>
          <a:noFill/>
        </p:spPr>
        <p:txBody>
          <a:bodyPr wrap="square" rtlCol="0">
            <a:spAutoFit/>
          </a:bodyPr>
          <a:lstStyle/>
          <a:p>
            <a:pPr algn="ctr"/>
            <a:r>
              <a:rPr lang="en-US"/>
              <a:t>VS.</a:t>
            </a:r>
          </a:p>
        </p:txBody>
      </p:sp>
      <p:sp>
        <p:nvSpPr>
          <p:cNvPr id="47" name="TextBox 46">
            <a:extLst>
              <a:ext uri="{FF2B5EF4-FFF2-40B4-BE49-F238E27FC236}">
                <a16:creationId xmlns:a16="http://schemas.microsoft.com/office/drawing/2014/main" id="{94DDCA97-AC1C-4849-880F-4F80D6B8AB83}"/>
              </a:ext>
            </a:extLst>
          </p:cNvPr>
          <p:cNvSpPr txBox="1"/>
          <p:nvPr/>
        </p:nvSpPr>
        <p:spPr>
          <a:xfrm>
            <a:off x="2551953" y="3060731"/>
            <a:ext cx="525517" cy="369332"/>
          </a:xfrm>
          <a:prstGeom prst="rect">
            <a:avLst/>
          </a:prstGeom>
          <a:noFill/>
        </p:spPr>
        <p:txBody>
          <a:bodyPr wrap="square" rtlCol="0">
            <a:spAutoFit/>
          </a:bodyPr>
          <a:lstStyle/>
          <a:p>
            <a:pPr algn="ctr"/>
            <a:r>
              <a:rPr lang="en-US"/>
              <a:t>VS.</a:t>
            </a:r>
          </a:p>
        </p:txBody>
      </p:sp>
      <p:sp>
        <p:nvSpPr>
          <p:cNvPr id="48" name="TextBox 47">
            <a:extLst>
              <a:ext uri="{FF2B5EF4-FFF2-40B4-BE49-F238E27FC236}">
                <a16:creationId xmlns:a16="http://schemas.microsoft.com/office/drawing/2014/main" id="{A9D30832-D8CD-A447-9AB6-1BF6182A7E4A}"/>
              </a:ext>
            </a:extLst>
          </p:cNvPr>
          <p:cNvSpPr txBox="1"/>
          <p:nvPr/>
        </p:nvSpPr>
        <p:spPr>
          <a:xfrm>
            <a:off x="2814711" y="302578"/>
            <a:ext cx="1376855" cy="369332"/>
          </a:xfrm>
          <a:prstGeom prst="rect">
            <a:avLst/>
          </a:prstGeom>
          <a:noFill/>
        </p:spPr>
        <p:txBody>
          <a:bodyPr wrap="square" rtlCol="0">
            <a:spAutoFit/>
          </a:bodyPr>
          <a:lstStyle/>
          <a:p>
            <a:pPr algn="ctr"/>
            <a:r>
              <a:rPr lang="en-US"/>
              <a:t>Competition</a:t>
            </a:r>
          </a:p>
        </p:txBody>
      </p:sp>
      <p:cxnSp>
        <p:nvCxnSpPr>
          <p:cNvPr id="49" name="Straight Connector 48">
            <a:extLst>
              <a:ext uri="{FF2B5EF4-FFF2-40B4-BE49-F238E27FC236}">
                <a16:creationId xmlns:a16="http://schemas.microsoft.com/office/drawing/2014/main" id="{29DA5D5F-98A8-EA41-91E4-B33F3F3AF0F4}"/>
              </a:ext>
            </a:extLst>
          </p:cNvPr>
          <p:cNvCxnSpPr>
            <a:cxnSpLocks/>
            <a:stCxn id="48" idx="2"/>
          </p:cNvCxnSpPr>
          <p:nvPr/>
        </p:nvCxnSpPr>
        <p:spPr>
          <a:xfrm>
            <a:off x="3503139" y="671910"/>
            <a:ext cx="0" cy="4004942"/>
          </a:xfrm>
          <a:prstGeom prst="line">
            <a:avLst/>
          </a:prstGeom>
          <a:ln w="12700">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0" name="Cross 49">
            <a:extLst>
              <a:ext uri="{FF2B5EF4-FFF2-40B4-BE49-F238E27FC236}">
                <a16:creationId xmlns:a16="http://schemas.microsoft.com/office/drawing/2014/main" id="{41385D6C-8885-294B-A487-5DF9F9B586D2}"/>
              </a:ext>
            </a:extLst>
          </p:cNvPr>
          <p:cNvSpPr/>
          <p:nvPr/>
        </p:nvSpPr>
        <p:spPr>
          <a:xfrm rot="2704842">
            <a:off x="3315736" y="3740664"/>
            <a:ext cx="374803" cy="420320"/>
          </a:xfrm>
          <a:prstGeom prst="plus">
            <a:avLst>
              <a:gd name="adj" fmla="val 34873"/>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hevron 50">
            <a:extLst>
              <a:ext uri="{FF2B5EF4-FFF2-40B4-BE49-F238E27FC236}">
                <a16:creationId xmlns:a16="http://schemas.microsoft.com/office/drawing/2014/main" id="{270B2C86-ADD7-C34C-BFBB-4EF0AE33CAC2}"/>
              </a:ext>
            </a:extLst>
          </p:cNvPr>
          <p:cNvSpPr/>
          <p:nvPr/>
        </p:nvSpPr>
        <p:spPr>
          <a:xfrm>
            <a:off x="3303440" y="1041242"/>
            <a:ext cx="805396" cy="312026"/>
          </a:xfrm>
          <a:prstGeom prst="chevron">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Chevron 51">
            <a:extLst>
              <a:ext uri="{FF2B5EF4-FFF2-40B4-BE49-F238E27FC236}">
                <a16:creationId xmlns:a16="http://schemas.microsoft.com/office/drawing/2014/main" id="{A754B6A6-CB66-F544-AF18-76286A5365A3}"/>
              </a:ext>
            </a:extLst>
          </p:cNvPr>
          <p:cNvSpPr/>
          <p:nvPr/>
        </p:nvSpPr>
        <p:spPr>
          <a:xfrm>
            <a:off x="3319184" y="2379739"/>
            <a:ext cx="805397" cy="312026"/>
          </a:xfrm>
          <a:prstGeom prst="chevron">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3" name="Elbow Connector 52">
            <a:extLst>
              <a:ext uri="{FF2B5EF4-FFF2-40B4-BE49-F238E27FC236}">
                <a16:creationId xmlns:a16="http://schemas.microsoft.com/office/drawing/2014/main" id="{D639F874-FBE4-1C45-9AB6-6E72133C3594}"/>
              </a:ext>
            </a:extLst>
          </p:cNvPr>
          <p:cNvCxnSpPr>
            <a:cxnSpLocks/>
          </p:cNvCxnSpPr>
          <p:nvPr/>
        </p:nvCxnSpPr>
        <p:spPr>
          <a:xfrm rot="16200000" flipH="1">
            <a:off x="3338366" y="4308182"/>
            <a:ext cx="276942" cy="231229"/>
          </a:xfrm>
          <a:prstGeom prst="bentConnector3">
            <a:avLst>
              <a:gd name="adj1" fmla="val 4458"/>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37A90B81-C67D-FA4B-8BC3-2DDB11FC4632}"/>
              </a:ext>
            </a:extLst>
          </p:cNvPr>
          <p:cNvSpPr txBox="1"/>
          <p:nvPr/>
        </p:nvSpPr>
        <p:spPr>
          <a:xfrm>
            <a:off x="3264017" y="4509770"/>
            <a:ext cx="877632" cy="461665"/>
          </a:xfrm>
          <a:prstGeom prst="rect">
            <a:avLst/>
          </a:prstGeom>
          <a:noFill/>
        </p:spPr>
        <p:txBody>
          <a:bodyPr wrap="square" rtlCol="0">
            <a:spAutoFit/>
          </a:bodyPr>
          <a:lstStyle/>
          <a:p>
            <a:r>
              <a:rPr lang="en-US" sz="1200"/>
              <a:t>Player </a:t>
            </a:r>
          </a:p>
          <a:p>
            <a:r>
              <a:rPr lang="en-US" sz="1200"/>
              <a:t>voted off</a:t>
            </a:r>
          </a:p>
        </p:txBody>
      </p:sp>
      <p:sp>
        <p:nvSpPr>
          <p:cNvPr id="55" name="Chevron 54">
            <a:extLst>
              <a:ext uri="{FF2B5EF4-FFF2-40B4-BE49-F238E27FC236}">
                <a16:creationId xmlns:a16="http://schemas.microsoft.com/office/drawing/2014/main" id="{E66078BB-C7AF-044A-9465-7AE2E2718249}"/>
              </a:ext>
            </a:extLst>
          </p:cNvPr>
          <p:cNvSpPr/>
          <p:nvPr/>
        </p:nvSpPr>
        <p:spPr>
          <a:xfrm>
            <a:off x="3811886" y="3762426"/>
            <a:ext cx="312695" cy="378122"/>
          </a:xfrm>
          <a:prstGeom prst="chevron">
            <a:avLst/>
          </a:prstGeom>
          <a:solidFill>
            <a:schemeClr val="tx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Oval 55">
            <a:extLst>
              <a:ext uri="{FF2B5EF4-FFF2-40B4-BE49-F238E27FC236}">
                <a16:creationId xmlns:a16="http://schemas.microsoft.com/office/drawing/2014/main" id="{A30CBE2E-6018-6049-9052-B61967650BF1}"/>
              </a:ext>
            </a:extLst>
          </p:cNvPr>
          <p:cNvSpPr/>
          <p:nvPr/>
        </p:nvSpPr>
        <p:spPr>
          <a:xfrm>
            <a:off x="4233637" y="767255"/>
            <a:ext cx="914400" cy="914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Team 1</a:t>
            </a:r>
          </a:p>
        </p:txBody>
      </p:sp>
      <p:sp>
        <p:nvSpPr>
          <p:cNvPr id="58" name="Oval 57">
            <a:extLst>
              <a:ext uri="{FF2B5EF4-FFF2-40B4-BE49-F238E27FC236}">
                <a16:creationId xmlns:a16="http://schemas.microsoft.com/office/drawing/2014/main" id="{4DBE9DB6-6F18-CD44-9EAE-36039640C95D}"/>
              </a:ext>
            </a:extLst>
          </p:cNvPr>
          <p:cNvSpPr/>
          <p:nvPr/>
        </p:nvSpPr>
        <p:spPr>
          <a:xfrm>
            <a:off x="4254764" y="2170057"/>
            <a:ext cx="777692" cy="75477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Team 2</a:t>
            </a:r>
          </a:p>
        </p:txBody>
      </p:sp>
      <p:sp>
        <p:nvSpPr>
          <p:cNvPr id="59" name="TextBox 58">
            <a:extLst>
              <a:ext uri="{FF2B5EF4-FFF2-40B4-BE49-F238E27FC236}">
                <a16:creationId xmlns:a16="http://schemas.microsoft.com/office/drawing/2014/main" id="{511B64ED-FFA9-D849-8C09-298A08550A01}"/>
              </a:ext>
            </a:extLst>
          </p:cNvPr>
          <p:cNvSpPr txBox="1"/>
          <p:nvPr/>
        </p:nvSpPr>
        <p:spPr>
          <a:xfrm>
            <a:off x="4428078" y="1713437"/>
            <a:ext cx="525517" cy="369332"/>
          </a:xfrm>
          <a:prstGeom prst="rect">
            <a:avLst/>
          </a:prstGeom>
          <a:noFill/>
        </p:spPr>
        <p:txBody>
          <a:bodyPr wrap="square" rtlCol="0">
            <a:spAutoFit/>
          </a:bodyPr>
          <a:lstStyle/>
          <a:p>
            <a:pPr algn="ctr"/>
            <a:r>
              <a:rPr lang="en-US"/>
              <a:t>VS.</a:t>
            </a:r>
          </a:p>
        </p:txBody>
      </p:sp>
      <p:sp>
        <p:nvSpPr>
          <p:cNvPr id="60" name="TextBox 59">
            <a:extLst>
              <a:ext uri="{FF2B5EF4-FFF2-40B4-BE49-F238E27FC236}">
                <a16:creationId xmlns:a16="http://schemas.microsoft.com/office/drawing/2014/main" id="{EF6C32E7-5343-0B41-9A1B-BF9728FEAB2D}"/>
              </a:ext>
            </a:extLst>
          </p:cNvPr>
          <p:cNvSpPr txBox="1"/>
          <p:nvPr/>
        </p:nvSpPr>
        <p:spPr>
          <a:xfrm>
            <a:off x="4428078" y="3092513"/>
            <a:ext cx="525517" cy="369332"/>
          </a:xfrm>
          <a:prstGeom prst="rect">
            <a:avLst/>
          </a:prstGeom>
          <a:noFill/>
        </p:spPr>
        <p:txBody>
          <a:bodyPr wrap="square" rtlCol="0">
            <a:spAutoFit/>
          </a:bodyPr>
          <a:lstStyle/>
          <a:p>
            <a:pPr algn="ctr"/>
            <a:r>
              <a:rPr lang="en-US"/>
              <a:t>VS.</a:t>
            </a:r>
          </a:p>
        </p:txBody>
      </p:sp>
      <p:sp>
        <p:nvSpPr>
          <p:cNvPr id="61" name="TextBox 60">
            <a:extLst>
              <a:ext uri="{FF2B5EF4-FFF2-40B4-BE49-F238E27FC236}">
                <a16:creationId xmlns:a16="http://schemas.microsoft.com/office/drawing/2014/main" id="{D9F794BE-0C63-9E47-9F5B-371FEDE6B2E7}"/>
              </a:ext>
            </a:extLst>
          </p:cNvPr>
          <p:cNvSpPr txBox="1"/>
          <p:nvPr/>
        </p:nvSpPr>
        <p:spPr>
          <a:xfrm>
            <a:off x="4690836" y="334360"/>
            <a:ext cx="1376855" cy="369332"/>
          </a:xfrm>
          <a:prstGeom prst="rect">
            <a:avLst/>
          </a:prstGeom>
          <a:noFill/>
        </p:spPr>
        <p:txBody>
          <a:bodyPr wrap="square" rtlCol="0">
            <a:spAutoFit/>
          </a:bodyPr>
          <a:lstStyle/>
          <a:p>
            <a:pPr algn="ctr"/>
            <a:r>
              <a:rPr lang="en-US"/>
              <a:t>Competition</a:t>
            </a:r>
          </a:p>
        </p:txBody>
      </p:sp>
      <p:cxnSp>
        <p:nvCxnSpPr>
          <p:cNvPr id="62" name="Straight Connector 61">
            <a:extLst>
              <a:ext uri="{FF2B5EF4-FFF2-40B4-BE49-F238E27FC236}">
                <a16:creationId xmlns:a16="http://schemas.microsoft.com/office/drawing/2014/main" id="{9915894E-C356-064D-B22D-17A47434C0F3}"/>
              </a:ext>
            </a:extLst>
          </p:cNvPr>
          <p:cNvCxnSpPr>
            <a:cxnSpLocks/>
            <a:stCxn id="61" idx="2"/>
          </p:cNvCxnSpPr>
          <p:nvPr/>
        </p:nvCxnSpPr>
        <p:spPr>
          <a:xfrm>
            <a:off x="5379264" y="703692"/>
            <a:ext cx="0" cy="4004942"/>
          </a:xfrm>
          <a:prstGeom prst="line">
            <a:avLst/>
          </a:prstGeom>
          <a:ln w="12700">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63" name="Cross 62">
            <a:extLst>
              <a:ext uri="{FF2B5EF4-FFF2-40B4-BE49-F238E27FC236}">
                <a16:creationId xmlns:a16="http://schemas.microsoft.com/office/drawing/2014/main" id="{D803E5FD-0679-7447-81CC-BF06C773E0D5}"/>
              </a:ext>
            </a:extLst>
          </p:cNvPr>
          <p:cNvSpPr/>
          <p:nvPr/>
        </p:nvSpPr>
        <p:spPr>
          <a:xfrm rot="2704842">
            <a:off x="5191861" y="3772446"/>
            <a:ext cx="374803" cy="420320"/>
          </a:xfrm>
          <a:prstGeom prst="plus">
            <a:avLst>
              <a:gd name="adj" fmla="val 34873"/>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Chevron 63">
            <a:extLst>
              <a:ext uri="{FF2B5EF4-FFF2-40B4-BE49-F238E27FC236}">
                <a16:creationId xmlns:a16="http://schemas.microsoft.com/office/drawing/2014/main" id="{21E52559-942C-044F-BC45-4A9798DA47C5}"/>
              </a:ext>
            </a:extLst>
          </p:cNvPr>
          <p:cNvSpPr/>
          <p:nvPr/>
        </p:nvSpPr>
        <p:spPr>
          <a:xfrm>
            <a:off x="5179564" y="1073024"/>
            <a:ext cx="838205" cy="312026"/>
          </a:xfrm>
          <a:prstGeom prst="chevron">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Chevron 64">
            <a:extLst>
              <a:ext uri="{FF2B5EF4-FFF2-40B4-BE49-F238E27FC236}">
                <a16:creationId xmlns:a16="http://schemas.microsoft.com/office/drawing/2014/main" id="{B76A9870-A932-A044-8916-925C810891A8}"/>
              </a:ext>
            </a:extLst>
          </p:cNvPr>
          <p:cNvSpPr/>
          <p:nvPr/>
        </p:nvSpPr>
        <p:spPr>
          <a:xfrm>
            <a:off x="5195309" y="2411521"/>
            <a:ext cx="822465" cy="312026"/>
          </a:xfrm>
          <a:prstGeom prst="chevron">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6" name="Elbow Connector 65">
            <a:extLst>
              <a:ext uri="{FF2B5EF4-FFF2-40B4-BE49-F238E27FC236}">
                <a16:creationId xmlns:a16="http://schemas.microsoft.com/office/drawing/2014/main" id="{60AEC5E9-BF25-4A43-BC2C-5F8DE167BF53}"/>
              </a:ext>
            </a:extLst>
          </p:cNvPr>
          <p:cNvCxnSpPr>
            <a:cxnSpLocks/>
          </p:cNvCxnSpPr>
          <p:nvPr/>
        </p:nvCxnSpPr>
        <p:spPr>
          <a:xfrm rot="16200000" flipH="1">
            <a:off x="5214491" y="4339964"/>
            <a:ext cx="276942" cy="231229"/>
          </a:xfrm>
          <a:prstGeom prst="bentConnector3">
            <a:avLst>
              <a:gd name="adj1" fmla="val 4458"/>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B8218BBA-C7A9-6049-A83F-6807F1BB835F}"/>
              </a:ext>
            </a:extLst>
          </p:cNvPr>
          <p:cNvSpPr txBox="1"/>
          <p:nvPr/>
        </p:nvSpPr>
        <p:spPr>
          <a:xfrm>
            <a:off x="5140142" y="4541552"/>
            <a:ext cx="877632" cy="461665"/>
          </a:xfrm>
          <a:prstGeom prst="rect">
            <a:avLst/>
          </a:prstGeom>
          <a:noFill/>
        </p:spPr>
        <p:txBody>
          <a:bodyPr wrap="square" rtlCol="0">
            <a:spAutoFit/>
          </a:bodyPr>
          <a:lstStyle/>
          <a:p>
            <a:r>
              <a:rPr lang="en-US" sz="1200"/>
              <a:t>Player </a:t>
            </a:r>
          </a:p>
          <a:p>
            <a:r>
              <a:rPr lang="en-US" sz="1200"/>
              <a:t>voted off</a:t>
            </a:r>
          </a:p>
        </p:txBody>
      </p:sp>
      <p:sp>
        <p:nvSpPr>
          <p:cNvPr id="68" name="Chevron 67">
            <a:extLst>
              <a:ext uri="{FF2B5EF4-FFF2-40B4-BE49-F238E27FC236}">
                <a16:creationId xmlns:a16="http://schemas.microsoft.com/office/drawing/2014/main" id="{00026056-9401-8441-B9ED-CDBEDE14667C}"/>
              </a:ext>
            </a:extLst>
          </p:cNvPr>
          <p:cNvSpPr/>
          <p:nvPr/>
        </p:nvSpPr>
        <p:spPr>
          <a:xfrm>
            <a:off x="5688011" y="3794208"/>
            <a:ext cx="312695" cy="378122"/>
          </a:xfrm>
          <a:prstGeom prst="chevron">
            <a:avLst/>
          </a:prstGeom>
          <a:solidFill>
            <a:schemeClr val="tx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 name="Oval 68">
            <a:extLst>
              <a:ext uri="{FF2B5EF4-FFF2-40B4-BE49-F238E27FC236}">
                <a16:creationId xmlns:a16="http://schemas.microsoft.com/office/drawing/2014/main" id="{011D8597-34AD-D744-8F7E-D3596EED9A56}"/>
              </a:ext>
            </a:extLst>
          </p:cNvPr>
          <p:cNvSpPr/>
          <p:nvPr/>
        </p:nvSpPr>
        <p:spPr>
          <a:xfrm>
            <a:off x="6157002" y="735473"/>
            <a:ext cx="914400" cy="914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Team 1</a:t>
            </a:r>
          </a:p>
        </p:txBody>
      </p:sp>
      <p:sp>
        <p:nvSpPr>
          <p:cNvPr id="70" name="Oval 69">
            <a:extLst>
              <a:ext uri="{FF2B5EF4-FFF2-40B4-BE49-F238E27FC236}">
                <a16:creationId xmlns:a16="http://schemas.microsoft.com/office/drawing/2014/main" id="{C43B264A-E3E1-6D43-96B4-AC54B75EE0D8}"/>
              </a:ext>
            </a:extLst>
          </p:cNvPr>
          <p:cNvSpPr/>
          <p:nvPr/>
        </p:nvSpPr>
        <p:spPr>
          <a:xfrm>
            <a:off x="6245025" y="3660334"/>
            <a:ext cx="617508" cy="610194"/>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Team 3</a:t>
            </a:r>
          </a:p>
        </p:txBody>
      </p:sp>
      <p:sp>
        <p:nvSpPr>
          <p:cNvPr id="74" name="TextBox 73">
            <a:extLst>
              <a:ext uri="{FF2B5EF4-FFF2-40B4-BE49-F238E27FC236}">
                <a16:creationId xmlns:a16="http://schemas.microsoft.com/office/drawing/2014/main" id="{94B8DF83-8BDD-7147-AE19-3B465C61DBD1}"/>
              </a:ext>
            </a:extLst>
          </p:cNvPr>
          <p:cNvSpPr txBox="1"/>
          <p:nvPr/>
        </p:nvSpPr>
        <p:spPr>
          <a:xfrm>
            <a:off x="6614201" y="302578"/>
            <a:ext cx="1376855" cy="369332"/>
          </a:xfrm>
          <a:prstGeom prst="rect">
            <a:avLst/>
          </a:prstGeom>
          <a:noFill/>
        </p:spPr>
        <p:txBody>
          <a:bodyPr wrap="square" rtlCol="0">
            <a:spAutoFit/>
          </a:bodyPr>
          <a:lstStyle/>
          <a:p>
            <a:pPr algn="ctr"/>
            <a:r>
              <a:rPr lang="en-US"/>
              <a:t>Merge</a:t>
            </a:r>
          </a:p>
        </p:txBody>
      </p:sp>
      <p:cxnSp>
        <p:nvCxnSpPr>
          <p:cNvPr id="75" name="Straight Connector 74">
            <a:extLst>
              <a:ext uri="{FF2B5EF4-FFF2-40B4-BE49-F238E27FC236}">
                <a16:creationId xmlns:a16="http://schemas.microsoft.com/office/drawing/2014/main" id="{F5CCA856-178C-DB4C-BFBD-9CCDF6E562D4}"/>
              </a:ext>
            </a:extLst>
          </p:cNvPr>
          <p:cNvCxnSpPr>
            <a:cxnSpLocks/>
            <a:stCxn id="74" idx="2"/>
          </p:cNvCxnSpPr>
          <p:nvPr/>
        </p:nvCxnSpPr>
        <p:spPr>
          <a:xfrm>
            <a:off x="7302629" y="671910"/>
            <a:ext cx="0" cy="4004942"/>
          </a:xfrm>
          <a:prstGeom prst="line">
            <a:avLst/>
          </a:prstGeom>
          <a:ln w="12700">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72E8BA6D-AA4D-4E45-AFA9-49FCC40A2B75}"/>
              </a:ext>
            </a:extLst>
          </p:cNvPr>
          <p:cNvSpPr/>
          <p:nvPr/>
        </p:nvSpPr>
        <p:spPr>
          <a:xfrm>
            <a:off x="4267872" y="3564934"/>
            <a:ext cx="754074" cy="75136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Team 3</a:t>
            </a:r>
          </a:p>
        </p:txBody>
      </p:sp>
      <p:sp>
        <p:nvSpPr>
          <p:cNvPr id="83" name="Oval 82">
            <a:extLst>
              <a:ext uri="{FF2B5EF4-FFF2-40B4-BE49-F238E27FC236}">
                <a16:creationId xmlns:a16="http://schemas.microsoft.com/office/drawing/2014/main" id="{3D7148BC-9B13-EB4C-AC0D-3C5C6363BF42}"/>
              </a:ext>
            </a:extLst>
          </p:cNvPr>
          <p:cNvSpPr/>
          <p:nvPr/>
        </p:nvSpPr>
        <p:spPr>
          <a:xfrm>
            <a:off x="6201729" y="2209247"/>
            <a:ext cx="777692" cy="754773"/>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Team 2</a:t>
            </a:r>
          </a:p>
        </p:txBody>
      </p:sp>
      <p:sp>
        <p:nvSpPr>
          <p:cNvPr id="84" name="Oval 83">
            <a:extLst>
              <a:ext uri="{FF2B5EF4-FFF2-40B4-BE49-F238E27FC236}">
                <a16:creationId xmlns:a16="http://schemas.microsoft.com/office/drawing/2014/main" id="{0DAC6022-D368-E54D-8074-04D9CA575DFF}"/>
              </a:ext>
            </a:extLst>
          </p:cNvPr>
          <p:cNvSpPr/>
          <p:nvPr/>
        </p:nvSpPr>
        <p:spPr>
          <a:xfrm>
            <a:off x="7533857" y="1958003"/>
            <a:ext cx="1224400" cy="1178879"/>
          </a:xfrm>
          <a:prstGeom prst="ellipse">
            <a:avLst/>
          </a:prstGeom>
          <a:gradFill>
            <a:gsLst>
              <a:gs pos="44000">
                <a:schemeClr val="accent1"/>
              </a:gs>
              <a:gs pos="54000">
                <a:srgbClr val="C00000"/>
              </a:gs>
              <a:gs pos="74000">
                <a:srgbClr val="C00000"/>
              </a:gs>
              <a:gs pos="84000">
                <a:schemeClr val="accent6"/>
              </a:gs>
              <a:gs pos="86000">
                <a:schemeClr val="accent6"/>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Merged Tribe</a:t>
            </a:r>
          </a:p>
        </p:txBody>
      </p:sp>
      <p:sp>
        <p:nvSpPr>
          <p:cNvPr id="85" name="Chevron 84">
            <a:extLst>
              <a:ext uri="{FF2B5EF4-FFF2-40B4-BE49-F238E27FC236}">
                <a16:creationId xmlns:a16="http://schemas.microsoft.com/office/drawing/2014/main" id="{1FE0A59A-EAFD-3049-9B5B-56A243307F90}"/>
              </a:ext>
            </a:extLst>
          </p:cNvPr>
          <p:cNvSpPr/>
          <p:nvPr/>
        </p:nvSpPr>
        <p:spPr>
          <a:xfrm rot="19178427">
            <a:off x="6742715" y="3290867"/>
            <a:ext cx="982811" cy="157245"/>
          </a:xfrm>
          <a:prstGeom prst="chevron">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Chevron 85">
            <a:extLst>
              <a:ext uri="{FF2B5EF4-FFF2-40B4-BE49-F238E27FC236}">
                <a16:creationId xmlns:a16="http://schemas.microsoft.com/office/drawing/2014/main" id="{D48A3FE6-2E6D-C347-9BCA-519027C90A8E}"/>
              </a:ext>
            </a:extLst>
          </p:cNvPr>
          <p:cNvSpPr/>
          <p:nvPr/>
        </p:nvSpPr>
        <p:spPr>
          <a:xfrm>
            <a:off x="7044539" y="2492190"/>
            <a:ext cx="421700" cy="172797"/>
          </a:xfrm>
          <a:prstGeom prst="chevron">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8" name="Chevron 87">
            <a:extLst>
              <a:ext uri="{FF2B5EF4-FFF2-40B4-BE49-F238E27FC236}">
                <a16:creationId xmlns:a16="http://schemas.microsoft.com/office/drawing/2014/main" id="{E2EC9721-1617-3141-9A0F-49250A7F74B1}"/>
              </a:ext>
            </a:extLst>
          </p:cNvPr>
          <p:cNvSpPr/>
          <p:nvPr/>
        </p:nvSpPr>
        <p:spPr>
          <a:xfrm rot="2384263">
            <a:off x="6934286" y="1727970"/>
            <a:ext cx="822465" cy="156013"/>
          </a:xfrm>
          <a:prstGeom prst="chevron">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 name="Picture 1" descr="Survivor (U.S.) | Survivor Wiki | Fandom">
            <a:extLst>
              <a:ext uri="{FF2B5EF4-FFF2-40B4-BE49-F238E27FC236}">
                <a16:creationId xmlns:a16="http://schemas.microsoft.com/office/drawing/2014/main" id="{2AA814E4-F84E-44C4-9AA4-FB36F18F77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49" y="4665608"/>
            <a:ext cx="696742" cy="46691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CF10A32-9E0C-4BDA-A6AB-428F94E56F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7485" y="4541552"/>
            <a:ext cx="446086" cy="601948"/>
          </a:xfrm>
          <a:prstGeom prst="rect">
            <a:avLst/>
          </a:prstGeom>
        </p:spPr>
      </p:pic>
    </p:spTree>
    <p:extLst>
      <p:ext uri="{BB962C8B-B14F-4D97-AF65-F5344CB8AC3E}">
        <p14:creationId xmlns:p14="http://schemas.microsoft.com/office/powerpoint/2010/main" val="3814740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3D75D2C-1ECE-C44F-9785-8D52713ED1DE}"/>
              </a:ext>
            </a:extLst>
          </p:cNvPr>
          <p:cNvSpPr/>
          <p:nvPr/>
        </p:nvSpPr>
        <p:spPr>
          <a:xfrm>
            <a:off x="350622" y="1792090"/>
            <a:ext cx="1630922" cy="155932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Merged Tribe</a:t>
            </a:r>
          </a:p>
        </p:txBody>
      </p:sp>
      <p:sp>
        <p:nvSpPr>
          <p:cNvPr id="5" name="TextBox 4">
            <a:extLst>
              <a:ext uri="{FF2B5EF4-FFF2-40B4-BE49-F238E27FC236}">
                <a16:creationId xmlns:a16="http://schemas.microsoft.com/office/drawing/2014/main" id="{2182E3BD-9A89-C34E-92D0-4E8EBD6A8F46}"/>
              </a:ext>
            </a:extLst>
          </p:cNvPr>
          <p:cNvSpPr txBox="1"/>
          <p:nvPr/>
        </p:nvSpPr>
        <p:spPr>
          <a:xfrm>
            <a:off x="2083192" y="334360"/>
            <a:ext cx="1376855" cy="369332"/>
          </a:xfrm>
          <a:prstGeom prst="rect">
            <a:avLst/>
          </a:prstGeom>
          <a:noFill/>
        </p:spPr>
        <p:txBody>
          <a:bodyPr wrap="square" rtlCol="0">
            <a:spAutoFit/>
          </a:bodyPr>
          <a:lstStyle/>
          <a:p>
            <a:pPr algn="ctr"/>
            <a:r>
              <a:rPr lang="en-US"/>
              <a:t>Competition</a:t>
            </a:r>
          </a:p>
        </p:txBody>
      </p:sp>
      <p:cxnSp>
        <p:nvCxnSpPr>
          <p:cNvPr id="6" name="Straight Connector 5">
            <a:extLst>
              <a:ext uri="{FF2B5EF4-FFF2-40B4-BE49-F238E27FC236}">
                <a16:creationId xmlns:a16="http://schemas.microsoft.com/office/drawing/2014/main" id="{FDAFC088-E5A6-654A-9417-A679C67E7D51}"/>
              </a:ext>
            </a:extLst>
          </p:cNvPr>
          <p:cNvCxnSpPr>
            <a:cxnSpLocks/>
            <a:stCxn id="5" idx="2"/>
          </p:cNvCxnSpPr>
          <p:nvPr/>
        </p:nvCxnSpPr>
        <p:spPr>
          <a:xfrm>
            <a:off x="2771620" y="703692"/>
            <a:ext cx="0" cy="4004942"/>
          </a:xfrm>
          <a:prstGeom prst="line">
            <a:avLst/>
          </a:prstGeom>
          <a:ln w="12700">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8BD59AA-948F-AA4C-959A-1A0F34B85B23}"/>
              </a:ext>
            </a:extLst>
          </p:cNvPr>
          <p:cNvSpPr txBox="1"/>
          <p:nvPr/>
        </p:nvSpPr>
        <p:spPr>
          <a:xfrm>
            <a:off x="2387343" y="1073024"/>
            <a:ext cx="768552" cy="830997"/>
          </a:xfrm>
          <a:prstGeom prst="rect">
            <a:avLst/>
          </a:prstGeom>
          <a:noFill/>
        </p:spPr>
        <p:txBody>
          <a:bodyPr wrap="square" rtlCol="0">
            <a:spAutoFit/>
          </a:bodyPr>
          <a:lstStyle/>
          <a:p>
            <a:r>
              <a:rPr lang="en-US" sz="1200"/>
              <a:t>Player 1</a:t>
            </a:r>
          </a:p>
          <a:p>
            <a:r>
              <a:rPr lang="en-US" sz="1200"/>
              <a:t>Player 2</a:t>
            </a:r>
          </a:p>
          <a:p>
            <a:r>
              <a:rPr lang="en-US" sz="1200"/>
              <a:t>Player 3</a:t>
            </a:r>
          </a:p>
          <a:p>
            <a:r>
              <a:rPr lang="en-US" sz="1200"/>
              <a:t>Player 4</a:t>
            </a:r>
          </a:p>
        </p:txBody>
      </p:sp>
      <p:sp>
        <p:nvSpPr>
          <p:cNvPr id="8" name="TextBox 7">
            <a:extLst>
              <a:ext uri="{FF2B5EF4-FFF2-40B4-BE49-F238E27FC236}">
                <a16:creationId xmlns:a16="http://schemas.microsoft.com/office/drawing/2014/main" id="{EF4EBCAB-D39B-C949-9D59-2A7DFC921433}"/>
              </a:ext>
            </a:extLst>
          </p:cNvPr>
          <p:cNvSpPr txBox="1"/>
          <p:nvPr/>
        </p:nvSpPr>
        <p:spPr>
          <a:xfrm>
            <a:off x="2352338" y="2273353"/>
            <a:ext cx="768553" cy="830997"/>
          </a:xfrm>
          <a:prstGeom prst="rect">
            <a:avLst/>
          </a:prstGeom>
          <a:noFill/>
        </p:spPr>
        <p:txBody>
          <a:bodyPr wrap="square" rtlCol="0">
            <a:spAutoFit/>
          </a:bodyPr>
          <a:lstStyle/>
          <a:p>
            <a:r>
              <a:rPr lang="en-US" sz="1200"/>
              <a:t>Player 5</a:t>
            </a:r>
          </a:p>
          <a:p>
            <a:r>
              <a:rPr lang="en-US" sz="1200"/>
              <a:t>Player 6</a:t>
            </a:r>
          </a:p>
          <a:p>
            <a:r>
              <a:rPr lang="en-US" sz="1200"/>
              <a:t>Player 7</a:t>
            </a:r>
          </a:p>
          <a:p>
            <a:r>
              <a:rPr lang="en-US" sz="1200"/>
              <a:t>Player 8</a:t>
            </a:r>
          </a:p>
        </p:txBody>
      </p:sp>
      <p:sp>
        <p:nvSpPr>
          <p:cNvPr id="9" name="TextBox 8">
            <a:extLst>
              <a:ext uri="{FF2B5EF4-FFF2-40B4-BE49-F238E27FC236}">
                <a16:creationId xmlns:a16="http://schemas.microsoft.com/office/drawing/2014/main" id="{08A2D7D1-3B72-0F4A-A0BF-6EFA62609771}"/>
              </a:ext>
            </a:extLst>
          </p:cNvPr>
          <p:cNvSpPr txBox="1"/>
          <p:nvPr/>
        </p:nvSpPr>
        <p:spPr>
          <a:xfrm>
            <a:off x="2352338" y="3473682"/>
            <a:ext cx="827435" cy="830997"/>
          </a:xfrm>
          <a:prstGeom prst="rect">
            <a:avLst/>
          </a:prstGeom>
          <a:noFill/>
        </p:spPr>
        <p:txBody>
          <a:bodyPr wrap="square" rtlCol="0">
            <a:spAutoFit/>
          </a:bodyPr>
          <a:lstStyle/>
          <a:p>
            <a:r>
              <a:rPr lang="en-US" sz="1200"/>
              <a:t>Player 9</a:t>
            </a:r>
          </a:p>
          <a:p>
            <a:r>
              <a:rPr lang="en-US" sz="1200"/>
              <a:t>Player 10</a:t>
            </a:r>
          </a:p>
          <a:p>
            <a:r>
              <a:rPr lang="en-US" sz="1200"/>
              <a:t>Player 11</a:t>
            </a:r>
          </a:p>
          <a:p>
            <a:r>
              <a:rPr lang="en-US" sz="1200"/>
              <a:t>Player 12</a:t>
            </a:r>
          </a:p>
        </p:txBody>
      </p:sp>
      <p:sp>
        <p:nvSpPr>
          <p:cNvPr id="10" name="Chevron 9">
            <a:extLst>
              <a:ext uri="{FF2B5EF4-FFF2-40B4-BE49-F238E27FC236}">
                <a16:creationId xmlns:a16="http://schemas.microsoft.com/office/drawing/2014/main" id="{190E174C-38ED-2749-A389-0A13E9DEB021}"/>
              </a:ext>
            </a:extLst>
          </p:cNvPr>
          <p:cNvSpPr/>
          <p:nvPr/>
        </p:nvSpPr>
        <p:spPr>
          <a:xfrm rot="2190232">
            <a:off x="1685431" y="3410844"/>
            <a:ext cx="695177" cy="125676"/>
          </a:xfrm>
          <a:prstGeom prst="chevron">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hevron 10">
            <a:extLst>
              <a:ext uri="{FF2B5EF4-FFF2-40B4-BE49-F238E27FC236}">
                <a16:creationId xmlns:a16="http://schemas.microsoft.com/office/drawing/2014/main" id="{6655F483-04DF-9843-8837-3BC459C24016}"/>
              </a:ext>
            </a:extLst>
          </p:cNvPr>
          <p:cNvSpPr/>
          <p:nvPr/>
        </p:nvSpPr>
        <p:spPr>
          <a:xfrm rot="19416896">
            <a:off x="1759575" y="1611981"/>
            <a:ext cx="695177" cy="125676"/>
          </a:xfrm>
          <a:prstGeom prst="chevron">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hevron 11">
            <a:extLst>
              <a:ext uri="{FF2B5EF4-FFF2-40B4-BE49-F238E27FC236}">
                <a16:creationId xmlns:a16="http://schemas.microsoft.com/office/drawing/2014/main" id="{1120FCA8-4330-1444-A10E-099AE7F24ED9}"/>
              </a:ext>
            </a:extLst>
          </p:cNvPr>
          <p:cNvSpPr/>
          <p:nvPr/>
        </p:nvSpPr>
        <p:spPr>
          <a:xfrm>
            <a:off x="2029593" y="2571750"/>
            <a:ext cx="346624" cy="151004"/>
          </a:xfrm>
          <a:prstGeom prst="chevron">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ross 12">
            <a:extLst>
              <a:ext uri="{FF2B5EF4-FFF2-40B4-BE49-F238E27FC236}">
                <a16:creationId xmlns:a16="http://schemas.microsoft.com/office/drawing/2014/main" id="{9C6D91BC-4E96-3346-BE7E-620E07668949}"/>
              </a:ext>
            </a:extLst>
          </p:cNvPr>
          <p:cNvSpPr/>
          <p:nvPr/>
        </p:nvSpPr>
        <p:spPr>
          <a:xfrm rot="2704842">
            <a:off x="3070207" y="3679019"/>
            <a:ext cx="374803" cy="420320"/>
          </a:xfrm>
          <a:prstGeom prst="plus">
            <a:avLst>
              <a:gd name="adj" fmla="val 34873"/>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F5DF5573-7D8F-B544-A3A9-D0E3390EA12B}"/>
              </a:ext>
            </a:extLst>
          </p:cNvPr>
          <p:cNvSpPr/>
          <p:nvPr/>
        </p:nvSpPr>
        <p:spPr>
          <a:xfrm rot="2704842">
            <a:off x="3033692" y="2468299"/>
            <a:ext cx="374803" cy="420320"/>
          </a:xfrm>
          <a:prstGeom prst="plus">
            <a:avLst>
              <a:gd name="adj" fmla="val 34873"/>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hevron 14">
            <a:extLst>
              <a:ext uri="{FF2B5EF4-FFF2-40B4-BE49-F238E27FC236}">
                <a16:creationId xmlns:a16="http://schemas.microsoft.com/office/drawing/2014/main" id="{9F397064-FBE8-9F4D-8B54-CB2038823469}"/>
              </a:ext>
            </a:extLst>
          </p:cNvPr>
          <p:cNvSpPr/>
          <p:nvPr/>
        </p:nvSpPr>
        <p:spPr>
          <a:xfrm>
            <a:off x="3101529" y="1404719"/>
            <a:ext cx="346624" cy="151004"/>
          </a:xfrm>
          <a:prstGeom prst="chevron">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38A7714E-7677-EB40-8C65-9DED8A21834B}"/>
              </a:ext>
            </a:extLst>
          </p:cNvPr>
          <p:cNvSpPr txBox="1"/>
          <p:nvPr/>
        </p:nvSpPr>
        <p:spPr>
          <a:xfrm>
            <a:off x="2980207" y="1528260"/>
            <a:ext cx="640482" cy="261610"/>
          </a:xfrm>
          <a:prstGeom prst="rect">
            <a:avLst/>
          </a:prstGeom>
          <a:noFill/>
        </p:spPr>
        <p:txBody>
          <a:bodyPr wrap="square" rtlCol="0">
            <a:spAutoFit/>
          </a:bodyPr>
          <a:lstStyle/>
          <a:p>
            <a:r>
              <a:rPr lang="en-US" sz="1100"/>
              <a:t>Reward</a:t>
            </a:r>
          </a:p>
        </p:txBody>
      </p:sp>
      <p:sp>
        <p:nvSpPr>
          <p:cNvPr id="17" name="TextBox 16">
            <a:extLst>
              <a:ext uri="{FF2B5EF4-FFF2-40B4-BE49-F238E27FC236}">
                <a16:creationId xmlns:a16="http://schemas.microsoft.com/office/drawing/2014/main" id="{5CF41AA4-4331-A942-8C5D-C2517890433A}"/>
              </a:ext>
            </a:extLst>
          </p:cNvPr>
          <p:cNvSpPr txBox="1"/>
          <p:nvPr/>
        </p:nvSpPr>
        <p:spPr>
          <a:xfrm>
            <a:off x="6578639" y="2174496"/>
            <a:ext cx="862446" cy="261610"/>
          </a:xfrm>
          <a:prstGeom prst="rect">
            <a:avLst/>
          </a:prstGeom>
          <a:noFill/>
        </p:spPr>
        <p:txBody>
          <a:bodyPr wrap="square" rtlCol="0">
            <a:spAutoFit/>
          </a:bodyPr>
          <a:lstStyle/>
          <a:p>
            <a:r>
              <a:rPr lang="en-US" sz="1100"/>
              <a:t>Immunity</a:t>
            </a:r>
          </a:p>
        </p:txBody>
      </p:sp>
      <p:sp>
        <p:nvSpPr>
          <p:cNvPr id="29" name="Oval 28">
            <a:extLst>
              <a:ext uri="{FF2B5EF4-FFF2-40B4-BE49-F238E27FC236}">
                <a16:creationId xmlns:a16="http://schemas.microsoft.com/office/drawing/2014/main" id="{DC8C30D6-8A6B-DD4C-8D7A-7967B814C451}"/>
              </a:ext>
            </a:extLst>
          </p:cNvPr>
          <p:cNvSpPr/>
          <p:nvPr/>
        </p:nvSpPr>
        <p:spPr>
          <a:xfrm>
            <a:off x="3869585" y="1854436"/>
            <a:ext cx="1630922" cy="155932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Merged Tribe</a:t>
            </a:r>
          </a:p>
        </p:txBody>
      </p:sp>
      <p:sp>
        <p:nvSpPr>
          <p:cNvPr id="30" name="TextBox 29">
            <a:extLst>
              <a:ext uri="{FF2B5EF4-FFF2-40B4-BE49-F238E27FC236}">
                <a16:creationId xmlns:a16="http://schemas.microsoft.com/office/drawing/2014/main" id="{5E1FDF88-4F33-2149-A8EE-20C6862A46B1}"/>
              </a:ext>
            </a:extLst>
          </p:cNvPr>
          <p:cNvSpPr txBox="1"/>
          <p:nvPr/>
        </p:nvSpPr>
        <p:spPr>
          <a:xfrm>
            <a:off x="5579992" y="334360"/>
            <a:ext cx="1376855" cy="369332"/>
          </a:xfrm>
          <a:prstGeom prst="rect">
            <a:avLst/>
          </a:prstGeom>
          <a:noFill/>
        </p:spPr>
        <p:txBody>
          <a:bodyPr wrap="square" rtlCol="0">
            <a:spAutoFit/>
          </a:bodyPr>
          <a:lstStyle/>
          <a:p>
            <a:pPr algn="ctr"/>
            <a:r>
              <a:rPr lang="en-US"/>
              <a:t>Competition</a:t>
            </a:r>
          </a:p>
        </p:txBody>
      </p:sp>
      <p:cxnSp>
        <p:nvCxnSpPr>
          <p:cNvPr id="31" name="Straight Connector 30">
            <a:extLst>
              <a:ext uri="{FF2B5EF4-FFF2-40B4-BE49-F238E27FC236}">
                <a16:creationId xmlns:a16="http://schemas.microsoft.com/office/drawing/2014/main" id="{3437E8D1-05F1-BB4F-8807-2C26AAD3E68C}"/>
              </a:ext>
            </a:extLst>
          </p:cNvPr>
          <p:cNvCxnSpPr>
            <a:cxnSpLocks/>
          </p:cNvCxnSpPr>
          <p:nvPr/>
        </p:nvCxnSpPr>
        <p:spPr>
          <a:xfrm>
            <a:off x="6273897" y="662070"/>
            <a:ext cx="0" cy="4004942"/>
          </a:xfrm>
          <a:prstGeom prst="line">
            <a:avLst/>
          </a:prstGeom>
          <a:ln w="12700">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DA87F8A-FE92-4846-8E07-04C68216024F}"/>
              </a:ext>
            </a:extLst>
          </p:cNvPr>
          <p:cNvSpPr txBox="1"/>
          <p:nvPr/>
        </p:nvSpPr>
        <p:spPr>
          <a:xfrm>
            <a:off x="5923978" y="1555723"/>
            <a:ext cx="768553" cy="2492990"/>
          </a:xfrm>
          <a:prstGeom prst="rect">
            <a:avLst/>
          </a:prstGeom>
          <a:noFill/>
        </p:spPr>
        <p:txBody>
          <a:bodyPr wrap="square" rtlCol="0">
            <a:spAutoFit/>
          </a:bodyPr>
          <a:lstStyle/>
          <a:p>
            <a:r>
              <a:rPr lang="en-US" sz="1200"/>
              <a:t>Player 1</a:t>
            </a:r>
          </a:p>
          <a:p>
            <a:r>
              <a:rPr lang="en-US" sz="1200"/>
              <a:t>Player 2</a:t>
            </a:r>
          </a:p>
          <a:p>
            <a:r>
              <a:rPr lang="en-US" sz="1200"/>
              <a:t>Player 3</a:t>
            </a:r>
          </a:p>
          <a:p>
            <a:r>
              <a:rPr lang="en-US" sz="1200"/>
              <a:t>Player 4</a:t>
            </a:r>
          </a:p>
          <a:p>
            <a:r>
              <a:rPr lang="en-US" sz="1200"/>
              <a:t>Player 5</a:t>
            </a:r>
          </a:p>
          <a:p>
            <a:r>
              <a:rPr lang="en-US" sz="1200"/>
              <a:t>Player 6</a:t>
            </a:r>
          </a:p>
          <a:p>
            <a:r>
              <a:rPr lang="en-US" sz="1200"/>
              <a:t>Player 7</a:t>
            </a:r>
          </a:p>
          <a:p>
            <a:r>
              <a:rPr lang="en-US" sz="1200"/>
              <a:t>Player 8</a:t>
            </a:r>
          </a:p>
          <a:p>
            <a:r>
              <a:rPr lang="en-US" sz="1200"/>
              <a:t>Player 9</a:t>
            </a:r>
          </a:p>
          <a:p>
            <a:r>
              <a:rPr lang="en-US" sz="1200"/>
              <a:t>Player 10</a:t>
            </a:r>
          </a:p>
          <a:p>
            <a:r>
              <a:rPr lang="en-US" sz="1200"/>
              <a:t>Player 11</a:t>
            </a:r>
          </a:p>
          <a:p>
            <a:r>
              <a:rPr lang="en-US" sz="1200"/>
              <a:t>Player 12</a:t>
            </a:r>
          </a:p>
          <a:p>
            <a:endParaRPr lang="en-US" sz="1200"/>
          </a:p>
        </p:txBody>
      </p:sp>
      <p:sp>
        <p:nvSpPr>
          <p:cNvPr id="37" name="Chevron 36">
            <a:extLst>
              <a:ext uri="{FF2B5EF4-FFF2-40B4-BE49-F238E27FC236}">
                <a16:creationId xmlns:a16="http://schemas.microsoft.com/office/drawing/2014/main" id="{2482CFAE-F879-654A-BDC4-2B9FA5EAAFB1}"/>
              </a:ext>
            </a:extLst>
          </p:cNvPr>
          <p:cNvSpPr/>
          <p:nvPr/>
        </p:nvSpPr>
        <p:spPr>
          <a:xfrm>
            <a:off x="5579992" y="2589039"/>
            <a:ext cx="346624" cy="151004"/>
          </a:xfrm>
          <a:prstGeom prst="chevron">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Cross 37">
            <a:extLst>
              <a:ext uri="{FF2B5EF4-FFF2-40B4-BE49-F238E27FC236}">
                <a16:creationId xmlns:a16="http://schemas.microsoft.com/office/drawing/2014/main" id="{B1B81BC1-1259-B643-942B-85086AAFAEF6}"/>
              </a:ext>
            </a:extLst>
          </p:cNvPr>
          <p:cNvSpPr/>
          <p:nvPr/>
        </p:nvSpPr>
        <p:spPr>
          <a:xfrm rot="2704842">
            <a:off x="7347621" y="3977845"/>
            <a:ext cx="374803" cy="420320"/>
          </a:xfrm>
          <a:prstGeom prst="plus">
            <a:avLst>
              <a:gd name="adj" fmla="val 34873"/>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hevron 39">
            <a:extLst>
              <a:ext uri="{FF2B5EF4-FFF2-40B4-BE49-F238E27FC236}">
                <a16:creationId xmlns:a16="http://schemas.microsoft.com/office/drawing/2014/main" id="{A30D81A3-BCFB-D74C-99A9-2369FE22C63C}"/>
              </a:ext>
            </a:extLst>
          </p:cNvPr>
          <p:cNvSpPr/>
          <p:nvPr/>
        </p:nvSpPr>
        <p:spPr>
          <a:xfrm>
            <a:off x="6552762" y="2388598"/>
            <a:ext cx="723803" cy="85893"/>
          </a:xfrm>
          <a:prstGeom prst="chevron">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Chevron 41">
            <a:extLst>
              <a:ext uri="{FF2B5EF4-FFF2-40B4-BE49-F238E27FC236}">
                <a16:creationId xmlns:a16="http://schemas.microsoft.com/office/drawing/2014/main" id="{CA38BB2F-3DCE-0344-BBEE-EF8A9D780A5D}"/>
              </a:ext>
            </a:extLst>
          </p:cNvPr>
          <p:cNvSpPr/>
          <p:nvPr/>
        </p:nvSpPr>
        <p:spPr>
          <a:xfrm rot="2190232">
            <a:off x="3525920" y="1640723"/>
            <a:ext cx="695177" cy="125676"/>
          </a:xfrm>
          <a:prstGeom prst="chevron">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Chevron 42">
            <a:extLst>
              <a:ext uri="{FF2B5EF4-FFF2-40B4-BE49-F238E27FC236}">
                <a16:creationId xmlns:a16="http://schemas.microsoft.com/office/drawing/2014/main" id="{E920539A-EAA3-9D48-BD4E-D42257EBBC10}"/>
              </a:ext>
            </a:extLst>
          </p:cNvPr>
          <p:cNvSpPr/>
          <p:nvPr/>
        </p:nvSpPr>
        <p:spPr>
          <a:xfrm>
            <a:off x="3456969" y="2589039"/>
            <a:ext cx="346624" cy="151004"/>
          </a:xfrm>
          <a:prstGeom prst="chevron">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Chevron 43">
            <a:extLst>
              <a:ext uri="{FF2B5EF4-FFF2-40B4-BE49-F238E27FC236}">
                <a16:creationId xmlns:a16="http://schemas.microsoft.com/office/drawing/2014/main" id="{AEEA1098-B960-B741-AF4C-231B28813878}"/>
              </a:ext>
            </a:extLst>
          </p:cNvPr>
          <p:cNvSpPr/>
          <p:nvPr/>
        </p:nvSpPr>
        <p:spPr>
          <a:xfrm rot="19416896">
            <a:off x="3457249" y="3463215"/>
            <a:ext cx="695177" cy="125676"/>
          </a:xfrm>
          <a:prstGeom prst="chevron">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5" name="Elbow Connector 44">
            <a:extLst>
              <a:ext uri="{FF2B5EF4-FFF2-40B4-BE49-F238E27FC236}">
                <a16:creationId xmlns:a16="http://schemas.microsoft.com/office/drawing/2014/main" id="{C09EE497-6EB8-914F-A244-2B91E6AD0EAC}"/>
              </a:ext>
            </a:extLst>
          </p:cNvPr>
          <p:cNvCxnSpPr>
            <a:cxnSpLocks/>
          </p:cNvCxnSpPr>
          <p:nvPr/>
        </p:nvCxnSpPr>
        <p:spPr>
          <a:xfrm rot="16200000" flipH="1">
            <a:off x="6322570" y="3380481"/>
            <a:ext cx="1181549" cy="692271"/>
          </a:xfrm>
          <a:prstGeom prst="bentConnector3">
            <a:avLst>
              <a:gd name="adj1" fmla="val 664"/>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8A17F1B-A89F-5F4E-AF8F-1844D94AA3CD}"/>
              </a:ext>
            </a:extLst>
          </p:cNvPr>
          <p:cNvSpPr txBox="1"/>
          <p:nvPr/>
        </p:nvSpPr>
        <p:spPr>
          <a:xfrm>
            <a:off x="7012794" y="4317391"/>
            <a:ext cx="877632" cy="461665"/>
          </a:xfrm>
          <a:prstGeom prst="rect">
            <a:avLst/>
          </a:prstGeom>
          <a:noFill/>
        </p:spPr>
        <p:txBody>
          <a:bodyPr wrap="square" rtlCol="0">
            <a:spAutoFit/>
          </a:bodyPr>
          <a:lstStyle/>
          <a:p>
            <a:r>
              <a:rPr lang="en-US" sz="1200"/>
              <a:t>Player </a:t>
            </a:r>
          </a:p>
          <a:p>
            <a:r>
              <a:rPr lang="en-US" sz="1200"/>
              <a:t>voted off</a:t>
            </a:r>
          </a:p>
        </p:txBody>
      </p:sp>
      <p:sp>
        <p:nvSpPr>
          <p:cNvPr id="47" name="Oval 46">
            <a:extLst>
              <a:ext uri="{FF2B5EF4-FFF2-40B4-BE49-F238E27FC236}">
                <a16:creationId xmlns:a16="http://schemas.microsoft.com/office/drawing/2014/main" id="{5ADC8252-E6E1-2D44-BB12-544A27A12006}"/>
              </a:ext>
            </a:extLst>
          </p:cNvPr>
          <p:cNvSpPr/>
          <p:nvPr/>
        </p:nvSpPr>
        <p:spPr>
          <a:xfrm>
            <a:off x="7489625" y="1903694"/>
            <a:ext cx="1307991" cy="1236758"/>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Post Vote Tribe</a:t>
            </a:r>
          </a:p>
        </p:txBody>
      </p:sp>
      <p:pic>
        <p:nvPicPr>
          <p:cNvPr id="2" name="Picture 1" descr="Survivor (U.S.) | Survivor Wiki | Fandom">
            <a:extLst>
              <a:ext uri="{FF2B5EF4-FFF2-40B4-BE49-F238E27FC236}">
                <a16:creationId xmlns:a16="http://schemas.microsoft.com/office/drawing/2014/main" id="{EFCAB68D-F823-4AC5-A774-1008D6F9CE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50" y="4555924"/>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D09687F-6C66-4B50-8021-5881B30AD7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9436" y="4542539"/>
            <a:ext cx="435436" cy="587576"/>
          </a:xfrm>
          <a:prstGeom prst="rect">
            <a:avLst/>
          </a:prstGeom>
        </p:spPr>
      </p:pic>
    </p:spTree>
    <p:extLst>
      <p:ext uri="{BB962C8B-B14F-4D97-AF65-F5344CB8AC3E}">
        <p14:creationId xmlns:p14="http://schemas.microsoft.com/office/powerpoint/2010/main" val="2105620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596DE7CB-D769-478B-8235-A04A48F621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6848" y="201877"/>
            <a:ext cx="3550304" cy="32902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B2F8335-B404-48CC-8A33-941F9169683E}"/>
              </a:ext>
            </a:extLst>
          </p:cNvPr>
          <p:cNvSpPr txBox="1"/>
          <p:nvPr/>
        </p:nvSpPr>
        <p:spPr>
          <a:xfrm>
            <a:off x="532059" y="971907"/>
            <a:ext cx="8079880" cy="2123658"/>
          </a:xfrm>
          <a:prstGeom prst="rect">
            <a:avLst/>
          </a:prstGeom>
          <a:noFill/>
        </p:spPr>
        <p:txBody>
          <a:bodyPr wrap="square">
            <a:spAutoFit/>
          </a:bodyPr>
          <a:lstStyle/>
          <a:p>
            <a:pPr marL="285750" indent="-285750" algn="l">
              <a:buFont typeface="Arial" panose="020B0604020202020204" pitchFamily="34" charset="0"/>
              <a:buChar char="•"/>
            </a:pPr>
            <a:r>
              <a:rPr lang="en-US" sz="1600" dirty="0">
                <a:solidFill>
                  <a:srgbClr val="2D3B45"/>
                </a:solidFill>
                <a:latin typeface="Lato Extended"/>
              </a:rPr>
              <a:t>Organizational and Leadership literature has dedicated decades to evaluating the effect of individual performance on overall teamwork quality, but very little study has been done to determine what effect the quality of teamwork has on overall individual success. [2]</a:t>
            </a:r>
          </a:p>
          <a:p>
            <a:pPr marL="285750" indent="-285750" algn="l">
              <a:buFont typeface="Arial" panose="020B0604020202020204" pitchFamily="34" charset="0"/>
              <a:buChar char="•"/>
            </a:pPr>
            <a:endParaRPr lang="en-US" sz="1600" dirty="0">
              <a:solidFill>
                <a:srgbClr val="2D3B45"/>
              </a:solidFill>
              <a:latin typeface="Lato Extended"/>
            </a:endParaRPr>
          </a:p>
          <a:p>
            <a:pPr marL="285750" indent="-285750" algn="l">
              <a:buFont typeface="Arial" panose="020B0604020202020204" pitchFamily="34" charset="0"/>
              <a:buChar char="•"/>
            </a:pPr>
            <a:r>
              <a:rPr lang="en-US" sz="1600" dirty="0">
                <a:solidFill>
                  <a:srgbClr val="2D3B45"/>
                </a:solidFill>
                <a:latin typeface="Lato Extended"/>
              </a:rPr>
              <a:t>Much study has been given to determining if teams that display greater teamwork quality produce more positive results. </a:t>
            </a:r>
          </a:p>
          <a:p>
            <a:pPr marL="285750" indent="-285750" algn="l">
              <a:buFont typeface="Arial" panose="020B0604020202020204" pitchFamily="34" charset="0"/>
              <a:buChar char="•"/>
            </a:pPr>
            <a:endParaRPr lang="en-US" sz="2000" dirty="0">
              <a:solidFill>
                <a:srgbClr val="2D3B45"/>
              </a:solidFill>
              <a:latin typeface="Lato Extended"/>
            </a:endParaRPr>
          </a:p>
        </p:txBody>
      </p:sp>
      <p:pic>
        <p:nvPicPr>
          <p:cNvPr id="4" name="Picture 3">
            <a:extLst>
              <a:ext uri="{FF2B5EF4-FFF2-40B4-BE49-F238E27FC236}">
                <a16:creationId xmlns:a16="http://schemas.microsoft.com/office/drawing/2014/main" id="{051F2E37-14CB-4ACD-AD9F-17E308AD6883}"/>
              </a:ext>
            </a:extLst>
          </p:cNvPr>
          <p:cNvPicPr>
            <a:picLocks noChangeAspect="1"/>
          </p:cNvPicPr>
          <p:nvPr/>
        </p:nvPicPr>
        <p:blipFill>
          <a:blip r:embed="rId6"/>
          <a:stretch>
            <a:fillRect/>
          </a:stretch>
        </p:blipFill>
        <p:spPr>
          <a:xfrm>
            <a:off x="2519888" y="2845799"/>
            <a:ext cx="4282641" cy="1941612"/>
          </a:xfrm>
          <a:prstGeom prst="rect">
            <a:avLst/>
          </a:prstGeom>
        </p:spPr>
      </p:pic>
      <p:sp>
        <p:nvSpPr>
          <p:cNvPr id="9" name="TextBox 8">
            <a:extLst>
              <a:ext uri="{FF2B5EF4-FFF2-40B4-BE49-F238E27FC236}">
                <a16:creationId xmlns:a16="http://schemas.microsoft.com/office/drawing/2014/main" id="{1B7D8FB4-366C-4F21-9061-7F6724720B12}"/>
              </a:ext>
            </a:extLst>
          </p:cNvPr>
          <p:cNvSpPr txBox="1"/>
          <p:nvPr/>
        </p:nvSpPr>
        <p:spPr>
          <a:xfrm>
            <a:off x="6623114" y="4489310"/>
            <a:ext cx="852055" cy="276999"/>
          </a:xfrm>
          <a:prstGeom prst="rect">
            <a:avLst/>
          </a:prstGeom>
          <a:noFill/>
        </p:spPr>
        <p:txBody>
          <a:bodyPr wrap="square">
            <a:spAutoFit/>
          </a:bodyPr>
          <a:lstStyle/>
          <a:p>
            <a:pPr algn="l"/>
            <a:r>
              <a:rPr lang="en-US" sz="1200" dirty="0">
                <a:latin typeface="Lato Extended"/>
              </a:rPr>
              <a:t>[3]</a:t>
            </a:r>
          </a:p>
        </p:txBody>
      </p:sp>
    </p:spTree>
    <p:extLst>
      <p:ext uri="{BB962C8B-B14F-4D97-AF65-F5344CB8AC3E}">
        <p14:creationId xmlns:p14="http://schemas.microsoft.com/office/powerpoint/2010/main" val="1095723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596DE7CB-D769-478B-8235-A04A48F621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6848" y="201877"/>
            <a:ext cx="3550304" cy="32902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B2F8335-B404-48CC-8A33-941F9169683E}"/>
              </a:ext>
            </a:extLst>
          </p:cNvPr>
          <p:cNvSpPr txBox="1"/>
          <p:nvPr/>
        </p:nvSpPr>
        <p:spPr>
          <a:xfrm>
            <a:off x="385101" y="891893"/>
            <a:ext cx="8329407" cy="3293209"/>
          </a:xfrm>
          <a:prstGeom prst="rect">
            <a:avLst/>
          </a:prstGeom>
          <a:noFill/>
        </p:spPr>
        <p:txBody>
          <a:bodyPr wrap="square">
            <a:spAutoFit/>
          </a:bodyPr>
          <a:lstStyle/>
          <a:p>
            <a:r>
              <a:rPr lang="en-US" sz="1600" dirty="0">
                <a:solidFill>
                  <a:srgbClr val="2D3B45"/>
                </a:solidFill>
                <a:latin typeface="Lato Extended"/>
              </a:rPr>
              <a:t>Past work</a:t>
            </a:r>
          </a:p>
          <a:p>
            <a:endParaRPr lang="en-US" sz="1600" dirty="0">
              <a:solidFill>
                <a:srgbClr val="2D3B45"/>
              </a:solidFill>
              <a:latin typeface="Lato Extended"/>
            </a:endParaRPr>
          </a:p>
          <a:p>
            <a:pPr marL="285750" indent="-285750">
              <a:buFont typeface="Arial" panose="020B0604020202020204" pitchFamily="34" charset="0"/>
              <a:buChar char="•"/>
            </a:pPr>
            <a:r>
              <a:rPr lang="en-US" sz="1600" dirty="0">
                <a:solidFill>
                  <a:srgbClr val="2D3B45"/>
                </a:solidFill>
                <a:latin typeface="Lato Extended"/>
              </a:rPr>
              <a:t>Several studies including a seminal work by Landers and </a:t>
            </a:r>
            <a:r>
              <a:rPr lang="en-US" sz="1600" dirty="0" err="1">
                <a:solidFill>
                  <a:srgbClr val="2D3B45"/>
                </a:solidFill>
                <a:latin typeface="Lato Extended"/>
              </a:rPr>
              <a:t>Luschen</a:t>
            </a:r>
            <a:r>
              <a:rPr lang="en-US" sz="1600" dirty="0">
                <a:solidFill>
                  <a:srgbClr val="2D3B45"/>
                </a:solidFill>
                <a:latin typeface="Lato Extended"/>
              </a:rPr>
              <a:t> inform the broader community that team cohesion is a critical variable for competitive co-actor success. [4]</a:t>
            </a:r>
          </a:p>
          <a:p>
            <a:pPr marL="285750" indent="-285750" algn="l">
              <a:buFont typeface="Arial" panose="020B0604020202020204" pitchFamily="34" charset="0"/>
              <a:buChar char="•"/>
            </a:pPr>
            <a:endParaRPr lang="en-US" sz="1600" dirty="0">
              <a:solidFill>
                <a:srgbClr val="2D3B45"/>
              </a:solidFill>
              <a:latin typeface="Lato Extended"/>
            </a:endParaRPr>
          </a:p>
          <a:p>
            <a:pPr marL="285750" indent="-285750" algn="l">
              <a:buFont typeface="Arial" panose="020B0604020202020204" pitchFamily="34" charset="0"/>
              <a:buChar char="•"/>
            </a:pPr>
            <a:r>
              <a:rPr lang="en-US" sz="1600" dirty="0">
                <a:solidFill>
                  <a:srgbClr val="2D3B45"/>
                </a:solidFill>
                <a:latin typeface="Lato Extended"/>
              </a:rPr>
              <a:t>Recent study has been conducted into individual satisfaction as it relates to teamwork, however, these studies focus on individual’s contributions to the team and perceived valuation of that effort within the team. [5] </a:t>
            </a:r>
          </a:p>
          <a:p>
            <a:pPr marL="285750" indent="-285750" algn="l">
              <a:buFont typeface="Arial" panose="020B0604020202020204" pitchFamily="34" charset="0"/>
              <a:buChar char="•"/>
            </a:pPr>
            <a:endParaRPr lang="en-US" sz="1600" dirty="0">
              <a:solidFill>
                <a:srgbClr val="2D3B45"/>
              </a:solidFill>
              <a:latin typeface="Lato Extended"/>
            </a:endParaRPr>
          </a:p>
          <a:p>
            <a:pPr marL="285750" indent="-285750">
              <a:buFont typeface="Arial" panose="020B0604020202020204" pitchFamily="34" charset="0"/>
              <a:buChar char="•"/>
            </a:pPr>
            <a:r>
              <a:rPr lang="en-US" sz="1600" dirty="0">
                <a:solidFill>
                  <a:srgbClr val="2D3B45"/>
                </a:solidFill>
                <a:latin typeface="Lato Extended"/>
              </a:rPr>
              <a:t>The global sports community has also evaluated individual performance and team success, but these studies focus on individual performance within the broader team and measure individual contributions against overall team success. [1]</a:t>
            </a:r>
          </a:p>
          <a:p>
            <a:pPr algn="l"/>
            <a:endParaRPr lang="en-US" sz="1600" dirty="0">
              <a:solidFill>
                <a:srgbClr val="2D3B45"/>
              </a:solidFill>
              <a:latin typeface="Lato Extended"/>
            </a:endParaRPr>
          </a:p>
        </p:txBody>
      </p:sp>
    </p:spTree>
    <p:extLst>
      <p:ext uri="{BB962C8B-B14F-4D97-AF65-F5344CB8AC3E}">
        <p14:creationId xmlns:p14="http://schemas.microsoft.com/office/powerpoint/2010/main" val="2787010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596DE7CB-D769-478B-8235-A04A48F621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6848" y="201877"/>
            <a:ext cx="3550304" cy="32902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5CE593-B66E-4887-A882-A27429A671A4}"/>
              </a:ext>
            </a:extLst>
          </p:cNvPr>
          <p:cNvSpPr txBox="1"/>
          <p:nvPr/>
        </p:nvSpPr>
        <p:spPr>
          <a:xfrm>
            <a:off x="349024" y="934909"/>
            <a:ext cx="8115958" cy="3046988"/>
          </a:xfrm>
          <a:prstGeom prst="rect">
            <a:avLst/>
          </a:prstGeom>
          <a:noFill/>
        </p:spPr>
        <p:txBody>
          <a:bodyPr wrap="square">
            <a:spAutoFit/>
          </a:bodyPr>
          <a:lstStyle/>
          <a:p>
            <a:pPr marL="285750" indent="-285750" algn="l">
              <a:buFont typeface="Arial" panose="020B0604020202020204" pitchFamily="34" charset="0"/>
              <a:buChar char="•"/>
            </a:pPr>
            <a:endParaRPr lang="en-US" sz="1600">
              <a:solidFill>
                <a:srgbClr val="2D3B45"/>
              </a:solidFill>
              <a:latin typeface="Lato Extended"/>
            </a:endParaRPr>
          </a:p>
          <a:p>
            <a:pPr algn="l"/>
            <a:r>
              <a:rPr lang="en-US" sz="1600">
                <a:solidFill>
                  <a:srgbClr val="2D3B45"/>
                </a:solidFill>
                <a:latin typeface="Lato Extended"/>
              </a:rPr>
              <a:t>Current State</a:t>
            </a:r>
          </a:p>
          <a:p>
            <a:pPr marL="285750" indent="-285750" algn="l">
              <a:buFont typeface="Arial" panose="020B0604020202020204" pitchFamily="34" charset="0"/>
              <a:buChar char="•"/>
            </a:pPr>
            <a:endParaRPr lang="en-US" sz="1600">
              <a:solidFill>
                <a:srgbClr val="2D3B45"/>
              </a:solidFill>
              <a:latin typeface="Lato Extended"/>
            </a:endParaRPr>
          </a:p>
          <a:p>
            <a:pPr marL="285750" indent="-285750" algn="l">
              <a:buFont typeface="Arial" panose="020B0604020202020204" pitchFamily="34" charset="0"/>
              <a:buChar char="•"/>
            </a:pPr>
            <a:r>
              <a:rPr lang="en-US" sz="1600">
                <a:solidFill>
                  <a:srgbClr val="2D3B45"/>
                </a:solidFill>
                <a:latin typeface="Lato Extended"/>
              </a:rPr>
              <a:t>The body of work currently centers around well trained and integrated teams or those that already have established norms</a:t>
            </a:r>
          </a:p>
          <a:p>
            <a:pPr marL="285750" indent="-285750" algn="l">
              <a:buFont typeface="Arial" panose="020B0604020202020204" pitchFamily="34" charset="0"/>
              <a:buChar char="•"/>
            </a:pPr>
            <a:endParaRPr lang="en-US" sz="1600">
              <a:solidFill>
                <a:srgbClr val="2D3B45"/>
              </a:solidFill>
              <a:latin typeface="Lato Extended"/>
            </a:endParaRPr>
          </a:p>
          <a:p>
            <a:pPr marL="285750" indent="-285750" algn="l">
              <a:buFont typeface="Arial" panose="020B0604020202020204" pitchFamily="34" charset="0"/>
              <a:buChar char="•"/>
            </a:pPr>
            <a:r>
              <a:rPr lang="en-US" sz="1600">
                <a:solidFill>
                  <a:srgbClr val="2D3B45"/>
                </a:solidFill>
                <a:latin typeface="Lato Extended"/>
              </a:rPr>
              <a:t>The preponderance of the literature expresses that teams collaborate better produce better team results.</a:t>
            </a:r>
          </a:p>
          <a:p>
            <a:pPr marL="285750" indent="-285750" algn="l">
              <a:buFont typeface="Arial" panose="020B0604020202020204" pitchFamily="34" charset="0"/>
              <a:buChar char="•"/>
            </a:pPr>
            <a:endParaRPr lang="en-US" sz="1600">
              <a:solidFill>
                <a:srgbClr val="2D3B45"/>
              </a:solidFill>
              <a:latin typeface="Lato Extended"/>
            </a:endParaRPr>
          </a:p>
          <a:p>
            <a:pPr marL="285750" indent="-285750" algn="l">
              <a:buFont typeface="Arial" panose="020B0604020202020204" pitchFamily="34" charset="0"/>
              <a:buChar char="•"/>
            </a:pPr>
            <a:r>
              <a:rPr lang="en-US" sz="1600">
                <a:solidFill>
                  <a:srgbClr val="2D3B45"/>
                </a:solidFill>
                <a:latin typeface="Lato Extended"/>
              </a:rPr>
              <a:t>The bulk of this literature does not address individual opportunity for success or individual outcomes. </a:t>
            </a:r>
          </a:p>
          <a:p>
            <a:pPr marL="285750" indent="-285750" algn="l">
              <a:buFont typeface="Arial" panose="020B0604020202020204" pitchFamily="34" charset="0"/>
              <a:buChar char="•"/>
            </a:pPr>
            <a:endParaRPr lang="en-US" sz="1600">
              <a:solidFill>
                <a:srgbClr val="2D3B45"/>
              </a:solidFill>
              <a:latin typeface="Lato Extended"/>
            </a:endParaRPr>
          </a:p>
        </p:txBody>
      </p:sp>
    </p:spTree>
    <p:extLst>
      <p:ext uri="{BB962C8B-B14F-4D97-AF65-F5344CB8AC3E}">
        <p14:creationId xmlns:p14="http://schemas.microsoft.com/office/powerpoint/2010/main" val="1394841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EB8CC7B-5AE4-4DCE-8037-1E36FEFD9AB1}"/>
              </a:ext>
            </a:extLst>
          </p:cNvPr>
          <p:cNvSpPr txBox="1"/>
          <p:nvPr/>
        </p:nvSpPr>
        <p:spPr>
          <a:xfrm>
            <a:off x="536028" y="1142817"/>
            <a:ext cx="8071944" cy="2308324"/>
          </a:xfrm>
          <a:prstGeom prst="rect">
            <a:avLst/>
          </a:prstGeom>
          <a:noFill/>
        </p:spPr>
        <p:txBody>
          <a:bodyPr wrap="square">
            <a:spAutoFit/>
          </a:bodyPr>
          <a:lstStyle/>
          <a:p>
            <a:r>
              <a:rPr lang="en-US" sz="1600">
                <a:latin typeface="Lato Extended"/>
              </a:rPr>
              <a:t>Questions to answer</a:t>
            </a:r>
          </a:p>
          <a:p>
            <a:endParaRPr lang="en-US" sz="1600">
              <a:latin typeface="Lato Extended"/>
            </a:endParaRPr>
          </a:p>
          <a:p>
            <a:pPr marL="285750" indent="-285750">
              <a:buFont typeface="Arial" panose="020B0604020202020204" pitchFamily="34" charset="0"/>
              <a:buChar char="•"/>
            </a:pPr>
            <a:r>
              <a:rPr lang="en-US" sz="1600">
                <a:latin typeface="Lato Extended"/>
              </a:rPr>
              <a:t>What facet(s) of team collaboration are the best indicators of producing opportunity for success?</a:t>
            </a:r>
          </a:p>
          <a:p>
            <a:pPr marL="285750" indent="-285750">
              <a:buFont typeface="Arial" panose="020B0604020202020204" pitchFamily="34" charset="0"/>
              <a:buChar char="•"/>
            </a:pPr>
            <a:endParaRPr lang="en-US" sz="1600">
              <a:latin typeface="Lato Extended"/>
            </a:endParaRPr>
          </a:p>
          <a:p>
            <a:pPr marL="285750" indent="-285750">
              <a:buFont typeface="Arial" panose="020B0604020202020204" pitchFamily="34" charset="0"/>
              <a:buChar char="•"/>
            </a:pPr>
            <a:r>
              <a:rPr lang="en-US" sz="1600">
                <a:latin typeface="Lato Extended"/>
              </a:rPr>
              <a:t>What relationship exists between the season top 4 placers and their team’s overall TWQ in early gameplay?</a:t>
            </a:r>
          </a:p>
          <a:p>
            <a:pPr marL="285750" indent="-285750">
              <a:buFont typeface="Arial" panose="020B0604020202020204" pitchFamily="34" charset="0"/>
              <a:buChar char="•"/>
            </a:pPr>
            <a:endParaRPr lang="en-US" sz="1600">
              <a:latin typeface="Lato Extended"/>
            </a:endParaRPr>
          </a:p>
          <a:p>
            <a:pPr marL="285750" indent="-285750">
              <a:buFont typeface="Arial" panose="020B0604020202020204" pitchFamily="34" charset="0"/>
              <a:buChar char="•"/>
            </a:pPr>
            <a:r>
              <a:rPr lang="en-US" sz="1600">
                <a:latin typeface="Lato Extended"/>
              </a:rPr>
              <a:t>To what degree does overall TWQ indicate opportunity for individual success? </a:t>
            </a:r>
            <a:endParaRPr lang="en-US" sz="1100">
              <a:solidFill>
                <a:srgbClr val="2D3B45"/>
              </a:solidFill>
              <a:latin typeface="Lato Extended"/>
            </a:endParaRPr>
          </a:p>
        </p:txBody>
      </p:sp>
      <p:pic>
        <p:nvPicPr>
          <p:cNvPr id="6" name="Picture 2">
            <a:extLst>
              <a:ext uri="{FF2B5EF4-FFF2-40B4-BE49-F238E27FC236}">
                <a16:creationId xmlns:a16="http://schemas.microsoft.com/office/drawing/2014/main" id="{4D6222AF-E5E4-452A-B018-CD3DF361BB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6848" y="201877"/>
            <a:ext cx="3550304" cy="329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643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a:extLst>
              <a:ext uri="{FF2B5EF4-FFF2-40B4-BE49-F238E27FC236}">
                <a16:creationId xmlns:a16="http://schemas.microsoft.com/office/drawing/2014/main" id="{934B1C34-B8B6-4AEC-85C2-3BA6FADC29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1469" y="332381"/>
            <a:ext cx="4705160" cy="31882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5155718-037E-4AF5-B6D6-A3DC93376984}"/>
              </a:ext>
            </a:extLst>
          </p:cNvPr>
          <p:cNvSpPr txBox="1"/>
          <p:nvPr/>
        </p:nvSpPr>
        <p:spPr>
          <a:xfrm>
            <a:off x="487207" y="1025173"/>
            <a:ext cx="8313683" cy="3323987"/>
          </a:xfrm>
          <a:prstGeom prst="rect">
            <a:avLst/>
          </a:prstGeom>
          <a:noFill/>
        </p:spPr>
        <p:txBody>
          <a:bodyPr wrap="square">
            <a:spAutoFit/>
          </a:bodyPr>
          <a:lstStyle/>
          <a:p>
            <a:r>
              <a:rPr lang="en-US" sz="1600" dirty="0">
                <a:solidFill>
                  <a:srgbClr val="2D3B45"/>
                </a:solidFill>
                <a:latin typeface="Lato Extended"/>
              </a:rPr>
              <a:t>Why Survivor</a:t>
            </a:r>
          </a:p>
          <a:p>
            <a:endParaRPr lang="en-US" sz="1600" dirty="0">
              <a:solidFill>
                <a:srgbClr val="2D3B45"/>
              </a:solidFill>
              <a:latin typeface="Lato Extended"/>
            </a:endParaRPr>
          </a:p>
          <a:p>
            <a:pPr marL="285750" indent="-285750">
              <a:buFont typeface="Arial" panose="020B0604020202020204" pitchFamily="34" charset="0"/>
              <a:buChar char="•"/>
            </a:pPr>
            <a:r>
              <a:rPr lang="en-US" sz="1600" dirty="0">
                <a:solidFill>
                  <a:srgbClr val="2D3B45"/>
                </a:solidFill>
                <a:latin typeface="Lato Extended"/>
              </a:rPr>
              <a:t>Broad sample of American population</a:t>
            </a:r>
          </a:p>
          <a:p>
            <a:pPr marL="285750" indent="-285750">
              <a:buFont typeface="Arial" panose="020B0604020202020204" pitchFamily="34" charset="0"/>
              <a:buChar char="•"/>
            </a:pPr>
            <a:endParaRPr lang="en-US" sz="1600" dirty="0">
              <a:solidFill>
                <a:srgbClr val="2D3B45"/>
              </a:solidFill>
              <a:latin typeface="Lato Extended"/>
            </a:endParaRPr>
          </a:p>
          <a:p>
            <a:pPr marL="285750" indent="-285750">
              <a:buFont typeface="Arial" panose="020B0604020202020204" pitchFamily="34" charset="0"/>
              <a:buChar char="•"/>
            </a:pPr>
            <a:r>
              <a:rPr lang="en-US" sz="1600" dirty="0">
                <a:solidFill>
                  <a:srgbClr val="2D3B45"/>
                </a:solidFill>
                <a:latin typeface="Lato Extended"/>
              </a:rPr>
              <a:t>Ad hoc teams</a:t>
            </a:r>
          </a:p>
          <a:p>
            <a:pPr marL="285750" indent="-285750">
              <a:buFont typeface="Arial" panose="020B0604020202020204" pitchFamily="34" charset="0"/>
              <a:buChar char="•"/>
            </a:pPr>
            <a:endParaRPr lang="en-US" sz="1600" dirty="0">
              <a:solidFill>
                <a:srgbClr val="2D3B45"/>
              </a:solidFill>
              <a:latin typeface="Lato Extended"/>
            </a:endParaRPr>
          </a:p>
          <a:p>
            <a:pPr marL="285750" indent="-285750">
              <a:buFont typeface="Arial" panose="020B0604020202020204" pitchFamily="34" charset="0"/>
              <a:buChar char="•"/>
            </a:pPr>
            <a:r>
              <a:rPr lang="en-US" sz="1600" dirty="0">
                <a:solidFill>
                  <a:srgbClr val="2D3B45"/>
                </a:solidFill>
                <a:latin typeface="Lato Extended"/>
              </a:rPr>
              <a:t>Unfamiliar challenges of both a physical and cognitive nature</a:t>
            </a:r>
          </a:p>
          <a:p>
            <a:pPr marL="285750" indent="-285750">
              <a:buFont typeface="Arial" panose="020B0604020202020204" pitchFamily="34" charset="0"/>
              <a:buChar char="•"/>
            </a:pPr>
            <a:endParaRPr lang="en-US" sz="1600" dirty="0">
              <a:solidFill>
                <a:srgbClr val="2D3B45"/>
              </a:solidFill>
              <a:latin typeface="Lato Extended"/>
            </a:endParaRPr>
          </a:p>
          <a:p>
            <a:pPr marL="285750" indent="-285750">
              <a:buFont typeface="Arial" panose="020B0604020202020204" pitchFamily="34" charset="0"/>
              <a:buChar char="•"/>
            </a:pPr>
            <a:r>
              <a:rPr lang="en-US" sz="1600" dirty="0">
                <a:solidFill>
                  <a:srgbClr val="2D3B45"/>
                </a:solidFill>
                <a:latin typeface="Lato Extended"/>
              </a:rPr>
              <a:t>Inherent challenge of environment serves catalytic function for TWQ measures</a:t>
            </a:r>
          </a:p>
          <a:p>
            <a:pPr marL="285750" indent="-285750">
              <a:buFont typeface="Arial" panose="020B0604020202020204" pitchFamily="34" charset="0"/>
              <a:buChar char="•"/>
            </a:pPr>
            <a:endParaRPr lang="en-US" sz="1600" dirty="0">
              <a:solidFill>
                <a:srgbClr val="2D3B45"/>
              </a:solidFill>
              <a:latin typeface="Lato Extended"/>
            </a:endParaRPr>
          </a:p>
          <a:p>
            <a:pPr marL="285750" indent="-285750">
              <a:buFont typeface="Arial" panose="020B0604020202020204" pitchFamily="34" charset="0"/>
              <a:buChar char="•"/>
            </a:pPr>
            <a:r>
              <a:rPr lang="en-US" sz="1600" dirty="0">
                <a:solidFill>
                  <a:srgbClr val="2D3B45"/>
                </a:solidFill>
                <a:latin typeface="Lato Extended"/>
              </a:rPr>
              <a:t>Unique team play construct within larger individual competition</a:t>
            </a:r>
          </a:p>
          <a:p>
            <a:pPr marL="742950" lvl="1" indent="-285750">
              <a:buFont typeface="Arial" panose="020B0604020202020204" pitchFamily="34" charset="0"/>
              <a:buChar char="•"/>
            </a:pPr>
            <a:endParaRPr lang="en-US" sz="1600" dirty="0">
              <a:solidFill>
                <a:srgbClr val="2D3B45"/>
              </a:solidFill>
              <a:latin typeface="Lato Extended"/>
            </a:endParaRPr>
          </a:p>
          <a:p>
            <a:pPr marL="285750" indent="-285750">
              <a:buFont typeface="Arial" panose="020B0604020202020204" pitchFamily="34" charset="0"/>
              <a:buChar char="•"/>
            </a:pPr>
            <a:endParaRPr lang="en-US" sz="1600" dirty="0">
              <a:solidFill>
                <a:srgbClr val="2D3B45"/>
              </a:solidFill>
              <a:latin typeface="Lato Extended"/>
            </a:endParaRPr>
          </a:p>
        </p:txBody>
      </p:sp>
    </p:spTree>
    <p:extLst>
      <p:ext uri="{BB962C8B-B14F-4D97-AF65-F5344CB8AC3E}">
        <p14:creationId xmlns:p14="http://schemas.microsoft.com/office/powerpoint/2010/main" val="279145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a:extLst>
              <a:ext uri="{FF2B5EF4-FFF2-40B4-BE49-F238E27FC236}">
                <a16:creationId xmlns:a16="http://schemas.microsoft.com/office/drawing/2014/main" id="{934B1C34-B8B6-4AEC-85C2-3BA6FADC29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1469" y="332381"/>
            <a:ext cx="4705160" cy="31882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F74E67B-B9E5-4FF3-82DA-000B0638F953}"/>
              </a:ext>
            </a:extLst>
          </p:cNvPr>
          <p:cNvSpPr txBox="1"/>
          <p:nvPr/>
        </p:nvSpPr>
        <p:spPr>
          <a:xfrm>
            <a:off x="589642" y="891893"/>
            <a:ext cx="8152575" cy="3785652"/>
          </a:xfrm>
          <a:prstGeom prst="rect">
            <a:avLst/>
          </a:prstGeom>
          <a:noFill/>
        </p:spPr>
        <p:txBody>
          <a:bodyPr wrap="square" lIns="91440" tIns="45720" rIns="91440" bIns="45720" anchor="t">
            <a:spAutoFit/>
          </a:bodyPr>
          <a:lstStyle/>
          <a:p>
            <a:r>
              <a:rPr lang="en-US" sz="1600" dirty="0">
                <a:latin typeface="Lato Extended"/>
              </a:rPr>
              <a:t>Approach</a:t>
            </a:r>
          </a:p>
          <a:p>
            <a:endParaRPr lang="en-US" sz="1600" dirty="0">
              <a:latin typeface="Lato Extended"/>
            </a:endParaRPr>
          </a:p>
          <a:p>
            <a:pPr marL="285750" indent="-285750">
              <a:buFont typeface="Arial" panose="020B0604020202020204" pitchFamily="34" charset="0"/>
              <a:buChar char="•"/>
            </a:pPr>
            <a:r>
              <a:rPr lang="en-US" sz="1600" dirty="0">
                <a:latin typeface="Lato Extended"/>
              </a:rPr>
              <a:t>Martin </a:t>
            </a:r>
            <a:r>
              <a:rPr lang="en-US" sz="1600" dirty="0" err="1">
                <a:latin typeface="Lato Extended"/>
              </a:rPr>
              <a:t>Hoegl</a:t>
            </a:r>
            <a:r>
              <a:rPr lang="en-US" sz="1600" dirty="0">
                <a:latin typeface="Lato Extended"/>
              </a:rPr>
              <a:t> and Hans Georg </a:t>
            </a:r>
            <a:r>
              <a:rPr lang="en-US" sz="1600" dirty="0" err="1">
                <a:latin typeface="Lato Extended"/>
              </a:rPr>
              <a:t>Gemuenden</a:t>
            </a:r>
            <a:r>
              <a:rPr lang="en-US" sz="1600" dirty="0">
                <a:latin typeface="Lato Extended"/>
              </a:rPr>
              <a:t> presented the Teamwork Quality (TWQ) framework to quantitatively measure teamwork on several measures such as collaboration, cohesion, and effort [3].</a:t>
            </a:r>
          </a:p>
          <a:p>
            <a:pPr marL="285750" indent="-285750">
              <a:buFont typeface="Arial" panose="020B0604020202020204" pitchFamily="34" charset="0"/>
              <a:buChar char="•"/>
            </a:pPr>
            <a:endParaRPr lang="en-US" sz="1600" dirty="0">
              <a:latin typeface="Lato Extended"/>
            </a:endParaRPr>
          </a:p>
          <a:p>
            <a:pPr marL="285750" indent="-285750">
              <a:buFont typeface="Arial" panose="020B0604020202020204" pitchFamily="34" charset="0"/>
              <a:buChar char="•"/>
            </a:pPr>
            <a:r>
              <a:rPr lang="en-US" sz="1600" dirty="0">
                <a:latin typeface="Lato Extended"/>
              </a:rPr>
              <a:t>The TWQ measurement tool evaluates six facets of team collaboration using a Likert scale for scoring.</a:t>
            </a:r>
          </a:p>
          <a:p>
            <a:pPr marL="285750" indent="-285750">
              <a:buFont typeface="Arial" panose="020B0604020202020204" pitchFamily="34" charset="0"/>
              <a:buChar char="•"/>
            </a:pPr>
            <a:endParaRPr lang="en-US" sz="1600" dirty="0">
              <a:latin typeface="Lato Extended"/>
            </a:endParaRPr>
          </a:p>
          <a:p>
            <a:pPr marL="285750" indent="-285750">
              <a:buFont typeface="Arial" panose="020B0604020202020204" pitchFamily="34" charset="0"/>
              <a:buChar char="•"/>
            </a:pPr>
            <a:r>
              <a:rPr lang="en-US" sz="1600" dirty="0">
                <a:latin typeface="Lato Extended"/>
              </a:rPr>
              <a:t>This tool is commonly used in </a:t>
            </a:r>
            <a:r>
              <a:rPr lang="en-US" sz="1600">
                <a:latin typeface="Lato Extended"/>
              </a:rPr>
              <a:t>many</a:t>
            </a:r>
            <a:r>
              <a:rPr lang="en-US" sz="1600" dirty="0">
                <a:latin typeface="Lato Extended"/>
              </a:rPr>
              <a:t> </a:t>
            </a:r>
            <a:r>
              <a:rPr lang="en-US" sz="1600">
                <a:latin typeface="Lato Extended"/>
              </a:rPr>
              <a:t>industries</a:t>
            </a:r>
            <a:r>
              <a:rPr lang="en-US" sz="1600" dirty="0">
                <a:latin typeface="Lato Extended"/>
              </a:rPr>
              <a:t> to quantify “quality of teamwork.” [2]</a:t>
            </a:r>
          </a:p>
          <a:p>
            <a:pPr marL="285750" indent="-285750">
              <a:buFont typeface="Arial" panose="020B0604020202020204" pitchFamily="34" charset="0"/>
              <a:buChar char="•"/>
            </a:pPr>
            <a:endParaRPr lang="en-US" sz="1600" dirty="0">
              <a:latin typeface="Lato Extended"/>
            </a:endParaRPr>
          </a:p>
          <a:p>
            <a:pPr marL="285750" indent="-285750">
              <a:buFont typeface="Arial" panose="020B0604020202020204" pitchFamily="34" charset="0"/>
              <a:buChar char="•"/>
            </a:pPr>
            <a:r>
              <a:rPr lang="en-US" sz="1600" dirty="0">
                <a:latin typeface="Lato Extended"/>
              </a:rPr>
              <a:t>In their seminal work, this tool was used to measure TWQ against team success but is not strictly limited to that dependent variable.</a:t>
            </a:r>
          </a:p>
          <a:p>
            <a:pPr marL="285750" indent="-285750">
              <a:buFont typeface="Arial" panose="020B0604020202020204" pitchFamily="34" charset="0"/>
              <a:buChar char="•"/>
            </a:pPr>
            <a:endParaRPr lang="en-US" sz="1600" dirty="0">
              <a:latin typeface="Lato Extended"/>
            </a:endParaRPr>
          </a:p>
          <a:p>
            <a:pPr marL="285750" indent="-285750">
              <a:buFont typeface="Arial" panose="020B0604020202020204" pitchFamily="34" charset="0"/>
              <a:buChar char="•"/>
            </a:pPr>
            <a:endParaRPr lang="en-US" sz="1600" dirty="0">
              <a:latin typeface="Lato Extended"/>
            </a:endParaRPr>
          </a:p>
        </p:txBody>
      </p:sp>
    </p:spTree>
    <p:extLst>
      <p:ext uri="{BB962C8B-B14F-4D97-AF65-F5344CB8AC3E}">
        <p14:creationId xmlns:p14="http://schemas.microsoft.com/office/powerpoint/2010/main" val="2372027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a:extLst>
              <a:ext uri="{FF2B5EF4-FFF2-40B4-BE49-F238E27FC236}">
                <a16:creationId xmlns:a16="http://schemas.microsoft.com/office/drawing/2014/main" id="{934B1C34-B8B6-4AEC-85C2-3BA6FADC29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1469" y="332381"/>
            <a:ext cx="4705160" cy="31882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F74E67B-B9E5-4FF3-82DA-000B0638F953}"/>
              </a:ext>
            </a:extLst>
          </p:cNvPr>
          <p:cNvSpPr txBox="1"/>
          <p:nvPr/>
        </p:nvSpPr>
        <p:spPr>
          <a:xfrm>
            <a:off x="589643" y="870823"/>
            <a:ext cx="7814875" cy="3785652"/>
          </a:xfrm>
          <a:prstGeom prst="rect">
            <a:avLst/>
          </a:prstGeom>
          <a:noFill/>
        </p:spPr>
        <p:txBody>
          <a:bodyPr wrap="square" lIns="91440" tIns="45720" rIns="91440" bIns="45720" anchor="t">
            <a:spAutoFit/>
          </a:bodyPr>
          <a:lstStyle/>
          <a:p>
            <a:r>
              <a:rPr lang="en-US" sz="1600">
                <a:latin typeface="Lato Extended"/>
              </a:rPr>
              <a:t>Measures and Sample:</a:t>
            </a:r>
            <a:endParaRPr lang="en-US" sz="1600" dirty="0">
              <a:latin typeface="Lato Extended"/>
            </a:endParaRPr>
          </a:p>
          <a:p>
            <a:endParaRPr lang="en-US" sz="1600" dirty="0">
              <a:latin typeface="Lato Extended"/>
            </a:endParaRPr>
          </a:p>
          <a:p>
            <a:pPr marL="285750" indent="-285750">
              <a:buFont typeface="Arial" panose="020B0604020202020204" pitchFamily="34" charset="0"/>
              <a:buChar char="•"/>
            </a:pPr>
            <a:r>
              <a:rPr lang="en-US" sz="1600" dirty="0">
                <a:latin typeface="Lato Extended"/>
              </a:rPr>
              <a:t>Sample population: Four episodes of survivor containing two teams were scored using the TWQ. Additional "dummy" datasets were created in order to support an initial, example analysis of data.</a:t>
            </a:r>
          </a:p>
          <a:p>
            <a:pPr marL="285750" indent="-285750">
              <a:buFont typeface="Arial" panose="020B0604020202020204" pitchFamily="34" charset="0"/>
              <a:buChar char="•"/>
            </a:pPr>
            <a:endParaRPr lang="en-US" sz="1600" dirty="0">
              <a:latin typeface="Lato Extended"/>
              <a:cs typeface="Calibri"/>
            </a:endParaRPr>
          </a:p>
          <a:p>
            <a:pPr marL="285750" indent="-285750">
              <a:buFont typeface="Arial" panose="020B0604020202020204" pitchFamily="34" charset="0"/>
              <a:buChar char="•"/>
            </a:pPr>
            <a:r>
              <a:rPr lang="en-US" sz="1600" dirty="0">
                <a:latin typeface="Lato Extended"/>
              </a:rPr>
              <a:t>Raters (in this pilot test, the researchers will act as raters) will watch pre-recorded episodes of Survivor and evaluate team's performance on challenges via a Qualtrics survey that contains the TWQ measures in accordance with the </a:t>
            </a:r>
            <a:r>
              <a:rPr lang="en-US" sz="1600" dirty="0" err="1">
                <a:latin typeface="Lato Extended"/>
              </a:rPr>
              <a:t>Hoegl</a:t>
            </a:r>
            <a:r>
              <a:rPr lang="en-US" sz="1600" dirty="0">
                <a:latin typeface="Lato Extended"/>
              </a:rPr>
              <a:t> and </a:t>
            </a:r>
            <a:r>
              <a:rPr lang="en-US" sz="1600" dirty="0" err="1">
                <a:latin typeface="Lato Extended"/>
              </a:rPr>
              <a:t>Gemuenden</a:t>
            </a:r>
            <a:r>
              <a:rPr lang="en-US" sz="1600" dirty="0">
                <a:latin typeface="Lato Extended"/>
              </a:rPr>
              <a:t> method.</a:t>
            </a:r>
          </a:p>
          <a:p>
            <a:endParaRPr lang="en-US" sz="1600" dirty="0">
              <a:latin typeface="Lato Extended"/>
            </a:endParaRPr>
          </a:p>
          <a:p>
            <a:pPr marL="285750" indent="-285750">
              <a:buFont typeface="Arial" panose="020B0604020202020204" pitchFamily="34" charset="0"/>
              <a:buChar char="•"/>
            </a:pPr>
            <a:r>
              <a:rPr lang="en-US" sz="1600" dirty="0">
                <a:latin typeface="Lato Extended"/>
              </a:rPr>
              <a:t>Teams will be observed in challenges for the entirety of the season pre-merge (this might result in as few as 3 observations or as many as 7). Pilot test </a:t>
            </a:r>
            <a:r>
              <a:rPr lang="en-US" sz="1600" dirty="0">
                <a:ea typeface="+mn-lt"/>
                <a:cs typeface="+mn-lt"/>
              </a:rPr>
              <a:t>preliminary datasets</a:t>
            </a:r>
            <a:r>
              <a:rPr lang="en-US" sz="1600" dirty="0">
                <a:latin typeface="Lato Extended"/>
              </a:rPr>
              <a:t> will contain 16 sets of fabricated data, created using Microsoft Excel's [=</a:t>
            </a:r>
            <a:r>
              <a:rPr lang="en-US" sz="1600" dirty="0" err="1">
                <a:latin typeface="Lato Extended"/>
              </a:rPr>
              <a:t>randombetween</a:t>
            </a:r>
            <a:r>
              <a:rPr lang="en-US" sz="1600" dirty="0">
                <a:latin typeface="Lato Extended"/>
              </a:rPr>
              <a:t>(__:__)] function.</a:t>
            </a:r>
          </a:p>
        </p:txBody>
      </p:sp>
    </p:spTree>
    <p:extLst>
      <p:ext uri="{BB962C8B-B14F-4D97-AF65-F5344CB8AC3E}">
        <p14:creationId xmlns:p14="http://schemas.microsoft.com/office/powerpoint/2010/main" val="894417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a:extLst>
              <a:ext uri="{FF2B5EF4-FFF2-40B4-BE49-F238E27FC236}">
                <a16:creationId xmlns:a16="http://schemas.microsoft.com/office/drawing/2014/main" id="{934B1C34-B8B6-4AEC-85C2-3BA6FADC29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1469" y="332381"/>
            <a:ext cx="4705160" cy="31882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F74E67B-B9E5-4FF3-82DA-000B0638F953}"/>
              </a:ext>
            </a:extLst>
          </p:cNvPr>
          <p:cNvSpPr txBox="1"/>
          <p:nvPr/>
        </p:nvSpPr>
        <p:spPr>
          <a:xfrm>
            <a:off x="589643" y="870823"/>
            <a:ext cx="7814875" cy="2800767"/>
          </a:xfrm>
          <a:prstGeom prst="rect">
            <a:avLst/>
          </a:prstGeom>
          <a:noFill/>
        </p:spPr>
        <p:txBody>
          <a:bodyPr wrap="square" lIns="91440" tIns="45720" rIns="91440" bIns="45720" anchor="t">
            <a:spAutoFit/>
          </a:bodyPr>
          <a:lstStyle/>
          <a:p>
            <a:r>
              <a:rPr lang="en-US" sz="1600">
                <a:latin typeface="Lato Extended"/>
              </a:rPr>
              <a:t>Protocol</a:t>
            </a:r>
            <a:r>
              <a:rPr lang="en-US" sz="1600" dirty="0">
                <a:latin typeface="Lato Extended"/>
              </a:rPr>
              <a:t>:</a:t>
            </a:r>
          </a:p>
          <a:p>
            <a:endParaRPr lang="en-US" sz="1600" dirty="0">
              <a:latin typeface="Lato Extended"/>
            </a:endParaRPr>
          </a:p>
          <a:p>
            <a:pPr marL="285750" indent="-285750">
              <a:buFont typeface="Arial" panose="020B0604020202020204" pitchFamily="34" charset="0"/>
              <a:buChar char="•"/>
            </a:pPr>
            <a:r>
              <a:rPr lang="en-US" sz="1600" dirty="0">
                <a:latin typeface="Lato Extended"/>
              </a:rPr>
              <a:t>Raters will begin by viewing the randomly (by naivety) selected Survivor episodes to observe the static teams in several trials (episodes, challenges, etc.).</a:t>
            </a:r>
          </a:p>
          <a:p>
            <a:pPr marL="285750" indent="-285750">
              <a:buFont typeface="Arial" panose="020B0604020202020204" pitchFamily="34" charset="0"/>
              <a:buChar char="•"/>
            </a:pPr>
            <a:endParaRPr lang="en-US" sz="1600" dirty="0">
              <a:latin typeface="Lato Extended"/>
            </a:endParaRPr>
          </a:p>
          <a:p>
            <a:pPr marL="285750" indent="-285750">
              <a:buFont typeface="Arial" panose="020B0604020202020204" pitchFamily="34" charset="0"/>
              <a:buChar char="•"/>
            </a:pPr>
            <a:r>
              <a:rPr lang="en-US" sz="1600" dirty="0">
                <a:latin typeface="Lato Extended"/>
              </a:rPr>
              <a:t>After each trial (episode), using a web-browser to access the Qualtrics survey, the rater scores each team's performance for that challenge via the TWQ measure.</a:t>
            </a:r>
            <a:endParaRPr lang="en-US" dirty="0">
              <a:cs typeface="Calibri"/>
            </a:endParaRPr>
          </a:p>
          <a:p>
            <a:endParaRPr lang="en-US" sz="1600" dirty="0">
              <a:latin typeface="Lato Extended"/>
              <a:cs typeface="Calibri"/>
            </a:endParaRPr>
          </a:p>
          <a:p>
            <a:pPr marL="285750" indent="-285750">
              <a:buFont typeface="Arial" panose="020B0604020202020204" pitchFamily="34" charset="0"/>
              <a:buChar char="•"/>
            </a:pPr>
            <a:r>
              <a:rPr lang="en-US" sz="1600" dirty="0">
                <a:latin typeface="Lato Extended"/>
              </a:rPr>
              <a:t>In order to obtain more datapoints for the identified teams, the rater will then watch additional episodes, containing the same teams, to score their performance in another challenge.</a:t>
            </a:r>
          </a:p>
        </p:txBody>
      </p:sp>
    </p:spTree>
    <p:extLst>
      <p:ext uri="{BB962C8B-B14F-4D97-AF65-F5344CB8AC3E}">
        <p14:creationId xmlns:p14="http://schemas.microsoft.com/office/powerpoint/2010/main" val="3385518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0340" y="827525"/>
            <a:ext cx="4496456" cy="3013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304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a:extLst>
              <a:ext uri="{FF2B5EF4-FFF2-40B4-BE49-F238E27FC236}">
                <a16:creationId xmlns:a16="http://schemas.microsoft.com/office/drawing/2014/main" id="{934B1C34-B8B6-4AEC-85C2-3BA6FADC29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1469" y="332381"/>
            <a:ext cx="4705160" cy="31882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F74E67B-B9E5-4FF3-82DA-000B0638F953}"/>
              </a:ext>
            </a:extLst>
          </p:cNvPr>
          <p:cNvSpPr txBox="1"/>
          <p:nvPr/>
        </p:nvSpPr>
        <p:spPr>
          <a:xfrm>
            <a:off x="589643" y="769525"/>
            <a:ext cx="7814875" cy="4278094"/>
          </a:xfrm>
          <a:prstGeom prst="rect">
            <a:avLst/>
          </a:prstGeom>
          <a:noFill/>
        </p:spPr>
        <p:txBody>
          <a:bodyPr wrap="square">
            <a:spAutoFit/>
          </a:bodyPr>
          <a:lstStyle/>
          <a:p>
            <a:r>
              <a:rPr lang="en-US" sz="1600" dirty="0">
                <a:latin typeface="Lato Extended"/>
              </a:rPr>
              <a:t>Assessing the data</a:t>
            </a:r>
          </a:p>
          <a:p>
            <a:endParaRPr lang="en-US" sz="1600" dirty="0">
              <a:latin typeface="Lato Extended"/>
            </a:endParaRPr>
          </a:p>
          <a:p>
            <a:pPr marL="285750" indent="-285750">
              <a:buFont typeface="Arial" panose="020B0604020202020204" pitchFamily="34" charset="0"/>
              <a:buChar char="•"/>
            </a:pPr>
            <a:r>
              <a:rPr lang="en-US" sz="1600" dirty="0">
                <a:latin typeface="Lato Extended"/>
              </a:rPr>
              <a:t>TWQ will be assessed based on overall TWQ scores. This score is found by first totaling episode's facet scores, then totaling all episode scores across the season.</a:t>
            </a:r>
          </a:p>
          <a:p>
            <a:pPr marL="285750" indent="-285750">
              <a:buFont typeface="Arial" panose="020B0604020202020204" pitchFamily="34" charset="0"/>
              <a:buChar char="•"/>
            </a:pPr>
            <a:endParaRPr lang="en-US" sz="1600" dirty="0">
              <a:latin typeface="Lato Extended"/>
            </a:endParaRPr>
          </a:p>
          <a:p>
            <a:pPr marL="285750" indent="-285750">
              <a:buFont typeface="Arial" panose="020B0604020202020204" pitchFamily="34" charset="0"/>
              <a:buChar char="•"/>
            </a:pPr>
            <a:r>
              <a:rPr lang="en-US" sz="1600" dirty="0">
                <a:latin typeface="Lato Extended"/>
              </a:rPr>
              <a:t>Likelihood to produce a contestant in the top 4 will be assigned a value and weighted as a proportion (n/4).</a:t>
            </a:r>
          </a:p>
          <a:p>
            <a:pPr marL="285750" indent="-285750">
              <a:buFont typeface="Arial" panose="020B0604020202020204" pitchFamily="34" charset="0"/>
              <a:buChar char="•"/>
            </a:pPr>
            <a:endParaRPr lang="en-US" sz="1600" dirty="0">
              <a:latin typeface="Lato Extended"/>
            </a:endParaRPr>
          </a:p>
          <a:p>
            <a:pPr marL="285750" indent="-285750">
              <a:buFont typeface="Arial" panose="020B0604020202020204" pitchFamily="34" charset="0"/>
              <a:buChar char="•"/>
            </a:pPr>
            <a:r>
              <a:rPr lang="en-US" sz="1600" dirty="0">
                <a:latin typeface="Lato Extended"/>
              </a:rPr>
              <a:t>Teams will then be evaluated in terms of the variables of their TWQ scores, facet scores, and likelihood to produce a top 4 contestant.</a:t>
            </a:r>
          </a:p>
          <a:p>
            <a:pPr marL="285750" indent="-285750">
              <a:buFont typeface="Arial" panose="020B0604020202020204" pitchFamily="34" charset="0"/>
              <a:buChar char="•"/>
            </a:pPr>
            <a:endParaRPr lang="en-US" sz="1600" dirty="0">
              <a:latin typeface="Lato Extended"/>
            </a:endParaRPr>
          </a:p>
          <a:p>
            <a:pPr marL="285750" indent="-285750">
              <a:buFont typeface="Arial" panose="020B0604020202020204" pitchFamily="34" charset="0"/>
              <a:buChar char="•"/>
            </a:pPr>
            <a:r>
              <a:rPr lang="en-US" sz="1600" dirty="0">
                <a:latin typeface="Lato Extended"/>
              </a:rPr>
              <a:t>Data will be plotted on single variable and multivariable scatterplots to determine correlation, with weighting criteria applied based on ratio of individuals in the final four (total for the whole data set) and season winner percentage (total for whole dataset)</a:t>
            </a:r>
          </a:p>
          <a:p>
            <a:pPr marL="285750" indent="-285750">
              <a:buFont typeface="Arial" panose="020B0604020202020204" pitchFamily="34" charset="0"/>
              <a:buChar char="•"/>
            </a:pPr>
            <a:endParaRPr lang="en-US" sz="1600" dirty="0">
              <a:latin typeface="Lato Extended"/>
            </a:endParaRPr>
          </a:p>
          <a:p>
            <a:pPr marL="285750" indent="-285750">
              <a:buFont typeface="Arial" panose="020B0604020202020204" pitchFamily="34" charset="0"/>
              <a:buChar char="•"/>
            </a:pPr>
            <a:endParaRPr lang="en-US" sz="1600" dirty="0">
              <a:latin typeface="Lato Extended"/>
            </a:endParaRPr>
          </a:p>
        </p:txBody>
      </p:sp>
    </p:spTree>
    <p:extLst>
      <p:ext uri="{BB962C8B-B14F-4D97-AF65-F5344CB8AC3E}">
        <p14:creationId xmlns:p14="http://schemas.microsoft.com/office/powerpoint/2010/main" val="853259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a:extLst>
              <a:ext uri="{FF2B5EF4-FFF2-40B4-BE49-F238E27FC236}">
                <a16:creationId xmlns:a16="http://schemas.microsoft.com/office/drawing/2014/main" id="{934B1C34-B8B6-4AEC-85C2-3BA6FADC29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1469" y="332381"/>
            <a:ext cx="4705160" cy="31882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F74E67B-B9E5-4FF3-82DA-000B0638F953}"/>
              </a:ext>
            </a:extLst>
          </p:cNvPr>
          <p:cNvSpPr txBox="1"/>
          <p:nvPr/>
        </p:nvSpPr>
        <p:spPr>
          <a:xfrm>
            <a:off x="589643" y="851953"/>
            <a:ext cx="7814875" cy="4339650"/>
          </a:xfrm>
          <a:prstGeom prst="rect">
            <a:avLst/>
          </a:prstGeom>
          <a:noFill/>
        </p:spPr>
        <p:txBody>
          <a:bodyPr wrap="square" lIns="91440" tIns="45720" rIns="91440" bIns="45720" anchor="t">
            <a:spAutoFit/>
          </a:bodyPr>
          <a:lstStyle/>
          <a:p>
            <a:r>
              <a:rPr lang="en-US" sz="1200">
                <a:latin typeface="Lato"/>
              </a:rPr>
              <a:t>Possible analyses:</a:t>
            </a:r>
          </a:p>
          <a:p>
            <a:endParaRPr lang="en-US" sz="1200">
              <a:latin typeface="Lato"/>
            </a:endParaRPr>
          </a:p>
          <a:p>
            <a:pPr marL="285750" indent="-285750">
              <a:buFont typeface="Arial" panose="020B0604020202020204" pitchFamily="34" charset="0"/>
              <a:buChar char="•"/>
            </a:pPr>
            <a:r>
              <a:rPr lang="en-US" sz="1200">
                <a:latin typeface="Lato"/>
              </a:rPr>
              <a:t>Teams will then be combined into categories based on TWQ and likelihood to produce a top 4 contestant.</a:t>
            </a:r>
          </a:p>
          <a:p>
            <a:pPr marL="285750" indent="-285750">
              <a:buFont typeface="Arial" panose="020B0604020202020204" pitchFamily="34" charset="0"/>
              <a:buChar char="•"/>
            </a:pPr>
            <a:endParaRPr lang="en-US" sz="1200">
              <a:latin typeface="Lato"/>
            </a:endParaRPr>
          </a:p>
          <a:p>
            <a:pPr marL="742950" lvl="1" indent="-285750">
              <a:buFont typeface="Arial" panose="020B0604020202020204" pitchFamily="34" charset="0"/>
              <a:buChar char="•"/>
            </a:pPr>
            <a:r>
              <a:rPr lang="en-US" sz="1200">
                <a:latin typeface="Lato"/>
              </a:rPr>
              <a:t>Data will be plotted on single variable and multivariable scatterplots to determine correlation, with weighting criteria applied based on ratio of individuals in the final four (total for the whole data set) and season winner percentage (total for whole dataset).</a:t>
            </a:r>
          </a:p>
          <a:p>
            <a:pPr marL="742950" lvl="1" indent="-285750">
              <a:buFont typeface="Arial" panose="020B0604020202020204" pitchFamily="34" charset="0"/>
              <a:buChar char="•"/>
            </a:pPr>
            <a:endParaRPr lang="en-US" sz="1200">
              <a:latin typeface="Lato"/>
              <a:ea typeface="+mn-lt"/>
              <a:cs typeface="+mn-lt"/>
            </a:endParaRPr>
          </a:p>
          <a:p>
            <a:pPr marL="742950" lvl="1" indent="-285750">
              <a:buFont typeface="Arial,Sans-Serif" panose="020B0604020202020204" pitchFamily="34" charset="0"/>
              <a:buChar char="•"/>
            </a:pPr>
            <a:r>
              <a:rPr lang="en-US" sz="1200">
                <a:ea typeface="+mn-lt"/>
                <a:cs typeface="+mn-lt"/>
              </a:rPr>
              <a:t>Likelihood to produce a contestant in the top 4 will be assigned a value and weighted as a proportion (n/4).</a:t>
            </a:r>
          </a:p>
          <a:p>
            <a:pPr marL="742950" lvl="1" indent="-285750">
              <a:buFont typeface="Arial,Sans-Serif" panose="020B0604020202020204" pitchFamily="34" charset="0"/>
              <a:buChar char="•"/>
            </a:pPr>
            <a:endParaRPr lang="en-US" sz="1200">
              <a:ea typeface="+mn-lt"/>
              <a:cs typeface="+mn-lt"/>
            </a:endParaRPr>
          </a:p>
          <a:p>
            <a:pPr marL="742950" lvl="1" indent="-285750">
              <a:buFont typeface="Arial,Sans-Serif" panose="020B0604020202020204" pitchFamily="34" charset="0"/>
              <a:buChar char="•"/>
            </a:pPr>
            <a:r>
              <a:rPr lang="en-US" sz="1200">
                <a:ea typeface="+mn-lt"/>
                <a:cs typeface="+mn-lt"/>
              </a:rPr>
              <a:t>Teams will then be evaluated in terms of the variables of their TWQ scores, facet scores, and likelihood to produce a top 4 contestant.</a:t>
            </a:r>
            <a:endParaRPr lang="en-US">
              <a:cs typeface="Calibri" panose="020F0502020204030204"/>
            </a:endParaRPr>
          </a:p>
          <a:p>
            <a:pPr marL="742950" lvl="1" indent="-285750">
              <a:buFont typeface="Arial" panose="020B0604020202020204" pitchFamily="34" charset="0"/>
              <a:buChar char="•"/>
            </a:pPr>
            <a:endParaRPr lang="en-US" sz="1200">
              <a:latin typeface="Lato"/>
            </a:endParaRPr>
          </a:p>
          <a:p>
            <a:pPr marL="285750" indent="-285750">
              <a:buFont typeface="Arial" panose="020B0604020202020204" pitchFamily="34" charset="0"/>
              <a:buChar char="•"/>
            </a:pPr>
            <a:r>
              <a:rPr lang="en-US" sz="1200">
                <a:latin typeface="Lato"/>
              </a:rPr>
              <a:t>An independent T-test and a correlational matrix </a:t>
            </a:r>
            <a:r>
              <a:rPr lang="en-US" sz="1200">
                <a:latin typeface="Lato"/>
                <a:cs typeface="Calibri"/>
              </a:rPr>
              <a:t>will</a:t>
            </a:r>
            <a:r>
              <a:rPr lang="en-US" sz="1200">
                <a:latin typeface="Lato"/>
                <a:ea typeface="+mn-lt"/>
                <a:cs typeface="+mn-lt"/>
              </a:rPr>
              <a:t> be conducted to further evaluate the data.</a:t>
            </a:r>
          </a:p>
          <a:p>
            <a:pPr marL="285750" indent="-285750">
              <a:buFont typeface="Arial" panose="020B0604020202020204" pitchFamily="34" charset="0"/>
              <a:buChar char="•"/>
            </a:pPr>
            <a:endParaRPr lang="en-US" sz="1200">
              <a:latin typeface="Lato"/>
              <a:cs typeface="Calibri" panose="020F0502020204030204"/>
            </a:endParaRPr>
          </a:p>
          <a:p>
            <a:pPr marL="742950" lvl="1" indent="-285750">
              <a:buFont typeface="Arial" panose="020B0604020202020204" pitchFamily="34" charset="0"/>
              <a:buChar char="•"/>
            </a:pPr>
            <a:r>
              <a:rPr lang="en-US" sz="1200">
                <a:latin typeface="Lato"/>
                <a:cs typeface="Calibri" panose="020F0502020204030204"/>
              </a:rPr>
              <a:t>Groups will be coded by whether a top 4 contestant is present (between-subjects)</a:t>
            </a:r>
          </a:p>
          <a:p>
            <a:pPr marL="742950" lvl="1" indent="-285750">
              <a:buFont typeface="Arial" panose="020B0604020202020204" pitchFamily="34" charset="0"/>
              <a:buChar char="•"/>
            </a:pPr>
            <a:endParaRPr lang="en-US" sz="1200">
              <a:latin typeface="Lato"/>
              <a:ea typeface="+mn-lt"/>
              <a:cs typeface="+mn-lt"/>
            </a:endParaRPr>
          </a:p>
          <a:p>
            <a:pPr marL="742950" lvl="1" indent="-285750">
              <a:buFont typeface="Arial" panose="020B0604020202020204" pitchFamily="34" charset="0"/>
              <a:buChar char="•"/>
            </a:pPr>
            <a:r>
              <a:rPr lang="en-US" sz="1200">
                <a:ea typeface="+mn-lt"/>
                <a:cs typeface="+mn-lt"/>
              </a:rPr>
              <a:t>These statistical tests will utilize aggregated scores across facets such that the team's average scores across the scores of all questions contained in each category.</a:t>
            </a:r>
            <a:endParaRPr lang="en-US" sz="1200">
              <a:latin typeface="Lato"/>
              <a:ea typeface="+mn-lt"/>
              <a:cs typeface="+mn-lt"/>
            </a:endParaRPr>
          </a:p>
          <a:p>
            <a:pPr marL="285750" indent="-285750">
              <a:buFont typeface="Arial,Sans-Serif" panose="020B0604020202020204" pitchFamily="34" charset="0"/>
              <a:buChar char="•"/>
            </a:pPr>
            <a:endParaRPr lang="en-US" sz="1200">
              <a:latin typeface="Lato"/>
              <a:cs typeface="Calibri" panose="020F0502020204030204"/>
            </a:endParaRPr>
          </a:p>
          <a:p>
            <a:pPr marL="285750" indent="-285750">
              <a:buFont typeface="Arial,Sans-Serif" panose="020B0604020202020204" pitchFamily="34" charset="0"/>
              <a:buChar char="•"/>
            </a:pPr>
            <a:endParaRPr lang="en-US" sz="1200">
              <a:latin typeface="Lato"/>
              <a:cs typeface="Calibri" panose="020F0502020204030204"/>
            </a:endParaRPr>
          </a:p>
          <a:p>
            <a:pPr marL="285750" indent="-285750">
              <a:buFont typeface="Arial" panose="020B0604020202020204" pitchFamily="34" charset="0"/>
              <a:buChar char="•"/>
            </a:pPr>
            <a:endParaRPr lang="en-US" sz="1200">
              <a:latin typeface="Lato"/>
              <a:cs typeface="Calibri" panose="020F0502020204030204"/>
            </a:endParaRPr>
          </a:p>
          <a:p>
            <a:pPr marL="285750" indent="-285750">
              <a:buFont typeface="Arial" panose="020B0604020202020204" pitchFamily="34" charset="0"/>
              <a:buChar char="•"/>
            </a:pPr>
            <a:endParaRPr lang="en-US" sz="1200">
              <a:latin typeface="Lato"/>
            </a:endParaRPr>
          </a:p>
        </p:txBody>
      </p:sp>
    </p:spTree>
    <p:extLst>
      <p:ext uri="{BB962C8B-B14F-4D97-AF65-F5344CB8AC3E}">
        <p14:creationId xmlns:p14="http://schemas.microsoft.com/office/powerpoint/2010/main" val="1890408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19458" name="Picture 2">
            <a:extLst>
              <a:ext uri="{FF2B5EF4-FFF2-40B4-BE49-F238E27FC236}">
                <a16:creationId xmlns:a16="http://schemas.microsoft.com/office/drawing/2014/main" id="{CC8A7E21-F263-4711-AAF1-B7A7ADB8B2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604" y="234591"/>
            <a:ext cx="2742791" cy="28846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FB4F3DC-30FB-C243-B1AD-3290EAE596B1}"/>
              </a:ext>
            </a:extLst>
          </p:cNvPr>
          <p:cNvSpPr/>
          <p:nvPr/>
        </p:nvSpPr>
        <p:spPr>
          <a:xfrm>
            <a:off x="1252074" y="1137455"/>
            <a:ext cx="6639849" cy="2308324"/>
          </a:xfrm>
          <a:prstGeom prst="rect">
            <a:avLst/>
          </a:prstGeom>
        </p:spPr>
        <p:txBody>
          <a:bodyPr wrap="square">
            <a:spAutoFit/>
          </a:bodyPr>
          <a:lstStyle/>
          <a:p>
            <a:pPr marL="457200" indent="-457200"/>
            <a:r>
              <a:rPr lang="en-US" dirty="0">
                <a:latin typeface="Lato Extended"/>
              </a:rPr>
              <a:t>H1: Teams that score higher in overall TWQ will produce more contestants in the final 4.</a:t>
            </a:r>
          </a:p>
          <a:p>
            <a:pPr marL="457200" indent="-457200">
              <a:buFont typeface="Arial" panose="020B0604020202020204" pitchFamily="34" charset="0"/>
              <a:buChar char="•"/>
            </a:pPr>
            <a:endParaRPr lang="en-US" dirty="0">
              <a:latin typeface="Lato Extended"/>
            </a:endParaRPr>
          </a:p>
          <a:p>
            <a:pPr marL="457200" indent="-457200"/>
            <a:r>
              <a:rPr lang="en-US" dirty="0">
                <a:latin typeface="Lato Extended"/>
              </a:rPr>
              <a:t>H2: Teams with high TWQ are more likely to produce season winners.</a:t>
            </a:r>
          </a:p>
          <a:p>
            <a:pPr marL="457200" indent="-457200">
              <a:buFont typeface="Arial" panose="020B0604020202020204" pitchFamily="34" charset="0"/>
              <a:buChar char="•"/>
            </a:pPr>
            <a:endParaRPr lang="en-US" dirty="0">
              <a:latin typeface="Lato Extended"/>
            </a:endParaRPr>
          </a:p>
          <a:p>
            <a:pPr marL="457200" indent="-457200"/>
            <a:r>
              <a:rPr lang="en-US" dirty="0">
                <a:latin typeface="Lato Extended"/>
              </a:rPr>
              <a:t>H3: Some facets of TWQ will be more significant indicators of opportunity for success than others</a:t>
            </a:r>
          </a:p>
        </p:txBody>
      </p:sp>
    </p:spTree>
    <p:extLst>
      <p:ext uri="{BB962C8B-B14F-4D97-AF65-F5344CB8AC3E}">
        <p14:creationId xmlns:p14="http://schemas.microsoft.com/office/powerpoint/2010/main" val="974669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DB8FABB0-2817-4E9B-85E7-7D08946491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2962" y="281996"/>
            <a:ext cx="3778075" cy="31441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0D748AF0-2D35-40D8-815B-934213F7CCC6}"/>
              </a:ext>
            </a:extLst>
          </p:cNvPr>
          <p:cNvSpPr/>
          <p:nvPr/>
        </p:nvSpPr>
        <p:spPr>
          <a:xfrm>
            <a:off x="3333998" y="2024562"/>
            <a:ext cx="2905366" cy="369332"/>
          </a:xfrm>
          <a:prstGeom prst="rect">
            <a:avLst/>
          </a:prstGeom>
        </p:spPr>
        <p:txBody>
          <a:bodyPr wrap="square">
            <a:spAutoFit/>
          </a:bodyPr>
          <a:lstStyle/>
          <a:p>
            <a:pPr marL="457200" indent="-457200"/>
            <a:r>
              <a:rPr lang="en-US">
                <a:latin typeface="Lato Extended"/>
              </a:rPr>
              <a:t>Recording Tool</a:t>
            </a:r>
          </a:p>
        </p:txBody>
      </p:sp>
    </p:spTree>
    <p:extLst>
      <p:ext uri="{BB962C8B-B14F-4D97-AF65-F5344CB8AC3E}">
        <p14:creationId xmlns:p14="http://schemas.microsoft.com/office/powerpoint/2010/main" val="4281060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DB8FABB0-2817-4E9B-85E7-7D08946491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2962" y="281996"/>
            <a:ext cx="3778075" cy="31441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4BD96443-A5DE-41A9-AB16-30EA8DAD1227}"/>
              </a:ext>
            </a:extLst>
          </p:cNvPr>
          <p:cNvPicPr>
            <a:picLocks noChangeAspect="1"/>
          </p:cNvPicPr>
          <p:nvPr/>
        </p:nvPicPr>
        <p:blipFill>
          <a:blip r:embed="rId6"/>
          <a:stretch>
            <a:fillRect/>
          </a:stretch>
        </p:blipFill>
        <p:spPr>
          <a:xfrm>
            <a:off x="2784387" y="1213484"/>
            <a:ext cx="3676650" cy="3552825"/>
          </a:xfrm>
          <a:prstGeom prst="rect">
            <a:avLst/>
          </a:prstGeom>
        </p:spPr>
      </p:pic>
      <p:sp>
        <p:nvSpPr>
          <p:cNvPr id="18" name="Rectangle 17">
            <a:extLst>
              <a:ext uri="{FF2B5EF4-FFF2-40B4-BE49-F238E27FC236}">
                <a16:creationId xmlns:a16="http://schemas.microsoft.com/office/drawing/2014/main" id="{24A0FC89-0432-423F-A55D-3D2621D348E1}"/>
              </a:ext>
            </a:extLst>
          </p:cNvPr>
          <p:cNvSpPr/>
          <p:nvPr/>
        </p:nvSpPr>
        <p:spPr>
          <a:xfrm>
            <a:off x="453532" y="874762"/>
            <a:ext cx="2905366" cy="369332"/>
          </a:xfrm>
          <a:prstGeom prst="rect">
            <a:avLst/>
          </a:prstGeom>
        </p:spPr>
        <p:txBody>
          <a:bodyPr wrap="square">
            <a:spAutoFit/>
          </a:bodyPr>
          <a:lstStyle/>
          <a:p>
            <a:pPr marL="457200" indent="-457200"/>
            <a:r>
              <a:rPr lang="en-US">
                <a:latin typeface="Lato Extended"/>
              </a:rPr>
              <a:t>Six Facets of TWQ</a:t>
            </a:r>
          </a:p>
        </p:txBody>
      </p:sp>
    </p:spTree>
    <p:extLst>
      <p:ext uri="{BB962C8B-B14F-4D97-AF65-F5344CB8AC3E}">
        <p14:creationId xmlns:p14="http://schemas.microsoft.com/office/powerpoint/2010/main" val="1807477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DB8FABB0-2817-4E9B-85E7-7D08946491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2962" y="281996"/>
            <a:ext cx="3778075" cy="3144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7E5DAC6-5517-4E7A-A223-1A760B8D6705}"/>
              </a:ext>
            </a:extLst>
          </p:cNvPr>
          <p:cNvPicPr>
            <a:picLocks noChangeAspect="1"/>
          </p:cNvPicPr>
          <p:nvPr/>
        </p:nvPicPr>
        <p:blipFill rotWithShape="1">
          <a:blip r:embed="rId6"/>
          <a:srcRect r="79724"/>
          <a:stretch/>
        </p:blipFill>
        <p:spPr>
          <a:xfrm>
            <a:off x="7285752" y="58250"/>
            <a:ext cx="876798" cy="1076325"/>
          </a:xfrm>
          <a:prstGeom prst="rect">
            <a:avLst/>
          </a:prstGeom>
        </p:spPr>
      </p:pic>
      <p:pic>
        <p:nvPicPr>
          <p:cNvPr id="9" name="Picture 8">
            <a:extLst>
              <a:ext uri="{FF2B5EF4-FFF2-40B4-BE49-F238E27FC236}">
                <a16:creationId xmlns:a16="http://schemas.microsoft.com/office/drawing/2014/main" id="{4461A372-B307-43E9-96D2-539DCAF3AC6D}"/>
              </a:ext>
            </a:extLst>
          </p:cNvPr>
          <p:cNvPicPr>
            <a:picLocks noChangeAspect="1"/>
          </p:cNvPicPr>
          <p:nvPr/>
        </p:nvPicPr>
        <p:blipFill rotWithShape="1">
          <a:blip r:embed="rId6"/>
          <a:srcRect l="79714"/>
          <a:stretch/>
        </p:blipFill>
        <p:spPr>
          <a:xfrm>
            <a:off x="7967802" y="58806"/>
            <a:ext cx="876344" cy="1075212"/>
          </a:xfrm>
          <a:prstGeom prst="rect">
            <a:avLst/>
          </a:prstGeom>
        </p:spPr>
      </p:pic>
      <p:pic>
        <p:nvPicPr>
          <p:cNvPr id="10" name="Picture 9">
            <a:extLst>
              <a:ext uri="{FF2B5EF4-FFF2-40B4-BE49-F238E27FC236}">
                <a16:creationId xmlns:a16="http://schemas.microsoft.com/office/drawing/2014/main" id="{EE84B16D-AC1E-4124-BBD8-A466414548CA}"/>
              </a:ext>
            </a:extLst>
          </p:cNvPr>
          <p:cNvPicPr>
            <a:picLocks noChangeAspect="1"/>
          </p:cNvPicPr>
          <p:nvPr/>
        </p:nvPicPr>
        <p:blipFill>
          <a:blip r:embed="rId7"/>
          <a:stretch>
            <a:fillRect/>
          </a:stretch>
        </p:blipFill>
        <p:spPr>
          <a:xfrm>
            <a:off x="151244" y="1219450"/>
            <a:ext cx="3702203" cy="2896028"/>
          </a:xfrm>
          <a:prstGeom prst="rect">
            <a:avLst/>
          </a:prstGeom>
        </p:spPr>
      </p:pic>
      <p:pic>
        <p:nvPicPr>
          <p:cNvPr id="11" name="Picture 10">
            <a:extLst>
              <a:ext uri="{FF2B5EF4-FFF2-40B4-BE49-F238E27FC236}">
                <a16:creationId xmlns:a16="http://schemas.microsoft.com/office/drawing/2014/main" id="{727F588F-6563-4023-84C2-AB9472A7BDC6}"/>
              </a:ext>
            </a:extLst>
          </p:cNvPr>
          <p:cNvPicPr>
            <a:picLocks noChangeAspect="1"/>
          </p:cNvPicPr>
          <p:nvPr/>
        </p:nvPicPr>
        <p:blipFill>
          <a:blip r:embed="rId8"/>
          <a:stretch>
            <a:fillRect/>
          </a:stretch>
        </p:blipFill>
        <p:spPr>
          <a:xfrm>
            <a:off x="3990975" y="1219450"/>
            <a:ext cx="4353392" cy="2704599"/>
          </a:xfrm>
          <a:prstGeom prst="rect">
            <a:avLst/>
          </a:prstGeom>
        </p:spPr>
      </p:pic>
      <p:sp>
        <p:nvSpPr>
          <p:cNvPr id="13" name="Rectangle 12">
            <a:extLst>
              <a:ext uri="{FF2B5EF4-FFF2-40B4-BE49-F238E27FC236}">
                <a16:creationId xmlns:a16="http://schemas.microsoft.com/office/drawing/2014/main" id="{2A4CD24C-BF98-4BAF-8CBA-CA52FEEE9AE2}"/>
              </a:ext>
            </a:extLst>
          </p:cNvPr>
          <p:cNvSpPr/>
          <p:nvPr/>
        </p:nvSpPr>
        <p:spPr>
          <a:xfrm>
            <a:off x="151244" y="712998"/>
            <a:ext cx="2032657" cy="369332"/>
          </a:xfrm>
          <a:prstGeom prst="rect">
            <a:avLst/>
          </a:prstGeom>
        </p:spPr>
        <p:txBody>
          <a:bodyPr wrap="square">
            <a:spAutoFit/>
          </a:bodyPr>
          <a:lstStyle/>
          <a:p>
            <a:pPr marL="457200" indent="-457200"/>
            <a:r>
              <a:rPr lang="en-US">
                <a:latin typeface="Lato Extended"/>
              </a:rPr>
              <a:t>Communication</a:t>
            </a:r>
          </a:p>
        </p:txBody>
      </p:sp>
    </p:spTree>
    <p:extLst>
      <p:ext uri="{BB962C8B-B14F-4D97-AF65-F5344CB8AC3E}">
        <p14:creationId xmlns:p14="http://schemas.microsoft.com/office/powerpoint/2010/main" val="2008348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DB8FABB0-2817-4E9B-85E7-7D08946491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2962" y="281996"/>
            <a:ext cx="3778075" cy="31441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E10A4764-C221-47CD-A164-4136A7D2E5E1}"/>
              </a:ext>
            </a:extLst>
          </p:cNvPr>
          <p:cNvPicPr>
            <a:picLocks noChangeAspect="1"/>
          </p:cNvPicPr>
          <p:nvPr/>
        </p:nvPicPr>
        <p:blipFill rotWithShape="1">
          <a:blip r:embed="rId6"/>
          <a:srcRect r="79724"/>
          <a:stretch/>
        </p:blipFill>
        <p:spPr>
          <a:xfrm>
            <a:off x="7285752" y="58250"/>
            <a:ext cx="876798" cy="1076325"/>
          </a:xfrm>
          <a:prstGeom prst="rect">
            <a:avLst/>
          </a:prstGeom>
        </p:spPr>
      </p:pic>
      <p:pic>
        <p:nvPicPr>
          <p:cNvPr id="12" name="Picture 11">
            <a:extLst>
              <a:ext uri="{FF2B5EF4-FFF2-40B4-BE49-F238E27FC236}">
                <a16:creationId xmlns:a16="http://schemas.microsoft.com/office/drawing/2014/main" id="{4E52B952-D4BD-4412-AAE1-39DBB9D73939}"/>
              </a:ext>
            </a:extLst>
          </p:cNvPr>
          <p:cNvPicPr>
            <a:picLocks noChangeAspect="1"/>
          </p:cNvPicPr>
          <p:nvPr/>
        </p:nvPicPr>
        <p:blipFill rotWithShape="1">
          <a:blip r:embed="rId6"/>
          <a:srcRect l="79714"/>
          <a:stretch/>
        </p:blipFill>
        <p:spPr>
          <a:xfrm>
            <a:off x="7967802" y="58806"/>
            <a:ext cx="876344" cy="1075212"/>
          </a:xfrm>
          <a:prstGeom prst="rect">
            <a:avLst/>
          </a:prstGeom>
        </p:spPr>
      </p:pic>
      <p:sp>
        <p:nvSpPr>
          <p:cNvPr id="14" name="Rectangle 13">
            <a:extLst>
              <a:ext uri="{FF2B5EF4-FFF2-40B4-BE49-F238E27FC236}">
                <a16:creationId xmlns:a16="http://schemas.microsoft.com/office/drawing/2014/main" id="{C23ED48F-548E-4794-BF09-73EDE137DCBD}"/>
              </a:ext>
            </a:extLst>
          </p:cNvPr>
          <p:cNvSpPr/>
          <p:nvPr/>
        </p:nvSpPr>
        <p:spPr>
          <a:xfrm>
            <a:off x="151244" y="712998"/>
            <a:ext cx="2032657" cy="369332"/>
          </a:xfrm>
          <a:prstGeom prst="rect">
            <a:avLst/>
          </a:prstGeom>
        </p:spPr>
        <p:txBody>
          <a:bodyPr wrap="square">
            <a:spAutoFit/>
          </a:bodyPr>
          <a:lstStyle/>
          <a:p>
            <a:pPr marL="457200" indent="-457200"/>
            <a:r>
              <a:rPr lang="en-US">
                <a:latin typeface="Lato Extended"/>
              </a:rPr>
              <a:t>Coordination</a:t>
            </a:r>
          </a:p>
        </p:txBody>
      </p:sp>
      <p:pic>
        <p:nvPicPr>
          <p:cNvPr id="15" name="Picture 14">
            <a:extLst>
              <a:ext uri="{FF2B5EF4-FFF2-40B4-BE49-F238E27FC236}">
                <a16:creationId xmlns:a16="http://schemas.microsoft.com/office/drawing/2014/main" id="{5B78E95D-ECEF-4930-AF72-868CDB8519E3}"/>
              </a:ext>
            </a:extLst>
          </p:cNvPr>
          <p:cNvPicPr>
            <a:picLocks noChangeAspect="1"/>
          </p:cNvPicPr>
          <p:nvPr/>
        </p:nvPicPr>
        <p:blipFill>
          <a:blip r:embed="rId7"/>
          <a:stretch>
            <a:fillRect/>
          </a:stretch>
        </p:blipFill>
        <p:spPr>
          <a:xfrm>
            <a:off x="2078254" y="1542472"/>
            <a:ext cx="4382783" cy="2615300"/>
          </a:xfrm>
          <a:prstGeom prst="rect">
            <a:avLst/>
          </a:prstGeom>
        </p:spPr>
      </p:pic>
    </p:spTree>
    <p:extLst>
      <p:ext uri="{BB962C8B-B14F-4D97-AF65-F5344CB8AC3E}">
        <p14:creationId xmlns:p14="http://schemas.microsoft.com/office/powerpoint/2010/main" val="4124678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DB8FABB0-2817-4E9B-85E7-7D08946491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2962" y="281996"/>
            <a:ext cx="3778075" cy="31441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016C17BA-8E44-4185-A7BE-A6B4723BE7DC}"/>
              </a:ext>
            </a:extLst>
          </p:cNvPr>
          <p:cNvPicPr>
            <a:picLocks noChangeAspect="1"/>
          </p:cNvPicPr>
          <p:nvPr/>
        </p:nvPicPr>
        <p:blipFill>
          <a:blip r:embed="rId6"/>
          <a:stretch>
            <a:fillRect/>
          </a:stretch>
        </p:blipFill>
        <p:spPr>
          <a:xfrm>
            <a:off x="1645496" y="1699872"/>
            <a:ext cx="4567645" cy="2127538"/>
          </a:xfrm>
          <a:prstGeom prst="rect">
            <a:avLst/>
          </a:prstGeom>
        </p:spPr>
      </p:pic>
      <p:sp>
        <p:nvSpPr>
          <p:cNvPr id="7" name="Rectangle 6">
            <a:extLst>
              <a:ext uri="{FF2B5EF4-FFF2-40B4-BE49-F238E27FC236}">
                <a16:creationId xmlns:a16="http://schemas.microsoft.com/office/drawing/2014/main" id="{DD6D18B8-23D4-4FBB-9787-66A9AB88A51A}"/>
              </a:ext>
            </a:extLst>
          </p:cNvPr>
          <p:cNvSpPr/>
          <p:nvPr/>
        </p:nvSpPr>
        <p:spPr>
          <a:xfrm>
            <a:off x="151244" y="712998"/>
            <a:ext cx="3778075" cy="369332"/>
          </a:xfrm>
          <a:prstGeom prst="rect">
            <a:avLst/>
          </a:prstGeom>
        </p:spPr>
        <p:txBody>
          <a:bodyPr wrap="square">
            <a:spAutoFit/>
          </a:bodyPr>
          <a:lstStyle/>
          <a:p>
            <a:r>
              <a:rPr lang="en-US">
                <a:latin typeface="Lato Extended"/>
              </a:rPr>
              <a:t>Balance of Member Contribution</a:t>
            </a:r>
          </a:p>
        </p:txBody>
      </p:sp>
      <p:pic>
        <p:nvPicPr>
          <p:cNvPr id="9" name="Picture 8">
            <a:extLst>
              <a:ext uri="{FF2B5EF4-FFF2-40B4-BE49-F238E27FC236}">
                <a16:creationId xmlns:a16="http://schemas.microsoft.com/office/drawing/2014/main" id="{8580D718-4AD9-4D88-88D9-8F578DEBE995}"/>
              </a:ext>
            </a:extLst>
          </p:cNvPr>
          <p:cNvPicPr>
            <a:picLocks noChangeAspect="1"/>
          </p:cNvPicPr>
          <p:nvPr/>
        </p:nvPicPr>
        <p:blipFill rotWithShape="1">
          <a:blip r:embed="rId7"/>
          <a:srcRect r="79724"/>
          <a:stretch/>
        </p:blipFill>
        <p:spPr>
          <a:xfrm>
            <a:off x="7285752" y="58250"/>
            <a:ext cx="876798" cy="1076325"/>
          </a:xfrm>
          <a:prstGeom prst="rect">
            <a:avLst/>
          </a:prstGeom>
        </p:spPr>
      </p:pic>
      <p:pic>
        <p:nvPicPr>
          <p:cNvPr id="11" name="Picture 10">
            <a:extLst>
              <a:ext uri="{FF2B5EF4-FFF2-40B4-BE49-F238E27FC236}">
                <a16:creationId xmlns:a16="http://schemas.microsoft.com/office/drawing/2014/main" id="{B8CBF4BC-773E-40E4-8346-DEC4D7099466}"/>
              </a:ext>
            </a:extLst>
          </p:cNvPr>
          <p:cNvPicPr>
            <a:picLocks noChangeAspect="1"/>
          </p:cNvPicPr>
          <p:nvPr/>
        </p:nvPicPr>
        <p:blipFill rotWithShape="1">
          <a:blip r:embed="rId7"/>
          <a:srcRect l="79714"/>
          <a:stretch/>
        </p:blipFill>
        <p:spPr>
          <a:xfrm>
            <a:off x="7967802" y="58806"/>
            <a:ext cx="876344" cy="1075212"/>
          </a:xfrm>
          <a:prstGeom prst="rect">
            <a:avLst/>
          </a:prstGeom>
        </p:spPr>
      </p:pic>
    </p:spTree>
    <p:extLst>
      <p:ext uri="{BB962C8B-B14F-4D97-AF65-F5344CB8AC3E}">
        <p14:creationId xmlns:p14="http://schemas.microsoft.com/office/powerpoint/2010/main" val="2723241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DB8FABB0-2817-4E9B-85E7-7D08946491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2962" y="281996"/>
            <a:ext cx="3778075" cy="31441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D6D18B8-23D4-4FBB-9787-66A9AB88A51A}"/>
              </a:ext>
            </a:extLst>
          </p:cNvPr>
          <p:cNvSpPr/>
          <p:nvPr/>
        </p:nvSpPr>
        <p:spPr>
          <a:xfrm>
            <a:off x="151244" y="712998"/>
            <a:ext cx="3778075" cy="369332"/>
          </a:xfrm>
          <a:prstGeom prst="rect">
            <a:avLst/>
          </a:prstGeom>
        </p:spPr>
        <p:txBody>
          <a:bodyPr wrap="square">
            <a:spAutoFit/>
          </a:bodyPr>
          <a:lstStyle/>
          <a:p>
            <a:r>
              <a:rPr lang="en-US">
                <a:latin typeface="Lato Extended"/>
              </a:rPr>
              <a:t>Mutual Support</a:t>
            </a:r>
          </a:p>
        </p:txBody>
      </p:sp>
      <p:pic>
        <p:nvPicPr>
          <p:cNvPr id="6" name="Picture 5">
            <a:extLst>
              <a:ext uri="{FF2B5EF4-FFF2-40B4-BE49-F238E27FC236}">
                <a16:creationId xmlns:a16="http://schemas.microsoft.com/office/drawing/2014/main" id="{E6C32502-0E75-4A83-954D-992256F71FE6}"/>
              </a:ext>
            </a:extLst>
          </p:cNvPr>
          <p:cNvPicPr>
            <a:picLocks noChangeAspect="1"/>
          </p:cNvPicPr>
          <p:nvPr/>
        </p:nvPicPr>
        <p:blipFill rotWithShape="1">
          <a:blip r:embed="rId6"/>
          <a:srcRect r="79724"/>
          <a:stretch/>
        </p:blipFill>
        <p:spPr>
          <a:xfrm>
            <a:off x="7285752" y="58250"/>
            <a:ext cx="876798" cy="1076325"/>
          </a:xfrm>
          <a:prstGeom prst="rect">
            <a:avLst/>
          </a:prstGeom>
        </p:spPr>
      </p:pic>
      <p:pic>
        <p:nvPicPr>
          <p:cNvPr id="10" name="Picture 9">
            <a:extLst>
              <a:ext uri="{FF2B5EF4-FFF2-40B4-BE49-F238E27FC236}">
                <a16:creationId xmlns:a16="http://schemas.microsoft.com/office/drawing/2014/main" id="{636CB31A-40E6-42DF-9248-C2215166A56D}"/>
              </a:ext>
            </a:extLst>
          </p:cNvPr>
          <p:cNvPicPr>
            <a:picLocks noChangeAspect="1"/>
          </p:cNvPicPr>
          <p:nvPr/>
        </p:nvPicPr>
        <p:blipFill rotWithShape="1">
          <a:blip r:embed="rId6"/>
          <a:srcRect l="79714"/>
          <a:stretch/>
        </p:blipFill>
        <p:spPr>
          <a:xfrm>
            <a:off x="7967802" y="58806"/>
            <a:ext cx="876344" cy="1075212"/>
          </a:xfrm>
          <a:prstGeom prst="rect">
            <a:avLst/>
          </a:prstGeom>
        </p:spPr>
      </p:pic>
      <p:pic>
        <p:nvPicPr>
          <p:cNvPr id="11" name="Picture 10">
            <a:extLst>
              <a:ext uri="{FF2B5EF4-FFF2-40B4-BE49-F238E27FC236}">
                <a16:creationId xmlns:a16="http://schemas.microsoft.com/office/drawing/2014/main" id="{D62B1C47-8148-4918-B3A8-80E1F24DA51F}"/>
              </a:ext>
            </a:extLst>
          </p:cNvPr>
          <p:cNvPicPr>
            <a:picLocks noChangeAspect="1"/>
          </p:cNvPicPr>
          <p:nvPr/>
        </p:nvPicPr>
        <p:blipFill>
          <a:blip r:embed="rId7"/>
          <a:stretch>
            <a:fillRect/>
          </a:stretch>
        </p:blipFill>
        <p:spPr>
          <a:xfrm>
            <a:off x="2129271" y="1184241"/>
            <a:ext cx="4437784" cy="3485784"/>
          </a:xfrm>
          <a:prstGeom prst="rect">
            <a:avLst/>
          </a:prstGeom>
        </p:spPr>
      </p:pic>
    </p:spTree>
    <p:extLst>
      <p:ext uri="{BB962C8B-B14F-4D97-AF65-F5344CB8AC3E}">
        <p14:creationId xmlns:p14="http://schemas.microsoft.com/office/powerpoint/2010/main" val="1038127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DB8FABB0-2817-4E9B-85E7-7D08946491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2962" y="281996"/>
            <a:ext cx="3778075" cy="31441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D6D18B8-23D4-4FBB-9787-66A9AB88A51A}"/>
              </a:ext>
            </a:extLst>
          </p:cNvPr>
          <p:cNvSpPr/>
          <p:nvPr/>
        </p:nvSpPr>
        <p:spPr>
          <a:xfrm>
            <a:off x="151244" y="712998"/>
            <a:ext cx="3778075" cy="369332"/>
          </a:xfrm>
          <a:prstGeom prst="rect">
            <a:avLst/>
          </a:prstGeom>
        </p:spPr>
        <p:txBody>
          <a:bodyPr wrap="square">
            <a:spAutoFit/>
          </a:bodyPr>
          <a:lstStyle/>
          <a:p>
            <a:r>
              <a:rPr lang="en-US">
                <a:latin typeface="Lato Extended"/>
              </a:rPr>
              <a:t>Effort</a:t>
            </a:r>
          </a:p>
        </p:txBody>
      </p:sp>
      <p:pic>
        <p:nvPicPr>
          <p:cNvPr id="6" name="Picture 5">
            <a:extLst>
              <a:ext uri="{FF2B5EF4-FFF2-40B4-BE49-F238E27FC236}">
                <a16:creationId xmlns:a16="http://schemas.microsoft.com/office/drawing/2014/main" id="{E6C32502-0E75-4A83-954D-992256F71FE6}"/>
              </a:ext>
            </a:extLst>
          </p:cNvPr>
          <p:cNvPicPr>
            <a:picLocks noChangeAspect="1"/>
          </p:cNvPicPr>
          <p:nvPr/>
        </p:nvPicPr>
        <p:blipFill rotWithShape="1">
          <a:blip r:embed="rId6"/>
          <a:srcRect r="79724"/>
          <a:stretch/>
        </p:blipFill>
        <p:spPr>
          <a:xfrm>
            <a:off x="7285752" y="58250"/>
            <a:ext cx="876798" cy="1076325"/>
          </a:xfrm>
          <a:prstGeom prst="rect">
            <a:avLst/>
          </a:prstGeom>
        </p:spPr>
      </p:pic>
      <p:pic>
        <p:nvPicPr>
          <p:cNvPr id="10" name="Picture 9">
            <a:extLst>
              <a:ext uri="{FF2B5EF4-FFF2-40B4-BE49-F238E27FC236}">
                <a16:creationId xmlns:a16="http://schemas.microsoft.com/office/drawing/2014/main" id="{636CB31A-40E6-42DF-9248-C2215166A56D}"/>
              </a:ext>
            </a:extLst>
          </p:cNvPr>
          <p:cNvPicPr>
            <a:picLocks noChangeAspect="1"/>
          </p:cNvPicPr>
          <p:nvPr/>
        </p:nvPicPr>
        <p:blipFill rotWithShape="1">
          <a:blip r:embed="rId6"/>
          <a:srcRect l="79714"/>
          <a:stretch/>
        </p:blipFill>
        <p:spPr>
          <a:xfrm>
            <a:off x="7967802" y="58806"/>
            <a:ext cx="876344" cy="1075212"/>
          </a:xfrm>
          <a:prstGeom prst="rect">
            <a:avLst/>
          </a:prstGeom>
        </p:spPr>
      </p:pic>
      <p:pic>
        <p:nvPicPr>
          <p:cNvPr id="2" name="Picture 1">
            <a:extLst>
              <a:ext uri="{FF2B5EF4-FFF2-40B4-BE49-F238E27FC236}">
                <a16:creationId xmlns:a16="http://schemas.microsoft.com/office/drawing/2014/main" id="{5C25609E-D797-492E-BB73-D18D3A94FCC6}"/>
              </a:ext>
            </a:extLst>
          </p:cNvPr>
          <p:cNvPicPr>
            <a:picLocks noChangeAspect="1"/>
          </p:cNvPicPr>
          <p:nvPr/>
        </p:nvPicPr>
        <p:blipFill>
          <a:blip r:embed="rId7"/>
          <a:stretch>
            <a:fillRect/>
          </a:stretch>
        </p:blipFill>
        <p:spPr>
          <a:xfrm>
            <a:off x="1652587" y="1366837"/>
            <a:ext cx="5838825" cy="2409825"/>
          </a:xfrm>
          <a:prstGeom prst="rect">
            <a:avLst/>
          </a:prstGeom>
        </p:spPr>
      </p:pic>
    </p:spTree>
    <p:extLst>
      <p:ext uri="{BB962C8B-B14F-4D97-AF65-F5344CB8AC3E}">
        <p14:creationId xmlns:p14="http://schemas.microsoft.com/office/powerpoint/2010/main" val="3525212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ADD60A11-C66E-4337-9463-93800869E24E}"/>
              </a:ext>
            </a:extLst>
          </p:cNvPr>
          <p:cNvSpPr txBox="1">
            <a:spLocks/>
          </p:cNvSpPr>
          <p:nvPr/>
        </p:nvSpPr>
        <p:spPr>
          <a:xfrm>
            <a:off x="2044237" y="1080341"/>
            <a:ext cx="2611669" cy="4063159"/>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b="0" i="0" kern="1200">
                <a:solidFill>
                  <a:schemeClr val="tx1"/>
                </a:solidFill>
                <a:latin typeface="Helvetica Neue Medium" charset="0"/>
                <a:ea typeface="Helvetica Neue Medium" charset="0"/>
                <a:cs typeface="Helvetica Neue Medium" charset="0"/>
              </a:defRPr>
            </a:lvl1pPr>
          </a:lstStyle>
          <a:p>
            <a:r>
              <a:rPr lang="en-US" sz="2000" dirty="0">
                <a:latin typeface="Lato Extended"/>
                <a:ea typeface="Helvetica" charset="0"/>
                <a:cs typeface="Helvetica" charset="0"/>
              </a:rPr>
              <a:t>Purpose Statement</a:t>
            </a:r>
          </a:p>
          <a:p>
            <a:endParaRPr lang="en-US" sz="2000" dirty="0">
              <a:latin typeface="Lato Extended"/>
              <a:ea typeface="Helvetica" charset="0"/>
              <a:cs typeface="Helvetica" charset="0"/>
            </a:endParaRPr>
          </a:p>
          <a:p>
            <a:r>
              <a:rPr lang="en-US" sz="2000" dirty="0">
                <a:latin typeface="Lato Extended"/>
                <a:ea typeface="Helvetica" charset="0"/>
                <a:cs typeface="Helvetica" charset="0"/>
              </a:rPr>
              <a:t>Background</a:t>
            </a:r>
          </a:p>
          <a:p>
            <a:pPr indent="287338"/>
            <a:endParaRPr lang="en-US" sz="2000" dirty="0">
              <a:latin typeface="Lato Extended"/>
              <a:ea typeface="Helvetica" charset="0"/>
              <a:cs typeface="Helvetica" charset="0"/>
            </a:endParaRPr>
          </a:p>
          <a:p>
            <a:r>
              <a:rPr lang="en-US" sz="2000" dirty="0">
                <a:latin typeface="Lato Extended"/>
                <a:ea typeface="Helvetica" charset="0"/>
                <a:cs typeface="Helvetica" charset="0"/>
              </a:rPr>
              <a:t>Context</a:t>
            </a:r>
          </a:p>
          <a:p>
            <a:endParaRPr lang="en-US" sz="2000" dirty="0">
              <a:latin typeface="Lato Extended"/>
              <a:ea typeface="Helvetica" charset="0"/>
              <a:cs typeface="Helvetica" charset="0"/>
            </a:endParaRPr>
          </a:p>
          <a:p>
            <a:r>
              <a:rPr lang="en-US" sz="2000" dirty="0">
                <a:latin typeface="Lato Extended"/>
                <a:ea typeface="Helvetica" charset="0"/>
                <a:cs typeface="Helvetica" charset="0"/>
              </a:rPr>
              <a:t>Related Work</a:t>
            </a:r>
          </a:p>
          <a:p>
            <a:endParaRPr lang="en-US" sz="2000" dirty="0">
              <a:latin typeface="Lato Extended"/>
              <a:ea typeface="Helvetica" charset="0"/>
              <a:cs typeface="Helvetica" charset="0"/>
            </a:endParaRPr>
          </a:p>
          <a:p>
            <a:r>
              <a:rPr lang="en-US" sz="2000" dirty="0">
                <a:latin typeface="Lato Extended"/>
                <a:ea typeface="Helvetica" charset="0"/>
                <a:cs typeface="Helvetica" charset="0"/>
              </a:rPr>
              <a:t>Research Methods</a:t>
            </a:r>
          </a:p>
          <a:p>
            <a:endParaRPr lang="en-US" sz="2000" dirty="0">
              <a:latin typeface="Lato Extended"/>
              <a:ea typeface="Helvetica" charset="0"/>
              <a:cs typeface="Helvetica" charset="0"/>
            </a:endParaRPr>
          </a:p>
          <a:p>
            <a:r>
              <a:rPr lang="en-US" sz="2000" dirty="0">
                <a:latin typeface="Lato Extended"/>
                <a:ea typeface="Helvetica" charset="0"/>
                <a:cs typeface="Helvetica" charset="0"/>
              </a:rPr>
              <a:t>Hypothesis</a:t>
            </a:r>
          </a:p>
          <a:p>
            <a:endParaRPr lang="en-US" sz="2000" dirty="0">
              <a:latin typeface="Lato Extended"/>
              <a:ea typeface="Helvetica" charset="0"/>
              <a:cs typeface="Helvetica" charset="0"/>
            </a:endParaRPr>
          </a:p>
          <a:p>
            <a:r>
              <a:rPr lang="en-US" sz="2000" dirty="0">
                <a:latin typeface="Lato Extended"/>
                <a:ea typeface="Helvetica" charset="0"/>
                <a:cs typeface="Helvetica" charset="0"/>
              </a:rPr>
              <a:t>Demonstration</a:t>
            </a:r>
          </a:p>
          <a:p>
            <a:endParaRPr lang="en-US" sz="2000" dirty="0">
              <a:latin typeface="Lato Extended"/>
              <a:ea typeface="Helvetica" charset="0"/>
              <a:cs typeface="Helvetica" charset="0"/>
            </a:endParaRPr>
          </a:p>
          <a:p>
            <a:endParaRPr lang="en-US" sz="2000" dirty="0">
              <a:latin typeface="Lato Extended"/>
              <a:ea typeface="Helvetica" charset="0"/>
              <a:cs typeface="Helvetica" charset="0"/>
            </a:endParaRPr>
          </a:p>
          <a:p>
            <a:endParaRPr lang="en-US" sz="2000" dirty="0">
              <a:latin typeface="Lato Extended"/>
              <a:ea typeface="Helvetica" charset="0"/>
              <a:cs typeface="Helvetica" charset="0"/>
            </a:endParaRPr>
          </a:p>
          <a:p>
            <a:endParaRPr lang="en-US" sz="2000" dirty="0">
              <a:latin typeface="Lato Extended"/>
              <a:ea typeface="Helvetica" charset="0"/>
              <a:cs typeface="Helvetica" charset="0"/>
            </a:endParaRPr>
          </a:p>
        </p:txBody>
      </p:sp>
      <p:pic>
        <p:nvPicPr>
          <p:cNvPr id="2052" name="Picture 4">
            <a:extLst>
              <a:ext uri="{FF2B5EF4-FFF2-40B4-BE49-F238E27FC236}">
                <a16:creationId xmlns:a16="http://schemas.microsoft.com/office/drawing/2014/main" id="{2F1BF932-296E-4705-B574-04D1F00E03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8795" y="385092"/>
            <a:ext cx="2866409" cy="393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93984"/>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DB8FABB0-2817-4E9B-85E7-7D08946491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2962" y="281996"/>
            <a:ext cx="3778075" cy="31441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D6D18B8-23D4-4FBB-9787-66A9AB88A51A}"/>
              </a:ext>
            </a:extLst>
          </p:cNvPr>
          <p:cNvSpPr/>
          <p:nvPr/>
        </p:nvSpPr>
        <p:spPr>
          <a:xfrm>
            <a:off x="151244" y="712998"/>
            <a:ext cx="3778075" cy="369332"/>
          </a:xfrm>
          <a:prstGeom prst="rect">
            <a:avLst/>
          </a:prstGeom>
        </p:spPr>
        <p:txBody>
          <a:bodyPr wrap="square">
            <a:spAutoFit/>
          </a:bodyPr>
          <a:lstStyle/>
          <a:p>
            <a:r>
              <a:rPr lang="en-US">
                <a:latin typeface="Lato Extended"/>
              </a:rPr>
              <a:t>Cohesion</a:t>
            </a:r>
          </a:p>
        </p:txBody>
      </p:sp>
      <p:pic>
        <p:nvPicPr>
          <p:cNvPr id="6" name="Picture 5">
            <a:extLst>
              <a:ext uri="{FF2B5EF4-FFF2-40B4-BE49-F238E27FC236}">
                <a16:creationId xmlns:a16="http://schemas.microsoft.com/office/drawing/2014/main" id="{E6C32502-0E75-4A83-954D-992256F71FE6}"/>
              </a:ext>
            </a:extLst>
          </p:cNvPr>
          <p:cNvPicPr>
            <a:picLocks noChangeAspect="1"/>
          </p:cNvPicPr>
          <p:nvPr/>
        </p:nvPicPr>
        <p:blipFill rotWithShape="1">
          <a:blip r:embed="rId6"/>
          <a:srcRect r="79724"/>
          <a:stretch/>
        </p:blipFill>
        <p:spPr>
          <a:xfrm>
            <a:off x="7285752" y="58250"/>
            <a:ext cx="876798" cy="1076325"/>
          </a:xfrm>
          <a:prstGeom prst="rect">
            <a:avLst/>
          </a:prstGeom>
        </p:spPr>
      </p:pic>
      <p:pic>
        <p:nvPicPr>
          <p:cNvPr id="10" name="Picture 9">
            <a:extLst>
              <a:ext uri="{FF2B5EF4-FFF2-40B4-BE49-F238E27FC236}">
                <a16:creationId xmlns:a16="http://schemas.microsoft.com/office/drawing/2014/main" id="{636CB31A-40E6-42DF-9248-C2215166A56D}"/>
              </a:ext>
            </a:extLst>
          </p:cNvPr>
          <p:cNvPicPr>
            <a:picLocks noChangeAspect="1"/>
          </p:cNvPicPr>
          <p:nvPr/>
        </p:nvPicPr>
        <p:blipFill rotWithShape="1">
          <a:blip r:embed="rId6"/>
          <a:srcRect l="79714"/>
          <a:stretch/>
        </p:blipFill>
        <p:spPr>
          <a:xfrm>
            <a:off x="7967802" y="58806"/>
            <a:ext cx="876344" cy="1075212"/>
          </a:xfrm>
          <a:prstGeom prst="rect">
            <a:avLst/>
          </a:prstGeom>
        </p:spPr>
      </p:pic>
      <p:pic>
        <p:nvPicPr>
          <p:cNvPr id="8" name="Picture 7">
            <a:extLst>
              <a:ext uri="{FF2B5EF4-FFF2-40B4-BE49-F238E27FC236}">
                <a16:creationId xmlns:a16="http://schemas.microsoft.com/office/drawing/2014/main" id="{067EB3E4-BF8A-434D-963F-031656A70C11}"/>
              </a:ext>
            </a:extLst>
          </p:cNvPr>
          <p:cNvPicPr>
            <a:picLocks noChangeAspect="1"/>
          </p:cNvPicPr>
          <p:nvPr/>
        </p:nvPicPr>
        <p:blipFill>
          <a:blip r:embed="rId7"/>
          <a:stretch>
            <a:fillRect/>
          </a:stretch>
        </p:blipFill>
        <p:spPr>
          <a:xfrm>
            <a:off x="2387674" y="920178"/>
            <a:ext cx="3680776" cy="4026832"/>
          </a:xfrm>
          <a:prstGeom prst="rect">
            <a:avLst/>
          </a:prstGeom>
        </p:spPr>
      </p:pic>
    </p:spTree>
    <p:extLst>
      <p:ext uri="{BB962C8B-B14F-4D97-AF65-F5344CB8AC3E}">
        <p14:creationId xmlns:p14="http://schemas.microsoft.com/office/powerpoint/2010/main" val="2347623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DB8FABB0-2817-4E9B-85E7-7D08946491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2962" y="281996"/>
            <a:ext cx="3778075" cy="31441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0D748AF0-2D35-40D8-815B-934213F7CCC6}"/>
              </a:ext>
            </a:extLst>
          </p:cNvPr>
          <p:cNvSpPr/>
          <p:nvPr/>
        </p:nvSpPr>
        <p:spPr>
          <a:xfrm>
            <a:off x="3333998" y="2024562"/>
            <a:ext cx="2905366" cy="369332"/>
          </a:xfrm>
          <a:prstGeom prst="rect">
            <a:avLst/>
          </a:prstGeom>
        </p:spPr>
        <p:txBody>
          <a:bodyPr wrap="square">
            <a:spAutoFit/>
          </a:bodyPr>
          <a:lstStyle/>
          <a:p>
            <a:pPr marL="457200" indent="-457200"/>
            <a:r>
              <a:rPr lang="en-US" dirty="0">
                <a:latin typeface="Lato Extended"/>
              </a:rPr>
              <a:t>Assessment Methods</a:t>
            </a:r>
          </a:p>
        </p:txBody>
      </p:sp>
    </p:spTree>
    <p:extLst>
      <p:ext uri="{BB962C8B-B14F-4D97-AF65-F5344CB8AC3E}">
        <p14:creationId xmlns:p14="http://schemas.microsoft.com/office/powerpoint/2010/main" val="34180500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48C96FA-516B-4439-ACF1-9305E39DD9E6}"/>
              </a:ext>
            </a:extLst>
          </p:cNvPr>
          <p:cNvPicPr>
            <a:picLocks noChangeAspect="1"/>
          </p:cNvPicPr>
          <p:nvPr/>
        </p:nvPicPr>
        <p:blipFill>
          <a:blip r:embed="rId3"/>
          <a:stretch>
            <a:fillRect/>
          </a:stretch>
        </p:blipFill>
        <p:spPr>
          <a:xfrm>
            <a:off x="1007261" y="959064"/>
            <a:ext cx="6609774" cy="3207249"/>
          </a:xfrm>
          <a:prstGeom prst="rect">
            <a:avLst/>
          </a:prstGeom>
        </p:spPr>
      </p:pic>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DB8FABB0-2817-4E9B-85E7-7D08946491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2962" y="281996"/>
            <a:ext cx="3778075" cy="31441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8ECDC397-DE3E-4641-883D-9407A431F6FE}"/>
              </a:ext>
            </a:extLst>
          </p:cNvPr>
          <p:cNvCxnSpPr>
            <a:cxnSpLocks/>
          </p:cNvCxnSpPr>
          <p:nvPr/>
        </p:nvCxnSpPr>
        <p:spPr>
          <a:xfrm>
            <a:off x="858982" y="2161309"/>
            <a:ext cx="1026968" cy="703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BD6EC30-6B8F-4A9F-8E92-D7FF5B06B40C}"/>
              </a:ext>
            </a:extLst>
          </p:cNvPr>
          <p:cNvSpPr/>
          <p:nvPr/>
        </p:nvSpPr>
        <p:spPr>
          <a:xfrm>
            <a:off x="209439" y="1648661"/>
            <a:ext cx="915585" cy="646331"/>
          </a:xfrm>
          <a:prstGeom prst="rect">
            <a:avLst/>
          </a:prstGeom>
        </p:spPr>
        <p:txBody>
          <a:bodyPr wrap="square">
            <a:spAutoFit/>
          </a:bodyPr>
          <a:lstStyle/>
          <a:p>
            <a:r>
              <a:rPr lang="en-US" sz="1200" dirty="0">
                <a:latin typeface="Lato Extended"/>
              </a:rPr>
              <a:t>Denotes Reverse scoring</a:t>
            </a:r>
          </a:p>
        </p:txBody>
      </p:sp>
      <p:sp>
        <p:nvSpPr>
          <p:cNvPr id="12" name="Rectangle 11">
            <a:extLst>
              <a:ext uri="{FF2B5EF4-FFF2-40B4-BE49-F238E27FC236}">
                <a16:creationId xmlns:a16="http://schemas.microsoft.com/office/drawing/2014/main" id="{22D67550-2DB2-4025-9B3F-FDF581644D39}"/>
              </a:ext>
            </a:extLst>
          </p:cNvPr>
          <p:cNvSpPr/>
          <p:nvPr/>
        </p:nvSpPr>
        <p:spPr>
          <a:xfrm>
            <a:off x="5811983" y="916967"/>
            <a:ext cx="1856508" cy="143137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F415BB5-FBC9-403F-A57A-1FA2F13E62CD}"/>
              </a:ext>
            </a:extLst>
          </p:cNvPr>
          <p:cNvSpPr/>
          <p:nvPr/>
        </p:nvSpPr>
        <p:spPr>
          <a:xfrm>
            <a:off x="946438" y="1643471"/>
            <a:ext cx="852055" cy="3460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CBB169D4-CB55-4DFE-89F9-C3F88299DE00}"/>
              </a:ext>
            </a:extLst>
          </p:cNvPr>
          <p:cNvPicPr>
            <a:picLocks noChangeAspect="1"/>
          </p:cNvPicPr>
          <p:nvPr/>
        </p:nvPicPr>
        <p:blipFill>
          <a:blip r:embed="rId7"/>
          <a:stretch>
            <a:fillRect/>
          </a:stretch>
        </p:blipFill>
        <p:spPr>
          <a:xfrm>
            <a:off x="6918172" y="2884188"/>
            <a:ext cx="1642677" cy="704005"/>
          </a:xfrm>
          <a:prstGeom prst="rect">
            <a:avLst/>
          </a:prstGeom>
        </p:spPr>
      </p:pic>
      <p:sp>
        <p:nvSpPr>
          <p:cNvPr id="32" name="TextBox 31">
            <a:extLst>
              <a:ext uri="{FF2B5EF4-FFF2-40B4-BE49-F238E27FC236}">
                <a16:creationId xmlns:a16="http://schemas.microsoft.com/office/drawing/2014/main" id="{13115AA6-B5B9-4D73-8BEC-14DFB3BFD8D0}"/>
              </a:ext>
            </a:extLst>
          </p:cNvPr>
          <p:cNvSpPr txBox="1"/>
          <p:nvPr/>
        </p:nvSpPr>
        <p:spPr>
          <a:xfrm>
            <a:off x="6626997" y="3588193"/>
            <a:ext cx="2276633" cy="553998"/>
          </a:xfrm>
          <a:prstGeom prst="rect">
            <a:avLst/>
          </a:prstGeom>
          <a:noFill/>
        </p:spPr>
        <p:txBody>
          <a:bodyPr wrap="square">
            <a:spAutoFit/>
          </a:bodyPr>
          <a:lstStyle/>
          <a:p>
            <a:pPr marL="285750" indent="-285750">
              <a:buFont typeface="Arial" panose="020B0604020202020204" pitchFamily="34" charset="0"/>
              <a:buChar char="•"/>
            </a:pPr>
            <a:r>
              <a:rPr lang="en-US" sz="1000" dirty="0">
                <a:solidFill>
                  <a:srgbClr val="2D3B45"/>
                </a:solidFill>
                <a:latin typeface="Lato Extended"/>
              </a:rPr>
              <a:t>Weighted based on nature of questions and total points available for that section</a:t>
            </a:r>
          </a:p>
        </p:txBody>
      </p:sp>
    </p:spTree>
    <p:extLst>
      <p:ext uri="{BB962C8B-B14F-4D97-AF65-F5344CB8AC3E}">
        <p14:creationId xmlns:p14="http://schemas.microsoft.com/office/powerpoint/2010/main" val="39900975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DB8FABB0-2817-4E9B-85E7-7D08946491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2962" y="281996"/>
            <a:ext cx="3778075" cy="31441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0D748AF0-2D35-40D8-815B-934213F7CCC6}"/>
              </a:ext>
            </a:extLst>
          </p:cNvPr>
          <p:cNvSpPr/>
          <p:nvPr/>
        </p:nvSpPr>
        <p:spPr>
          <a:xfrm>
            <a:off x="-46508" y="-85728"/>
            <a:ext cx="2905366" cy="369332"/>
          </a:xfrm>
          <a:prstGeom prst="rect">
            <a:avLst/>
          </a:prstGeom>
        </p:spPr>
        <p:txBody>
          <a:bodyPr wrap="square" lIns="91440" tIns="45720" rIns="91440" bIns="45720" anchor="t">
            <a:spAutoFit/>
          </a:bodyPr>
          <a:lstStyle/>
          <a:p>
            <a:endParaRPr lang="en-US">
              <a:latin typeface="Lato Extended"/>
            </a:endParaRPr>
          </a:p>
        </p:txBody>
      </p:sp>
      <p:sp>
        <p:nvSpPr>
          <p:cNvPr id="7" name="TextBox 6">
            <a:extLst>
              <a:ext uri="{FF2B5EF4-FFF2-40B4-BE49-F238E27FC236}">
                <a16:creationId xmlns:a16="http://schemas.microsoft.com/office/drawing/2014/main" id="{9D188684-1F27-4021-82A5-CD7B05BA3BE6}"/>
              </a:ext>
            </a:extLst>
          </p:cNvPr>
          <p:cNvSpPr txBox="1"/>
          <p:nvPr/>
        </p:nvSpPr>
        <p:spPr>
          <a:xfrm>
            <a:off x="191180" y="851196"/>
            <a:ext cx="2702653" cy="3416320"/>
          </a:xfrm>
          <a:prstGeom prst="rect">
            <a:avLst/>
          </a:prstGeom>
          <a:noFill/>
        </p:spPr>
        <p:txBody>
          <a:bodyPr wrap="square" lIns="91440" tIns="45720" rIns="91440" bIns="45720" anchor="t">
            <a:spAutoFit/>
          </a:bodyPr>
          <a:lstStyle/>
          <a:p>
            <a:r>
              <a:rPr lang="en-US" sz="1350" dirty="0">
                <a:ea typeface="+mn-lt"/>
                <a:cs typeface="+mn-lt"/>
              </a:rPr>
              <a:t>The TWQ measure </a:t>
            </a:r>
            <a:r>
              <a:rPr lang="en-US" sz="1350" dirty="0" err="1">
                <a:ea typeface="+mn-lt"/>
                <a:cs typeface="+mn-lt"/>
              </a:rPr>
              <a:t>likert</a:t>
            </a:r>
            <a:r>
              <a:rPr lang="en-US" sz="1350" dirty="0">
                <a:ea typeface="+mn-lt"/>
                <a:cs typeface="+mn-lt"/>
              </a:rPr>
              <a:t> data was cleaned, appropriate reverse coding was applied, and "dummy" data was created. Additionally, a "</a:t>
            </a:r>
            <a:r>
              <a:rPr lang="en-US" sz="1350">
                <a:ea typeface="+mn-lt"/>
                <a:cs typeface="+mn-lt"/>
              </a:rPr>
              <a:t>Winners Group</a:t>
            </a:r>
            <a:r>
              <a:rPr lang="en-US" sz="1350" dirty="0">
                <a:ea typeface="+mn-lt"/>
                <a:cs typeface="+mn-lt"/>
              </a:rPr>
              <a:t>" category was coded based on the presence of the winner of the season in that team. Once the data was cleaned, the averages of each section of the TWQ (e.g. Communication, Coordination, Balance of Member Contributions, Mutual Support, Effort, Cohesion) were taken and subsequently correlated with each other and the </a:t>
            </a:r>
            <a:r>
              <a:rPr lang="en-US" sz="1350" dirty="0" err="1">
                <a:ea typeface="+mn-lt"/>
                <a:cs typeface="+mn-lt"/>
              </a:rPr>
              <a:t>WinGroup</a:t>
            </a:r>
            <a:r>
              <a:rPr lang="en-US" sz="1350" dirty="0">
                <a:ea typeface="+mn-lt"/>
                <a:cs typeface="+mn-lt"/>
              </a:rPr>
              <a:t> (between-subjects variable).</a:t>
            </a:r>
            <a:endParaRPr lang="en-US" dirty="0"/>
          </a:p>
        </p:txBody>
      </p:sp>
      <p:pic>
        <p:nvPicPr>
          <p:cNvPr id="2" name="Picture 5" descr="A picture containing table&#10;&#10;Description automatically generated">
            <a:extLst>
              <a:ext uri="{FF2B5EF4-FFF2-40B4-BE49-F238E27FC236}">
                <a16:creationId xmlns:a16="http://schemas.microsoft.com/office/drawing/2014/main" id="{B9998A27-11F3-4B83-8D76-BE54682FA9C1}"/>
              </a:ext>
            </a:extLst>
          </p:cNvPr>
          <p:cNvPicPr>
            <a:picLocks noChangeAspect="1"/>
          </p:cNvPicPr>
          <p:nvPr/>
        </p:nvPicPr>
        <p:blipFill>
          <a:blip r:embed="rId6"/>
          <a:stretch>
            <a:fillRect/>
          </a:stretch>
        </p:blipFill>
        <p:spPr>
          <a:xfrm>
            <a:off x="2898229" y="853420"/>
            <a:ext cx="6089498" cy="3416952"/>
          </a:xfrm>
          <a:prstGeom prst="rect">
            <a:avLst/>
          </a:prstGeom>
        </p:spPr>
      </p:pic>
    </p:spTree>
    <p:extLst>
      <p:ext uri="{BB962C8B-B14F-4D97-AF65-F5344CB8AC3E}">
        <p14:creationId xmlns:p14="http://schemas.microsoft.com/office/powerpoint/2010/main" val="31142577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DB8FABB0-2817-4E9B-85E7-7D08946491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2962" y="281996"/>
            <a:ext cx="3778075" cy="31441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0D748AF0-2D35-40D8-815B-934213F7CCC6}"/>
              </a:ext>
            </a:extLst>
          </p:cNvPr>
          <p:cNvSpPr/>
          <p:nvPr/>
        </p:nvSpPr>
        <p:spPr>
          <a:xfrm>
            <a:off x="-46508" y="-85728"/>
            <a:ext cx="2905366" cy="369332"/>
          </a:xfrm>
          <a:prstGeom prst="rect">
            <a:avLst/>
          </a:prstGeom>
        </p:spPr>
        <p:txBody>
          <a:bodyPr wrap="square" lIns="91440" tIns="45720" rIns="91440" bIns="45720" anchor="t">
            <a:spAutoFit/>
          </a:bodyPr>
          <a:lstStyle/>
          <a:p>
            <a:endParaRPr lang="en-US">
              <a:latin typeface="Lato Extended"/>
            </a:endParaRPr>
          </a:p>
        </p:txBody>
      </p:sp>
      <p:sp>
        <p:nvSpPr>
          <p:cNvPr id="7" name="TextBox 6">
            <a:extLst>
              <a:ext uri="{FF2B5EF4-FFF2-40B4-BE49-F238E27FC236}">
                <a16:creationId xmlns:a16="http://schemas.microsoft.com/office/drawing/2014/main" id="{9D188684-1F27-4021-82A5-CD7B05BA3BE6}"/>
              </a:ext>
            </a:extLst>
          </p:cNvPr>
          <p:cNvSpPr txBox="1"/>
          <p:nvPr/>
        </p:nvSpPr>
        <p:spPr>
          <a:xfrm>
            <a:off x="273174" y="1139409"/>
            <a:ext cx="4183602" cy="2793072"/>
          </a:xfrm>
          <a:prstGeom prst="rect">
            <a:avLst/>
          </a:prstGeom>
          <a:noFill/>
        </p:spPr>
        <p:txBody>
          <a:bodyPr wrap="square" lIns="91440" tIns="45720" rIns="91440" bIns="45720" anchor="t">
            <a:spAutoFit/>
          </a:bodyPr>
          <a:lstStyle/>
          <a:p>
            <a:pPr marL="285750" indent="-285750">
              <a:buFont typeface="Arial,Sans-Serif" panose="020B0604020202020204" pitchFamily="34" charset="0"/>
              <a:buChar char="•"/>
            </a:pPr>
            <a:r>
              <a:rPr lang="en-US" sz="1350">
                <a:solidFill>
                  <a:srgbClr val="2D3B45"/>
                </a:solidFill>
                <a:latin typeface="Lato"/>
                <a:ea typeface="+mn-lt"/>
                <a:cs typeface="+mn-lt"/>
              </a:rPr>
              <a:t>The table to the right depicts the resulting Pearson correlation. </a:t>
            </a:r>
            <a:endParaRPr lang="en-US" sz="1350">
              <a:latin typeface="Lato"/>
              <a:ea typeface="+mn-lt"/>
              <a:cs typeface="+mn-lt"/>
            </a:endParaRPr>
          </a:p>
          <a:p>
            <a:pPr marL="285750" indent="-285750">
              <a:buFont typeface="Arial,Sans-Serif" panose="020B0604020202020204" pitchFamily="34" charset="0"/>
              <a:buChar char="•"/>
            </a:pPr>
            <a:r>
              <a:rPr lang="en-US" sz="1350">
                <a:solidFill>
                  <a:srgbClr val="2D3B45"/>
                </a:solidFill>
                <a:latin typeface="Lato"/>
                <a:ea typeface="+mn-lt"/>
                <a:cs typeface="+mn-lt"/>
              </a:rPr>
              <a:t>Several highly significant correlations:</a:t>
            </a:r>
            <a:endParaRPr lang="en-US" sz="1350">
              <a:latin typeface="Lato"/>
              <a:ea typeface="+mn-lt"/>
              <a:cs typeface="+mn-lt"/>
            </a:endParaRPr>
          </a:p>
          <a:p>
            <a:pPr marL="742950" lvl="1" indent="-285750">
              <a:buFont typeface="Arial,Sans-Serif" panose="020B0604020202020204" pitchFamily="34" charset="0"/>
              <a:buChar char="•"/>
            </a:pPr>
            <a:r>
              <a:rPr lang="en-US" sz="1350">
                <a:solidFill>
                  <a:srgbClr val="2D3B45"/>
                </a:solidFill>
                <a:latin typeface="Lato"/>
                <a:ea typeface="+mn-lt"/>
                <a:cs typeface="+mn-lt"/>
              </a:rPr>
              <a:t>Communication is significantly correlated with Mutual Support (</a:t>
            </a:r>
            <a:r>
              <a:rPr lang="en-US" sz="1350" i="1">
                <a:solidFill>
                  <a:srgbClr val="2D3B45"/>
                </a:solidFill>
                <a:latin typeface="Lato"/>
                <a:ea typeface="+mn-lt"/>
                <a:cs typeface="+mn-lt"/>
              </a:rPr>
              <a:t>p = </a:t>
            </a:r>
            <a:r>
              <a:rPr lang="en-US" sz="1350">
                <a:solidFill>
                  <a:srgbClr val="2D3B45"/>
                </a:solidFill>
                <a:latin typeface="Lato"/>
                <a:ea typeface="+mn-lt"/>
                <a:cs typeface="+mn-lt"/>
              </a:rPr>
              <a:t>.001)</a:t>
            </a:r>
            <a:endParaRPr lang="en-US" sz="1350">
              <a:latin typeface="Lato"/>
              <a:ea typeface="+mn-lt"/>
              <a:cs typeface="+mn-lt"/>
            </a:endParaRPr>
          </a:p>
          <a:p>
            <a:pPr marL="742950" lvl="1" indent="-285750">
              <a:buFont typeface="Arial,Sans-Serif" panose="020B0604020202020204" pitchFamily="34" charset="0"/>
              <a:buChar char="•"/>
            </a:pPr>
            <a:r>
              <a:rPr lang="en-US" sz="1350">
                <a:solidFill>
                  <a:srgbClr val="2D3B45"/>
                </a:solidFill>
                <a:latin typeface="Lato"/>
                <a:ea typeface="+mn-lt"/>
                <a:cs typeface="+mn-lt"/>
              </a:rPr>
              <a:t>Communication is significantly correlated with Effort (</a:t>
            </a:r>
            <a:r>
              <a:rPr lang="en-US" sz="1350" i="1">
                <a:solidFill>
                  <a:srgbClr val="2D3B45"/>
                </a:solidFill>
                <a:latin typeface="Lato"/>
                <a:ea typeface="+mn-lt"/>
                <a:cs typeface="+mn-lt"/>
              </a:rPr>
              <a:t>p =</a:t>
            </a:r>
            <a:r>
              <a:rPr lang="en-US" sz="1350">
                <a:solidFill>
                  <a:srgbClr val="2D3B45"/>
                </a:solidFill>
                <a:latin typeface="Lato"/>
                <a:ea typeface="+mn-lt"/>
                <a:cs typeface="+mn-lt"/>
              </a:rPr>
              <a:t> .002)</a:t>
            </a:r>
            <a:endParaRPr lang="en-US" sz="1350">
              <a:latin typeface="Lato"/>
              <a:ea typeface="+mn-lt"/>
              <a:cs typeface="+mn-lt"/>
            </a:endParaRPr>
          </a:p>
          <a:p>
            <a:pPr marL="742950" lvl="1" indent="-285750">
              <a:buFont typeface="Arial,Sans-Serif" panose="020B0604020202020204" pitchFamily="34" charset="0"/>
              <a:buChar char="•"/>
            </a:pPr>
            <a:r>
              <a:rPr lang="en-US" sz="1350">
                <a:solidFill>
                  <a:srgbClr val="2D3B45"/>
                </a:solidFill>
                <a:latin typeface="Lato"/>
                <a:ea typeface="+mn-lt"/>
                <a:cs typeface="+mn-lt"/>
              </a:rPr>
              <a:t>Mutual Support is significantly correlated with Effort (p = .004)</a:t>
            </a:r>
            <a:endParaRPr lang="en-US" sz="1350">
              <a:latin typeface="Lato"/>
              <a:ea typeface="+mn-lt"/>
              <a:cs typeface="+mn-lt"/>
            </a:endParaRPr>
          </a:p>
          <a:p>
            <a:pPr marL="285750" indent="-285750">
              <a:buFont typeface="Arial,Sans-Serif" panose="020B0604020202020204" pitchFamily="34" charset="0"/>
              <a:buChar char="•"/>
            </a:pPr>
            <a:r>
              <a:rPr lang="en-US" sz="1350">
                <a:solidFill>
                  <a:srgbClr val="2D3B45"/>
                </a:solidFill>
                <a:latin typeface="Lato"/>
                <a:ea typeface="+mn-lt"/>
                <a:cs typeface="+mn-lt"/>
              </a:rPr>
              <a:t>Supports H3: </a:t>
            </a:r>
            <a:r>
              <a:rPr lang="en-US" sz="1350">
                <a:latin typeface="Lato"/>
                <a:ea typeface="+mn-lt"/>
                <a:cs typeface="+mn-lt"/>
              </a:rPr>
              <a:t>Some facets of TWQ will be more significant indicators of opportunity for success than others</a:t>
            </a:r>
          </a:p>
          <a:p>
            <a:pPr marL="285750" indent="-285750">
              <a:buFont typeface="Arial" panose="020B0604020202020204" pitchFamily="34" charset="0"/>
              <a:buChar char="•"/>
            </a:pPr>
            <a:endParaRPr lang="en-US" sz="1350">
              <a:solidFill>
                <a:srgbClr val="2D3B45"/>
              </a:solidFill>
              <a:latin typeface="Lato Extended"/>
              <a:cs typeface="Calibri"/>
            </a:endParaRPr>
          </a:p>
        </p:txBody>
      </p:sp>
      <p:pic>
        <p:nvPicPr>
          <p:cNvPr id="6" name="Picture 7" descr="Table&#10;&#10;Description automatically generated">
            <a:extLst>
              <a:ext uri="{FF2B5EF4-FFF2-40B4-BE49-F238E27FC236}">
                <a16:creationId xmlns:a16="http://schemas.microsoft.com/office/drawing/2014/main" id="{91BE46AF-8054-46DD-91E3-A933393B7BE0}"/>
              </a:ext>
            </a:extLst>
          </p:cNvPr>
          <p:cNvPicPr>
            <a:picLocks noChangeAspect="1"/>
          </p:cNvPicPr>
          <p:nvPr/>
        </p:nvPicPr>
        <p:blipFill>
          <a:blip r:embed="rId6"/>
          <a:stretch>
            <a:fillRect/>
          </a:stretch>
        </p:blipFill>
        <p:spPr>
          <a:xfrm>
            <a:off x="4618944" y="634057"/>
            <a:ext cx="4294414" cy="3712100"/>
          </a:xfrm>
          <a:prstGeom prst="rect">
            <a:avLst/>
          </a:prstGeom>
        </p:spPr>
      </p:pic>
    </p:spTree>
    <p:extLst>
      <p:ext uri="{BB962C8B-B14F-4D97-AF65-F5344CB8AC3E}">
        <p14:creationId xmlns:p14="http://schemas.microsoft.com/office/powerpoint/2010/main" val="5157650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DB8FABB0-2817-4E9B-85E7-7D08946491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2962" y="281996"/>
            <a:ext cx="3778075" cy="31441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0D748AF0-2D35-40D8-815B-934213F7CCC6}"/>
              </a:ext>
            </a:extLst>
          </p:cNvPr>
          <p:cNvSpPr/>
          <p:nvPr/>
        </p:nvSpPr>
        <p:spPr>
          <a:xfrm>
            <a:off x="-46508" y="-85728"/>
            <a:ext cx="2905366" cy="369332"/>
          </a:xfrm>
          <a:prstGeom prst="rect">
            <a:avLst/>
          </a:prstGeom>
        </p:spPr>
        <p:txBody>
          <a:bodyPr wrap="square" lIns="91440" tIns="45720" rIns="91440" bIns="45720" anchor="t">
            <a:spAutoFit/>
          </a:bodyPr>
          <a:lstStyle/>
          <a:p>
            <a:endParaRPr lang="en-US">
              <a:latin typeface="Lato Extended"/>
            </a:endParaRPr>
          </a:p>
        </p:txBody>
      </p:sp>
      <p:pic>
        <p:nvPicPr>
          <p:cNvPr id="2" name="Picture 7" descr="A picture containing diagram&#10;&#10;Description automatically generated">
            <a:extLst>
              <a:ext uri="{FF2B5EF4-FFF2-40B4-BE49-F238E27FC236}">
                <a16:creationId xmlns:a16="http://schemas.microsoft.com/office/drawing/2014/main" id="{018051F5-D424-4FDD-B87C-EB7E97B3507C}"/>
              </a:ext>
            </a:extLst>
          </p:cNvPr>
          <p:cNvPicPr>
            <a:picLocks noChangeAspect="1"/>
          </p:cNvPicPr>
          <p:nvPr/>
        </p:nvPicPr>
        <p:blipFill>
          <a:blip r:embed="rId6"/>
          <a:stretch>
            <a:fillRect/>
          </a:stretch>
        </p:blipFill>
        <p:spPr>
          <a:xfrm>
            <a:off x="3961086" y="696578"/>
            <a:ext cx="4366260" cy="4362572"/>
          </a:xfrm>
          <a:prstGeom prst="rect">
            <a:avLst/>
          </a:prstGeom>
        </p:spPr>
      </p:pic>
      <p:sp>
        <p:nvSpPr>
          <p:cNvPr id="7" name="TextBox 6">
            <a:extLst>
              <a:ext uri="{FF2B5EF4-FFF2-40B4-BE49-F238E27FC236}">
                <a16:creationId xmlns:a16="http://schemas.microsoft.com/office/drawing/2014/main" id="{9D188684-1F27-4021-82A5-CD7B05BA3BE6}"/>
              </a:ext>
            </a:extLst>
          </p:cNvPr>
          <p:cNvSpPr txBox="1"/>
          <p:nvPr/>
        </p:nvSpPr>
        <p:spPr>
          <a:xfrm>
            <a:off x="273174" y="1139409"/>
            <a:ext cx="4183602" cy="2793072"/>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sz="1350">
                <a:solidFill>
                  <a:srgbClr val="2D3B45"/>
                </a:solidFill>
                <a:latin typeface="Lato"/>
              </a:rPr>
              <a:t>The graphs to the right depicts the resulting Pearson correlation. </a:t>
            </a:r>
          </a:p>
          <a:p>
            <a:pPr marL="285750" indent="-285750">
              <a:buFont typeface="Arial" panose="020B0604020202020204" pitchFamily="34" charset="0"/>
              <a:buChar char="•"/>
            </a:pPr>
            <a:r>
              <a:rPr lang="en-US" sz="1350">
                <a:solidFill>
                  <a:srgbClr val="2D3B45"/>
                </a:solidFill>
                <a:latin typeface="Lato"/>
              </a:rPr>
              <a:t>Several highly significant correlations:</a:t>
            </a:r>
          </a:p>
          <a:p>
            <a:pPr marL="742950" lvl="1" indent="-285750">
              <a:buFont typeface="Arial" panose="020B0604020202020204" pitchFamily="34" charset="0"/>
              <a:buChar char="•"/>
            </a:pPr>
            <a:r>
              <a:rPr lang="en-US" sz="1350">
                <a:solidFill>
                  <a:srgbClr val="2D3B45"/>
                </a:solidFill>
                <a:latin typeface="Lato"/>
              </a:rPr>
              <a:t>Communication is significantly correlated with Mutual Support (</a:t>
            </a:r>
            <a:r>
              <a:rPr lang="en-US" sz="1350" i="1">
                <a:solidFill>
                  <a:srgbClr val="2D3B45"/>
                </a:solidFill>
                <a:latin typeface="Lato"/>
              </a:rPr>
              <a:t>p = </a:t>
            </a:r>
            <a:r>
              <a:rPr lang="en-US" sz="1350">
                <a:solidFill>
                  <a:srgbClr val="2D3B45"/>
                </a:solidFill>
                <a:latin typeface="Lato"/>
              </a:rPr>
              <a:t>.001)</a:t>
            </a:r>
          </a:p>
          <a:p>
            <a:pPr marL="742950" lvl="1" indent="-285750">
              <a:buFont typeface="Arial" panose="020B0604020202020204" pitchFamily="34" charset="0"/>
              <a:buChar char="•"/>
            </a:pPr>
            <a:r>
              <a:rPr lang="en-US" sz="1350">
                <a:solidFill>
                  <a:srgbClr val="2D3B45"/>
                </a:solidFill>
                <a:latin typeface="Lato"/>
              </a:rPr>
              <a:t>Communication is significantly correlated with Effort (</a:t>
            </a:r>
            <a:r>
              <a:rPr lang="en-US" sz="1350" i="1">
                <a:solidFill>
                  <a:srgbClr val="2D3B45"/>
                </a:solidFill>
                <a:latin typeface="Lato"/>
              </a:rPr>
              <a:t>p =</a:t>
            </a:r>
            <a:r>
              <a:rPr lang="en-US" sz="1350">
                <a:solidFill>
                  <a:srgbClr val="2D3B45"/>
                </a:solidFill>
                <a:latin typeface="Lato"/>
              </a:rPr>
              <a:t> .002)</a:t>
            </a:r>
          </a:p>
          <a:p>
            <a:pPr marL="742950" lvl="1" indent="-285750">
              <a:buFont typeface="Arial" panose="020B0604020202020204" pitchFamily="34" charset="0"/>
              <a:buChar char="•"/>
            </a:pPr>
            <a:r>
              <a:rPr lang="en-US" sz="1350">
                <a:solidFill>
                  <a:srgbClr val="2D3B45"/>
                </a:solidFill>
                <a:latin typeface="Lato"/>
              </a:rPr>
              <a:t>Mutual Support is significantly correlated with Effort (p = .004)</a:t>
            </a:r>
          </a:p>
          <a:p>
            <a:pPr marL="285750" indent="-285750">
              <a:buFont typeface="Arial" panose="020B0604020202020204" pitchFamily="34" charset="0"/>
              <a:buChar char="•"/>
            </a:pPr>
            <a:r>
              <a:rPr lang="en-US" sz="1350">
                <a:solidFill>
                  <a:srgbClr val="2D3B45"/>
                </a:solidFill>
                <a:latin typeface="Lato"/>
              </a:rPr>
              <a:t>Supports H3: </a:t>
            </a:r>
            <a:r>
              <a:rPr lang="en-US" sz="1350">
                <a:latin typeface="Lato"/>
                <a:ea typeface="+mn-lt"/>
                <a:cs typeface="+mn-lt"/>
              </a:rPr>
              <a:t>Some facets of TWQ will be more significant indicators of opportunity for success than others</a:t>
            </a:r>
          </a:p>
          <a:p>
            <a:pPr marL="285750" indent="-285750">
              <a:buFont typeface="Arial" panose="020B0604020202020204" pitchFamily="34" charset="0"/>
              <a:buChar char="•"/>
            </a:pPr>
            <a:endParaRPr lang="en-US" sz="1350" dirty="0">
              <a:solidFill>
                <a:srgbClr val="2D3B45"/>
              </a:solidFill>
              <a:latin typeface="Lato Extended"/>
            </a:endParaRPr>
          </a:p>
        </p:txBody>
      </p:sp>
    </p:spTree>
    <p:extLst>
      <p:ext uri="{BB962C8B-B14F-4D97-AF65-F5344CB8AC3E}">
        <p14:creationId xmlns:p14="http://schemas.microsoft.com/office/powerpoint/2010/main" val="10817113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a:extLst>
              <a:ext uri="{FF2B5EF4-FFF2-40B4-BE49-F238E27FC236}">
                <a16:creationId xmlns:a16="http://schemas.microsoft.com/office/drawing/2014/main" id="{C843F15A-B640-4F9B-BB8E-8687AEA00D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5419" y="2080228"/>
            <a:ext cx="3166246" cy="409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4249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08EABB09-C552-4FB5-B42A-17451B09E5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604" y="251733"/>
            <a:ext cx="2742791" cy="3047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5161E6E-9D0E-694D-AC9A-75BFFF8866D4}"/>
              </a:ext>
            </a:extLst>
          </p:cNvPr>
          <p:cNvSpPr txBox="1"/>
          <p:nvPr/>
        </p:nvSpPr>
        <p:spPr>
          <a:xfrm>
            <a:off x="494698" y="780905"/>
            <a:ext cx="765785" cy="276999"/>
          </a:xfrm>
          <a:prstGeom prst="rect">
            <a:avLst/>
          </a:prstGeom>
          <a:noFill/>
        </p:spPr>
        <p:txBody>
          <a:bodyPr wrap="square" rtlCol="0">
            <a:spAutoFit/>
          </a:bodyPr>
          <a:lstStyle/>
          <a:p>
            <a:r>
              <a:rPr lang="en-US" sz="1200" dirty="0">
                <a:latin typeface="Lato Extended"/>
              </a:rPr>
              <a:t>[1] - </a:t>
            </a:r>
          </a:p>
        </p:txBody>
      </p:sp>
      <p:sp>
        <p:nvSpPr>
          <p:cNvPr id="12" name="TextBox 11">
            <a:extLst>
              <a:ext uri="{FF2B5EF4-FFF2-40B4-BE49-F238E27FC236}">
                <a16:creationId xmlns:a16="http://schemas.microsoft.com/office/drawing/2014/main" id="{E242FF2A-E186-4CF7-9335-748637E85BB8}"/>
              </a:ext>
            </a:extLst>
          </p:cNvPr>
          <p:cNvSpPr txBox="1"/>
          <p:nvPr/>
        </p:nvSpPr>
        <p:spPr>
          <a:xfrm>
            <a:off x="902207" y="2839869"/>
            <a:ext cx="6178982" cy="473015"/>
          </a:xfrm>
          <a:prstGeom prst="rect">
            <a:avLst/>
          </a:prstGeom>
          <a:noFill/>
        </p:spPr>
        <p:txBody>
          <a:bodyPr wrap="square">
            <a:spAutoFit/>
          </a:bodyPr>
          <a:lstStyle/>
          <a:p>
            <a:pPr marL="0" marR="0">
              <a:lnSpc>
                <a:spcPct val="107000"/>
              </a:lnSpc>
              <a:spcBef>
                <a:spcPts val="0"/>
              </a:spcBef>
              <a:spcAft>
                <a:spcPts val="800"/>
              </a:spcAft>
            </a:pPr>
            <a:r>
              <a:rPr lang="en-US" sz="1200" dirty="0">
                <a:solidFill>
                  <a:srgbClr val="2D3B45"/>
                </a:solidFill>
                <a:effectLst/>
                <a:latin typeface="Lato Extended"/>
                <a:ea typeface="Calibri" panose="020F0502020204030204" pitchFamily="34" charset="0"/>
                <a:cs typeface="Times New Roman" panose="02020603050405020304" pitchFamily="18" charset="0"/>
              </a:rPr>
              <a:t>Landers, D., &amp; </a:t>
            </a:r>
            <a:r>
              <a:rPr lang="en-US" sz="1200" dirty="0" err="1">
                <a:solidFill>
                  <a:srgbClr val="2D3B45"/>
                </a:solidFill>
                <a:effectLst/>
                <a:latin typeface="Lato Extended"/>
                <a:ea typeface="Calibri" panose="020F0502020204030204" pitchFamily="34" charset="0"/>
                <a:cs typeface="Times New Roman" panose="02020603050405020304" pitchFamily="18" charset="0"/>
              </a:rPr>
              <a:t>Luschen</a:t>
            </a:r>
            <a:r>
              <a:rPr lang="en-US" sz="1200" dirty="0">
                <a:solidFill>
                  <a:srgbClr val="2D3B45"/>
                </a:solidFill>
                <a:effectLst/>
                <a:latin typeface="Lato Extended"/>
                <a:ea typeface="Calibri" panose="020F0502020204030204" pitchFamily="34" charset="0"/>
                <a:cs typeface="Times New Roman" panose="02020603050405020304" pitchFamily="18" charset="0"/>
              </a:rPr>
              <a:t>, G. (1974). Team Performance Outcome and the Cohesiveness of Competitive Coating Groups. </a:t>
            </a:r>
            <a:r>
              <a:rPr lang="en-US" sz="1200" i="1" dirty="0">
                <a:solidFill>
                  <a:srgbClr val="2D3B45"/>
                </a:solidFill>
                <a:effectLst/>
                <a:latin typeface="Lato Extended"/>
                <a:ea typeface="Calibri" panose="020F0502020204030204" pitchFamily="34" charset="0"/>
                <a:cs typeface="Times New Roman" panose="02020603050405020304" pitchFamily="18" charset="0"/>
              </a:rPr>
              <a:t>International Review of Sport Sociology</a:t>
            </a:r>
            <a:r>
              <a:rPr lang="en-US" sz="1200" dirty="0">
                <a:solidFill>
                  <a:srgbClr val="2D3B45"/>
                </a:solidFill>
                <a:effectLst/>
                <a:latin typeface="Lato Extended"/>
                <a:ea typeface="Calibri" panose="020F0502020204030204" pitchFamily="34" charset="0"/>
                <a:cs typeface="Times New Roman" panose="02020603050405020304" pitchFamily="18" charset="0"/>
              </a:rPr>
              <a:t>, </a:t>
            </a:r>
            <a:r>
              <a:rPr lang="en-US" sz="1200" i="1" dirty="0">
                <a:solidFill>
                  <a:srgbClr val="2D3B45"/>
                </a:solidFill>
                <a:effectLst/>
                <a:latin typeface="Lato Extended"/>
                <a:ea typeface="Calibri" panose="020F0502020204030204" pitchFamily="34" charset="0"/>
                <a:cs typeface="Times New Roman" panose="02020603050405020304" pitchFamily="18" charset="0"/>
              </a:rPr>
              <a:t>9</a:t>
            </a:r>
            <a:r>
              <a:rPr lang="en-US" sz="1200" dirty="0">
                <a:solidFill>
                  <a:srgbClr val="2D3B45"/>
                </a:solidFill>
                <a:effectLst/>
                <a:latin typeface="Lato Extended"/>
                <a:ea typeface="Calibri" panose="020F0502020204030204" pitchFamily="34" charset="0"/>
                <a:cs typeface="Times New Roman" panose="02020603050405020304" pitchFamily="18" charset="0"/>
              </a:rPr>
              <a:t>(2), 57–71.</a:t>
            </a:r>
          </a:p>
        </p:txBody>
      </p:sp>
      <p:sp>
        <p:nvSpPr>
          <p:cNvPr id="14" name="TextBox 13">
            <a:extLst>
              <a:ext uri="{FF2B5EF4-FFF2-40B4-BE49-F238E27FC236}">
                <a16:creationId xmlns:a16="http://schemas.microsoft.com/office/drawing/2014/main" id="{9335A3DD-CCF5-4EB0-9FA7-250DB4FA022F}"/>
              </a:ext>
            </a:extLst>
          </p:cNvPr>
          <p:cNvSpPr txBox="1"/>
          <p:nvPr/>
        </p:nvSpPr>
        <p:spPr>
          <a:xfrm>
            <a:off x="902207" y="3527994"/>
            <a:ext cx="7038237" cy="473015"/>
          </a:xfrm>
          <a:prstGeom prst="rect">
            <a:avLst/>
          </a:prstGeom>
          <a:noFill/>
        </p:spPr>
        <p:txBody>
          <a:bodyPr wrap="square">
            <a:spAutoFit/>
          </a:bodyPr>
          <a:lstStyle/>
          <a:p>
            <a:pPr marL="0" marR="0">
              <a:lnSpc>
                <a:spcPct val="107000"/>
              </a:lnSpc>
              <a:spcBef>
                <a:spcPts val="0"/>
              </a:spcBef>
              <a:spcAft>
                <a:spcPts val="800"/>
              </a:spcAft>
            </a:pPr>
            <a:r>
              <a:rPr lang="en-US" sz="1200" dirty="0" err="1">
                <a:solidFill>
                  <a:srgbClr val="2D3B45"/>
                </a:solidFill>
                <a:effectLst/>
                <a:latin typeface="Lato Extended"/>
                <a:ea typeface="Calibri" panose="020F0502020204030204" pitchFamily="34" charset="0"/>
                <a:cs typeface="Times New Roman" panose="02020603050405020304" pitchFamily="18" charset="0"/>
              </a:rPr>
              <a:t>Mcewan</a:t>
            </a:r>
            <a:r>
              <a:rPr lang="en-US" sz="1200" dirty="0">
                <a:solidFill>
                  <a:srgbClr val="2D3B45"/>
                </a:solidFill>
                <a:effectLst/>
                <a:latin typeface="Lato Extended"/>
                <a:ea typeface="Calibri" panose="020F0502020204030204" pitchFamily="34" charset="0"/>
                <a:cs typeface="Times New Roman" panose="02020603050405020304" pitchFamily="18" charset="0"/>
              </a:rPr>
              <a:t>, D. (2019). The Effects of Perceived Teamwork on Emergent States and Satisfaction With Performance Among Team Sport Athletes. </a:t>
            </a:r>
            <a:r>
              <a:rPr lang="en-US" sz="1200" i="1" dirty="0">
                <a:solidFill>
                  <a:srgbClr val="2D3B45"/>
                </a:solidFill>
                <a:effectLst/>
                <a:latin typeface="Lato Extended"/>
                <a:ea typeface="Calibri" panose="020F0502020204030204" pitchFamily="34" charset="0"/>
                <a:cs typeface="Times New Roman" panose="02020603050405020304" pitchFamily="18" charset="0"/>
              </a:rPr>
              <a:t>Sport, Exercise, and Performance Psychology</a:t>
            </a:r>
            <a:r>
              <a:rPr lang="en-US" sz="1200" dirty="0">
                <a:solidFill>
                  <a:srgbClr val="2D3B45"/>
                </a:solidFill>
                <a:effectLst/>
                <a:latin typeface="Lato Extended"/>
                <a:ea typeface="Calibri" panose="020F0502020204030204" pitchFamily="34" charset="0"/>
                <a:cs typeface="Times New Roman" panose="02020603050405020304" pitchFamily="18" charset="0"/>
              </a:rPr>
              <a:t>.</a:t>
            </a:r>
          </a:p>
        </p:txBody>
      </p:sp>
      <p:sp>
        <p:nvSpPr>
          <p:cNvPr id="16" name="TextBox 15">
            <a:extLst>
              <a:ext uri="{FF2B5EF4-FFF2-40B4-BE49-F238E27FC236}">
                <a16:creationId xmlns:a16="http://schemas.microsoft.com/office/drawing/2014/main" id="{390F1A21-96FD-429B-80E0-4BCB1D16A05C}"/>
              </a:ext>
            </a:extLst>
          </p:cNvPr>
          <p:cNvSpPr txBox="1"/>
          <p:nvPr/>
        </p:nvSpPr>
        <p:spPr>
          <a:xfrm>
            <a:off x="877591" y="780905"/>
            <a:ext cx="7339584" cy="670633"/>
          </a:xfrm>
          <a:prstGeom prst="rect">
            <a:avLst/>
          </a:prstGeom>
          <a:noFill/>
        </p:spPr>
        <p:txBody>
          <a:bodyPr wrap="square">
            <a:spAutoFit/>
          </a:bodyPr>
          <a:lstStyle/>
          <a:p>
            <a:pPr marL="0" marR="0">
              <a:lnSpc>
                <a:spcPct val="107000"/>
              </a:lnSpc>
              <a:spcBef>
                <a:spcPts val="0"/>
              </a:spcBef>
              <a:spcAft>
                <a:spcPts val="800"/>
              </a:spcAft>
            </a:pPr>
            <a:r>
              <a:rPr lang="en-US" sz="1200" dirty="0">
                <a:solidFill>
                  <a:srgbClr val="2D3B45"/>
                </a:solidFill>
                <a:effectLst/>
                <a:latin typeface="Lato Extended"/>
                <a:ea typeface="Calibri" panose="020F0502020204030204" pitchFamily="34" charset="0"/>
                <a:cs typeface="Times New Roman" panose="02020603050405020304" pitchFamily="18" charset="0"/>
              </a:rPr>
              <a:t>Cust, E., Sweeting, A., Ball, K., Anderson, H., &amp; Robertson, S. (2019). The relationship of team and individual athlete performances on match quarter outcome in elite women’s Australian Rules football. </a:t>
            </a:r>
            <a:r>
              <a:rPr lang="en-US" sz="1200" i="1" dirty="0">
                <a:solidFill>
                  <a:srgbClr val="2D3B45"/>
                </a:solidFill>
                <a:effectLst/>
                <a:latin typeface="Lato Extended"/>
                <a:ea typeface="Calibri" panose="020F0502020204030204" pitchFamily="34" charset="0"/>
                <a:cs typeface="Times New Roman" panose="02020603050405020304" pitchFamily="18" charset="0"/>
              </a:rPr>
              <a:t>Journal of Science and Medicine in Sport</a:t>
            </a:r>
            <a:r>
              <a:rPr lang="en-US" sz="1200" dirty="0">
                <a:solidFill>
                  <a:srgbClr val="2D3B45"/>
                </a:solidFill>
                <a:effectLst/>
                <a:latin typeface="Lato Extended"/>
                <a:ea typeface="Calibri" panose="020F0502020204030204" pitchFamily="34" charset="0"/>
                <a:cs typeface="Times New Roman" panose="02020603050405020304" pitchFamily="18" charset="0"/>
              </a:rPr>
              <a:t>, </a:t>
            </a:r>
            <a:r>
              <a:rPr lang="en-US" sz="1200" i="1" dirty="0">
                <a:solidFill>
                  <a:srgbClr val="2D3B45"/>
                </a:solidFill>
                <a:effectLst/>
                <a:latin typeface="Lato Extended"/>
                <a:ea typeface="Calibri" panose="020F0502020204030204" pitchFamily="34" charset="0"/>
                <a:cs typeface="Times New Roman" panose="02020603050405020304" pitchFamily="18" charset="0"/>
              </a:rPr>
              <a:t>22</a:t>
            </a:r>
            <a:r>
              <a:rPr lang="en-US" sz="1200" dirty="0">
                <a:solidFill>
                  <a:srgbClr val="2D3B45"/>
                </a:solidFill>
                <a:effectLst/>
                <a:latin typeface="Lato Extended"/>
                <a:ea typeface="Calibri" panose="020F0502020204030204" pitchFamily="34" charset="0"/>
                <a:cs typeface="Times New Roman" panose="02020603050405020304" pitchFamily="18" charset="0"/>
              </a:rPr>
              <a:t>(10), 1157–1162.</a:t>
            </a:r>
            <a:endParaRPr lang="en-US" sz="1200" dirty="0">
              <a:solidFill>
                <a:srgbClr val="2D3B45"/>
              </a:solidFill>
              <a:effectLst/>
              <a:latin typeface="Lato Extended"/>
              <a:ea typeface="Calibri" panose="020F0502020204030204" pitchFamily="34" charset="0"/>
              <a:cs typeface="Helvetica" panose="020B0604020202020204" pitchFamily="34" charset="0"/>
            </a:endParaRPr>
          </a:p>
        </p:txBody>
      </p:sp>
      <p:sp>
        <p:nvSpPr>
          <p:cNvPr id="10" name="TextBox 9">
            <a:extLst>
              <a:ext uri="{FF2B5EF4-FFF2-40B4-BE49-F238E27FC236}">
                <a16:creationId xmlns:a16="http://schemas.microsoft.com/office/drawing/2014/main" id="{F2B2B7FB-F792-4B94-A7E9-88AB3FCE6AAB}"/>
              </a:ext>
            </a:extLst>
          </p:cNvPr>
          <p:cNvSpPr txBox="1"/>
          <p:nvPr/>
        </p:nvSpPr>
        <p:spPr>
          <a:xfrm>
            <a:off x="877591" y="2151744"/>
            <a:ext cx="6706756" cy="473015"/>
          </a:xfrm>
          <a:prstGeom prst="rect">
            <a:avLst/>
          </a:prstGeom>
          <a:noFill/>
        </p:spPr>
        <p:txBody>
          <a:bodyPr wrap="square">
            <a:spAutoFit/>
          </a:bodyPr>
          <a:lstStyle/>
          <a:p>
            <a:pPr marL="0" marR="0">
              <a:lnSpc>
                <a:spcPct val="107000"/>
              </a:lnSpc>
              <a:spcBef>
                <a:spcPts val="0"/>
              </a:spcBef>
              <a:spcAft>
                <a:spcPts val="800"/>
              </a:spcAft>
            </a:pPr>
            <a:r>
              <a:rPr lang="en-US" sz="1200" err="1">
                <a:solidFill>
                  <a:srgbClr val="2D3B45"/>
                </a:solidFill>
                <a:effectLst/>
                <a:latin typeface="Lato Extended"/>
                <a:ea typeface="Calibri" panose="020F0502020204030204" pitchFamily="34" charset="0"/>
                <a:cs typeface="Times New Roman" panose="02020603050405020304" pitchFamily="18" charset="0"/>
              </a:rPr>
              <a:t>Hoegl</a:t>
            </a:r>
            <a:r>
              <a:rPr lang="en-US" sz="1200">
                <a:solidFill>
                  <a:srgbClr val="2D3B45"/>
                </a:solidFill>
                <a:effectLst/>
                <a:latin typeface="Lato Extended"/>
                <a:ea typeface="Calibri" panose="020F0502020204030204" pitchFamily="34" charset="0"/>
                <a:cs typeface="Times New Roman" panose="02020603050405020304" pitchFamily="18" charset="0"/>
              </a:rPr>
              <a:t>, M., &amp; </a:t>
            </a:r>
            <a:r>
              <a:rPr lang="en-US" sz="1200" err="1">
                <a:solidFill>
                  <a:srgbClr val="2D3B45"/>
                </a:solidFill>
                <a:effectLst/>
                <a:latin typeface="Lato Extended"/>
                <a:ea typeface="Calibri" panose="020F0502020204030204" pitchFamily="34" charset="0"/>
                <a:cs typeface="Times New Roman" panose="02020603050405020304" pitchFamily="18" charset="0"/>
              </a:rPr>
              <a:t>Gemuenden</a:t>
            </a:r>
            <a:r>
              <a:rPr lang="en-US" sz="1200">
                <a:solidFill>
                  <a:srgbClr val="2D3B45"/>
                </a:solidFill>
                <a:effectLst/>
                <a:latin typeface="Lato Extended"/>
                <a:ea typeface="Calibri" panose="020F0502020204030204" pitchFamily="34" charset="0"/>
                <a:cs typeface="Times New Roman" panose="02020603050405020304" pitchFamily="18" charset="0"/>
              </a:rPr>
              <a:t>, H. (n.d.). Teamwork Quality and the Success of Innovative Projects: A Theoretical Concept and Empirical Evidence. </a:t>
            </a:r>
            <a:r>
              <a:rPr lang="en-US" sz="1200" i="1">
                <a:solidFill>
                  <a:srgbClr val="2D3B45"/>
                </a:solidFill>
                <a:effectLst/>
                <a:latin typeface="Lato Extended"/>
                <a:ea typeface="Calibri" panose="020F0502020204030204" pitchFamily="34" charset="0"/>
                <a:cs typeface="Times New Roman" panose="02020603050405020304" pitchFamily="18" charset="0"/>
              </a:rPr>
              <a:t>Organization Science</a:t>
            </a:r>
            <a:r>
              <a:rPr lang="en-US" sz="1200">
                <a:solidFill>
                  <a:srgbClr val="2D3B45"/>
                </a:solidFill>
                <a:effectLst/>
                <a:latin typeface="Lato Extended"/>
                <a:ea typeface="Calibri" panose="020F0502020204030204" pitchFamily="34" charset="0"/>
                <a:cs typeface="Times New Roman" panose="02020603050405020304" pitchFamily="18" charset="0"/>
              </a:rPr>
              <a:t>, </a:t>
            </a:r>
            <a:r>
              <a:rPr lang="en-US" sz="1200" i="1">
                <a:solidFill>
                  <a:srgbClr val="2D3B45"/>
                </a:solidFill>
                <a:effectLst/>
                <a:latin typeface="Lato Extended"/>
                <a:ea typeface="Calibri" panose="020F0502020204030204" pitchFamily="34" charset="0"/>
                <a:cs typeface="Times New Roman" panose="02020603050405020304" pitchFamily="18" charset="0"/>
              </a:rPr>
              <a:t>12</a:t>
            </a:r>
            <a:r>
              <a:rPr lang="en-US" sz="1200">
                <a:solidFill>
                  <a:srgbClr val="2D3B45"/>
                </a:solidFill>
                <a:effectLst/>
                <a:latin typeface="Lato Extended"/>
                <a:ea typeface="Calibri" panose="020F0502020204030204" pitchFamily="34" charset="0"/>
                <a:cs typeface="Times New Roman" panose="02020603050405020304" pitchFamily="18" charset="0"/>
              </a:rPr>
              <a:t>(4).</a:t>
            </a:r>
            <a:endParaRPr lang="en-US" sz="1200">
              <a:solidFill>
                <a:srgbClr val="2D3B45"/>
              </a:solidFill>
              <a:effectLst/>
              <a:latin typeface="Lato Extended"/>
              <a:ea typeface="Calibri" panose="020F0502020204030204" pitchFamily="34" charset="0"/>
              <a:cs typeface="Helvetica" panose="020B0604020202020204" pitchFamily="34" charset="0"/>
            </a:endParaRPr>
          </a:p>
        </p:txBody>
      </p:sp>
      <p:sp>
        <p:nvSpPr>
          <p:cNvPr id="11" name="TextBox 10">
            <a:extLst>
              <a:ext uri="{FF2B5EF4-FFF2-40B4-BE49-F238E27FC236}">
                <a16:creationId xmlns:a16="http://schemas.microsoft.com/office/drawing/2014/main" id="{C2184F26-499C-4FE0-B83F-68471402ACD7}"/>
              </a:ext>
            </a:extLst>
          </p:cNvPr>
          <p:cNvSpPr txBox="1"/>
          <p:nvPr/>
        </p:nvSpPr>
        <p:spPr>
          <a:xfrm>
            <a:off x="902207" y="1576533"/>
            <a:ext cx="6082145" cy="474232"/>
          </a:xfrm>
          <a:prstGeom prst="rect">
            <a:avLst/>
          </a:prstGeom>
          <a:noFill/>
        </p:spPr>
        <p:txBody>
          <a:bodyPr wrap="square">
            <a:spAutoFit/>
          </a:bodyPr>
          <a:lstStyle/>
          <a:p>
            <a:pPr marL="0" marR="0">
              <a:lnSpc>
                <a:spcPct val="107000"/>
              </a:lnSpc>
              <a:spcBef>
                <a:spcPts val="0"/>
              </a:spcBef>
              <a:spcAft>
                <a:spcPts val="800"/>
              </a:spcAft>
            </a:pPr>
            <a:r>
              <a:rPr lang="en-US" sz="1200" dirty="0">
                <a:solidFill>
                  <a:srgbClr val="2D3B45"/>
                </a:solidFill>
                <a:effectLst/>
                <a:latin typeface="Lato Extended"/>
                <a:ea typeface="Calibri" panose="020F0502020204030204" pitchFamily="34" charset="0"/>
                <a:cs typeface="Times New Roman" panose="02020603050405020304" pitchFamily="18" charset="0"/>
              </a:rPr>
              <a:t>Goodwin, G., Blacksmith, N., &amp; Coats, M. (2018). The science of teams in the military: Contributions from over 60 years of research. </a:t>
            </a:r>
            <a:r>
              <a:rPr lang="en-US" sz="1200" i="1" dirty="0">
                <a:solidFill>
                  <a:srgbClr val="2D3B45"/>
                </a:solidFill>
                <a:effectLst/>
                <a:latin typeface="Lato Extended"/>
                <a:ea typeface="Calibri" panose="020F0502020204030204" pitchFamily="34" charset="0"/>
                <a:cs typeface="Times New Roman" panose="02020603050405020304" pitchFamily="18" charset="0"/>
              </a:rPr>
              <a:t>American Psychologist</a:t>
            </a:r>
            <a:r>
              <a:rPr lang="en-US" sz="1200" dirty="0">
                <a:solidFill>
                  <a:srgbClr val="2D3B45"/>
                </a:solidFill>
                <a:effectLst/>
                <a:latin typeface="Lato Extended"/>
                <a:ea typeface="Calibri" panose="020F0502020204030204" pitchFamily="34" charset="0"/>
                <a:cs typeface="Times New Roman" panose="02020603050405020304" pitchFamily="18" charset="0"/>
              </a:rPr>
              <a:t>, </a:t>
            </a:r>
            <a:r>
              <a:rPr lang="en-US" sz="1200" i="1" dirty="0">
                <a:solidFill>
                  <a:srgbClr val="2D3B45"/>
                </a:solidFill>
                <a:effectLst/>
                <a:latin typeface="Lato Extended"/>
                <a:ea typeface="Calibri" panose="020F0502020204030204" pitchFamily="34" charset="0"/>
                <a:cs typeface="Times New Roman" panose="02020603050405020304" pitchFamily="18" charset="0"/>
              </a:rPr>
              <a:t>4</a:t>
            </a:r>
            <a:r>
              <a:rPr lang="en-US" sz="1200" dirty="0">
                <a:solidFill>
                  <a:srgbClr val="2D3B45"/>
                </a:solidFill>
                <a:effectLst/>
                <a:latin typeface="Lato Extended"/>
                <a:ea typeface="Calibri" panose="020F0502020204030204" pitchFamily="34" charset="0"/>
                <a:cs typeface="Times New Roman" panose="02020603050405020304" pitchFamily="18" charset="0"/>
              </a:rPr>
              <a:t>(73), 322–333.</a:t>
            </a:r>
            <a:endParaRPr lang="en-US" sz="1200" dirty="0">
              <a:solidFill>
                <a:srgbClr val="2D3B45"/>
              </a:solidFill>
              <a:effectLst/>
              <a:latin typeface="Lato Extended"/>
              <a:ea typeface="Calibri" panose="020F0502020204030204" pitchFamily="34" charset="0"/>
              <a:cs typeface="Helvetica" panose="020B0604020202020204" pitchFamily="34" charset="0"/>
            </a:endParaRPr>
          </a:p>
        </p:txBody>
      </p:sp>
      <p:sp>
        <p:nvSpPr>
          <p:cNvPr id="6" name="TextBox 5">
            <a:extLst>
              <a:ext uri="{FF2B5EF4-FFF2-40B4-BE49-F238E27FC236}">
                <a16:creationId xmlns:a16="http://schemas.microsoft.com/office/drawing/2014/main" id="{DAB6AE89-34E6-4DF2-90F3-72097B6984BA}"/>
              </a:ext>
            </a:extLst>
          </p:cNvPr>
          <p:cNvSpPr txBox="1"/>
          <p:nvPr/>
        </p:nvSpPr>
        <p:spPr>
          <a:xfrm>
            <a:off x="494698" y="1576533"/>
            <a:ext cx="765785" cy="276999"/>
          </a:xfrm>
          <a:prstGeom prst="rect">
            <a:avLst/>
          </a:prstGeom>
          <a:noFill/>
        </p:spPr>
        <p:txBody>
          <a:bodyPr wrap="square" rtlCol="0">
            <a:spAutoFit/>
          </a:bodyPr>
          <a:lstStyle/>
          <a:p>
            <a:r>
              <a:rPr lang="en-US" sz="1200" dirty="0">
                <a:latin typeface="Lato Extended"/>
              </a:rPr>
              <a:t>[2] - </a:t>
            </a:r>
          </a:p>
        </p:txBody>
      </p:sp>
      <p:sp>
        <p:nvSpPr>
          <p:cNvPr id="7" name="TextBox 6">
            <a:extLst>
              <a:ext uri="{FF2B5EF4-FFF2-40B4-BE49-F238E27FC236}">
                <a16:creationId xmlns:a16="http://schemas.microsoft.com/office/drawing/2014/main" id="{E8698789-7ACE-4966-9951-C91D85C1FDE6}"/>
              </a:ext>
            </a:extLst>
          </p:cNvPr>
          <p:cNvSpPr txBox="1"/>
          <p:nvPr/>
        </p:nvSpPr>
        <p:spPr>
          <a:xfrm>
            <a:off x="519314" y="2152098"/>
            <a:ext cx="765785" cy="276999"/>
          </a:xfrm>
          <a:prstGeom prst="rect">
            <a:avLst/>
          </a:prstGeom>
          <a:noFill/>
        </p:spPr>
        <p:txBody>
          <a:bodyPr wrap="square" rtlCol="0">
            <a:spAutoFit/>
          </a:bodyPr>
          <a:lstStyle/>
          <a:p>
            <a:r>
              <a:rPr lang="en-US" sz="1200" dirty="0">
                <a:latin typeface="Lato Extended"/>
              </a:rPr>
              <a:t>[3] - </a:t>
            </a:r>
          </a:p>
        </p:txBody>
      </p:sp>
      <p:sp>
        <p:nvSpPr>
          <p:cNvPr id="8" name="TextBox 7">
            <a:extLst>
              <a:ext uri="{FF2B5EF4-FFF2-40B4-BE49-F238E27FC236}">
                <a16:creationId xmlns:a16="http://schemas.microsoft.com/office/drawing/2014/main" id="{3E8B279C-B12E-4189-884E-2BD06899443A}"/>
              </a:ext>
            </a:extLst>
          </p:cNvPr>
          <p:cNvSpPr txBox="1"/>
          <p:nvPr/>
        </p:nvSpPr>
        <p:spPr>
          <a:xfrm>
            <a:off x="532888" y="2821200"/>
            <a:ext cx="765785" cy="276999"/>
          </a:xfrm>
          <a:prstGeom prst="rect">
            <a:avLst/>
          </a:prstGeom>
          <a:noFill/>
        </p:spPr>
        <p:txBody>
          <a:bodyPr wrap="square" rtlCol="0">
            <a:spAutoFit/>
          </a:bodyPr>
          <a:lstStyle/>
          <a:p>
            <a:r>
              <a:rPr lang="en-US" sz="1200" dirty="0">
                <a:latin typeface="Lato Extended"/>
              </a:rPr>
              <a:t>[4] - </a:t>
            </a:r>
          </a:p>
        </p:txBody>
      </p:sp>
      <p:sp>
        <p:nvSpPr>
          <p:cNvPr id="9" name="TextBox 8">
            <a:extLst>
              <a:ext uri="{FF2B5EF4-FFF2-40B4-BE49-F238E27FC236}">
                <a16:creationId xmlns:a16="http://schemas.microsoft.com/office/drawing/2014/main" id="{392D439B-5024-4F0F-B7F0-23986CA2A977}"/>
              </a:ext>
            </a:extLst>
          </p:cNvPr>
          <p:cNvSpPr txBox="1"/>
          <p:nvPr/>
        </p:nvSpPr>
        <p:spPr>
          <a:xfrm>
            <a:off x="543088" y="3507002"/>
            <a:ext cx="765785" cy="276999"/>
          </a:xfrm>
          <a:prstGeom prst="rect">
            <a:avLst/>
          </a:prstGeom>
          <a:noFill/>
        </p:spPr>
        <p:txBody>
          <a:bodyPr wrap="square" rtlCol="0">
            <a:spAutoFit/>
          </a:bodyPr>
          <a:lstStyle/>
          <a:p>
            <a:r>
              <a:rPr lang="en-US" sz="1200" dirty="0">
                <a:latin typeface="Lato Extended"/>
              </a:rPr>
              <a:t>[5] - </a:t>
            </a:r>
          </a:p>
        </p:txBody>
      </p:sp>
    </p:spTree>
    <p:extLst>
      <p:ext uri="{BB962C8B-B14F-4D97-AF65-F5344CB8AC3E}">
        <p14:creationId xmlns:p14="http://schemas.microsoft.com/office/powerpoint/2010/main" val="1920137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037F05BE-71EC-4999-8C12-2411E0F6AA1C}"/>
              </a:ext>
            </a:extLst>
          </p:cNvPr>
          <p:cNvSpPr txBox="1"/>
          <p:nvPr/>
        </p:nvSpPr>
        <p:spPr>
          <a:xfrm>
            <a:off x="589643" y="743108"/>
            <a:ext cx="7875339" cy="2308324"/>
          </a:xfrm>
          <a:prstGeom prst="rect">
            <a:avLst/>
          </a:prstGeom>
          <a:noFill/>
        </p:spPr>
        <p:txBody>
          <a:bodyPr wrap="square">
            <a:spAutoFit/>
          </a:bodyPr>
          <a:lstStyle/>
          <a:p>
            <a:pPr algn="l"/>
            <a:endParaRPr lang="en-US" sz="2400">
              <a:solidFill>
                <a:srgbClr val="2D3B45"/>
              </a:solidFill>
              <a:latin typeface="Lato Extended"/>
            </a:endParaRPr>
          </a:p>
          <a:p>
            <a:r>
              <a:rPr lang="en-US" sz="2400">
                <a:solidFill>
                  <a:srgbClr val="2D3B45"/>
                </a:solidFill>
                <a:latin typeface="Lato Extended"/>
              </a:rPr>
              <a:t>This study will examine the relationship between attributes of whole-team teamwork quality and an individual’s likelihood to advance to the final stage of the winner-take-all reality TV show Survivor. </a:t>
            </a:r>
          </a:p>
          <a:p>
            <a:pPr algn="l"/>
            <a:endParaRPr lang="en-US" sz="2400">
              <a:solidFill>
                <a:srgbClr val="2D3B45"/>
              </a:solidFill>
              <a:latin typeface="Lato Extended"/>
            </a:endParaRPr>
          </a:p>
        </p:txBody>
      </p:sp>
      <p:pic>
        <p:nvPicPr>
          <p:cNvPr id="24578" name="Picture 2">
            <a:extLst>
              <a:ext uri="{FF2B5EF4-FFF2-40B4-BE49-F238E27FC236}">
                <a16:creationId xmlns:a16="http://schemas.microsoft.com/office/drawing/2014/main" id="{32D82CAE-D6AF-4E38-B7B2-7605B449CA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6785" y="443515"/>
            <a:ext cx="4676571" cy="299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613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a:extLst>
              <a:ext uri="{FF2B5EF4-FFF2-40B4-BE49-F238E27FC236}">
                <a16:creationId xmlns:a16="http://schemas.microsoft.com/office/drawing/2014/main" id="{81D239D4-A149-4A72-AECD-6E8F259F59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0973" y="390293"/>
            <a:ext cx="3128190" cy="33324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EB8CC7B-5AE4-4DCE-8037-1E36FEFD9AB1}"/>
              </a:ext>
            </a:extLst>
          </p:cNvPr>
          <p:cNvSpPr txBox="1"/>
          <p:nvPr/>
        </p:nvSpPr>
        <p:spPr>
          <a:xfrm>
            <a:off x="625278" y="723536"/>
            <a:ext cx="8179579" cy="3293209"/>
          </a:xfrm>
          <a:prstGeom prst="rect">
            <a:avLst/>
          </a:prstGeom>
          <a:noFill/>
        </p:spPr>
        <p:txBody>
          <a:bodyPr wrap="square" lIns="91440" tIns="45720" rIns="91440" bIns="45720" anchor="t">
            <a:spAutoFit/>
          </a:bodyPr>
          <a:lstStyle/>
          <a:p>
            <a:endParaRPr lang="en-US" sz="1600" dirty="0">
              <a:solidFill>
                <a:srgbClr val="2D3B45"/>
              </a:solidFill>
              <a:latin typeface="Lato Extended"/>
            </a:endParaRPr>
          </a:p>
          <a:p>
            <a:r>
              <a:rPr lang="en-US" sz="1600" dirty="0">
                <a:solidFill>
                  <a:srgbClr val="2D3B45"/>
                </a:solidFill>
                <a:latin typeface="Lato Extended"/>
              </a:rPr>
              <a:t>Definitions</a:t>
            </a:r>
          </a:p>
          <a:p>
            <a:pPr marL="285750" indent="-285750">
              <a:buFont typeface="Arial" panose="020B0604020202020204" pitchFamily="34" charset="0"/>
              <a:buChar char="•"/>
            </a:pPr>
            <a:endParaRPr lang="en-US" sz="1600" dirty="0">
              <a:solidFill>
                <a:srgbClr val="2D3B45"/>
              </a:solidFill>
              <a:latin typeface="Lato Extended"/>
            </a:endParaRPr>
          </a:p>
          <a:p>
            <a:pPr marL="401638" lvl="1" indent="-234950">
              <a:buFont typeface="Arial" panose="020B0604020202020204" pitchFamily="34" charset="0"/>
              <a:buChar char="•"/>
            </a:pPr>
            <a:r>
              <a:rPr lang="en-US" sz="1600" u="sng" dirty="0">
                <a:solidFill>
                  <a:srgbClr val="2D3B45"/>
                </a:solidFill>
                <a:latin typeface="Lato Extended"/>
              </a:rPr>
              <a:t>Teamwork Quality (TWQ) </a:t>
            </a:r>
            <a:r>
              <a:rPr lang="en-US" sz="1600" dirty="0">
                <a:solidFill>
                  <a:srgbClr val="2D3B45"/>
                </a:solidFill>
                <a:latin typeface="Lato Extended"/>
              </a:rPr>
              <a:t>– A measure of collaboration as measured by the facets of communication, coordination, balance of member contributions, mutual support, effort, and cohesion [3]</a:t>
            </a:r>
          </a:p>
          <a:p>
            <a:pPr marL="401638" lvl="1" indent="-234950"/>
            <a:endParaRPr lang="en-US" sz="1600" dirty="0">
              <a:solidFill>
                <a:srgbClr val="2D3B45"/>
              </a:solidFill>
              <a:latin typeface="Lato Extended"/>
            </a:endParaRPr>
          </a:p>
          <a:p>
            <a:pPr marL="401638" lvl="1" indent="-234950">
              <a:buFont typeface="Arial" panose="020B0604020202020204" pitchFamily="34" charset="0"/>
              <a:buChar char="•"/>
            </a:pPr>
            <a:r>
              <a:rPr lang="en-US" sz="1600" u="sng" dirty="0">
                <a:solidFill>
                  <a:srgbClr val="2D3B45"/>
                </a:solidFill>
                <a:latin typeface="Lato Extended"/>
              </a:rPr>
              <a:t>Team Performance </a:t>
            </a:r>
            <a:r>
              <a:rPr lang="en-US" sz="1600" dirty="0">
                <a:solidFill>
                  <a:srgbClr val="2D3B45"/>
                </a:solidFill>
                <a:latin typeface="Lato Extended"/>
              </a:rPr>
              <a:t>- the extent to which a team meets established objectives [3]</a:t>
            </a:r>
          </a:p>
          <a:p>
            <a:pPr marL="401638" lvl="1" indent="-234950">
              <a:buFont typeface="Arial" panose="020B0604020202020204" pitchFamily="34" charset="0"/>
              <a:buChar char="•"/>
            </a:pPr>
            <a:endParaRPr lang="en-US" sz="1600" dirty="0">
              <a:solidFill>
                <a:srgbClr val="2D3B45"/>
              </a:solidFill>
              <a:latin typeface="Lato Extended"/>
            </a:endParaRPr>
          </a:p>
          <a:p>
            <a:pPr marL="401638" lvl="1" indent="-234950">
              <a:buFont typeface="Arial" panose="020B0604020202020204" pitchFamily="34" charset="0"/>
              <a:buChar char="•"/>
            </a:pPr>
            <a:r>
              <a:rPr lang="en-US" sz="1600" u="sng" dirty="0">
                <a:solidFill>
                  <a:srgbClr val="2D3B45"/>
                </a:solidFill>
                <a:latin typeface="Lato Extended"/>
              </a:rPr>
              <a:t>Opportunity for Success </a:t>
            </a:r>
            <a:r>
              <a:rPr lang="en-US" sz="1600" dirty="0">
                <a:solidFill>
                  <a:srgbClr val="2D3B45"/>
                </a:solidFill>
                <a:latin typeface="Lato Extended"/>
              </a:rPr>
              <a:t>– Placing in the final 4</a:t>
            </a:r>
          </a:p>
          <a:p>
            <a:pPr marL="401638" lvl="1" indent="-234950">
              <a:buFont typeface="Arial" panose="020B0604020202020204" pitchFamily="34" charset="0"/>
              <a:buChar char="•"/>
            </a:pPr>
            <a:endParaRPr lang="en-US" sz="1600" dirty="0">
              <a:solidFill>
                <a:srgbClr val="2D3B45"/>
              </a:solidFill>
              <a:latin typeface="Lato Extended"/>
            </a:endParaRPr>
          </a:p>
          <a:p>
            <a:pPr marL="401638" lvl="1" indent="-234950">
              <a:buFont typeface="Arial" panose="020B0604020202020204" pitchFamily="34" charset="0"/>
              <a:buChar char="•"/>
            </a:pPr>
            <a:r>
              <a:rPr lang="en-US" sz="1600" u="sng" dirty="0">
                <a:solidFill>
                  <a:srgbClr val="2D3B45"/>
                </a:solidFill>
                <a:latin typeface="Lato Extended"/>
              </a:rPr>
              <a:t>Individual Success </a:t>
            </a:r>
            <a:r>
              <a:rPr lang="en-US" sz="1600" dirty="0">
                <a:solidFill>
                  <a:srgbClr val="2D3B45"/>
                </a:solidFill>
                <a:latin typeface="Lato Extended"/>
              </a:rPr>
              <a:t>– Winning*</a:t>
            </a:r>
          </a:p>
          <a:p>
            <a:pPr marL="166688" lvl="1"/>
            <a:endParaRPr lang="en-US" sz="1600" dirty="0">
              <a:solidFill>
                <a:srgbClr val="2D3B45"/>
              </a:solidFill>
              <a:latin typeface="Lato Extended"/>
            </a:endParaRPr>
          </a:p>
        </p:txBody>
      </p:sp>
      <p:sp>
        <p:nvSpPr>
          <p:cNvPr id="7" name="TextBox 6">
            <a:extLst>
              <a:ext uri="{FF2B5EF4-FFF2-40B4-BE49-F238E27FC236}">
                <a16:creationId xmlns:a16="http://schemas.microsoft.com/office/drawing/2014/main" id="{7BD87FD7-997E-4508-AFDA-2DC2570FA439}"/>
              </a:ext>
            </a:extLst>
          </p:cNvPr>
          <p:cNvSpPr txBox="1"/>
          <p:nvPr/>
        </p:nvSpPr>
        <p:spPr>
          <a:xfrm>
            <a:off x="1111597" y="4753207"/>
            <a:ext cx="5663275" cy="246221"/>
          </a:xfrm>
          <a:prstGeom prst="rect">
            <a:avLst/>
          </a:prstGeom>
          <a:noFill/>
        </p:spPr>
        <p:txBody>
          <a:bodyPr wrap="square">
            <a:spAutoFit/>
          </a:bodyPr>
          <a:lstStyle/>
          <a:p>
            <a:r>
              <a:rPr lang="en-US" sz="1000" dirty="0">
                <a:solidFill>
                  <a:srgbClr val="2D3B45"/>
                </a:solidFill>
                <a:latin typeface="Lato Extended"/>
              </a:rPr>
              <a:t>*Note: this is significantly different than much of the current team performance literature </a:t>
            </a:r>
            <a:endParaRPr lang="en-US" sz="900" dirty="0">
              <a:solidFill>
                <a:srgbClr val="2D3B45"/>
              </a:solidFill>
              <a:latin typeface="Lato Extended"/>
            </a:endParaRPr>
          </a:p>
        </p:txBody>
      </p:sp>
    </p:spTree>
    <p:extLst>
      <p:ext uri="{BB962C8B-B14F-4D97-AF65-F5344CB8AC3E}">
        <p14:creationId xmlns:p14="http://schemas.microsoft.com/office/powerpoint/2010/main" val="3391849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a:extLst>
              <a:ext uri="{FF2B5EF4-FFF2-40B4-BE49-F238E27FC236}">
                <a16:creationId xmlns:a16="http://schemas.microsoft.com/office/drawing/2014/main" id="{81D239D4-A149-4A72-AECD-6E8F259F59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0973" y="390293"/>
            <a:ext cx="3128190" cy="33324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EB8CC7B-5AE4-4DCE-8037-1E36FEFD9AB1}"/>
              </a:ext>
            </a:extLst>
          </p:cNvPr>
          <p:cNvSpPr txBox="1"/>
          <p:nvPr/>
        </p:nvSpPr>
        <p:spPr>
          <a:xfrm>
            <a:off x="415131" y="866347"/>
            <a:ext cx="5290457" cy="1962076"/>
          </a:xfrm>
          <a:prstGeom prst="rect">
            <a:avLst/>
          </a:prstGeom>
          <a:noFill/>
        </p:spPr>
        <p:txBody>
          <a:bodyPr wrap="square">
            <a:spAutoFit/>
          </a:bodyPr>
          <a:lstStyle/>
          <a:p>
            <a:endParaRPr lang="en-US" sz="1350">
              <a:solidFill>
                <a:srgbClr val="2D3B45"/>
              </a:solidFill>
              <a:latin typeface="Lato Extended"/>
            </a:endParaRPr>
          </a:p>
          <a:p>
            <a:endParaRPr lang="en-US" sz="1350">
              <a:solidFill>
                <a:srgbClr val="2D3B45"/>
              </a:solidFill>
              <a:latin typeface="Lato Extended"/>
            </a:endParaRPr>
          </a:p>
          <a:p>
            <a:endParaRPr lang="en-US" sz="1350">
              <a:solidFill>
                <a:srgbClr val="2D3B45"/>
              </a:solidFill>
              <a:latin typeface="Lato Extended"/>
            </a:endParaRPr>
          </a:p>
          <a:p>
            <a:pPr marL="285750" indent="-285750">
              <a:buFont typeface="Arial" panose="020B0604020202020204" pitchFamily="34" charset="0"/>
              <a:buChar char="•"/>
            </a:pPr>
            <a:endParaRPr lang="en-US" sz="1350">
              <a:solidFill>
                <a:srgbClr val="2D3B45"/>
              </a:solidFill>
              <a:latin typeface="Lato Extended"/>
            </a:endParaRPr>
          </a:p>
          <a:p>
            <a:pPr marL="285750" indent="-285750">
              <a:buFont typeface="Arial" panose="020B0604020202020204" pitchFamily="34" charset="0"/>
              <a:buChar char="•"/>
            </a:pPr>
            <a:endParaRPr lang="en-US" sz="1350">
              <a:solidFill>
                <a:srgbClr val="2D3B45"/>
              </a:solidFill>
              <a:latin typeface="Lato Extended"/>
            </a:endParaRPr>
          </a:p>
          <a:p>
            <a:endParaRPr lang="en-US" sz="1350">
              <a:solidFill>
                <a:srgbClr val="2D3B45"/>
              </a:solidFill>
              <a:latin typeface="Lato Extended"/>
            </a:endParaRPr>
          </a:p>
          <a:p>
            <a:pPr marL="285750" indent="-285750">
              <a:buFont typeface="Arial" panose="020B0604020202020204" pitchFamily="34" charset="0"/>
              <a:buChar char="•"/>
            </a:pPr>
            <a:endParaRPr lang="en-US" sz="1350">
              <a:solidFill>
                <a:srgbClr val="2D3B45"/>
              </a:solidFill>
              <a:latin typeface="Lato Extended"/>
            </a:endParaRPr>
          </a:p>
          <a:p>
            <a:pPr marL="285750" indent="-285750">
              <a:buFont typeface="Arial" panose="020B0604020202020204" pitchFamily="34" charset="0"/>
              <a:buChar char="•"/>
            </a:pPr>
            <a:endParaRPr lang="en-US" sz="1350">
              <a:solidFill>
                <a:srgbClr val="2D3B45"/>
              </a:solidFill>
              <a:latin typeface="Lato Extended"/>
            </a:endParaRPr>
          </a:p>
          <a:p>
            <a:pPr marL="285750" indent="-285750">
              <a:buFont typeface="Arial" panose="020B0604020202020204" pitchFamily="34" charset="0"/>
              <a:buChar char="•"/>
            </a:pPr>
            <a:endParaRPr lang="en-US" sz="1350">
              <a:solidFill>
                <a:srgbClr val="2D3B45"/>
              </a:solidFill>
              <a:latin typeface="Lato Extended"/>
            </a:endParaRPr>
          </a:p>
        </p:txBody>
      </p:sp>
      <p:sp>
        <p:nvSpPr>
          <p:cNvPr id="4" name="TextBox 3">
            <a:extLst>
              <a:ext uri="{FF2B5EF4-FFF2-40B4-BE49-F238E27FC236}">
                <a16:creationId xmlns:a16="http://schemas.microsoft.com/office/drawing/2014/main" id="{8F3E5EC9-1165-4E84-8A76-647600D03842}"/>
              </a:ext>
            </a:extLst>
          </p:cNvPr>
          <p:cNvSpPr txBox="1"/>
          <p:nvPr/>
        </p:nvSpPr>
        <p:spPr>
          <a:xfrm>
            <a:off x="589643" y="866347"/>
            <a:ext cx="8202724" cy="4031873"/>
          </a:xfrm>
          <a:prstGeom prst="rect">
            <a:avLst/>
          </a:prstGeom>
          <a:noFill/>
        </p:spPr>
        <p:txBody>
          <a:bodyPr wrap="square">
            <a:spAutoFit/>
          </a:bodyPr>
          <a:lstStyle/>
          <a:p>
            <a:pPr marL="285750" indent="-285750">
              <a:buFont typeface="Arial" panose="020B0604020202020204" pitchFamily="34" charset="0"/>
              <a:buChar char="•"/>
            </a:pPr>
            <a:r>
              <a:rPr lang="en-US" sz="1600">
                <a:solidFill>
                  <a:srgbClr val="2D3B45"/>
                </a:solidFill>
                <a:latin typeface="Lato Extended"/>
              </a:rPr>
              <a:t>Teamwork occupies a huge space within the realm of human factors.</a:t>
            </a:r>
          </a:p>
          <a:p>
            <a:pPr marL="285750" indent="-285750">
              <a:buFont typeface="Arial" panose="020B0604020202020204" pitchFamily="34" charset="0"/>
              <a:buChar char="•"/>
            </a:pPr>
            <a:endParaRPr lang="en-US" sz="1600">
              <a:solidFill>
                <a:srgbClr val="2D3B45"/>
              </a:solidFill>
              <a:latin typeface="Lato Extended"/>
            </a:endParaRPr>
          </a:p>
          <a:p>
            <a:pPr marL="285750" indent="-285750">
              <a:buFont typeface="Arial" panose="020B0604020202020204" pitchFamily="34" charset="0"/>
              <a:buChar char="•"/>
            </a:pPr>
            <a:r>
              <a:rPr lang="en-US" sz="1600">
                <a:solidFill>
                  <a:srgbClr val="2D3B45"/>
                </a:solidFill>
                <a:latin typeface="Lato Extended"/>
              </a:rPr>
              <a:t>There is a large body of research dedicated to high-functioning teams - championship sports teams, $Billion companies, and elite military organizations.</a:t>
            </a:r>
          </a:p>
          <a:p>
            <a:pPr marL="285750" indent="-285750">
              <a:buFont typeface="Arial" panose="020B0604020202020204" pitchFamily="34" charset="0"/>
              <a:buChar char="•"/>
            </a:pPr>
            <a:endParaRPr lang="en-US" sz="1600">
              <a:solidFill>
                <a:srgbClr val="2D3B45"/>
              </a:solidFill>
              <a:latin typeface="Lato Extended"/>
            </a:endParaRPr>
          </a:p>
          <a:p>
            <a:pPr marL="285750" indent="-285750">
              <a:buFont typeface="Arial" panose="020B0604020202020204" pitchFamily="34" charset="0"/>
              <a:buChar char="•"/>
            </a:pPr>
            <a:r>
              <a:rPr lang="en-US" sz="1600">
                <a:solidFill>
                  <a:srgbClr val="2D3B45"/>
                </a:solidFill>
                <a:latin typeface="Lato Extended"/>
              </a:rPr>
              <a:t>‘Regular’ team environments can be much more diffusely organized and varied, with team members that are not specifically ‘trained’ to be entirely collaborative / invested in team success.</a:t>
            </a:r>
          </a:p>
          <a:p>
            <a:pPr marL="285750" indent="-285750">
              <a:buFont typeface="Arial" panose="020B0604020202020204" pitchFamily="34" charset="0"/>
              <a:buChar char="•"/>
            </a:pPr>
            <a:endParaRPr lang="en-US" sz="1600">
              <a:solidFill>
                <a:srgbClr val="2D3B45"/>
              </a:solidFill>
              <a:latin typeface="Lato Extended"/>
            </a:endParaRPr>
          </a:p>
          <a:p>
            <a:pPr marL="285750" indent="-285750">
              <a:buFont typeface="Arial" panose="020B0604020202020204" pitchFamily="34" charset="0"/>
              <a:buChar char="•"/>
            </a:pPr>
            <a:r>
              <a:rPr lang="en-US" sz="1600">
                <a:solidFill>
                  <a:srgbClr val="2D3B45"/>
                </a:solidFill>
                <a:latin typeface="Lato Extended"/>
              </a:rPr>
              <a:t>In the modern work force, project teams are often Ad hoc from individuals representing a variety of professional backgrounds and organizational interests.</a:t>
            </a:r>
          </a:p>
          <a:p>
            <a:pPr marL="285750" indent="-285750">
              <a:buFont typeface="Arial" panose="020B0604020202020204" pitchFamily="34" charset="0"/>
              <a:buChar char="•"/>
            </a:pPr>
            <a:endParaRPr lang="en-US" sz="1600">
              <a:solidFill>
                <a:srgbClr val="2D3B45"/>
              </a:solidFill>
              <a:latin typeface="Lato Extended"/>
            </a:endParaRPr>
          </a:p>
          <a:p>
            <a:pPr marL="285750" indent="-285750">
              <a:buFont typeface="Arial" panose="020B0604020202020204" pitchFamily="34" charset="0"/>
              <a:buChar char="•"/>
            </a:pPr>
            <a:r>
              <a:rPr lang="en-US" sz="1600">
                <a:solidFill>
                  <a:srgbClr val="2D3B45"/>
                </a:solidFill>
                <a:latin typeface="Lato Extended"/>
              </a:rPr>
              <a:t>In many ‘competitions’ (projects), there are project-adjacent singular rewards available to a single individual or subsection of the team (i.e. promotion, follow-on job opportunity, consideration for next grant…).</a:t>
            </a:r>
          </a:p>
          <a:p>
            <a:pPr marL="285750" indent="-285750">
              <a:buFont typeface="Arial" panose="020B0604020202020204" pitchFamily="34" charset="0"/>
              <a:buChar char="•"/>
            </a:pPr>
            <a:endParaRPr lang="en-US" sz="1600">
              <a:solidFill>
                <a:srgbClr val="2D3B45"/>
              </a:solidFill>
              <a:latin typeface="Lato Extended"/>
            </a:endParaRPr>
          </a:p>
        </p:txBody>
      </p:sp>
    </p:spTree>
    <p:extLst>
      <p:ext uri="{BB962C8B-B14F-4D97-AF65-F5344CB8AC3E}">
        <p14:creationId xmlns:p14="http://schemas.microsoft.com/office/powerpoint/2010/main" val="1095631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E1A111F3-39FB-49B7-A2FD-93A59B0869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3951" y="252167"/>
            <a:ext cx="2036097" cy="30973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45C7557B-5E9A-4E66-8979-42A42EAE4557}"/>
              </a:ext>
            </a:extLst>
          </p:cNvPr>
          <p:cNvSpPr txBox="1"/>
          <p:nvPr/>
        </p:nvSpPr>
        <p:spPr>
          <a:xfrm>
            <a:off x="415157" y="945600"/>
            <a:ext cx="8313683" cy="3093154"/>
          </a:xfrm>
          <a:prstGeom prst="rect">
            <a:avLst/>
          </a:prstGeom>
          <a:noFill/>
        </p:spPr>
        <p:txBody>
          <a:bodyPr wrap="square" lIns="91440" tIns="45720" rIns="91440" bIns="45720" anchor="t">
            <a:spAutoFit/>
          </a:bodyPr>
          <a:lstStyle/>
          <a:p>
            <a:r>
              <a:rPr lang="en-US" sz="1500">
                <a:solidFill>
                  <a:srgbClr val="2D3B45"/>
                </a:solidFill>
                <a:latin typeface="Lato Extended"/>
              </a:rPr>
              <a:t>What is Survivor and how does it work?</a:t>
            </a:r>
          </a:p>
          <a:p>
            <a:pPr marL="285750" indent="-285750">
              <a:buFont typeface="Arial" panose="020B0604020202020204" pitchFamily="34" charset="0"/>
              <a:buChar char="•"/>
            </a:pPr>
            <a:endParaRPr lang="en-US" sz="1500">
              <a:solidFill>
                <a:srgbClr val="2D3B45"/>
              </a:solidFill>
              <a:latin typeface="Lato Extended"/>
            </a:endParaRPr>
          </a:p>
          <a:p>
            <a:pPr marL="285750" indent="-285750">
              <a:buFont typeface="Arial" panose="020B0604020202020204" pitchFamily="34" charset="0"/>
              <a:buChar char="•"/>
            </a:pPr>
            <a:r>
              <a:rPr lang="en-US" sz="1500">
                <a:solidFill>
                  <a:srgbClr val="2D3B45"/>
                </a:solidFill>
                <a:latin typeface="Lato Extended"/>
              </a:rPr>
              <a:t>Survivor is a game show where individuals compete with the goal of winning $1 million. </a:t>
            </a:r>
          </a:p>
          <a:p>
            <a:pPr marL="285750" indent="-285750">
              <a:buFont typeface="Arial" panose="020B0604020202020204" pitchFamily="34" charset="0"/>
              <a:buChar char="•"/>
            </a:pPr>
            <a:endParaRPr lang="en-US" sz="1500">
              <a:solidFill>
                <a:srgbClr val="2D3B45"/>
              </a:solidFill>
              <a:latin typeface="Lato Extended"/>
            </a:endParaRPr>
          </a:p>
          <a:p>
            <a:pPr marL="285750" indent="-285750">
              <a:buFont typeface="Arial" panose="020B0604020202020204" pitchFamily="34" charset="0"/>
              <a:buChar char="•"/>
            </a:pPr>
            <a:r>
              <a:rPr lang="en-US" sz="1500">
                <a:solidFill>
                  <a:srgbClr val="2D3B45"/>
                </a:solidFill>
                <a:latin typeface="Lato Extended"/>
              </a:rPr>
              <a:t>The first half of a Survivor season contains two to four teams that contestants are separated into.</a:t>
            </a:r>
          </a:p>
          <a:p>
            <a:pPr marL="285750" indent="-285750">
              <a:buFont typeface="Arial" panose="020B0604020202020204" pitchFamily="34" charset="0"/>
              <a:buChar char="•"/>
            </a:pPr>
            <a:endParaRPr lang="en-US" sz="1500">
              <a:solidFill>
                <a:srgbClr val="2D3B45"/>
              </a:solidFill>
              <a:latin typeface="Lato Extended"/>
            </a:endParaRPr>
          </a:p>
          <a:p>
            <a:pPr marL="285750" indent="-285750">
              <a:buFont typeface="Arial" panose="020B0604020202020204" pitchFamily="34" charset="0"/>
              <a:buChar char="•"/>
            </a:pPr>
            <a:r>
              <a:rPr lang="en-US" sz="1500">
                <a:solidFill>
                  <a:srgbClr val="2D3B45"/>
                </a:solidFill>
                <a:latin typeface="Lato Extended"/>
              </a:rPr>
              <a:t>Generally, each competition ‘round’ reduces the number of competitors by one – losing teams or the final group all vote one competitor off by simple majority.</a:t>
            </a:r>
          </a:p>
          <a:p>
            <a:pPr marL="285750" indent="-285750">
              <a:buFont typeface="Arial" panose="020B0604020202020204" pitchFamily="34" charset="0"/>
              <a:buChar char="•"/>
            </a:pPr>
            <a:endParaRPr lang="en-US" sz="1500">
              <a:solidFill>
                <a:srgbClr val="2D3B45"/>
              </a:solidFill>
              <a:latin typeface="Lato Extended"/>
            </a:endParaRPr>
          </a:p>
          <a:p>
            <a:pPr marL="285750" indent="-285750">
              <a:buFont typeface="Arial" panose="020B0604020202020204" pitchFamily="34" charset="0"/>
              <a:buChar char="•"/>
            </a:pPr>
            <a:r>
              <a:rPr lang="en-US" sz="1500">
                <a:solidFill>
                  <a:srgbClr val="2D3B45"/>
                </a:solidFill>
                <a:latin typeface="Lato Extended"/>
              </a:rPr>
              <a:t>Teams compete to advance to the next round without having to eliminate one of their own team members (immunity) and rewards. </a:t>
            </a:r>
          </a:p>
          <a:p>
            <a:pPr marL="285750" indent="-285750">
              <a:buFont typeface="Arial" panose="020B0604020202020204" pitchFamily="34" charset="0"/>
              <a:buChar char="•"/>
            </a:pPr>
            <a:endParaRPr lang="en-US" sz="1500">
              <a:solidFill>
                <a:srgbClr val="2D3B45"/>
              </a:solidFill>
              <a:latin typeface="Lato Extended"/>
            </a:endParaRPr>
          </a:p>
        </p:txBody>
      </p:sp>
    </p:spTree>
    <p:extLst>
      <p:ext uri="{BB962C8B-B14F-4D97-AF65-F5344CB8AC3E}">
        <p14:creationId xmlns:p14="http://schemas.microsoft.com/office/powerpoint/2010/main" val="596430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65B80-99FA-B644-A9E9-DC810679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982" y="4431323"/>
            <a:ext cx="527774" cy="712177"/>
          </a:xfrm>
          <a:prstGeom prst="rect">
            <a:avLst/>
          </a:prstGeom>
        </p:spPr>
      </p:pic>
      <p:pic>
        <p:nvPicPr>
          <p:cNvPr id="5" name="Picture 2" descr="Survivor (U.S.) | Survivor Wiki | Fandom">
            <a:extLst>
              <a:ext uri="{FF2B5EF4-FFF2-40B4-BE49-F238E27FC236}">
                <a16:creationId xmlns:a16="http://schemas.microsoft.com/office/drawing/2014/main" id="{1699A7D5-86D3-4902-BE49-C5E8C7CF0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44" y="4472521"/>
            <a:ext cx="876798" cy="5875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E1A111F3-39FB-49B7-A2FD-93A59B0869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3951" y="252167"/>
            <a:ext cx="2036097" cy="30973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45C7557B-5E9A-4E66-8979-42A42EAE4557}"/>
              </a:ext>
            </a:extLst>
          </p:cNvPr>
          <p:cNvSpPr txBox="1"/>
          <p:nvPr/>
        </p:nvSpPr>
        <p:spPr>
          <a:xfrm>
            <a:off x="415186" y="917702"/>
            <a:ext cx="8313683" cy="3554819"/>
          </a:xfrm>
          <a:prstGeom prst="rect">
            <a:avLst/>
          </a:prstGeom>
          <a:noFill/>
        </p:spPr>
        <p:txBody>
          <a:bodyPr wrap="square">
            <a:spAutoFit/>
          </a:bodyPr>
          <a:lstStyle/>
          <a:p>
            <a:pPr marL="285750" indent="-285750">
              <a:buFont typeface="Arial" panose="020B0604020202020204" pitchFamily="34" charset="0"/>
              <a:buChar char="•"/>
            </a:pPr>
            <a:r>
              <a:rPr lang="en-US" sz="1500">
                <a:solidFill>
                  <a:srgbClr val="2D3B45"/>
                </a:solidFill>
                <a:latin typeface="Lato Extended"/>
              </a:rPr>
              <a:t>The second half of Survivor consolidates all teams into one group, but temporary teams are ad-hoc formed or selected for competitions.</a:t>
            </a:r>
          </a:p>
          <a:p>
            <a:pPr marL="285750" indent="-285750">
              <a:buFont typeface="Arial" panose="020B0604020202020204" pitchFamily="34" charset="0"/>
              <a:buChar char="•"/>
            </a:pPr>
            <a:endParaRPr lang="en-US" sz="1500">
              <a:solidFill>
                <a:srgbClr val="2D3B45"/>
              </a:solidFill>
              <a:latin typeface="Lato Extended"/>
            </a:endParaRPr>
          </a:p>
          <a:p>
            <a:pPr marL="285750" indent="-285750">
              <a:buFont typeface="Arial" panose="020B0604020202020204" pitchFamily="34" charset="0"/>
              <a:buChar char="•"/>
            </a:pPr>
            <a:r>
              <a:rPr lang="en-US" sz="1500">
                <a:solidFill>
                  <a:srgbClr val="2D3B45"/>
                </a:solidFill>
                <a:latin typeface="Lato Extended"/>
              </a:rPr>
              <a:t>Only one competitor wins the final ‘round’, determined by previously voted off competitors in the second half of the game. </a:t>
            </a:r>
          </a:p>
          <a:p>
            <a:pPr marL="285750" indent="-285750">
              <a:buFont typeface="Arial" panose="020B0604020202020204" pitchFamily="34" charset="0"/>
              <a:buChar char="•"/>
            </a:pPr>
            <a:endParaRPr lang="en-US" sz="1500">
              <a:solidFill>
                <a:srgbClr val="2D3B45"/>
              </a:solidFill>
              <a:latin typeface="Lato Extended"/>
            </a:endParaRPr>
          </a:p>
          <a:p>
            <a:pPr marL="285750" indent="-285750">
              <a:buFont typeface="Arial" panose="020B0604020202020204" pitchFamily="34" charset="0"/>
              <a:buChar char="•"/>
            </a:pPr>
            <a:r>
              <a:rPr lang="en-US" sz="1500">
                <a:solidFill>
                  <a:srgbClr val="2D3B45"/>
                </a:solidFill>
                <a:latin typeface="Lato Extended"/>
              </a:rPr>
              <a:t>Teams that win immunity competitions can preserve a majority of allied competitor votes, which increase the size of a voting block.</a:t>
            </a:r>
          </a:p>
          <a:p>
            <a:pPr marL="285750" indent="-285750">
              <a:buFont typeface="Arial" panose="020B0604020202020204" pitchFamily="34" charset="0"/>
              <a:buChar char="•"/>
            </a:pPr>
            <a:endParaRPr lang="en-US" sz="1500">
              <a:solidFill>
                <a:srgbClr val="2D3B45"/>
              </a:solidFill>
              <a:latin typeface="Lato Extended"/>
            </a:endParaRPr>
          </a:p>
          <a:p>
            <a:pPr marL="285750" indent="-285750">
              <a:buFont typeface="Arial" panose="020B0604020202020204" pitchFamily="34" charset="0"/>
              <a:buChar char="•"/>
            </a:pPr>
            <a:r>
              <a:rPr lang="en-US" sz="1500">
                <a:solidFill>
                  <a:srgbClr val="2D3B45"/>
                </a:solidFill>
                <a:latin typeface="Lato Extended"/>
              </a:rPr>
              <a:t>Team reward competitions generally include food, valuable equipment, and tools needed to hunt / fish.</a:t>
            </a:r>
          </a:p>
          <a:p>
            <a:pPr marL="285750" indent="-285750">
              <a:buFont typeface="Arial" panose="020B0604020202020204" pitchFamily="34" charset="0"/>
              <a:buChar char="•"/>
            </a:pPr>
            <a:endParaRPr lang="en-US" sz="1500">
              <a:solidFill>
                <a:srgbClr val="2D3B45"/>
              </a:solidFill>
              <a:latin typeface="Lato Extended"/>
            </a:endParaRPr>
          </a:p>
          <a:p>
            <a:pPr marL="285750" indent="-285750">
              <a:buFont typeface="Arial" panose="020B0604020202020204" pitchFamily="34" charset="0"/>
              <a:buChar char="•"/>
            </a:pPr>
            <a:r>
              <a:rPr lang="en-US" sz="1500">
                <a:solidFill>
                  <a:srgbClr val="2D3B45"/>
                </a:solidFill>
                <a:latin typeface="Lato Extended"/>
              </a:rPr>
              <a:t>Team challenges often require coordination of individuals that combines physicality, skill, and/or mental skill.</a:t>
            </a:r>
          </a:p>
          <a:p>
            <a:pPr marL="285750" indent="-285750">
              <a:buFont typeface="Arial" panose="020B0604020202020204" pitchFamily="34" charset="0"/>
              <a:buChar char="•"/>
            </a:pPr>
            <a:endParaRPr lang="en-US" sz="1500">
              <a:solidFill>
                <a:srgbClr val="2D3B45"/>
              </a:solidFill>
              <a:latin typeface="Lato Extended"/>
            </a:endParaRPr>
          </a:p>
        </p:txBody>
      </p:sp>
    </p:spTree>
    <p:extLst>
      <p:ext uri="{BB962C8B-B14F-4D97-AF65-F5344CB8AC3E}">
        <p14:creationId xmlns:p14="http://schemas.microsoft.com/office/powerpoint/2010/main" val="1890649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oup of people on a dirt road&#10;&#10;Description automatically generated">
            <a:extLst>
              <a:ext uri="{FF2B5EF4-FFF2-40B4-BE49-F238E27FC236}">
                <a16:creationId xmlns:a16="http://schemas.microsoft.com/office/drawing/2014/main" id="{0FE4FA4A-EC94-F144-AFD9-C02F8181E62C}"/>
              </a:ext>
            </a:extLst>
          </p:cNvPr>
          <p:cNvPicPr>
            <a:picLocks noChangeAspect="1"/>
          </p:cNvPicPr>
          <p:nvPr/>
        </p:nvPicPr>
        <p:blipFill rotWithShape="1">
          <a:blip r:embed="rId3"/>
          <a:srcRect t="-5" r="7677" b="2257"/>
          <a:stretch/>
        </p:blipFill>
        <p:spPr>
          <a:xfrm>
            <a:off x="2273217" y="260638"/>
            <a:ext cx="2881713" cy="2034050"/>
          </a:xfrm>
          <a:prstGeom prst="rect">
            <a:avLst/>
          </a:prstGeom>
          <a:ln>
            <a:solidFill>
              <a:schemeClr val="tx1"/>
            </a:solidFill>
          </a:ln>
        </p:spPr>
      </p:pic>
      <p:pic>
        <p:nvPicPr>
          <p:cNvPr id="8" name="Picture 7" descr="A group of people standing on top of a ramp&#10;&#10;Description automatically generated">
            <a:extLst>
              <a:ext uri="{FF2B5EF4-FFF2-40B4-BE49-F238E27FC236}">
                <a16:creationId xmlns:a16="http://schemas.microsoft.com/office/drawing/2014/main" id="{F42EEF9F-710C-C948-A3C5-55337BAC0C5B}"/>
              </a:ext>
            </a:extLst>
          </p:cNvPr>
          <p:cNvPicPr>
            <a:picLocks noChangeAspect="1"/>
          </p:cNvPicPr>
          <p:nvPr/>
        </p:nvPicPr>
        <p:blipFill rotWithShape="1">
          <a:blip r:embed="rId4"/>
          <a:srcRect l="4831" t="4735" r="3680" b="8262"/>
          <a:stretch/>
        </p:blipFill>
        <p:spPr>
          <a:xfrm>
            <a:off x="4754880" y="2451582"/>
            <a:ext cx="4069080" cy="2577128"/>
          </a:xfrm>
          <a:prstGeom prst="rect">
            <a:avLst/>
          </a:prstGeom>
          <a:ln>
            <a:solidFill>
              <a:schemeClr val="tx1"/>
            </a:solidFill>
          </a:ln>
        </p:spPr>
      </p:pic>
      <p:pic>
        <p:nvPicPr>
          <p:cNvPr id="12" name="Picture 11" descr="A group of people standing next to a fence&#10;&#10;Description automatically generated">
            <a:extLst>
              <a:ext uri="{FF2B5EF4-FFF2-40B4-BE49-F238E27FC236}">
                <a16:creationId xmlns:a16="http://schemas.microsoft.com/office/drawing/2014/main" id="{3DB9A693-083B-AA49-949F-A18BB73387F0}"/>
              </a:ext>
            </a:extLst>
          </p:cNvPr>
          <p:cNvPicPr>
            <a:picLocks noChangeAspect="1"/>
          </p:cNvPicPr>
          <p:nvPr/>
        </p:nvPicPr>
        <p:blipFill>
          <a:blip r:embed="rId5"/>
          <a:stretch>
            <a:fillRect/>
          </a:stretch>
        </p:blipFill>
        <p:spPr>
          <a:xfrm>
            <a:off x="5304874" y="200517"/>
            <a:ext cx="3293506" cy="2127588"/>
          </a:xfrm>
          <a:prstGeom prst="rect">
            <a:avLst/>
          </a:prstGeom>
          <a:ln>
            <a:solidFill>
              <a:schemeClr val="tx1"/>
            </a:solidFill>
          </a:ln>
        </p:spPr>
      </p:pic>
      <p:pic>
        <p:nvPicPr>
          <p:cNvPr id="14" name="Picture 13" descr="A view of a mountain&#10;&#10;Description automatically generated">
            <a:extLst>
              <a:ext uri="{FF2B5EF4-FFF2-40B4-BE49-F238E27FC236}">
                <a16:creationId xmlns:a16="http://schemas.microsoft.com/office/drawing/2014/main" id="{6EEE74AF-E24A-A34F-B50B-3AE07DAF19FB}"/>
              </a:ext>
            </a:extLst>
          </p:cNvPr>
          <p:cNvPicPr>
            <a:picLocks noChangeAspect="1"/>
          </p:cNvPicPr>
          <p:nvPr/>
        </p:nvPicPr>
        <p:blipFill rotWithShape="1">
          <a:blip r:embed="rId6"/>
          <a:srcRect l="22124" t="3322" b="5415"/>
          <a:stretch/>
        </p:blipFill>
        <p:spPr>
          <a:xfrm>
            <a:off x="480890" y="2451582"/>
            <a:ext cx="4149255" cy="2431280"/>
          </a:xfrm>
          <a:prstGeom prst="rect">
            <a:avLst/>
          </a:prstGeom>
          <a:ln>
            <a:solidFill>
              <a:schemeClr val="tx1"/>
            </a:solidFill>
          </a:ln>
        </p:spPr>
      </p:pic>
      <p:sp>
        <p:nvSpPr>
          <p:cNvPr id="15" name="TextBox 14">
            <a:extLst>
              <a:ext uri="{FF2B5EF4-FFF2-40B4-BE49-F238E27FC236}">
                <a16:creationId xmlns:a16="http://schemas.microsoft.com/office/drawing/2014/main" id="{3D4DE889-AA10-8447-9B8A-F396B58D6354}"/>
              </a:ext>
            </a:extLst>
          </p:cNvPr>
          <p:cNvSpPr txBox="1"/>
          <p:nvPr/>
        </p:nvSpPr>
        <p:spPr>
          <a:xfrm>
            <a:off x="469984" y="355696"/>
            <a:ext cx="1803233" cy="1938992"/>
          </a:xfrm>
          <a:prstGeom prst="rect">
            <a:avLst/>
          </a:prstGeom>
          <a:noFill/>
        </p:spPr>
        <p:txBody>
          <a:bodyPr wrap="square" rtlCol="0">
            <a:spAutoFit/>
          </a:bodyPr>
          <a:lstStyle/>
          <a:p>
            <a:r>
              <a:rPr lang="en-US" sz="1500" i="1"/>
              <a:t>Clockwise from top left: ‘Roll With It!’, S20E04; ‘Crazy Is as Crazy Does’, S30E03; ‘We Got A Rat’, S31E03; ‘Quick On the Draw’, S40E06, [retrieved from CBS]</a:t>
            </a:r>
          </a:p>
        </p:txBody>
      </p:sp>
      <p:pic>
        <p:nvPicPr>
          <p:cNvPr id="5" name="Picture 4" descr="Survivor (U.S.) | Survivor Wiki | Fandom">
            <a:extLst>
              <a:ext uri="{FF2B5EF4-FFF2-40B4-BE49-F238E27FC236}">
                <a16:creationId xmlns:a16="http://schemas.microsoft.com/office/drawing/2014/main" id="{0F3A2447-E100-4685-8088-59FB9867BED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1244" y="4553463"/>
            <a:ext cx="756012" cy="50663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122F670-EDA9-4D72-BF8E-2B11D1AA279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12395" y="4636867"/>
            <a:ext cx="375451" cy="506633"/>
          </a:xfrm>
          <a:prstGeom prst="rect">
            <a:avLst/>
          </a:prstGeom>
        </p:spPr>
      </p:pic>
    </p:spTree>
    <p:extLst>
      <p:ext uri="{BB962C8B-B14F-4D97-AF65-F5344CB8AC3E}">
        <p14:creationId xmlns:p14="http://schemas.microsoft.com/office/powerpoint/2010/main" val="11874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2153</Words>
  <Application>Microsoft Office PowerPoint</Application>
  <PresentationFormat>On-screen Show (16:9)</PresentationFormat>
  <Paragraphs>292</Paragraphs>
  <Slides>37</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Arial,Sans-Serif</vt:lpstr>
      <vt:lpstr>Calibri</vt:lpstr>
      <vt:lpstr>Calibri Light</vt:lpstr>
      <vt:lpstr>Helvetica Neue Medium</vt:lpstr>
      <vt:lpstr>Lato</vt:lpstr>
      <vt:lpstr>Lato Extended</vt:lpstr>
      <vt:lpstr>Office Theme</vt:lpstr>
      <vt:lpstr>Evaluation of Teamwork Quality and Individual Opportunity for Success in the Reality TV Show Survivor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Title VERSION A</dc:title>
  <dc:creator>Microsoft Office User</dc:creator>
  <cp:lastModifiedBy>Michael Allen</cp:lastModifiedBy>
  <cp:revision>1</cp:revision>
  <cp:lastPrinted>2019-12-02T20:57:45Z</cp:lastPrinted>
  <dcterms:created xsi:type="dcterms:W3CDTF">2016-09-13T13:48:42Z</dcterms:created>
  <dcterms:modified xsi:type="dcterms:W3CDTF">2020-10-14T20:56:10Z</dcterms:modified>
</cp:coreProperties>
</file>