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Međuispit iz Elektromehanike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638800"/>
            <a:ext cx="5257800" cy="1066800"/>
          </a:xfrm>
        </p:spPr>
        <p:txBody>
          <a:bodyPr>
            <a:normAutofit lnSpcReduction="10000"/>
          </a:bodyPr>
          <a:lstStyle/>
          <a:p>
            <a:r>
              <a:rPr lang="hr-HR" dirty="0" smtClean="0">
                <a:solidFill>
                  <a:schemeClr val="tx1"/>
                </a:solidFill>
              </a:rPr>
              <a:t>Branko Radoš </a:t>
            </a:r>
          </a:p>
          <a:p>
            <a:r>
              <a:rPr lang="hr-HR" dirty="0" smtClean="0">
                <a:solidFill>
                  <a:schemeClr val="tx1"/>
                </a:solidFill>
              </a:rPr>
              <a:t>0036481316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863436"/>
                <a:ext cx="9144000" cy="669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b="0" i="1" smtClean="0">
                              <a:latin typeface="Cambria Math"/>
                            </a:rPr>
                            <m:t>𝑣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hr-HR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r-HR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r-H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r-H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func>
                          <m:r>
                            <a:rPr lang="hr-HR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hr-HR" i="1">
                              <a:latin typeface="Cambria Math"/>
                            </a:rPr>
                            <m:t>𝑣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  <m:func>
                            <m:funcPr>
                              <m:ctrlPr>
                                <a:rPr lang="hr-H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r-HR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r-H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r-HR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hr-HR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hr-H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hr-HR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hr-H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r-HR" i="1">
                                  <a:latin typeface="Cambria Math"/>
                                </a:rPr>
                                <m:t>𝑣</m:t>
                              </m:r>
                              <m:sSup>
                                <m:sSupPr>
                                  <m:ctrlPr>
                                    <a:rPr lang="hr-H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hr-HR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hr-HR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hr-H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hr-HR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hr-H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r-H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𝑘𝑚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63436"/>
                <a:ext cx="9144000" cy="6696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2400" y="914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Stacionarno stanje uz uvjet 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8862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Imamo oscilatorno gibanje u stacionarnom stanju.Moramo pripazit na raspored polova i nula kod prijenosne funkcije kako bi imali stabilan sustav(polovi u lijevoj poluravnini)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024597" y="845983"/>
                <a:ext cx="3978140" cy="43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𝑐</m:t>
                      </m:r>
                      <m:r>
                        <a:rPr lang="hr-HR" b="0" i="1" smtClean="0"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hr-HR" b="0" i="1" smtClean="0">
                              <a:latin typeface="Cambria Math"/>
                            </a:rPr>
                            <m:t>𝑘𝑚</m:t>
                          </m:r>
                        </m:e>
                      </m:rad>
                      <m:r>
                        <a:rPr lang="hr-HR" b="0" i="1" smtClean="0">
                          <a:latin typeface="Cambria Math"/>
                        </a:rPr>
                        <m:t>&gt;0  &amp;  </m:t>
                      </m:r>
                      <m:sSup>
                        <m:sSupPr>
                          <m:ctrlPr>
                            <a:rPr lang="hr-H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hr-H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hr-HR" i="1">
                          <a:latin typeface="Cambria Math"/>
                        </a:rPr>
                        <m:t>−4</m:t>
                      </m:r>
                      <m:r>
                        <a:rPr lang="hr-HR" i="1">
                          <a:latin typeface="Cambria Math"/>
                        </a:rPr>
                        <m:t>𝑘𝑚</m:t>
                      </m:r>
                      <m:r>
                        <a:rPr lang="hr-HR" i="1">
                          <a:latin typeface="Cambria Math"/>
                        </a:rPr>
                        <m:t>&gt;0 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97" y="845983"/>
                <a:ext cx="3978140" cy="4377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8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Problemi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Starenje komponenti</a:t>
            </a:r>
          </a:p>
          <a:p>
            <a:r>
              <a:rPr lang="hr-HR" dirty="0" smtClean="0"/>
              <a:t>Precizna skala(odnosno precizne vrijednosti m, c, k)</a:t>
            </a:r>
          </a:p>
          <a:p>
            <a:r>
              <a:rPr lang="hr-HR" dirty="0" smtClean="0"/>
              <a:t>Max sila(jer je kučište fizički ograničeno)</a:t>
            </a:r>
          </a:p>
          <a:p>
            <a:r>
              <a:rPr lang="hr-HR" dirty="0" smtClean="0"/>
              <a:t>Visoka cijena izrade i njegova isplativost(velika preciznost kod izrade mehaničkih sklopova podiže drastično cijenu, opcija elektronički sklop s istom funkcijom)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044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Hvala na pažnji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6108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" y="1219200"/>
            <a:ext cx="9128287" cy="5410200"/>
          </a:xfrm>
        </p:spPr>
      </p:pic>
    </p:spTree>
    <p:extLst>
      <p:ext uri="{BB962C8B-B14F-4D97-AF65-F5344CB8AC3E}">
        <p14:creationId xmlns:p14="http://schemas.microsoft.com/office/powerpoint/2010/main" val="561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0978" y="1870378"/>
                <a:ext cx="5096844" cy="664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𝑣𝑎𝑛𝑗𝑠𝑘𝑎</m:t>
                          </m:r>
                        </m:sub>
                      </m:sSub>
                      <m:r>
                        <a:rPr lang="hr-HR" b="0" i="1" smtClean="0">
                          <a:latin typeface="Cambria Math"/>
                        </a:rPr>
                        <m:t>−</m:t>
                      </m:r>
                      <m:r>
                        <a:rPr lang="hr-HR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b="0" i="1" smtClean="0">
                          <a:latin typeface="Cambria Math"/>
                        </a:rPr>
                        <m:t>−</m:t>
                      </m:r>
                      <m:r>
                        <a:rPr lang="hr-HR" b="0" i="1" smtClean="0">
                          <a:latin typeface="Cambria Math"/>
                        </a:rPr>
                        <m:t>𝑘𝑥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𝑚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8" y="1870378"/>
                <a:ext cx="5096844" cy="6649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9491" y="1211762"/>
                <a:ext cx="36576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𝑣𝑎𝑛𝑗𝑠𝑘𝑎</m:t>
                          </m:r>
                        </m:sub>
                      </m:sSub>
                      <m:r>
                        <a:rPr lang="hr-HR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1" y="1211762"/>
                <a:ext cx="3657600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66022" y="381000"/>
                <a:ext cx="5410200" cy="64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𝑁𝑒𝑖𝑛𝑒𝑟𝑐𝑖𝑗𝑠𝑘𝑖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𝑠𝑢𝑠𝑡𝑎𝑣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 :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𝑚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r-HR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hr-H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𝑣𝑎𝑛𝑗𝑠𝑘𝑎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2" y="381000"/>
                <a:ext cx="5410200" cy="6481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04450" y="2992582"/>
                <a:ext cx="437029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𝐻𝑜𝑚𝑜𝑔𝑒𝑛𝑜</m:t>
                      </m:r>
                      <m:r>
                        <a:rPr lang="hr-HR" b="0" i="1" smtClean="0">
                          <a:latin typeface="Cambria Math"/>
                        </a:rPr>
                        <m:t> </m:t>
                      </m:r>
                      <m:r>
                        <a:rPr lang="hr-HR" b="0" i="1" smtClean="0">
                          <a:latin typeface="Cambria Math"/>
                        </a:rPr>
                        <m:t>𝑟𝑗𝑒</m:t>
                      </m:r>
                      <m:r>
                        <a:rPr lang="hr-HR" b="0" i="1" smtClean="0">
                          <a:latin typeface="Cambria Math"/>
                        </a:rPr>
                        <m:t>š</m:t>
                      </m:r>
                      <m:r>
                        <a:rPr lang="hr-HR" b="0" i="1" smtClean="0">
                          <a:latin typeface="Cambria Math"/>
                        </a:rPr>
                        <m:t>𝑒𝑛𝑗𝑒</m:t>
                      </m:r>
                      <m:r>
                        <a:rPr lang="hr-HR" b="0" i="1" smtClean="0">
                          <a:latin typeface="Cambria Math"/>
                        </a:rPr>
                        <m:t>:         </m:t>
                      </m:r>
                      <m:sSub>
                        <m:sSub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𝑣𝑎𝑛𝑗𝑠𝑘𝑎</m:t>
                          </m:r>
                        </m:sub>
                      </m:sSub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50" y="2992582"/>
                <a:ext cx="4370299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40920" y="3657600"/>
                <a:ext cx="3026279" cy="64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/>
                          <a:ea typeface="Cambria Math"/>
                        </a:rPr>
                        <m:t>𝑚</m:t>
                      </m:r>
                      <m:f>
                        <m:fPr>
                          <m:ctrlPr>
                            <a:rPr lang="hr-H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hr-HR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hr-H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hr-H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b="0" i="1" smtClean="0">
                          <a:latin typeface="Cambria Math"/>
                        </a:rPr>
                        <m:t>+</m:t>
                      </m:r>
                      <m:r>
                        <a:rPr lang="hr-HR" i="1">
                          <a:latin typeface="Cambria Math"/>
                        </a:rPr>
                        <m:t>𝑘𝑥</m:t>
                      </m:r>
                      <m:r>
                        <a:rPr lang="hr-H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20" y="3657600"/>
                <a:ext cx="3026279" cy="6481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43974" y="4572000"/>
                <a:ext cx="3187283" cy="895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hr-HR" dirty="0" smtClean="0"/>
                  <a:t>Pretpostavljamo rješenje oblika: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hr-HR" b="0" i="1" smtClean="0">
                              <a:latin typeface="Cambria Math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74" y="4572000"/>
                <a:ext cx="3187283" cy="895245"/>
              </a:xfrm>
              <a:prstGeom prst="rect">
                <a:avLst/>
              </a:prstGeom>
              <a:blipFill rotWithShape="1">
                <a:blip r:embed="rId7"/>
                <a:stretch>
                  <a:fillRect l="-1530" t="-3401" r="-95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600" y="5638800"/>
                <a:ext cx="1993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hr-H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/>
                        </a:rPr>
                        <m:t>+</m:t>
                      </m:r>
                      <m:r>
                        <a:rPr lang="hr-HR" b="0" i="1" smtClean="0">
                          <a:latin typeface="Cambria Math"/>
                        </a:rPr>
                        <m:t>𝑐𝑠</m:t>
                      </m:r>
                      <m:r>
                        <a:rPr lang="hr-HR" b="0" i="1" smtClean="0">
                          <a:latin typeface="Cambria Math"/>
                        </a:rPr>
                        <m:t>+</m:t>
                      </m:r>
                      <m:r>
                        <a:rPr lang="hr-HR" b="0" i="1" smtClean="0">
                          <a:latin typeface="Cambria Math"/>
                        </a:rPr>
                        <m:t>𝑘</m:t>
                      </m:r>
                      <m:r>
                        <a:rPr lang="hr-H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638800"/>
                <a:ext cx="199355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20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52258" y="4493164"/>
                <a:ext cx="3596882" cy="706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hr-HR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r-HR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  <m:t>(2</m:t>
                                  </m:r>
                                  <m:r>
                                    <a:rPr lang="hr-HR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hr-H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hr-HR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hr-H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hr-HR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8" y="4493164"/>
                <a:ext cx="3596882" cy="706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52258" y="1371600"/>
                <a:ext cx="3952108" cy="1202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hr-HR" i="1" dirty="0" smtClean="0">
                    <a:latin typeface="Cambria Math"/>
                    <a:ea typeface="Cambria Math"/>
                  </a:rPr>
                  <a:t>Zapisemo  rješenje u obliku PT2 člana: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r-H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hr-H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hr-H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hr-H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hr-H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hr-HR" i="1">
                          <a:latin typeface="Cambria Math"/>
                        </a:rPr>
                        <m:t>𝑘𝑥</m:t>
                      </m:r>
                      <m:r>
                        <a:rPr lang="hr-HR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hr-HR" dirty="0"/>
              </a:p>
              <a:p>
                <a:endParaRPr lang="hr-H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8" y="1371600"/>
                <a:ext cx="3952108" cy="1202124"/>
              </a:xfrm>
              <a:prstGeom prst="rect">
                <a:avLst/>
              </a:prstGeom>
              <a:blipFill rotWithShape="1">
                <a:blip r:embed="rId3"/>
                <a:stretch>
                  <a:fillRect l="-1233" t="-3046" r="-61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31925" y="2573724"/>
                <a:ext cx="120109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hr-HR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r-HR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hr-HR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25" y="2573724"/>
                <a:ext cx="1201098" cy="9106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1925" y="3552465"/>
                <a:ext cx="1271374" cy="61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𝑘𝑚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25" y="3552465"/>
                <a:ext cx="1271374" cy="6185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66800" y="281789"/>
                <a:ext cx="2542234" cy="683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hr-HR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hr-HR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𝑘𝑚</m:t>
                              </m:r>
                            </m:e>
                          </m:rad>
                        </m:num>
                        <m:den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1789"/>
                <a:ext cx="2542234" cy="6833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36737" y="5670650"/>
                <a:ext cx="3002360" cy="440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hr-H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r-HR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hr-HR" i="1">
                          <a:latin typeface="Cambria Math"/>
                          <a:ea typeface="Cambria Math"/>
                        </a:rPr>
                        <m:t>𝛾</m:t>
                      </m:r>
                      <m:sSub>
                        <m:sSubPr>
                          <m:ctrlPr>
                            <a:rPr lang="hr-H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hr-HR" i="1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hr-H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hr-HR" i="1">
                          <a:latin typeface="Cambria Math"/>
                          <a:ea typeface="Cambria Math"/>
                        </a:rPr>
                        <m:t>𝑗</m:t>
                      </m:r>
                      <m:rad>
                        <m:radPr>
                          <m:degHide m:val="on"/>
                          <m:ctrlPr>
                            <a:rPr lang="hr-HR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37" y="5670650"/>
                <a:ext cx="3002360" cy="440698"/>
              </a:xfrm>
              <a:prstGeom prst="rect">
                <a:avLst/>
              </a:prstGeom>
              <a:blipFill rotWithShape="1">
                <a:blip r:embed="rId7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457200"/>
                <a:ext cx="4887556" cy="45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hr-H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𝐻𝑜𝑚𝑜𝑔𝑒𝑛𝑜</m:t>
                          </m:r>
                        </m:sub>
                      </m:sSub>
                      <m:r>
                        <a:rPr lang="hr-HR" b="0" i="1" smtClean="0">
                          <a:latin typeface="Cambria Math"/>
                        </a:rPr>
                        <m:t>=</m:t>
                      </m:r>
                      <m:r>
                        <a:rPr lang="hr-HR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hr-H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hr-HR" b="0" i="1" smtClean="0">
                          <a:latin typeface="Cambria Math"/>
                        </a:rPr>
                        <m:t>𝑠𝑖𝑛</m:t>
                      </m:r>
                      <m:r>
                        <a:rPr lang="hr-H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hr-H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 + 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hr-H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4887556" cy="451086"/>
              </a:xfrm>
              <a:prstGeom prst="rect">
                <a:avLst/>
              </a:prstGeom>
              <a:blipFill rotWithShape="1">
                <a:blip r:embed="rId2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295400"/>
                <a:ext cx="5210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hr-H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hr-H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𝑃𝑎𝑟𝑡𝑖𝑘𝑢𝑙𝑎𝑟𝑛𝑜</m:t>
                          </m:r>
                        </m:sub>
                      </m:sSub>
                      <m:r>
                        <a:rPr lang="hr-HR" b="0" i="1" smtClean="0">
                          <a:latin typeface="Cambria Math"/>
                        </a:rPr>
                        <m:t>=</m:t>
                      </m:r>
                      <m:r>
                        <a:rPr lang="hr-HR" b="0" i="1" smtClean="0">
                          <a:latin typeface="Cambria Math"/>
                        </a:rPr>
                        <m:t>𝑅𝑎𝑧𝑙𝑖</m:t>
                      </m:r>
                      <m:r>
                        <a:rPr lang="hr-HR" b="0" i="1" smtClean="0">
                          <a:latin typeface="Cambria Math"/>
                        </a:rPr>
                        <m:t>č</m:t>
                      </m:r>
                      <m:r>
                        <a:rPr lang="hr-HR" b="0" i="1" smtClean="0">
                          <a:latin typeface="Cambria Math"/>
                        </a:rPr>
                        <m:t>𝑖𝑡𝑜</m:t>
                      </m:r>
                      <m:r>
                        <a:rPr lang="hr-HR" b="0" i="1" smtClean="0">
                          <a:latin typeface="Cambria Math"/>
                        </a:rPr>
                        <m:t> </m:t>
                      </m:r>
                      <m:r>
                        <a:rPr lang="hr-HR" b="0" i="1" smtClean="0">
                          <a:latin typeface="Cambria Math"/>
                        </a:rPr>
                        <m:t>𝑧𝑎</m:t>
                      </m:r>
                      <m:r>
                        <a:rPr lang="hr-HR" b="0" i="1" smtClean="0">
                          <a:latin typeface="Cambria Math"/>
                        </a:rPr>
                        <m:t> </m:t>
                      </m:r>
                      <m:r>
                        <a:rPr lang="hr-HR" b="0" i="1" smtClean="0">
                          <a:latin typeface="Cambria Math"/>
                        </a:rPr>
                        <m:t>𝑟𝑎𝑧𝑙𝑖</m:t>
                      </m:r>
                      <m:r>
                        <a:rPr lang="hr-HR" b="0" i="1" smtClean="0">
                          <a:latin typeface="Cambria Math"/>
                        </a:rPr>
                        <m:t>č</m:t>
                      </m:r>
                      <m:r>
                        <a:rPr lang="hr-HR" b="0" i="1" smtClean="0">
                          <a:latin typeface="Cambria Math"/>
                        </a:rPr>
                        <m:t>𝑖𝑡𝑖</m:t>
                      </m:r>
                      <m:r>
                        <a:rPr lang="hr-HR" b="0" i="1" smtClean="0">
                          <a:latin typeface="Cambria Math"/>
                        </a:rPr>
                        <m:t> </m:t>
                      </m:r>
                      <m:r>
                        <a:rPr lang="hr-HR" b="0" i="1" smtClean="0">
                          <a:latin typeface="Cambria Math"/>
                        </a:rPr>
                        <m:t>𝑜𝑏𝑖𝑙𝑘</m:t>
                      </m:r>
                      <m:r>
                        <a:rPr lang="hr-H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hr-H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521020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5804" y="2046498"/>
                <a:ext cx="49530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hr-H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hr-H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hr-H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hr-HR" i="1">
                            <a:latin typeface="Cambria Math"/>
                          </a:rPr>
                          <m:t>𝐻𝑜𝑚𝑜𝑔𝑒𝑛𝑜</m:t>
                        </m:r>
                      </m:sub>
                    </m:sSub>
                  </m:oMath>
                </a14:m>
                <a:r>
                  <a:rPr lang="hr-HR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hr-H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hr-HR" i="1">
                            <a:latin typeface="Cambria Math"/>
                          </a:rPr>
                          <m:t>𝑃𝑎𝑟𝑡𝑖𝑘𝑢𝑙𝑎𝑟𝑛𝑜</m:t>
                        </m:r>
                      </m:sub>
                    </m:sSub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" y="2046498"/>
                <a:ext cx="4953000" cy="391902"/>
              </a:xfrm>
              <a:prstGeom prst="rect">
                <a:avLst/>
              </a:prstGeom>
              <a:blipFill rotWithShape="1">
                <a:blip r:embed="rId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78877" y="4038600"/>
                <a:ext cx="5105400" cy="1396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r-HR" dirty="0" smtClean="0"/>
                  <a:t>z(t)=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hr-H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hr-HR" b="0" i="1" smtClean="0">
                        <a:latin typeface="Cambria Math"/>
                      </a:rPr>
                      <m:t>=−</m:t>
                    </m:r>
                    <m:r>
                      <a:rPr lang="hr-HR" i="1">
                        <a:latin typeface="Cambria Math"/>
                        <a:ea typeface="Cambria Math"/>
                      </a:rPr>
                      <m:t>𝛾</m:t>
                    </m:r>
                    <m:sSub>
                      <m:sSubPr>
                        <m:ctrlPr>
                          <a:rPr lang="hr-H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hr-HR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hr-HR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hr-HR" i="1">
                            <a:latin typeface="Cambria Math"/>
                          </a:rPr>
                          <m:t>−</m:t>
                        </m:r>
                        <m:r>
                          <a:rPr lang="hr-HR" i="1">
                            <a:latin typeface="Cambria Math"/>
                            <a:ea typeface="Cambria Math"/>
                          </a:rPr>
                          <m:t>𝛾</m:t>
                        </m:r>
                        <m:sSub>
                          <m:sSubPr>
                            <m:ctrlPr>
                              <a:rPr lang="hr-H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hr-HR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hr-HR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hr-H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hr-HR" i="1">
                            <a:latin typeface="Cambria Math"/>
                            <a:ea typeface="Cambria Math"/>
                          </a:rPr>
                          <m:t>𝑡</m:t>
                        </m:r>
                        <m:rad>
                          <m:radPr>
                            <m:degHide m:val="on"/>
                            <m:ctrlPr>
                              <a:rPr lang="hr-H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hr-H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hr-HR" i="1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hr-H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hr-HR" i="1">
                            <a:latin typeface="Cambria Math"/>
                            <a:ea typeface="Cambria Math"/>
                          </a:rPr>
                          <m:t> + </m:t>
                        </m:r>
                        <m:r>
                          <a:rPr lang="hr-HR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  <m:r>
                      <a:rPr lang="hr-H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hr-H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hr-HR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hr-H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hr-HR" i="1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hr-H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hr-HR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hr-HR" i="1">
                            <a:latin typeface="Cambria Math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hr-HR" i="1">
                            <a:latin typeface="Cambria Math"/>
                          </a:rPr>
                          <m:t>−</m:t>
                        </m:r>
                        <m:r>
                          <a:rPr lang="hr-HR" i="1">
                            <a:latin typeface="Cambria Math"/>
                            <a:ea typeface="Cambria Math"/>
                          </a:rPr>
                          <m:t>𝛾</m:t>
                        </m:r>
                        <m:sSub>
                          <m:sSubPr>
                            <m:ctrlPr>
                              <a:rPr lang="hr-H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hr-HR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hr-HR" i="1">
                        <a:latin typeface="Cambria Math"/>
                      </a:rPr>
                      <m:t>𝑠𝑖𝑛</m:t>
                    </m:r>
                    <m:r>
                      <a:rPr lang="hr-H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hr-H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hr-HR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hr-HR" i="1">
                        <a:latin typeface="Cambria Math"/>
                        <a:ea typeface="Cambria Math"/>
                      </a:rPr>
                      <m:t>𝑡</m:t>
                    </m:r>
                    <m:rad>
                      <m:radPr>
                        <m:degHide m:val="on"/>
                        <m:ctrlPr>
                          <a:rPr lang="hr-HR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hr-HR" i="1">
                            <a:latin typeface="Cambria Math"/>
                            <a:ea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hr-H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hr-H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hr-HR" i="1">
                        <a:latin typeface="Cambria Math"/>
                        <a:ea typeface="Cambria Math"/>
                      </a:rPr>
                      <m:t> + </m:t>
                    </m:r>
                    <m:r>
                      <a:rPr lang="hr-HR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hr-HR" i="1">
                        <a:latin typeface="Cambria Math"/>
                      </a:rPr>
                      <m:t>)</m:t>
                    </m:r>
                  </m:oMath>
                </a14:m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7" y="4038600"/>
                <a:ext cx="5105400" cy="1396280"/>
              </a:xfrm>
              <a:prstGeom prst="rect">
                <a:avLst/>
              </a:prstGeom>
              <a:blipFill rotWithShape="1">
                <a:blip r:embed="rId5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99659" y="3442855"/>
            <a:ext cx="383379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Za   F(t)=0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99659" y="2692067"/>
                <a:ext cx="1152941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r-HR" dirty="0"/>
                  <a:t>z(t)=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i="1">
                            <a:latin typeface="Cambria Math"/>
                          </a:rPr>
                        </m:ctrlPr>
                      </m:fPr>
                      <m:num>
                        <m:r>
                          <a:rPr lang="hr-HR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hr-HR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59" y="2692067"/>
                <a:ext cx="1152941" cy="491288"/>
              </a:xfrm>
              <a:prstGeom prst="rect">
                <a:avLst/>
              </a:prstGeom>
              <a:blipFill rotWithShape="1">
                <a:blip r:embed="rId6"/>
                <a:stretch>
                  <a:fillRect l="-4211" b="-875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35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anko\Desktop\RLC_series_circuit_v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45" y="152400"/>
            <a:ext cx="2570162" cy="35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5800" y="609600"/>
                <a:ext cx="3810000" cy="18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hr-HR" i="1" dirty="0" smtClean="0">
                    <a:latin typeface="Cambria Math"/>
                  </a:rPr>
                  <a:t>Uviđamo da svi elementi  sustava imaju jednaku brzinu. Električki bi to bila struja.</a:t>
                </a:r>
              </a:p>
              <a:p>
                <a:pPr/>
                <a:endParaRPr lang="hr-H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𝑅𝐼</m:t>
                      </m:r>
                      <m:d>
                        <m:d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r-H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hr-HR" b="0" i="1" smtClean="0">
                          <a:latin typeface="Cambria Math"/>
                        </a:rPr>
                        <m:t>+</m:t>
                      </m:r>
                      <m:r>
                        <a:rPr lang="hr-HR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hr-HR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hr-HR" b="0" i="1" smtClean="0">
                              <a:latin typeface="Cambria Math"/>
                            </a:rPr>
                            <m:t>𝐼𝑑𝑡</m:t>
                          </m:r>
                          <m:r>
                            <a:rPr lang="hr-HR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"/>
                <a:ext cx="3810000" cy="1817998"/>
              </a:xfrm>
              <a:prstGeom prst="rect">
                <a:avLst/>
              </a:prstGeom>
              <a:blipFill rotWithShape="1">
                <a:blip r:embed="rId3"/>
                <a:stretch>
                  <a:fillRect l="-1440" t="-2013" r="-208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286765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Analogno :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14600" y="2743200"/>
                <a:ext cx="118724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743200"/>
                <a:ext cx="1187248" cy="6182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70917" y="3527884"/>
                <a:ext cx="865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𝐿</m:t>
                      </m:r>
                      <m:r>
                        <a:rPr lang="hr-HR" b="0" i="1" smtClean="0">
                          <a:latin typeface="Cambria Math"/>
                        </a:rPr>
                        <m:t>=</m:t>
                      </m:r>
                      <m:r>
                        <a:rPr lang="hr-HR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17" y="3527884"/>
                <a:ext cx="86504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773414" y="4267200"/>
                <a:ext cx="660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b="0" dirty="0" smtClean="0"/>
                  <a:t>R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/>
                      </a:rPr>
                      <m:t>=</m:t>
                    </m:r>
                    <m:r>
                      <a:rPr lang="hr-HR" b="0" i="1" smtClean="0">
                        <a:latin typeface="Cambria Math"/>
                      </a:rPr>
                      <m:t>𝑐</m:t>
                    </m:r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14" y="4267200"/>
                <a:ext cx="66005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333" t="-8197" b="-2459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93296" y="4800600"/>
                <a:ext cx="82028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hr-HR" b="0" i="1" smtClean="0">
                          <a:latin typeface="Cambria Math"/>
                        </a:rPr>
                        <m:t>=</m:t>
                      </m:r>
                      <m:r>
                        <a:rPr lang="hr-HR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296" y="4800600"/>
                <a:ext cx="820289" cy="6127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604655" y="5715000"/>
                <a:ext cx="121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b="0" dirty="0" smtClean="0"/>
                  <a:t>V(t)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/>
                      </a:rPr>
                      <m:t>=</m:t>
                    </m:r>
                    <m:r>
                      <a:rPr lang="hr-HR" b="0" i="1" smtClean="0">
                        <a:latin typeface="Cambria Math"/>
                      </a:rPr>
                      <m:t>𝐹</m:t>
                    </m:r>
                    <m:r>
                      <a:rPr lang="hr-HR" b="0" i="1" smtClean="0">
                        <a:latin typeface="Cambria Math"/>
                      </a:rPr>
                      <m:t>(</m:t>
                    </m:r>
                    <m:r>
                      <a:rPr lang="hr-HR" b="0" i="1" smtClean="0">
                        <a:latin typeface="Cambria Math"/>
                      </a:rPr>
                      <m:t>𝑡</m:t>
                    </m:r>
                    <m:r>
                      <a:rPr lang="hr-HR" b="0" i="1" smtClean="0">
                        <a:latin typeface="Cambria Math"/>
                      </a:rPr>
                      <m:t>)</m:t>
                    </m:r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655" y="5715000"/>
                <a:ext cx="121084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020" t="-8333" r="-2010" b="-250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4236" y="1845025"/>
                <a:ext cx="5096844" cy="1202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hr-HR" b="0" i="1" dirty="0" smtClean="0">
                    <a:latin typeface="Cambria Math"/>
                  </a:rPr>
                  <a:t>        Tražimo partikularno rješenje:</a:t>
                </a:r>
              </a:p>
              <a:p>
                <a:pPr/>
                <a:endParaRPr lang="hr-H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−</m:t>
                      </m:r>
                      <m:r>
                        <a:rPr lang="hr-HR" b="0" i="1" smtClean="0"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b="0" i="1" smtClean="0">
                          <a:latin typeface="Cambria Math"/>
                        </a:rPr>
                        <m:t>)−</m:t>
                      </m:r>
                      <m:r>
                        <a:rPr lang="hr-HR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b="0" i="1" smtClean="0">
                          <a:latin typeface="Cambria Math"/>
                        </a:rPr>
                        <m:t>−</m:t>
                      </m:r>
                      <m:r>
                        <a:rPr lang="hr-HR" b="0" i="1" smtClean="0">
                          <a:latin typeface="Cambria Math"/>
                        </a:rPr>
                        <m:t>𝑘𝑥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𝑚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6" y="1845025"/>
                <a:ext cx="5096844" cy="1202124"/>
              </a:xfrm>
              <a:prstGeom prst="rect">
                <a:avLst/>
              </a:prstGeom>
              <a:blipFill rotWithShape="1">
                <a:blip r:embed="rId2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84118" y="457200"/>
                <a:ext cx="2743200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hr-HR" b="0" i="1" dirty="0" smtClean="0">
                    <a:latin typeface="Cambria Math"/>
                  </a:rPr>
                  <a:t>Pobuda oblika: </a:t>
                </a:r>
              </a:p>
              <a:p>
                <a:pPr/>
                <a:endParaRPr lang="hr-H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/>
                        </a:rPr>
                        <m:t>vcos</m:t>
                      </m:r>
                      <m:r>
                        <a:rPr lang="hr-HR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m:rPr>
                          <m:sty m:val="p"/>
                        </m:rPr>
                        <a:rPr lang="hr-HR" b="0" i="0" smtClean="0">
                          <a:latin typeface="Cambria Math"/>
                          <a:ea typeface="Cambria Math"/>
                        </a:rPr>
                        <m:t>t</m:t>
                      </m:r>
                      <m:r>
                        <a:rPr lang="hr-HR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r-HR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8" y="457200"/>
                <a:ext cx="2743200" cy="1172244"/>
              </a:xfrm>
              <a:prstGeom prst="rect">
                <a:avLst/>
              </a:prstGeom>
              <a:blipFill rotWithShape="1">
                <a:blip r:embed="rId3"/>
                <a:stretch>
                  <a:fillRect l="-2000" t="-312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68558" y="3036948"/>
                <a:ext cx="4648200" cy="64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𝑚𝑣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𝜔</m:t>
                      </m:r>
                      <m:func>
                        <m:funcPr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hr-HR" i="1">
                          <a:latin typeface="Cambria Math"/>
                        </a:rPr>
                        <m:t>−</m:t>
                      </m:r>
                      <m:r>
                        <a:rPr lang="hr-HR" i="1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hr-H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hr-H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hr-HR" i="1">
                          <a:latin typeface="Cambria Math"/>
                        </a:rPr>
                        <m:t>−</m:t>
                      </m:r>
                      <m:r>
                        <a:rPr lang="hr-HR" i="1">
                          <a:latin typeface="Cambria Math"/>
                        </a:rPr>
                        <m:t>𝑘𝑥</m:t>
                      </m:r>
                      <m:r>
                        <a:rPr lang="hr-H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r-HR" i="1">
                          <a:latin typeface="Cambria Math"/>
                          <a:ea typeface="Cambria Math"/>
                        </a:rPr>
                        <m:t>𝑚</m:t>
                      </m:r>
                      <m:f>
                        <m:fPr>
                          <m:ctrlPr>
                            <a:rPr lang="hr-H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58" y="3036948"/>
                <a:ext cx="4648200" cy="6481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12718" y="3958418"/>
                <a:ext cx="5029200" cy="140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hr-HR" b="0" i="1" dirty="0" smtClean="0">
                    <a:latin typeface="Cambria Math"/>
                  </a:rPr>
                  <a:t>Prelazimo  na Laplace –a  uz početne uvjete jednake nuli:</a:t>
                </a:r>
              </a:p>
              <a:p>
                <a:pPr/>
                <a:endParaRPr lang="hr-H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𝑚𝑣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𝜔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𝑐𝑠𝑋</m:t>
                      </m:r>
                      <m:d>
                        <m:dPr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𝑘𝑋</m:t>
                      </m:r>
                      <m:d>
                        <m:dPr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𝑚</m:t>
                      </m:r>
                      <m:sSup>
                        <m:sSupPr>
                          <m:ctrlPr>
                            <a:rPr lang="hr-H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p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hr-H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18" y="3958418"/>
                <a:ext cx="5029200" cy="1402307"/>
              </a:xfrm>
              <a:prstGeom prst="rect">
                <a:avLst/>
              </a:prstGeom>
              <a:blipFill rotWithShape="1">
                <a:blip r:embed="rId5"/>
                <a:stretch>
                  <a:fillRect l="-970" t="-260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40873" y="5377853"/>
                <a:ext cx="3827524" cy="69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r-H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hr-H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hr-H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/>
                            </a:rPr>
                            <m:t>𝑚𝑣</m:t>
                          </m:r>
                          <m:sSup>
                            <m:sSupPr>
                              <m:ctrlPr>
                                <a:rPr lang="hr-H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hr-H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r-HR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b="0" i="1" smtClean="0">
                              <a:latin typeface="Cambria Math"/>
                            </a:rPr>
                            <m:t>)(</m:t>
                          </m:r>
                          <m:r>
                            <a:rPr lang="hr-HR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hr-H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hr-HR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𝑐𝑠</m:t>
                          </m:r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hr-H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hr-HR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73" y="5377853"/>
                <a:ext cx="3827524" cy="6973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8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anko\Desktop\glavni_izr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ranko\Desktop\pomo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2168236"/>
            <a:ext cx="9153526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9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ranko\Desktop\pomo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71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828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Međuispit iz Elektromehanike</vt:lpstr>
      <vt:lpstr>Zadatak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Problemi</vt:lpstr>
      <vt:lpstr>Hvala na pažnji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Međuispit iz Elektromehanike</dc:title>
  <dc:creator>Branko</dc:creator>
  <cp:lastModifiedBy>Branko</cp:lastModifiedBy>
  <cp:revision>18</cp:revision>
  <dcterms:created xsi:type="dcterms:W3CDTF">2006-08-16T00:00:00Z</dcterms:created>
  <dcterms:modified xsi:type="dcterms:W3CDTF">2016-12-07T13:05:20Z</dcterms:modified>
</cp:coreProperties>
</file>