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3"/>
  </p:notesMasterIdLst>
  <p:sldIdLst>
    <p:sldId id="256" r:id="rId2"/>
    <p:sldId id="1345" r:id="rId3"/>
    <p:sldId id="1346" r:id="rId4"/>
    <p:sldId id="1347" r:id="rId5"/>
    <p:sldId id="1343" r:id="rId6"/>
    <p:sldId id="1348" r:id="rId7"/>
    <p:sldId id="1349" r:id="rId8"/>
    <p:sldId id="1350" r:id="rId9"/>
    <p:sldId id="1351" r:id="rId10"/>
    <p:sldId id="1357" r:id="rId11"/>
    <p:sldId id="335" r:id="rId12"/>
    <p:sldId id="1358" r:id="rId13"/>
    <p:sldId id="1198" r:id="rId14"/>
    <p:sldId id="1093" r:id="rId15"/>
    <p:sldId id="1208" r:id="rId16"/>
    <p:sldId id="1211" r:id="rId17"/>
    <p:sldId id="1095" r:id="rId18"/>
    <p:sldId id="1100" r:id="rId19"/>
    <p:sldId id="1105" r:id="rId20"/>
    <p:sldId id="1101" r:id="rId21"/>
    <p:sldId id="1098" r:id="rId22"/>
    <p:sldId id="1133" r:id="rId23"/>
    <p:sldId id="1099" r:id="rId24"/>
    <p:sldId id="1200" r:id="rId25"/>
    <p:sldId id="1162" r:id="rId26"/>
    <p:sldId id="1216" r:id="rId27"/>
    <p:sldId id="1164" r:id="rId28"/>
    <p:sldId id="1217" r:id="rId29"/>
    <p:sldId id="1163" r:id="rId30"/>
    <p:sldId id="1359" r:id="rId31"/>
    <p:sldId id="355" r:id="rId32"/>
    <p:sldId id="356" r:id="rId33"/>
    <p:sldId id="1355" r:id="rId34"/>
    <p:sldId id="1174" r:id="rId35"/>
    <p:sldId id="1179" r:id="rId36"/>
    <p:sldId id="1218" r:id="rId37"/>
    <p:sldId id="1181" r:id="rId38"/>
    <p:sldId id="1182" r:id="rId39"/>
    <p:sldId id="1184" r:id="rId40"/>
    <p:sldId id="1185" r:id="rId41"/>
    <p:sldId id="1192" r:id="rId42"/>
    <p:sldId id="1356" r:id="rId43"/>
    <p:sldId id="1177" r:id="rId44"/>
    <p:sldId id="1201" r:id="rId45"/>
    <p:sldId id="1202" r:id="rId46"/>
    <p:sldId id="1203" r:id="rId47"/>
    <p:sldId id="1204" r:id="rId48"/>
    <p:sldId id="1206" r:id="rId49"/>
    <p:sldId id="1209" r:id="rId50"/>
    <p:sldId id="1210" r:id="rId51"/>
    <p:sldId id="1213" r:id="rId52"/>
    <p:sldId id="1214" r:id="rId53"/>
    <p:sldId id="1215" r:id="rId54"/>
    <p:sldId id="1367" r:id="rId55"/>
    <p:sldId id="1227" r:id="rId56"/>
    <p:sldId id="1368" r:id="rId57"/>
    <p:sldId id="1229" r:id="rId58"/>
    <p:sldId id="1197" r:id="rId59"/>
    <p:sldId id="1178" r:id="rId60"/>
    <p:sldId id="1230" r:id="rId61"/>
    <p:sldId id="1369" r:id="rId62"/>
    <p:sldId id="1370" r:id="rId63"/>
    <p:sldId id="1232" r:id="rId64"/>
    <p:sldId id="1233" r:id="rId65"/>
    <p:sldId id="1371" r:id="rId66"/>
    <p:sldId id="1180" r:id="rId67"/>
    <p:sldId id="1373" r:id="rId68"/>
    <p:sldId id="1189" r:id="rId69"/>
    <p:sldId id="1374" r:id="rId70"/>
    <p:sldId id="1375" r:id="rId71"/>
    <p:sldId id="1376" r:id="rId72"/>
    <p:sldId id="1207" r:id="rId73"/>
    <p:sldId id="1237" r:id="rId74"/>
    <p:sldId id="1205" r:id="rId75"/>
    <p:sldId id="1377" r:id="rId76"/>
    <p:sldId id="1378" r:id="rId77"/>
    <p:sldId id="1381" r:id="rId78"/>
    <p:sldId id="1235" r:id="rId79"/>
    <p:sldId id="1236" r:id="rId80"/>
    <p:sldId id="1222" r:id="rId81"/>
    <p:sldId id="1241" r:id="rId82"/>
    <p:sldId id="1382" r:id="rId83"/>
    <p:sldId id="1383" r:id="rId84"/>
    <p:sldId id="1384" r:id="rId85"/>
    <p:sldId id="1385" r:id="rId86"/>
    <p:sldId id="1386" r:id="rId87"/>
    <p:sldId id="1392" r:id="rId88"/>
    <p:sldId id="1387" r:id="rId89"/>
    <p:sldId id="1393" r:id="rId90"/>
    <p:sldId id="1388" r:id="rId91"/>
    <p:sldId id="138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95" autoAdjust="0"/>
  </p:normalViewPr>
  <p:slideViewPr>
    <p:cSldViewPr>
      <p:cViewPr varScale="1">
        <p:scale>
          <a:sx n="82" d="100"/>
          <a:sy n="82" d="100"/>
        </p:scale>
        <p:origin x="2454" y="84"/>
      </p:cViewPr>
      <p:guideLst>
        <p:guide orient="horz" pos="2160"/>
        <p:guide pos="2880"/>
      </p:guideLst>
    </p:cSldViewPr>
  </p:slideViewPr>
  <p:notesTextViewPr>
    <p:cViewPr>
      <p:scale>
        <a:sx n="3" d="2"/>
        <a:sy n="3" d="2"/>
      </p:scale>
      <p:origin x="0" y="0"/>
    </p:cViewPr>
  </p:notesTextViewPr>
  <p:sorterViewPr>
    <p:cViewPr>
      <p:scale>
        <a:sx n="100" d="100"/>
        <a:sy n="100" d="100"/>
      </p:scale>
      <p:origin x="0" y="-173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0C8EC-C51A-4640-B02B-ED2B311CCEF2}" type="datetimeFigureOut">
              <a:rPr lang="en-US" smtClean="0"/>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28EB4-FB9C-4696-8ECB-AEE2A9FC4C05}" type="slidenum">
              <a:rPr lang="en-US" smtClean="0"/>
              <a:t>‹#›</a:t>
            </a:fld>
            <a:endParaRPr lang="en-US"/>
          </a:p>
        </p:txBody>
      </p:sp>
    </p:spTree>
    <p:extLst>
      <p:ext uri="{BB962C8B-B14F-4D97-AF65-F5344CB8AC3E}">
        <p14:creationId xmlns:p14="http://schemas.microsoft.com/office/powerpoint/2010/main" val="323583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6828EB4-FB9C-4696-8ECB-AEE2A9FC4C05}" type="slidenum">
              <a:rPr lang="en-US" smtClean="0"/>
              <a:t>1</a:t>
            </a:fld>
            <a:endParaRPr lang="en-US"/>
          </a:p>
        </p:txBody>
      </p:sp>
    </p:spTree>
    <p:extLst>
      <p:ext uri="{BB962C8B-B14F-4D97-AF65-F5344CB8AC3E}">
        <p14:creationId xmlns:p14="http://schemas.microsoft.com/office/powerpoint/2010/main" val="272274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828EB4-FB9C-4696-8ECB-AEE2A9FC4C05}" type="slidenum">
              <a:rPr lang="en-US" smtClean="0"/>
              <a:t>11</a:t>
            </a:fld>
            <a:endParaRPr lang="en-US"/>
          </a:p>
        </p:txBody>
      </p:sp>
    </p:spTree>
    <p:extLst>
      <p:ext uri="{BB962C8B-B14F-4D97-AF65-F5344CB8AC3E}">
        <p14:creationId xmlns:p14="http://schemas.microsoft.com/office/powerpoint/2010/main" val="394224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finally, to the current paper, on compositional modeling.</a:t>
            </a:r>
          </a:p>
        </p:txBody>
      </p:sp>
      <p:sp>
        <p:nvSpPr>
          <p:cNvPr id="4" name="Slide Number Placeholder 3"/>
          <p:cNvSpPr>
            <a:spLocks noGrp="1"/>
          </p:cNvSpPr>
          <p:nvPr>
            <p:ph type="sldNum" sz="quarter" idx="5"/>
          </p:nvPr>
        </p:nvSpPr>
        <p:spPr/>
        <p:txBody>
          <a:bodyPr/>
          <a:lstStyle/>
          <a:p>
            <a:fld id="{D6828EB4-FB9C-4696-8ECB-AEE2A9FC4C05}" type="slidenum">
              <a:rPr lang="en-US" smtClean="0"/>
              <a:t>12</a:t>
            </a:fld>
            <a:endParaRPr lang="en-US"/>
          </a:p>
        </p:txBody>
      </p:sp>
    </p:spTree>
    <p:extLst>
      <p:ext uri="{BB962C8B-B14F-4D97-AF65-F5344CB8AC3E}">
        <p14:creationId xmlns:p14="http://schemas.microsoft.com/office/powerpoint/2010/main" val="2665516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binary version of the problem.  </a:t>
            </a:r>
          </a:p>
          <a:p>
            <a:r>
              <a:rPr lang="en-US" baseline="0" dirty="0"/>
              <a:t>We have also considered more elaborate versions, where each input fires with some “rate”, formalized in terms of the parameter of a Bernoulli process.</a:t>
            </a:r>
          </a:p>
          <a:p>
            <a:r>
              <a:rPr lang="en-US" baseline="0" dirty="0"/>
              <a:t>We will see that shortly.</a:t>
            </a:r>
          </a:p>
          <a:p>
            <a:endParaRPr lang="en-US" baseline="0" dirty="0"/>
          </a:p>
          <a:p>
            <a:r>
              <a:rPr lang="en-US" baseline="0" dirty="0"/>
              <a:t>Here delta is the error probability.  The probability statements are with probability at least 1 – delta.</a:t>
            </a:r>
          </a:p>
          <a:p>
            <a:endParaRPr lang="en-US" baseline="0" dirty="0"/>
          </a:p>
          <a:p>
            <a:r>
              <a:rPr lang="en-US" baseline="0" dirty="0"/>
              <a:t>Self-stabilizing:</a:t>
            </a:r>
          </a:p>
          <a:p>
            <a:r>
              <a:rPr lang="en-US" baseline="0" dirty="0"/>
              <a:t>Since the network can start from any state.</a:t>
            </a:r>
          </a:p>
          <a:p>
            <a:endParaRPr lang="en-US" baseline="0" dirty="0"/>
          </a:p>
          <a:p>
            <a:r>
              <a:rPr lang="en-US" baseline="0" dirty="0"/>
              <a:t>----------</a:t>
            </a:r>
          </a:p>
          <a:p>
            <a:r>
              <a:rPr lang="en-US" b="1" baseline="0" dirty="0"/>
              <a:t>Competitive learning:</a:t>
            </a:r>
          </a:p>
          <a:p>
            <a:endParaRPr lang="en-US" baseline="0" dirty="0"/>
          </a:p>
          <a:p>
            <a:r>
              <a:rPr lang="en-US" b="1" dirty="0"/>
              <a:t>Competitive learning</a:t>
            </a:r>
            <a:r>
              <a:rPr lang="en-US" dirty="0"/>
              <a:t> is a form of unsupervised </a:t>
            </a:r>
            <a:r>
              <a:rPr lang="en-US" b="1" dirty="0"/>
              <a:t>learning</a:t>
            </a:r>
            <a:r>
              <a:rPr lang="en-US" dirty="0"/>
              <a:t> in ANNs, in which nodes compete for the right to respond to a subset of the input data. A variant of </a:t>
            </a:r>
            <a:r>
              <a:rPr lang="en-US" dirty="0" err="1"/>
              <a:t>Hebbian</a:t>
            </a:r>
            <a:r>
              <a:rPr lang="en-US" dirty="0"/>
              <a:t> </a:t>
            </a:r>
            <a:r>
              <a:rPr lang="en-US" b="1" dirty="0"/>
              <a:t>learning</a:t>
            </a:r>
            <a:r>
              <a:rPr lang="en-US" dirty="0"/>
              <a:t>, </a:t>
            </a:r>
            <a:r>
              <a:rPr lang="en-US" b="1" dirty="0"/>
              <a:t>competitive learning</a:t>
            </a:r>
            <a:r>
              <a:rPr lang="en-US" dirty="0"/>
              <a:t> works by increasing the specialization of each node in the network.</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14</a:t>
            </a:fld>
            <a:endParaRPr lang="en-US"/>
          </a:p>
        </p:txBody>
      </p:sp>
    </p:spTree>
    <p:extLst>
      <p:ext uri="{BB962C8B-B14F-4D97-AF65-F5344CB8AC3E}">
        <p14:creationId xmlns:p14="http://schemas.microsoft.com/office/powerpoint/2010/main" val="168003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depicted</a:t>
            </a:r>
            <a:r>
              <a:rPr lang="en-US" baseline="0" dirty="0"/>
              <a:t> earlier, in describing the model work.</a:t>
            </a:r>
            <a:endParaRPr lang="en-US" dirty="0"/>
          </a:p>
        </p:txBody>
      </p:sp>
      <p:sp>
        <p:nvSpPr>
          <p:cNvPr id="4" name="Slide Number Placeholder 3"/>
          <p:cNvSpPr>
            <a:spLocks noGrp="1"/>
          </p:cNvSpPr>
          <p:nvPr>
            <p:ph type="sldNum" sz="quarter" idx="10"/>
          </p:nvPr>
        </p:nvSpPr>
        <p:spPr/>
        <p:txBody>
          <a:bodyPr/>
          <a:lstStyle/>
          <a:p>
            <a:fld id="{D6828EB4-FB9C-4696-8ECB-AEE2A9FC4C05}" type="slidenum">
              <a:rPr lang="en-US" smtClean="0"/>
              <a:t>15</a:t>
            </a:fld>
            <a:endParaRPr lang="en-US"/>
          </a:p>
        </p:txBody>
      </p:sp>
    </p:spTree>
    <p:extLst>
      <p:ext uri="{BB962C8B-B14F-4D97-AF65-F5344CB8AC3E}">
        <p14:creationId xmlns:p14="http://schemas.microsoft.com/office/powerpoint/2010/main" val="207431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no outputs are firing, the inhibitors don’t fire (WHP).  So that encourages all the outputs corresponding to firing inputs to fire.</a:t>
            </a:r>
          </a:p>
          <a:p>
            <a:endParaRPr lang="en-US" dirty="0"/>
          </a:p>
          <a:p>
            <a:r>
              <a:rPr lang="en-US" dirty="0"/>
              <a:t>Once the convergence inhibitor stops firing, a currently firing output continues to fire.</a:t>
            </a:r>
          </a:p>
          <a:p>
            <a:r>
              <a:rPr lang="en-US" dirty="0"/>
              <a:t>Its self-loop helps to keep it going.</a:t>
            </a:r>
          </a:p>
          <a:p>
            <a:r>
              <a:rPr lang="en-US" dirty="0"/>
              <a:t>But the stability inhibitor provides enough inhibition to prevent outputs that didn’t fire at time t from firing at time t+1.</a:t>
            </a:r>
          </a:p>
        </p:txBody>
      </p:sp>
      <p:sp>
        <p:nvSpPr>
          <p:cNvPr id="4" name="Slide Number Placeholder 3"/>
          <p:cNvSpPr>
            <a:spLocks noGrp="1"/>
          </p:cNvSpPr>
          <p:nvPr>
            <p:ph type="sldNum" sz="quarter" idx="5"/>
          </p:nvPr>
        </p:nvSpPr>
        <p:spPr/>
        <p:txBody>
          <a:bodyPr/>
          <a:lstStyle/>
          <a:p>
            <a:fld id="{8577803C-146D-406E-B575-E96C64D63639}" type="slidenum">
              <a:rPr lang="en-US" smtClean="0"/>
              <a:t>16</a:t>
            </a:fld>
            <a:endParaRPr lang="en-US"/>
          </a:p>
        </p:txBody>
      </p:sp>
    </p:spTree>
    <p:extLst>
      <p:ext uri="{BB962C8B-B14F-4D97-AF65-F5344CB8AC3E}">
        <p14:creationId xmlns:p14="http://schemas.microsoft.com/office/powerpoint/2010/main" val="158931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convergence</a:t>
            </a:r>
            <a:r>
              <a:rPr lang="en-US" baseline="0" dirty="0"/>
              <a:t> is achieved in one pass</a:t>
            </a:r>
            <a:r>
              <a:rPr lang="en-US" dirty="0"/>
              <a:t> just with constant probability,</a:t>
            </a:r>
            <a:r>
              <a:rPr lang="en-US" baseline="0" dirty="0"/>
              <a:t> not high probability.  If it fails, then this repeats.  A constant number of tries should succeed WHP.</a:t>
            </a:r>
          </a:p>
          <a:p>
            <a:endParaRPr lang="en-US" baseline="0" dirty="0"/>
          </a:p>
          <a:p>
            <a:r>
              <a:rPr lang="en-US" baseline="0" dirty="0"/>
              <a:t>This mechanism is “self-stabilizing”, meaning that it works starting from any state.  That is important if we want to say that this just repeats if it fails.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17</a:t>
            </a:fld>
            <a:endParaRPr lang="en-US"/>
          </a:p>
        </p:txBody>
      </p:sp>
    </p:spTree>
    <p:extLst>
      <p:ext uri="{BB962C8B-B14F-4D97-AF65-F5344CB8AC3E}">
        <p14:creationId xmlns:p14="http://schemas.microsoft.com/office/powerpoint/2010/main" val="1482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Filling in more of the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Add </a:t>
            </a:r>
            <a:r>
              <a:rPr lang="en-US" dirty="0"/>
              <a:t>biases</a:t>
            </a:r>
            <a:r>
              <a:rPr lang="en-US" baseline="0" dirty="0"/>
              <a:t> for the output neurons,</a:t>
            </a:r>
            <a:r>
              <a:rPr lang="en-US" dirty="0"/>
              <a:t> and weights</a:t>
            </a:r>
            <a:r>
              <a:rPr lang="en-US" baseline="0" dirty="0"/>
              <a:t> for all edges.</a:t>
            </a:r>
            <a:endParaRPr lang="en-US" b="0" dirty="0"/>
          </a:p>
          <a:p>
            <a:endParaRPr lang="en-US" b="0" dirty="0"/>
          </a:p>
          <a:p>
            <a:r>
              <a:rPr lang="en-US" b="0" dirty="0"/>
              <a:t>Technically, this uses temperature parameter lambda =</a:t>
            </a:r>
            <a:r>
              <a:rPr lang="en-US" b="0" baseline="0" dirty="0"/>
              <a:t> 1, whereas the sigmoid function would allow more general values of lambda.</a:t>
            </a:r>
            <a:endParaRPr lang="en-US" b="1" dirty="0"/>
          </a:p>
          <a:p>
            <a:endParaRPr lang="en-US" dirty="0"/>
          </a:p>
          <a:p>
            <a:pPr defTabSz="933237">
              <a:defRPr/>
            </a:pPr>
            <a:r>
              <a:rPr lang="en-US" dirty="0"/>
              <a:t>Weights are the</a:t>
            </a:r>
            <a:r>
              <a:rPr lang="en-US" baseline="0" dirty="0"/>
              <a:t> same </a:t>
            </a:r>
            <a:r>
              <a:rPr lang="en-US" dirty="0"/>
              <a:t>for same types of neurons.</a:t>
            </a:r>
          </a:p>
          <a:p>
            <a:r>
              <a:rPr lang="en-US" dirty="0"/>
              <a:t>That</a:t>
            </a:r>
            <a:r>
              <a:rPr lang="en-US" baseline="0" dirty="0"/>
              <a:t> is, e</a:t>
            </a:r>
            <a:r>
              <a:rPr lang="en-US" dirty="0"/>
              <a:t>ach type of arrow (input to output, output to self, output to inhibitor,</a:t>
            </a:r>
            <a:r>
              <a:rPr lang="en-US" baseline="0" dirty="0"/>
              <a:t> and inhibitor to output) has one weight everywhere that type of edge appears.</a:t>
            </a:r>
          </a:p>
          <a:p>
            <a:endParaRPr lang="en-US" baseline="0" dirty="0"/>
          </a:p>
          <a:p>
            <a:r>
              <a:rPr lang="en-US" baseline="0" dirty="0"/>
              <a:t>So we have a built-in symmetry in the network.  Symmetry gets broken using randomness.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18</a:t>
            </a:fld>
            <a:endParaRPr lang="en-US"/>
          </a:p>
        </p:txBody>
      </p:sp>
    </p:spTree>
    <p:extLst>
      <p:ext uri="{BB962C8B-B14F-4D97-AF65-F5344CB8AC3E}">
        <p14:creationId xmlns:p14="http://schemas.microsoft.com/office/powerpoint/2010/main" val="2335816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Weighting factor:</a:t>
                </a:r>
              </a:p>
              <a:p>
                <a:endParaRPr lang="en-US" dirty="0"/>
              </a:p>
              <a:p>
                <a:r>
                  <a:rPr lang="en-US" dirty="0"/>
                  <a:t>This is the</a:t>
                </a:r>
                <a:r>
                  <a:rPr lang="en-US" baseline="0" dirty="0"/>
                  <a:t> same network, only now a</a:t>
                </a:r>
                <a:r>
                  <a:rPr lang="en-US" dirty="0"/>
                  <a:t>ll the weights and biases are multiplied by a parameter </a:t>
                </a:r>
                <a14:m>
                  <m:oMath xmlns:m="http://schemas.openxmlformats.org/officeDocument/2006/math">
                    <m:r>
                      <m:rPr>
                        <m:sty m:val="p"/>
                      </m:rPr>
                      <a:rPr lang="en-US" b="0" i="1" dirty="0" smtClean="0">
                        <a:latin typeface="Cambria Math"/>
                      </a:rPr>
                      <m:t>γ</m:t>
                    </m:r>
                  </m:oMath>
                </a14:m>
                <a:r>
                  <a:rPr lang="en-US" i="1" dirty="0">
                    <a:latin typeface="Cambria Math"/>
                  </a:rPr>
                  <a:t>.</a:t>
                </a:r>
              </a:p>
              <a:p>
                <a:pP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a:p>
                <a:r>
                  <a:rPr lang="en-US" dirty="0"/>
                  <a:t>This is the version</a:t>
                </a:r>
                <a:r>
                  <a:rPr lang="en-US" baseline="0" dirty="0"/>
                  <a:t> I will assume from now on.</a:t>
                </a:r>
              </a:p>
              <a:p>
                <a:endParaRPr lang="en-US" baseline="0" dirty="0"/>
              </a:p>
              <a:p>
                <a:r>
                  <a:rPr lang="en-US" baseline="0" dirty="0"/>
                  <a:t>We require that </a:t>
                </a:r>
                <a14:m>
                  <m:oMath xmlns:m="http://schemas.openxmlformats.org/officeDocument/2006/math">
                    <m:r>
                      <m:rPr>
                        <m:sty m:val="p"/>
                      </m:rPr>
                      <a:rPr lang="en-US" b="0" i="1" dirty="0" smtClean="0">
                        <a:latin typeface="Cambria Math"/>
                      </a:rPr>
                      <m:t>γ</m:t>
                    </m:r>
                  </m:oMath>
                </a14:m>
                <a:r>
                  <a:rPr lang="en-US" baseline="0" dirty="0"/>
                  <a:t> is </a:t>
                </a:r>
                <a14:m>
                  <m:oMath xmlns:m="http://schemas.openxmlformats.org/officeDocument/2006/math">
                    <m:r>
                      <m:rPr>
                        <m:sty m:val="p"/>
                      </m:rPr>
                      <a:rPr lang="en-US" b="0" i="0" baseline="0" smtClean="0">
                        <a:latin typeface="Cambria Math"/>
                      </a:rPr>
                      <m:t>Ω</m:t>
                    </m:r>
                    <m:r>
                      <a:rPr lang="en-US" b="0" i="1" baseline="0" smtClean="0">
                        <a:latin typeface="Cambria Math"/>
                      </a:rPr>
                      <m:t>(</m:t>
                    </m:r>
                    <m:func>
                      <m:funcPr>
                        <m:ctrlPr>
                          <a:rPr lang="en-US" b="0" i="1" baseline="0" smtClean="0">
                            <a:latin typeface="Cambria Math" panose="02040503050406030204" pitchFamily="18" charset="0"/>
                          </a:rPr>
                        </m:ctrlPr>
                      </m:funcPr>
                      <m:fName>
                        <m:r>
                          <m:rPr>
                            <m:sty m:val="p"/>
                          </m:rPr>
                          <a:rPr lang="en-US" b="0" i="0" baseline="0" smtClean="0">
                            <a:latin typeface="Cambria Math"/>
                          </a:rPr>
                          <m:t>log</m:t>
                        </m:r>
                      </m:fName>
                      <m:e>
                        <m:d>
                          <m:dPr>
                            <m:ctrlPr>
                              <a:rPr lang="en-US" b="0" i="1" baseline="0" smtClean="0">
                                <a:latin typeface="Cambria Math" panose="02040503050406030204" pitchFamily="18" charset="0"/>
                              </a:rPr>
                            </m:ctrlPr>
                          </m:dPr>
                          <m:e>
                            <m:r>
                              <a:rPr lang="en-US" b="0" i="1" baseline="0" smtClean="0">
                                <a:latin typeface="Cambria Math"/>
                              </a:rPr>
                              <m:t>𝑛</m:t>
                            </m:r>
                            <m:r>
                              <a:rPr lang="en-US" b="0" i="1" baseline="0" smtClean="0">
                                <a:latin typeface="Cambria Math"/>
                              </a:rPr>
                              <m:t> </m:t>
                            </m:r>
                            <m:sSub>
                              <m:sSubPr>
                                <m:ctrlPr>
                                  <a:rPr lang="en-US" b="0" i="1" baseline="0" smtClean="0">
                                    <a:latin typeface="Cambria Math" panose="02040503050406030204" pitchFamily="18" charset="0"/>
                                  </a:rPr>
                                </m:ctrlPr>
                              </m:sSubPr>
                              <m:e>
                                <m:r>
                                  <a:rPr lang="en-US" b="0" i="1" baseline="0" smtClean="0">
                                    <a:latin typeface="Cambria Math"/>
                                  </a:rPr>
                                  <m:t>𝑡</m:t>
                                </m:r>
                              </m:e>
                              <m:sub>
                                <m:r>
                                  <a:rPr lang="en-US" b="0" i="1" baseline="0" smtClean="0">
                                    <a:latin typeface="Cambria Math"/>
                                  </a:rPr>
                                  <m:t>𝑠</m:t>
                                </m:r>
                              </m:sub>
                            </m:sSub>
                          </m:e>
                        </m:d>
                      </m:e>
                    </m:func>
                    <m:r>
                      <a:rPr lang="en-US" b="0" i="1" baseline="0" smtClean="0">
                        <a:latin typeface="Cambria Math"/>
                      </a:rPr>
                      <m:t>)</m:t>
                    </m:r>
                  </m:oMath>
                </a14:m>
                <a:r>
                  <a:rPr lang="en-US" baseline="0" dirty="0"/>
                  <a:t>, where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a:rPr>
                          <m:t>𝑡</m:t>
                        </m:r>
                      </m:e>
                      <m:sub>
                        <m:r>
                          <a:rPr lang="en-US" i="1" baseline="0" dirty="0" smtClean="0">
                            <a:latin typeface="Cambria Math"/>
                          </a:rPr>
                          <m:t>𝑠</m:t>
                        </m:r>
                      </m:sub>
                    </m:sSub>
                    <m:r>
                      <a:rPr lang="en-US" i="1" baseline="0" dirty="0" smtClean="0">
                        <a:latin typeface="Cambria Math"/>
                      </a:rPr>
                      <m:t> </m:t>
                    </m:r>
                  </m:oMath>
                </a14:m>
                <a:r>
                  <a:rPr lang="en-US" baseline="0" dirty="0"/>
                  <a:t>is the stability time.</a:t>
                </a:r>
              </a:p>
              <a:p>
                <a:r>
                  <a:rPr lang="en-US" baseline="0" dirty="0"/>
                  <a:t>That means we can increase the stability time by increasing </a:t>
                </a:r>
                <a14:m>
                  <m:oMath xmlns:m="http://schemas.openxmlformats.org/officeDocument/2006/math">
                    <m:r>
                      <m:rPr>
                        <m:sty m:val="p"/>
                      </m:rPr>
                      <a:rPr lang="en-US" b="0" i="1" dirty="0" smtClean="0">
                        <a:latin typeface="Cambria Math"/>
                      </a:rPr>
                      <m:t>γ</m:t>
                    </m:r>
                  </m:oMath>
                </a14:m>
                <a:r>
                  <a:rPr lang="en-US" baseline="0" dirty="0"/>
                  <a:t>, specifically, a linear increase in </a:t>
                </a:r>
                <a14:m>
                  <m:oMath xmlns:m="http://schemas.openxmlformats.org/officeDocument/2006/math">
                    <m:r>
                      <m:rPr>
                        <m:sty m:val="p"/>
                      </m:rPr>
                      <a:rPr lang="en-US" b="0" i="1" dirty="0" smtClean="0">
                        <a:latin typeface="Cambria Math"/>
                      </a:rPr>
                      <m:t>γ</m:t>
                    </m:r>
                  </m:oMath>
                </a14:m>
                <a:r>
                  <a:rPr lang="en-US" baseline="0" dirty="0"/>
                  <a:t> yields an exponential increase in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a:rPr>
                          <m:t>𝑡</m:t>
                        </m:r>
                      </m:e>
                      <m:sub>
                        <m:r>
                          <a:rPr lang="en-US" i="1" baseline="0" dirty="0" smtClean="0">
                            <a:latin typeface="Cambria Math"/>
                          </a:rPr>
                          <m:t>𝑠</m:t>
                        </m:r>
                      </m:sub>
                    </m:sSub>
                  </m:oMath>
                </a14:m>
                <a:r>
                  <a:rPr lang="en-US" baseline="0" dirty="0"/>
                  <a:t>.</a:t>
                </a:r>
              </a:p>
              <a:p>
                <a:endParaRPr lang="en-US" baseline="0" dirty="0"/>
              </a:p>
              <a:p>
                <a:r>
                  <a:rPr lang="en-US" baseline="0" dirty="0"/>
                  <a:t>The convergence time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𝑐</m:t>
                        </m:r>
                      </m:sub>
                    </m:sSub>
                  </m:oMath>
                </a14:m>
                <a:r>
                  <a:rPr lang="en-US" baseline="0" dirty="0"/>
                  <a:t> doesn’t depend directly on </a:t>
                </a:r>
                <a14:m>
                  <m:oMath xmlns:m="http://schemas.openxmlformats.org/officeDocument/2006/math">
                    <m:r>
                      <m:rPr>
                        <m:sty m:val="p"/>
                      </m:rPr>
                      <a:rPr lang="en-US" b="0" i="1" dirty="0" smtClean="0">
                        <a:latin typeface="Cambria Math"/>
                      </a:rPr>
                      <m:t>γ</m:t>
                    </m:r>
                    <m:r>
                      <a:rPr lang="en-US" b="0" i="1" dirty="0" smtClean="0">
                        <a:latin typeface="Cambria Math"/>
                      </a:rPr>
                      <m:t>,</m:t>
                    </m:r>
                  </m:oMath>
                </a14:m>
                <a:r>
                  <a:rPr lang="en-US" baseline="0" dirty="0"/>
                  <a:t> though.</a:t>
                </a:r>
              </a:p>
              <a:p>
                <a:endParaRPr lang="en-US" dirty="0"/>
              </a:p>
              <a:p>
                <a:r>
                  <a:rPr lang="en-US" dirty="0"/>
                  <a:t>----------</a:t>
                </a:r>
              </a:p>
              <a:p>
                <a:r>
                  <a:rPr lang="en-US" b="1" dirty="0"/>
                  <a:t>Weighting vs. temperature parameter:</a:t>
                </a:r>
              </a:p>
              <a:p>
                <a:endParaRPr lang="en-US" dirty="0"/>
              </a:p>
              <a:p>
                <a:r>
                  <a:rPr lang="en-US" baseline="0" dirty="0"/>
                  <a:t>As an alternative to using a weighting factor </a:t>
                </a:r>
                <a14:m>
                  <m:oMath xmlns:m="http://schemas.openxmlformats.org/officeDocument/2006/math">
                    <m:r>
                      <m:rPr>
                        <m:sty m:val="p"/>
                      </m:rPr>
                      <a:rPr lang="en-US" b="0" i="1" dirty="0" smtClean="0">
                        <a:latin typeface="Cambria Math"/>
                      </a:rPr>
                      <m:t>γ</m:t>
                    </m:r>
                    <m:r>
                      <a:rPr lang="en-US" b="0" i="0" dirty="0" smtClean="0">
                        <a:latin typeface="Cambria Math"/>
                      </a:rPr>
                      <m:t>, </m:t>
                    </m:r>
                  </m:oMath>
                </a14:m>
                <a:r>
                  <a:rPr lang="en-US" baseline="0" dirty="0"/>
                  <a:t>we could have adjusted the temperature parameter </a:t>
                </a:r>
                <a14:m>
                  <m:oMath xmlns:m="http://schemas.openxmlformats.org/officeDocument/2006/math">
                    <m:r>
                      <m:rPr>
                        <m:sty m:val="p"/>
                      </m:rPr>
                      <a:rPr lang="en-US" b="0" i="1" baseline="0" smtClean="0">
                        <a:latin typeface="Cambria Math"/>
                      </a:rPr>
                      <m:t>λ</m:t>
                    </m:r>
                  </m:oMath>
                </a14:m>
                <a:r>
                  <a:rPr lang="en-US" baseline="0" dirty="0"/>
                  <a:t> in the exponent I the denominator of the sigmoid function.</a:t>
                </a:r>
              </a:p>
              <a:p>
                <a:r>
                  <a:rPr lang="en-US" baseline="0" dirty="0"/>
                  <a:t>These are “equivalent” in a sense; we have a sketch of an equivalence theorem in the paper, section 2.4.</a:t>
                </a:r>
              </a:p>
              <a:p>
                <a:endParaRPr lang="en-US" baseline="0"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b="1" dirty="0" smtClean="0"/>
                  <a:t>Weighting factor:</a:t>
                </a:r>
              </a:p>
              <a:p>
                <a:endParaRPr lang="en-US" dirty="0" smtClean="0"/>
              </a:p>
              <a:p>
                <a:r>
                  <a:rPr lang="en-US" dirty="0" smtClean="0"/>
                  <a:t>This </a:t>
                </a:r>
                <a:r>
                  <a:rPr lang="en-US" dirty="0" smtClean="0"/>
                  <a:t>is the</a:t>
                </a:r>
                <a:r>
                  <a:rPr lang="en-US" baseline="0" dirty="0" smtClean="0"/>
                  <a:t> same network, only now a</a:t>
                </a:r>
                <a:r>
                  <a:rPr lang="en-US" dirty="0" smtClean="0"/>
                  <a:t>ll the weights and biases are multiplied by a parameter </a:t>
                </a:r>
                <a:r>
                  <a:rPr lang="en-US" b="0" i="0" dirty="0" smtClean="0">
                    <a:latin typeface="Cambria Math"/>
                  </a:rPr>
                  <a:t>γ</a:t>
                </a:r>
                <a:r>
                  <a:rPr lang="en-US" i="1" dirty="0" smtClean="0">
                    <a:latin typeface="Cambria Math"/>
                  </a:rPr>
                  <a:t>.</a:t>
                </a:r>
              </a:p>
              <a:p>
                <a:r>
                  <a:rPr lang="en-US" i="0" dirty="0" smtClean="0">
                    <a:latin typeface="Cambria Math"/>
                  </a:rPr>
                  <a:t>.</a:t>
                </a:r>
                <a:endParaRPr lang="en-US" dirty="0" smtClean="0"/>
              </a:p>
              <a:p>
                <a:r>
                  <a:rPr lang="en-US" dirty="0" smtClean="0"/>
                  <a:t>This is the version we will use</a:t>
                </a:r>
                <a:r>
                  <a:rPr lang="en-US" baseline="0" dirty="0" smtClean="0"/>
                  <a:t> for the rest of this </a:t>
                </a:r>
                <a:r>
                  <a:rPr lang="en-US" baseline="0" dirty="0" smtClean="0"/>
                  <a:t>section of the talk</a:t>
                </a:r>
                <a:r>
                  <a:rPr lang="en-US" baseline="0" dirty="0" smtClean="0"/>
                  <a:t>.</a:t>
                </a:r>
              </a:p>
              <a:p>
                <a:endParaRPr lang="en-US" baseline="0" dirty="0" smtClean="0"/>
              </a:p>
              <a:p>
                <a:r>
                  <a:rPr lang="en-US" baseline="0" dirty="0" smtClean="0"/>
                  <a:t>We require </a:t>
                </a:r>
                <a:r>
                  <a:rPr lang="en-US" baseline="0" dirty="0" smtClean="0"/>
                  <a:t>that </a:t>
                </a:r>
                <a:r>
                  <a:rPr lang="en-US" b="0" i="0" dirty="0" smtClean="0">
                    <a:latin typeface="Cambria Math"/>
                  </a:rPr>
                  <a:t>γ</a:t>
                </a:r>
                <a:r>
                  <a:rPr lang="en-US" baseline="0" dirty="0" smtClean="0"/>
                  <a:t> is </a:t>
                </a:r>
                <a:r>
                  <a:rPr lang="en-US" b="0" i="0" baseline="0" smtClean="0">
                    <a:latin typeface="Cambria Math"/>
                  </a:rPr>
                  <a:t>Ω(log⁡(𝑛 𝑡_𝑠 ))</a:t>
                </a:r>
                <a:r>
                  <a:rPr lang="en-US" baseline="0" dirty="0" smtClean="0"/>
                  <a:t>, </a:t>
                </a:r>
                <a:r>
                  <a:rPr lang="en-US" baseline="0" dirty="0" smtClean="0"/>
                  <a:t>where </a:t>
                </a:r>
                <a:r>
                  <a:rPr lang="en-US" i="0" baseline="0" dirty="0" smtClean="0">
                    <a:latin typeface="Cambria Math"/>
                  </a:rPr>
                  <a:t>𝑡_𝑠 </a:t>
                </a:r>
                <a:r>
                  <a:rPr lang="en-US" i="0" baseline="0" dirty="0" smtClean="0">
                    <a:latin typeface="Cambria Math"/>
                  </a:rPr>
                  <a:t> </a:t>
                </a:r>
                <a:r>
                  <a:rPr lang="en-US" baseline="0" dirty="0" smtClean="0"/>
                  <a:t>is the stability time.</a:t>
                </a:r>
              </a:p>
              <a:p>
                <a:r>
                  <a:rPr lang="en-US" baseline="0" dirty="0" smtClean="0"/>
                  <a:t>That means that we can increase the stability time by increasing </a:t>
                </a:r>
                <a:r>
                  <a:rPr lang="en-US" b="0" i="0" dirty="0" smtClean="0">
                    <a:latin typeface="Cambria Math"/>
                  </a:rPr>
                  <a:t>γ</a:t>
                </a:r>
                <a:r>
                  <a:rPr lang="en-US" baseline="0" dirty="0" smtClean="0"/>
                  <a:t>, specifically, a linear increase in </a:t>
                </a:r>
                <a:r>
                  <a:rPr lang="en-US" b="0" i="0" dirty="0" smtClean="0">
                    <a:latin typeface="Cambria Math"/>
                  </a:rPr>
                  <a:t>γ</a:t>
                </a:r>
                <a:r>
                  <a:rPr lang="en-US" baseline="0" dirty="0" smtClean="0"/>
                  <a:t> yields an exponential increase in </a:t>
                </a:r>
                <a:r>
                  <a:rPr lang="en-US" i="0" baseline="0" dirty="0" smtClean="0">
                    <a:latin typeface="Cambria Math"/>
                  </a:rPr>
                  <a:t>𝑡_𝑠</a:t>
                </a:r>
                <a:r>
                  <a:rPr lang="en-US" baseline="0" dirty="0" smtClean="0"/>
                  <a:t>.</a:t>
                </a:r>
              </a:p>
              <a:p>
                <a:endParaRPr lang="en-US" baseline="0" dirty="0" smtClean="0"/>
              </a:p>
              <a:p>
                <a:r>
                  <a:rPr lang="en-US" baseline="0" dirty="0" smtClean="0"/>
                  <a:t>The convergence time </a:t>
                </a:r>
                <a:r>
                  <a:rPr lang="en-US" i="0" dirty="0" smtClean="0">
                    <a:latin typeface="Cambria Math"/>
                  </a:rPr>
                  <a:t>𝑡</a:t>
                </a:r>
                <a:r>
                  <a:rPr lang="en-US" i="0" dirty="0" smtClean="0">
                    <a:latin typeface="Cambria Math"/>
                  </a:rPr>
                  <a:t>_</a:t>
                </a:r>
                <a:r>
                  <a:rPr lang="en-US" i="0" dirty="0" smtClean="0">
                    <a:latin typeface="Cambria Math"/>
                  </a:rPr>
                  <a:t>𝑐</a:t>
                </a:r>
                <a:r>
                  <a:rPr lang="en-US" baseline="0" dirty="0" smtClean="0"/>
                  <a:t> </a:t>
                </a:r>
                <a:r>
                  <a:rPr lang="en-US" baseline="0" dirty="0" smtClean="0"/>
                  <a:t>doesn’t depend directly on </a:t>
                </a:r>
                <a:r>
                  <a:rPr lang="en-US" b="0" i="0" dirty="0" smtClean="0">
                    <a:latin typeface="Cambria Math"/>
                  </a:rPr>
                  <a:t>γ,</a:t>
                </a:r>
                <a:r>
                  <a:rPr lang="en-US" baseline="0" dirty="0" smtClean="0"/>
                  <a:t> though.</a:t>
                </a:r>
              </a:p>
              <a:p>
                <a:endParaRPr lang="en-US" dirty="0" smtClean="0"/>
              </a:p>
              <a:p>
                <a:r>
                  <a:rPr lang="en-US" dirty="0" smtClean="0"/>
                  <a:t>----------</a:t>
                </a:r>
              </a:p>
              <a:p>
                <a:r>
                  <a:rPr lang="en-US" b="1" dirty="0" smtClean="0"/>
                  <a:t>Weighting </a:t>
                </a:r>
                <a:r>
                  <a:rPr lang="en-US" b="1" dirty="0" smtClean="0"/>
                  <a:t>vs. temperature parameter:</a:t>
                </a:r>
              </a:p>
              <a:p>
                <a:endParaRPr lang="en-US" dirty="0" smtClean="0"/>
              </a:p>
              <a:p>
                <a:r>
                  <a:rPr lang="en-US" baseline="0" dirty="0" smtClean="0"/>
                  <a:t>As an alternative to using </a:t>
                </a:r>
                <a:r>
                  <a:rPr lang="en-US" baseline="0" dirty="0" smtClean="0"/>
                  <a:t>a weighting factor </a:t>
                </a:r>
                <a:r>
                  <a:rPr lang="en-US" b="0" i="0" dirty="0" smtClean="0">
                    <a:latin typeface="Cambria Math"/>
                  </a:rPr>
                  <a:t>γ, </a:t>
                </a:r>
                <a:r>
                  <a:rPr lang="en-US" baseline="0" dirty="0" smtClean="0"/>
                  <a:t>we could have included a “temperature</a:t>
                </a:r>
                <a:r>
                  <a:rPr lang="en-US" baseline="0" dirty="0" smtClean="0"/>
                  <a:t>” parameter </a:t>
                </a:r>
                <a:r>
                  <a:rPr lang="en-US" b="0" i="0" baseline="0" smtClean="0">
                    <a:latin typeface="Cambria Math"/>
                  </a:rPr>
                  <a:t>λ</a:t>
                </a:r>
                <a:r>
                  <a:rPr lang="en-US" baseline="0" dirty="0" smtClean="0"/>
                  <a:t> </a:t>
                </a:r>
                <a:r>
                  <a:rPr lang="en-US" baseline="0" dirty="0" smtClean="0"/>
                  <a:t>in the exponent of the sigmoid function</a:t>
                </a:r>
                <a:r>
                  <a:rPr lang="en-US" baseline="0" dirty="0" smtClean="0"/>
                  <a:t>.</a:t>
                </a:r>
              </a:p>
              <a:p>
                <a:r>
                  <a:rPr lang="en-US" baseline="0" dirty="0" smtClean="0"/>
                  <a:t>These are “equivalent” in a sense; we have a sketch of an equivalence theorem.</a:t>
                </a:r>
              </a:p>
              <a:p>
                <a:r>
                  <a:rPr lang="en-US" baseline="0" dirty="0" smtClean="0"/>
                  <a:t>***Where is this?</a:t>
                </a:r>
                <a:endParaRPr lang="en-US" baseline="0" dirty="0" smtClean="0"/>
              </a:p>
              <a:p>
                <a:endParaRPr lang="en-US" baseline="0" dirty="0" smtClean="0"/>
              </a:p>
              <a:p>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19</a:t>
            </a:fld>
            <a:endParaRPr lang="en-US"/>
          </a:p>
        </p:txBody>
      </p:sp>
    </p:spTree>
    <p:extLst>
      <p:ext uri="{BB962C8B-B14F-4D97-AF65-F5344CB8AC3E}">
        <p14:creationId xmlns:p14="http://schemas.microsoft.com/office/powerpoint/2010/main" val="4074731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More formally…</a:t>
                </a:r>
              </a:p>
              <a:p>
                <a:endParaRPr lang="en-US" b="1" dirty="0"/>
              </a:p>
              <a:p>
                <a:r>
                  <a:rPr lang="en-US" b="0" dirty="0"/>
                  <a:t>The c is just some constant, specified in the paper</a:t>
                </a:r>
                <a:r>
                  <a:rPr lang="en-US" b="0" baseline="0" dirty="0"/>
                  <a:t> but not here.</a:t>
                </a:r>
                <a:endParaRPr lang="en-US" b="0" dirty="0"/>
              </a:p>
              <a:p>
                <a:endParaRPr lang="en-US" dirty="0"/>
              </a:p>
              <a:p>
                <a:r>
                  <a:rPr lang="en-US" dirty="0"/>
                  <a:t>The weighting factor must be big enough,</a:t>
                </a:r>
                <a:r>
                  <a:rPr lang="en-US" baseline="0" dirty="0"/>
                  <a:t> larger if we want a longer stabilization time.</a:t>
                </a:r>
              </a:p>
              <a:p>
                <a:r>
                  <a:rPr lang="en-US" baseline="0" dirty="0"/>
                  <a:t>The weighting factor need grow only logarithmically with the stabilization time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a:rPr>
                          <m:t>𝑡</m:t>
                        </m:r>
                      </m:e>
                      <m:sub>
                        <m:r>
                          <a:rPr lang="en-US" i="1" baseline="0" dirty="0" smtClean="0">
                            <a:latin typeface="Cambria Math"/>
                          </a:rPr>
                          <m:t>𝑠</m:t>
                        </m:r>
                      </m:sub>
                    </m:sSub>
                  </m:oMath>
                </a14:m>
                <a:r>
                  <a:rPr lang="en-US" baseline="0" dirty="0"/>
                  <a:t>.</a:t>
                </a:r>
              </a:p>
              <a:p>
                <a:endParaRPr lang="en-US" baseline="0" dirty="0"/>
              </a:p>
              <a:p>
                <a:r>
                  <a:rPr lang="en-US" baseline="0" dirty="0"/>
                  <a:t>Note that here we have introduced the failure probability delta as well; I am mostly ignoring that in this talk, but of course all the results depend on that.</a:t>
                </a:r>
              </a:p>
              <a:p>
                <a:endParaRPr lang="en-US" baseline="0" dirty="0"/>
              </a:p>
              <a:p>
                <a:r>
                  <a:rPr lang="en-US" baseline="0" dirty="0"/>
                  <a:t>The convergence time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a:rPr>
                          <m:t>𝑡</m:t>
                        </m:r>
                      </m:e>
                      <m:sub>
                        <m:r>
                          <a:rPr lang="en-US" b="0" i="1" baseline="0" smtClean="0">
                            <a:latin typeface="Cambria Math"/>
                          </a:rPr>
                          <m:t>𝑐</m:t>
                        </m:r>
                      </m:sub>
                    </m:sSub>
                    <m:r>
                      <a:rPr lang="en-US" b="0" i="0" baseline="0" smtClean="0">
                        <a:latin typeface="Cambria Math"/>
                      </a:rPr>
                      <m:t> </m:t>
                    </m:r>
                  </m:oMath>
                </a14:m>
                <a:r>
                  <a:rPr lang="en-US" baseline="0" dirty="0"/>
                  <a:t>is roughly log n in any case.</a:t>
                </a:r>
              </a:p>
              <a:p>
                <a:r>
                  <a:rPr lang="en-US" baseline="0" dirty="0"/>
                  <a:t>Again, I am ignoring the error probability </a:t>
                </a:r>
                <a14:m>
                  <m:oMath xmlns:m="http://schemas.openxmlformats.org/officeDocument/2006/math">
                    <m:r>
                      <m:rPr>
                        <m:sty m:val="p"/>
                      </m:rPr>
                      <a:rPr lang="en-US" b="0" i="1" baseline="0" smtClean="0">
                        <a:latin typeface="Cambria Math"/>
                      </a:rPr>
                      <m:t>δ</m:t>
                    </m:r>
                  </m:oMath>
                </a14:m>
                <a:r>
                  <a:rPr lang="en-US" baseline="0" dirty="0"/>
                  <a:t> in this informal description.</a:t>
                </a:r>
              </a:p>
              <a:p>
                <a:endParaRPr lang="en-US" baseline="0" dirty="0"/>
              </a:p>
              <a:p>
                <a:r>
                  <a:rPr lang="en-US" baseline="0" dirty="0"/>
                  <a:t>----------</a:t>
                </a:r>
              </a:p>
              <a:p>
                <a:r>
                  <a:rPr lang="en-US" b="1" baseline="0" dirty="0"/>
                  <a:t>Other results:</a:t>
                </a:r>
                <a:endParaRPr lang="en-US" b="1" dirty="0"/>
              </a:p>
              <a:p>
                <a:endParaRPr lang="en-US" dirty="0"/>
              </a:p>
              <a:p>
                <a:r>
                  <a:rPr lang="en-US" dirty="0"/>
                  <a:t>We</a:t>
                </a:r>
                <a:r>
                  <a:rPr lang="en-US" baseline="0" dirty="0"/>
                  <a:t> a</a:t>
                </a:r>
                <a:r>
                  <a:rPr lang="en-US" dirty="0"/>
                  <a:t>lso</a:t>
                </a:r>
                <a:r>
                  <a:rPr lang="en-US" baseline="0" dirty="0"/>
                  <a:t> have an expected time version of the result, which is somewhat simpler.</a:t>
                </a:r>
              </a:p>
              <a:p>
                <a:r>
                  <a:rPr lang="en-US" baseline="0" dirty="0"/>
                  <a:t>We have a variation on the network that uses more inhibiters and converges faster.</a:t>
                </a:r>
              </a:p>
              <a:p>
                <a:r>
                  <a:rPr lang="en-US" baseline="0" dirty="0"/>
                  <a:t>And two impossibility results!</a:t>
                </a:r>
              </a:p>
              <a:p>
                <a:endParaRPr lang="en-US" baseline="0" dirty="0"/>
              </a:p>
            </p:txBody>
          </p:sp>
        </mc:Choice>
        <mc:Fallback xmlns="">
          <p:sp>
            <p:nvSpPr>
              <p:cNvPr id="3" name="Notes Placeholder 2"/>
              <p:cNvSpPr>
                <a:spLocks noGrp="1"/>
              </p:cNvSpPr>
              <p:nvPr>
                <p:ph type="body" idx="1"/>
              </p:nvPr>
            </p:nvSpPr>
            <p:spPr/>
            <p:txBody>
              <a:bodyPr/>
              <a:lstStyle/>
              <a:p>
                <a:r>
                  <a:rPr lang="en-US" b="1" dirty="0" smtClean="0"/>
                  <a:t>More formally…</a:t>
                </a:r>
              </a:p>
              <a:p>
                <a:endParaRPr lang="en-US" dirty="0" smtClean="0"/>
              </a:p>
              <a:p>
                <a:r>
                  <a:rPr lang="en-US" dirty="0" smtClean="0"/>
                  <a:t>The weighting factor must be big enough,</a:t>
                </a:r>
                <a:r>
                  <a:rPr lang="en-US" baseline="0" dirty="0" smtClean="0"/>
                  <a:t> larger if we want a larger stabilization time.</a:t>
                </a:r>
              </a:p>
              <a:p>
                <a:r>
                  <a:rPr lang="en-US" baseline="0" dirty="0" smtClean="0"/>
                  <a:t>The weight need grow only logarithmically with the stabilization time </a:t>
                </a:r>
                <a:r>
                  <a:rPr lang="en-US" i="0" baseline="0" dirty="0" smtClean="0">
                    <a:latin typeface="Cambria Math"/>
                  </a:rPr>
                  <a:t>𝑡_𝑠</a:t>
                </a:r>
                <a:r>
                  <a:rPr lang="en-US" baseline="0" dirty="0" smtClean="0"/>
                  <a:t>.</a:t>
                </a:r>
                <a:endParaRPr lang="en-US" baseline="0" dirty="0" smtClean="0"/>
              </a:p>
              <a:p>
                <a:endParaRPr lang="en-US" baseline="0" dirty="0" smtClean="0"/>
              </a:p>
              <a:p>
                <a:r>
                  <a:rPr lang="en-US" baseline="0" dirty="0" smtClean="0"/>
                  <a:t>Note that here we have introduced the failure probability delta as well; I am mostly ignoring that in this talk, but of course all the results depend on that.</a:t>
                </a:r>
                <a:endParaRPr lang="en-US" baseline="0" dirty="0" smtClean="0"/>
              </a:p>
              <a:p>
                <a:endParaRPr lang="en-US" baseline="0" dirty="0" smtClean="0"/>
              </a:p>
              <a:p>
                <a:r>
                  <a:rPr lang="en-US" baseline="0" dirty="0" smtClean="0"/>
                  <a:t>The convergence </a:t>
                </a:r>
                <a:r>
                  <a:rPr lang="en-US" baseline="0" dirty="0" smtClean="0"/>
                  <a:t>time </a:t>
                </a:r>
                <a:r>
                  <a:rPr lang="en-US" b="0" i="0" baseline="0" smtClean="0">
                    <a:latin typeface="Cambria Math"/>
                  </a:rPr>
                  <a:t>𝑡_𝑐  </a:t>
                </a:r>
                <a:r>
                  <a:rPr lang="en-US" baseline="0" dirty="0" smtClean="0"/>
                  <a:t>is </a:t>
                </a:r>
                <a:r>
                  <a:rPr lang="en-US" baseline="0" dirty="0" smtClean="0"/>
                  <a:t>roughly log n in any case.</a:t>
                </a:r>
              </a:p>
              <a:p>
                <a:r>
                  <a:rPr lang="en-US" baseline="0" dirty="0" smtClean="0"/>
                  <a:t>Again, I am ignoring </a:t>
                </a:r>
                <a:r>
                  <a:rPr lang="en-US" baseline="0" dirty="0" smtClean="0"/>
                  <a:t>the error probability </a:t>
                </a:r>
                <a:r>
                  <a:rPr lang="en-US" b="0" i="0" baseline="0" smtClean="0">
                    <a:latin typeface="Cambria Math"/>
                  </a:rPr>
                  <a:t>δ</a:t>
                </a:r>
                <a:r>
                  <a:rPr lang="en-US" baseline="0" dirty="0" smtClean="0"/>
                  <a:t> </a:t>
                </a:r>
                <a:r>
                  <a:rPr lang="en-US" baseline="0" dirty="0" smtClean="0"/>
                  <a:t>in this informal description.</a:t>
                </a:r>
              </a:p>
              <a:p>
                <a:endParaRPr lang="en-US" baseline="0" dirty="0" smtClean="0"/>
              </a:p>
              <a:p>
                <a:r>
                  <a:rPr lang="en-US" baseline="0" dirty="0" smtClean="0"/>
                  <a:t>----------</a:t>
                </a:r>
              </a:p>
              <a:p>
                <a:r>
                  <a:rPr lang="en-US" b="1" baseline="0" dirty="0" smtClean="0"/>
                  <a:t>Other results:</a:t>
                </a:r>
                <a:endParaRPr lang="en-US" b="1" dirty="0" smtClean="0"/>
              </a:p>
              <a:p>
                <a:endParaRPr lang="en-US" dirty="0" smtClean="0"/>
              </a:p>
              <a:p>
                <a:r>
                  <a:rPr lang="en-US" dirty="0" smtClean="0"/>
                  <a:t>We</a:t>
                </a:r>
                <a:r>
                  <a:rPr lang="en-US" baseline="0" dirty="0" smtClean="0"/>
                  <a:t> a</a:t>
                </a:r>
                <a:r>
                  <a:rPr lang="en-US" dirty="0" smtClean="0"/>
                  <a:t>lso</a:t>
                </a:r>
                <a:r>
                  <a:rPr lang="en-US" baseline="0" dirty="0" smtClean="0"/>
                  <a:t> have an expected time version of the result, which is even simpler to state.</a:t>
                </a:r>
              </a:p>
              <a:p>
                <a:r>
                  <a:rPr lang="en-US" baseline="0" dirty="0" smtClean="0"/>
                  <a:t>***Nancy:  Maybe omit the expected time result.</a:t>
                </a:r>
              </a:p>
              <a:p>
                <a:endParaRPr lang="en-US" baseline="0" dirty="0" smtClean="0"/>
              </a:p>
              <a:p>
                <a:r>
                  <a:rPr lang="en-US" baseline="0" dirty="0" smtClean="0"/>
                  <a:t>We have a variation on the network that uses more inhibiters and converges </a:t>
                </a:r>
                <a:r>
                  <a:rPr lang="en-US" baseline="0" dirty="0" smtClean="0"/>
                  <a:t>faster, will come back to this shortly.</a:t>
                </a:r>
                <a:endParaRPr lang="en-US" baseline="0" dirty="0" smtClean="0"/>
              </a:p>
              <a:p>
                <a:endParaRPr lang="en-US" baseline="0" dirty="0" smtClean="0"/>
              </a:p>
              <a:p>
                <a:r>
                  <a:rPr lang="en-US" baseline="0" dirty="0" smtClean="0"/>
                  <a:t>And two impossibility results!</a:t>
                </a: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20</a:t>
            </a:fld>
            <a:endParaRPr lang="en-US"/>
          </a:p>
        </p:txBody>
      </p:sp>
    </p:spTree>
    <p:extLst>
      <p:ext uri="{BB962C8B-B14F-4D97-AF65-F5344CB8AC3E}">
        <p14:creationId xmlns:p14="http://schemas.microsoft.com/office/powerpoint/2010/main" val="2801155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conditions can be weakened.</a:t>
            </a:r>
          </a:p>
          <a:p>
            <a:r>
              <a:rPr lang="en-US" baseline="0" dirty="0"/>
              <a:t>But I’ll use the stronger versions here, just to give you the flavor of the arguments.</a:t>
            </a:r>
          </a:p>
          <a:p>
            <a:endParaRPr lang="en-US" baseline="0" dirty="0"/>
          </a:p>
          <a:p>
            <a:r>
              <a:rPr lang="en-US" baseline="0" dirty="0"/>
              <a:t>Symmetry:</a:t>
            </a:r>
          </a:p>
          <a:p>
            <a:r>
              <a:rPr lang="en-US" baseline="0" dirty="0"/>
              <a:t>The 2-inhibitor lower bound proof depends on symmetry.</a:t>
            </a:r>
          </a:p>
          <a:p>
            <a:r>
              <a:rPr lang="en-US" baseline="0" dirty="0"/>
              <a:t>The 1-inhibitor impossibility result in the paper doesn’t use symmetry, but it may be easier to see this way.</a:t>
            </a:r>
            <a:endParaRPr lang="en-US" dirty="0"/>
          </a:p>
          <a:p>
            <a:endParaRPr lang="en-US" dirty="0"/>
          </a:p>
          <a:p>
            <a:r>
              <a:rPr lang="en-US" dirty="0"/>
              <a:t>These are conditions that are satisfied by our algorithm.</a:t>
            </a:r>
          </a:p>
          <a:p>
            <a:r>
              <a:rPr lang="en-US" dirty="0"/>
              <a:t>Seem</a:t>
            </a:r>
            <a:r>
              <a:rPr lang="en-US" baseline="0" dirty="0"/>
              <a:t> fairly reasonable.</a:t>
            </a:r>
          </a:p>
          <a:p>
            <a:endParaRPr lang="en-US" baseline="0" dirty="0"/>
          </a:p>
          <a:p>
            <a:r>
              <a:rPr lang="en-US" baseline="0" dirty="0"/>
              <a:t>Auxiliary neurons need not be inhibitors.  But would have to modify the proof a bit.</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21</a:t>
            </a:fld>
            <a:endParaRPr lang="en-US"/>
          </a:p>
        </p:txBody>
      </p:sp>
    </p:spTree>
    <p:extLst>
      <p:ext uri="{BB962C8B-B14F-4D97-AF65-F5344CB8AC3E}">
        <p14:creationId xmlns:p14="http://schemas.microsoft.com/office/powerpoint/2010/main" val="114790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Techniques from theoretical CS:  distributed algorithms, complexity theory, concurrency theory.</a:t>
            </a:r>
          </a:p>
          <a:p>
            <a:endParaRPr lang="en-US" dirty="0"/>
          </a:p>
        </p:txBody>
      </p:sp>
      <p:sp>
        <p:nvSpPr>
          <p:cNvPr id="4" name="Slide Number Placeholder 3"/>
          <p:cNvSpPr>
            <a:spLocks noGrp="1"/>
          </p:cNvSpPr>
          <p:nvPr>
            <p:ph type="sldNum" sz="quarter" idx="5"/>
          </p:nvPr>
        </p:nvSpPr>
        <p:spPr/>
        <p:txBody>
          <a:bodyPr/>
          <a:lstStyle/>
          <a:p>
            <a:fld id="{D6828EB4-FB9C-4696-8ECB-AEE2A9FC4C05}" type="slidenum">
              <a:rPr lang="en-US" smtClean="0"/>
              <a:t>2</a:t>
            </a:fld>
            <a:endParaRPr lang="en-US"/>
          </a:p>
        </p:txBody>
      </p:sp>
    </p:spTree>
    <p:extLst>
      <p:ext uri="{BB962C8B-B14F-4D97-AF65-F5344CB8AC3E}">
        <p14:creationId xmlns:p14="http://schemas.microsoft.com/office/powerpoint/2010/main" val="387393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technicality:</a:t>
            </a:r>
            <a:endParaRPr lang="en-US" dirty="0"/>
          </a:p>
          <a:p>
            <a:r>
              <a:rPr lang="en-US" baseline="0" dirty="0"/>
              <a:t>This solution </a:t>
            </a:r>
            <a:r>
              <a:rPr lang="en-US" dirty="0"/>
              <a:t>uses a slightly modified model, with a slightly richer state in each neuron that is allowed to record a little history.  Rather than just Boolean, firing or not.  </a:t>
            </a:r>
          </a:p>
          <a:p>
            <a:r>
              <a:rPr lang="en-US" dirty="0"/>
              <a:t>The history helps to avoid</a:t>
            </a:r>
            <a:r>
              <a:rPr lang="en-US" baseline="0" dirty="0"/>
              <a:t> some</a:t>
            </a:r>
            <a:r>
              <a:rPr lang="en-US" dirty="0"/>
              <a:t> race</a:t>
            </a:r>
            <a:r>
              <a:rPr lang="en-US" baseline="0" dirty="0"/>
              <a:t> conditions that arise because of the lag time.  These were annoying in the previous result, but are worse here.</a:t>
            </a:r>
          </a:p>
          <a:p>
            <a:endParaRPr lang="en-US" dirty="0"/>
          </a:p>
          <a:p>
            <a:r>
              <a:rPr lang="en-US" baseline="0" dirty="0"/>
              <a:t>Q:  Why would these race conditions be worse here?  Worse enough that we wanted to change the model?</a:t>
            </a:r>
          </a:p>
          <a:p>
            <a:endParaRPr lang="en-US" baseline="0" dirty="0"/>
          </a:p>
          <a:p>
            <a:r>
              <a:rPr lang="en-US" baseline="0" dirty="0"/>
              <a:t>A:  </a:t>
            </a:r>
            <a:r>
              <a:rPr lang="en-US" dirty="0"/>
              <a:t>Roughly, in the two inhibitor network, when both inhibitors fire, the</a:t>
            </a:r>
            <a:r>
              <a:rPr lang="en-US" baseline="0" dirty="0"/>
              <a:t> </a:t>
            </a:r>
            <a:r>
              <a:rPr lang="en-US" dirty="0"/>
              <a:t>outputs drop out with probability 1/2. This means that even if both</a:t>
            </a:r>
            <a:r>
              <a:rPr lang="en-US" baseline="0" dirty="0"/>
              <a:t> </a:t>
            </a:r>
            <a:r>
              <a:rPr lang="en-US" dirty="0"/>
              <a:t>inhibitors fire and only one output fires, with probability 1/2, the output</a:t>
            </a:r>
            <a:r>
              <a:rPr lang="en-US" baseline="0" dirty="0"/>
              <a:t> </a:t>
            </a:r>
            <a:r>
              <a:rPr lang="en-US" dirty="0"/>
              <a:t>will still fire in the next round. This lets us go from near-valid WTA to</a:t>
            </a:r>
            <a:r>
              <a:rPr lang="en-US" baseline="0" dirty="0"/>
              <a:t> </a:t>
            </a:r>
            <a:r>
              <a:rPr lang="en-US" dirty="0"/>
              <a:t>valid WTA with probability 1/2. </a:t>
            </a:r>
          </a:p>
          <a:p>
            <a:r>
              <a:rPr lang="en-US" dirty="0"/>
              <a:t>In the faster networks, outputs drop out</a:t>
            </a:r>
            <a:r>
              <a:rPr lang="en-US" baseline="0" dirty="0"/>
              <a:t> </a:t>
            </a:r>
            <a:r>
              <a:rPr lang="en-US" dirty="0"/>
              <a:t>with higher probability.  E.g. if there are n firing outputs,</a:t>
            </a:r>
            <a:r>
              <a:rPr lang="en-US" baseline="0" dirty="0"/>
              <a:t> each</a:t>
            </a:r>
            <a:r>
              <a:rPr lang="en-US" dirty="0"/>
              <a:t> might drop</a:t>
            </a:r>
            <a:r>
              <a:rPr lang="en-US" baseline="0" dirty="0"/>
              <a:t> </a:t>
            </a:r>
            <a:r>
              <a:rPr lang="en-US" dirty="0"/>
              <a:t>out with probability roughly  1 - 1/n. This means that if one output fires, but the</a:t>
            </a:r>
            <a:r>
              <a:rPr lang="en-US" baseline="0" dirty="0"/>
              <a:t> </a:t>
            </a:r>
            <a:r>
              <a:rPr lang="en-US" dirty="0"/>
              <a:t>number of inhibitors has not “caught up” and still reflects n outputs</a:t>
            </a:r>
            <a:r>
              <a:rPr lang="en-US" baseline="0" dirty="0"/>
              <a:t> </a:t>
            </a:r>
            <a:r>
              <a:rPr lang="en-US" dirty="0"/>
              <a:t>firing, there is only an approximately 1/n chance that the</a:t>
            </a:r>
            <a:r>
              <a:rPr lang="en-US" baseline="0" dirty="0"/>
              <a:t> one output</a:t>
            </a:r>
            <a:r>
              <a:rPr lang="en-US" dirty="0"/>
              <a:t> continues firing, thus allowing us to go from near-valid to valid WTA.</a:t>
            </a:r>
            <a:r>
              <a:rPr lang="en-US" baseline="0" dirty="0"/>
              <a:t>   </a:t>
            </a:r>
            <a:r>
              <a:rPr lang="en-US" dirty="0"/>
              <a:t>So this is why the race condition issue matters more in these faster</a:t>
            </a:r>
            <a:r>
              <a:rPr lang="en-US" baseline="0" dirty="0"/>
              <a:t> </a:t>
            </a:r>
            <a:r>
              <a:rPr lang="en-US" dirty="0"/>
              <a:t>networks and why we need to augment the model with history to avoid it.</a:t>
            </a:r>
            <a:endParaRPr lang="en-US" baseline="0" dirty="0"/>
          </a:p>
          <a:p>
            <a:endParaRPr lang="en-US" dirty="0"/>
          </a:p>
          <a:p>
            <a:r>
              <a:rPr lang="en-US" dirty="0"/>
              <a:t>----------</a:t>
            </a:r>
          </a:p>
          <a:p>
            <a:r>
              <a:rPr lang="en-US" b="1" dirty="0"/>
              <a:t>Improvement:</a:t>
            </a:r>
          </a:p>
          <a:p>
            <a:endParaRPr lang="en-US" dirty="0"/>
          </a:p>
          <a:p>
            <a:pPr defTabSz="933237">
              <a:defRPr/>
            </a:pPr>
            <a:r>
              <a:rPr lang="en-US" baseline="0" dirty="0"/>
              <a:t>Here k &gt; 1.</a:t>
            </a:r>
            <a:endParaRPr lang="en-US" dirty="0"/>
          </a:p>
          <a:p>
            <a:r>
              <a:rPr lang="en-US" dirty="0"/>
              <a:t>High-probability convergence time, resulting from using k convergence neurons, is now log</a:t>
            </a:r>
            <a:r>
              <a:rPr lang="en-US" baseline="0" dirty="0"/>
              <a:t> </a:t>
            </a:r>
            <a:r>
              <a:rPr lang="en-US" dirty="0"/>
              <a:t> n to the power 1/k.</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22</a:t>
            </a:fld>
            <a:endParaRPr lang="en-US"/>
          </a:p>
        </p:txBody>
      </p:sp>
    </p:spTree>
    <p:extLst>
      <p:ext uri="{BB962C8B-B14F-4D97-AF65-F5344CB8AC3E}">
        <p14:creationId xmlns:p14="http://schemas.microsoft.com/office/powerpoint/2010/main" val="77933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second bullet is restating the theorem in terms of the WTA() notation.</a:t>
            </a:r>
          </a:p>
          <a:p>
            <a:r>
              <a:rPr lang="en-US" baseline="0" dirty="0"/>
              <a:t>The first version unwinds the definition and may be easier to read.</a:t>
            </a:r>
          </a:p>
          <a:p>
            <a:endParaRPr lang="en-US" baseline="0" dirty="0"/>
          </a:p>
          <a:p>
            <a:r>
              <a:rPr lang="en-US" baseline="0" dirty="0"/>
              <a:t>----------</a:t>
            </a:r>
          </a:p>
          <a:p>
            <a:r>
              <a:rPr lang="en-US" baseline="0" dirty="0"/>
              <a:t>The thing to notice here is the exponent of 1/k for the log.</a:t>
            </a:r>
          </a:p>
          <a:p>
            <a:r>
              <a:rPr lang="en-US" baseline="0" dirty="0"/>
              <a:t>For example, if k = 1, this corresponds to one convergence inhibitor.</a:t>
            </a:r>
          </a:p>
          <a:p>
            <a:r>
              <a:rPr lang="en-US" baseline="0" dirty="0"/>
              <a:t>Then the bound is c log n log(1/delta), same as before.</a:t>
            </a:r>
          </a:p>
          <a:p>
            <a:r>
              <a:rPr lang="en-US" baseline="0" dirty="0"/>
              <a:t>If k = 2, we get a factor of </a:t>
            </a:r>
            <a:r>
              <a:rPr lang="en-US" baseline="0" dirty="0" err="1"/>
              <a:t>sqrt</a:t>
            </a:r>
            <a:r>
              <a:rPr lang="en-US" baseline="0" dirty="0"/>
              <a:t>(log n) for convergence time.</a:t>
            </a:r>
          </a:p>
          <a:p>
            <a:r>
              <a:rPr lang="en-US" baseline="0" dirty="0"/>
              <a:t>Etc.  For k convergence inhibitors, we get log^(1/k).</a:t>
            </a:r>
          </a:p>
          <a:p>
            <a:endParaRPr lang="en-US" baseline="0" dirty="0"/>
          </a:p>
          <a:p>
            <a:r>
              <a:rPr lang="en-US" baseline="0" dirty="0"/>
              <a:t>And in our full paper we sketched a lower bound tradeoff (but we still should go over that and improve the proof).</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23</a:t>
            </a:fld>
            <a:endParaRPr lang="en-US"/>
          </a:p>
        </p:txBody>
      </p:sp>
    </p:spTree>
    <p:extLst>
      <p:ext uri="{BB962C8B-B14F-4D97-AF65-F5344CB8AC3E}">
        <p14:creationId xmlns:p14="http://schemas.microsoft.com/office/powerpoint/2010/main" val="947057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different from rate-based modeling, which is something we will study in a while (class 6).</a:t>
            </a:r>
          </a:p>
          <a:p>
            <a:endParaRPr lang="en-US" baseline="0" dirty="0"/>
          </a:p>
          <a:p>
            <a:r>
              <a:rPr lang="en-US" baseline="0" dirty="0"/>
              <a:t>We are not treating the rates as abstract real numbers to be used in computations.  </a:t>
            </a:r>
          </a:p>
          <a:p>
            <a:r>
              <a:rPr lang="en-US" baseline="0" dirty="0"/>
              <a:t>Rather, just firing at different times, as governed by Bernoulli processes.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the network must </a:t>
            </a:r>
            <a:r>
              <a:rPr lang="en-US" b="1" baseline="0" dirty="0"/>
              <a:t>sample the firing of the inputs </a:t>
            </a:r>
            <a:r>
              <a:rPr lang="en-US" baseline="0" dirty="0"/>
              <a:t>to infer information about the rates.</a:t>
            </a:r>
          </a:p>
          <a:p>
            <a:endParaRPr lang="en-US" baseline="0" dirty="0"/>
          </a:p>
          <a:p>
            <a:r>
              <a:rPr lang="en-US" baseline="0" dirty="0"/>
              <a:t>The problem is now to choose the k neurons with the largest firing rates.</a:t>
            </a:r>
          </a:p>
          <a:p>
            <a:r>
              <a:rPr lang="en-US" baseline="0" dirty="0"/>
              <a:t>The network must sample these inputs, and use what it learns to push the decision toward the highest-rate firing neurons.</a:t>
            </a:r>
          </a:p>
          <a:p>
            <a:r>
              <a:rPr lang="en-US" baseline="0" dirty="0"/>
              <a:t>To be able to do this correctly and efficiently requires some assumptions about separation between the k highest rates and the rest.</a:t>
            </a:r>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25</a:t>
            </a:fld>
            <a:endParaRPr lang="en-US"/>
          </a:p>
        </p:txBody>
      </p:sp>
    </p:spTree>
    <p:extLst>
      <p:ext uri="{BB962C8B-B14F-4D97-AF65-F5344CB8AC3E}">
        <p14:creationId xmlns:p14="http://schemas.microsoft.com/office/powerpoint/2010/main" val="4274825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Technicality:  </a:t>
            </a:r>
          </a:p>
          <a:p>
            <a:r>
              <a:rPr lang="en-US" baseline="0" dirty="0"/>
              <a:t>We have an </a:t>
            </a:r>
            <a:r>
              <a:rPr lang="en-US" b="1" baseline="0" dirty="0"/>
              <a:t>admissibility assumption </a:t>
            </a:r>
            <a:r>
              <a:rPr lang="en-US" baseline="0" dirty="0"/>
              <a:t>for rate assignments R.</a:t>
            </a:r>
          </a:p>
          <a:p>
            <a:r>
              <a:rPr lang="en-US" baseline="0" dirty="0"/>
              <a:t>The rates can be chosen to be the same at different input neurons, but there must be a separation between the k highest rates and the rest.  </a:t>
            </a:r>
          </a:p>
          <a:p>
            <a:r>
              <a:rPr lang="en-US" baseline="0" dirty="0"/>
              <a:t>That is, there must be some unambiguous right answer. </a:t>
            </a:r>
          </a:p>
          <a:p>
            <a:endParaRPr lang="en-US" baseline="0" dirty="0"/>
          </a:p>
          <a:p>
            <a:r>
              <a:rPr lang="en-US" baseline="0" dirty="0"/>
              <a:t>----------</a:t>
            </a:r>
          </a:p>
          <a:p>
            <a:r>
              <a:rPr lang="en-US" baseline="0" dirty="0"/>
              <a:t>KL-divergence = </a:t>
            </a:r>
            <a:r>
              <a:rPr lang="en-US" baseline="0" dirty="0" err="1"/>
              <a:t>Kullback-Leibler</a:t>
            </a:r>
            <a:r>
              <a:rPr lang="en-US" baseline="0" dirty="0"/>
              <a:t> divergence, used to measure dissimilarity between two discrete distributions.</a:t>
            </a:r>
          </a:p>
        </p:txBody>
      </p:sp>
      <p:sp>
        <p:nvSpPr>
          <p:cNvPr id="4" name="Slide Number Placeholder 3"/>
          <p:cNvSpPr>
            <a:spLocks noGrp="1"/>
          </p:cNvSpPr>
          <p:nvPr>
            <p:ph type="sldNum" sz="quarter" idx="10"/>
          </p:nvPr>
        </p:nvSpPr>
        <p:spPr/>
        <p:txBody>
          <a:bodyPr/>
          <a:lstStyle/>
          <a:p>
            <a:fld id="{8577803C-146D-406E-B575-E96C64D63639}" type="slidenum">
              <a:rPr lang="en-US" smtClean="0"/>
              <a:t>26</a:t>
            </a:fld>
            <a:endParaRPr lang="en-US"/>
          </a:p>
        </p:txBody>
      </p:sp>
    </p:spTree>
    <p:extLst>
      <p:ext uri="{BB962C8B-B14F-4D97-AF65-F5344CB8AC3E}">
        <p14:creationId xmlns:p14="http://schemas.microsoft.com/office/powerpoint/2010/main" val="3008891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network needs to spend enough time sampling to get sufficiently reliable info about the k largest.</a:t>
            </a:r>
          </a:p>
          <a:p>
            <a:r>
              <a:rPr lang="en-US" baseline="0" dirty="0"/>
              <a:t>This leads to a </a:t>
            </a:r>
            <a:r>
              <a:rPr lang="en-US" b="1" baseline="0" dirty="0"/>
              <a:t>lower bound.</a:t>
            </a:r>
          </a:p>
          <a:p>
            <a:endParaRPr lang="en-US" b="1" baseline="0" dirty="0"/>
          </a:p>
          <a:p>
            <a:r>
              <a:rPr lang="en-US" baseline="0" dirty="0"/>
              <a:t>The bound we have is </a:t>
            </a:r>
            <a:r>
              <a:rPr lang="en-US" b="1" baseline="0" dirty="0"/>
              <a:t>information-theoretic</a:t>
            </a:r>
            <a:r>
              <a:rPr lang="en-US" baseline="0" dirty="0"/>
              <a:t>, has nothing to do with the fact that we are using our particular kind of network, in fact, could have a centralized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 depends on just the difficulty of sampling.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Proof is in the Appendix of the paper.</a:t>
            </a:r>
          </a:p>
          <a:p>
            <a:endParaRPr lang="en-US" baseline="0" dirty="0"/>
          </a:p>
          <a:p>
            <a:endParaRPr lang="en-US" baseline="0" dirty="0"/>
          </a:p>
          <a:p>
            <a:r>
              <a:rPr lang="en-US" baseline="0" dirty="0"/>
              <a:t>The bound in the paper has an additional +1 within the log, but that doesn’t seem significant; I’ve left it out here.</a:t>
            </a:r>
          </a:p>
          <a:p>
            <a:endParaRPr lang="en-US" baseline="0" dirty="0"/>
          </a:p>
          <a:p>
            <a:endParaRPr lang="en-US" baseline="0" dirty="0"/>
          </a:p>
          <a:p>
            <a:r>
              <a:rPr lang="en-US" baseline="0" dirty="0"/>
              <a:t>----------</a:t>
            </a:r>
          </a:p>
          <a:p>
            <a:r>
              <a:rPr lang="en-US" b="1" baseline="0" dirty="0"/>
              <a:t>Tightness of bound:</a:t>
            </a:r>
          </a:p>
          <a:p>
            <a:endParaRPr lang="en-US" baseline="0" dirty="0"/>
          </a:p>
          <a:p>
            <a:r>
              <a:rPr lang="en-US" baseline="0" dirty="0"/>
              <a:t>This bound doesn’t actually capture the best dependence on delta that should be possible, for fixed n and k.</a:t>
            </a:r>
          </a:p>
          <a:p>
            <a:r>
              <a:rPr lang="en-US" baseline="0" dirty="0"/>
              <a:t>In particular, as delta gets smaller and smaller, the time required should get unboundedly large (?).</a:t>
            </a:r>
          </a:p>
          <a:p>
            <a:endParaRPr lang="en-US" baseline="0" dirty="0"/>
          </a:p>
          <a:p>
            <a:r>
              <a:rPr lang="en-US" baseline="0" dirty="0"/>
              <a:t>TBD.  Need some result about statistical sampling (hypothesis testing).</a:t>
            </a:r>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27</a:t>
            </a:fld>
            <a:endParaRPr lang="en-US"/>
          </a:p>
        </p:txBody>
      </p:sp>
    </p:spTree>
    <p:extLst>
      <p:ext uri="{BB962C8B-B14F-4D97-AF65-F5344CB8AC3E}">
        <p14:creationId xmlns:p14="http://schemas.microsoft.com/office/powerpoint/2010/main" val="250289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upper bound, of course, does depend on the model.  </a:t>
            </a:r>
          </a:p>
          <a:p>
            <a:endParaRPr lang="en-US" dirty="0"/>
          </a:p>
          <a:p>
            <a:r>
              <a:rPr lang="en-US" dirty="0"/>
              <a:t>We use a variant of our SNN model, with m memory of previous incoming potentials.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0" dirty="0"/>
              <a:t> then becomes a parameter in the analysis results.</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28</a:t>
            </a:fld>
            <a:endParaRPr lang="en-US"/>
          </a:p>
        </p:txBody>
      </p:sp>
    </p:spTree>
    <p:extLst>
      <p:ext uri="{BB962C8B-B14F-4D97-AF65-F5344CB8AC3E}">
        <p14:creationId xmlns:p14="http://schemas.microsoft.com/office/powerpoint/2010/main" val="1442838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we have a simple algorithm with a bound that is reasonably closely matching, this time with the “right kind of” dependence on delta.</a:t>
            </a:r>
          </a:p>
          <a:p>
            <a:r>
              <a:rPr lang="en-US" baseline="0" dirty="0"/>
              <a:t>Uses memory.</a:t>
            </a:r>
          </a:p>
          <a:p>
            <a:r>
              <a:rPr lang="en-US" baseline="0" dirty="0"/>
              <a:t>Bound depends on the same distance metric T_R as in the lower bound.</a:t>
            </a:r>
          </a:p>
          <a:p>
            <a:endParaRPr lang="en-US" baseline="0" dirty="0"/>
          </a:p>
          <a:p>
            <a:r>
              <a:rPr lang="en-US" baseline="0" dirty="0"/>
              <a:t>----------</a:t>
            </a:r>
          </a:p>
          <a:p>
            <a:r>
              <a:rPr lang="en-US" b="1" baseline="0" dirty="0"/>
              <a:t>Network connections:</a:t>
            </a:r>
          </a:p>
          <a:p>
            <a:endParaRPr lang="en-US" baseline="0" dirty="0"/>
          </a:p>
          <a:p>
            <a:r>
              <a:rPr lang="en-US" baseline="0" dirty="0"/>
              <a:t>Output neurons have self-loops, and are connected in a clique.</a:t>
            </a:r>
          </a:p>
          <a:p>
            <a:r>
              <a:rPr lang="en-US" baseline="0" dirty="0"/>
              <a:t>When they fire, they excite themselves, and inhibit others.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(Technically this allows neurons to both excite and inhibit, but this capability could be removed by interposing an extra neuron (excite an inhibitor)..)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Weights on the inhibitory edges are approx. – 1/k.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Algorithm operation: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Each output neuron </a:t>
            </a:r>
            <a:r>
              <a:rPr lang="en-US" baseline="0" dirty="0" err="1"/>
              <a:t>v_i</a:t>
            </a:r>
            <a:r>
              <a:rPr lang="en-US" baseline="0" dirty="0"/>
              <a:t> examines its recent incoming potential, which comes from its corresponding input, from itself via an excitatory self-loop, and from the other output neurons via inhibitory edges.  If that is sufficiently high, it will fire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Enough inhibition (from k neurons) will cause other neurons to not fire.</a:t>
            </a:r>
          </a:p>
          <a:p>
            <a:r>
              <a:rPr lang="en-US" baseline="0" dirty="0"/>
              <a:t>Too little inhibition will allow firing.</a:t>
            </a:r>
          </a:p>
          <a:p>
            <a:endParaRPr lang="en-US" baseline="0" dirty="0"/>
          </a:p>
          <a:p>
            <a:r>
              <a:rPr lang="en-US" baseline="0" dirty="0"/>
              <a:t>Breaking this down into two cases:</a:t>
            </a:r>
          </a:p>
          <a:p>
            <a:r>
              <a:rPr lang="en-US" baseline="0" dirty="0"/>
              <a:t>If the neuron hasn’t just fired, then it needs excitation from the input neuron and not much inhibition, to fire.</a:t>
            </a:r>
          </a:p>
          <a:p>
            <a:r>
              <a:rPr lang="en-US" baseline="0" dirty="0"/>
              <a:t>On the other hand, if the neuron has just fired, it can tolerate some more inhibition and keep firing.</a:t>
            </a:r>
          </a:p>
          <a:p>
            <a:endParaRPr lang="en-US" baseline="0" dirty="0"/>
          </a:p>
          <a:p>
            <a:r>
              <a:rPr lang="en-US" baseline="0" dirty="0"/>
              <a:t>This all has to be balanced, fine-tuned to make it work, that is, to converge to  EXACTLY k firing outputs.</a:t>
            </a:r>
          </a:p>
          <a:p>
            <a:r>
              <a:rPr lang="en-US" baseline="0" dirty="0"/>
              <a:t>Where does k enter into the network definition?  The weights are approx. 1/k.</a:t>
            </a:r>
          </a:p>
          <a:p>
            <a:endParaRPr lang="en-US" baseline="0" dirty="0"/>
          </a:p>
          <a:p>
            <a:r>
              <a:rPr lang="en-US" baseline="0" dirty="0"/>
              <a:t>Theorem:  Algorithm guarantees…</a:t>
            </a:r>
          </a:p>
          <a:p>
            <a:endParaRPr lang="en-US" baseline="0"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29</a:t>
            </a:fld>
            <a:endParaRPr lang="en-US"/>
          </a:p>
        </p:txBody>
      </p:sp>
    </p:spTree>
    <p:extLst>
      <p:ext uri="{BB962C8B-B14F-4D97-AF65-F5344CB8AC3E}">
        <p14:creationId xmlns:p14="http://schemas.microsoft.com/office/powerpoint/2010/main" val="3122087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finally, to the current paper, on compositional modeling.</a:t>
            </a:r>
          </a:p>
        </p:txBody>
      </p:sp>
      <p:sp>
        <p:nvSpPr>
          <p:cNvPr id="4" name="Slide Number Placeholder 3"/>
          <p:cNvSpPr>
            <a:spLocks noGrp="1"/>
          </p:cNvSpPr>
          <p:nvPr>
            <p:ph type="sldNum" sz="quarter" idx="5"/>
          </p:nvPr>
        </p:nvSpPr>
        <p:spPr/>
        <p:txBody>
          <a:bodyPr/>
          <a:lstStyle/>
          <a:p>
            <a:fld id="{D6828EB4-FB9C-4696-8ECB-AEE2A9FC4C05}" type="slidenum">
              <a:rPr lang="en-US" smtClean="0"/>
              <a:t>30</a:t>
            </a:fld>
            <a:endParaRPr lang="en-US"/>
          </a:p>
        </p:txBody>
      </p:sp>
    </p:spTree>
    <p:extLst>
      <p:ext uri="{BB962C8B-B14F-4D97-AF65-F5344CB8AC3E}">
        <p14:creationId xmlns:p14="http://schemas.microsoft.com/office/powerpoint/2010/main" val="698405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contributed</a:t>
            </a:r>
            <a:r>
              <a:rPr lang="en-US" baseline="0" dirty="0"/>
              <a:t> a theoretical understanding of such networks, and helps to lay a foundation for understanding random compression in biological networks.</a:t>
            </a:r>
            <a:endParaRPr lang="en-US" dirty="0"/>
          </a:p>
        </p:txBody>
      </p:sp>
      <p:sp>
        <p:nvSpPr>
          <p:cNvPr id="4" name="Slide Number Placeholder 3"/>
          <p:cNvSpPr>
            <a:spLocks noGrp="1"/>
          </p:cNvSpPr>
          <p:nvPr>
            <p:ph type="sldNum" sz="quarter" idx="10"/>
          </p:nvPr>
        </p:nvSpPr>
        <p:spPr/>
        <p:txBody>
          <a:bodyPr/>
          <a:lstStyle/>
          <a:p>
            <a:fld id="{D6828EB4-FB9C-4696-8ECB-AEE2A9FC4C05}" type="slidenum">
              <a:rPr lang="en-US" smtClean="0"/>
              <a:t>31</a:t>
            </a:fld>
            <a:endParaRPr lang="en-US"/>
          </a:p>
        </p:txBody>
      </p:sp>
    </p:spTree>
    <p:extLst>
      <p:ext uri="{BB962C8B-B14F-4D97-AF65-F5344CB8AC3E}">
        <p14:creationId xmlns:p14="http://schemas.microsoft.com/office/powerpoint/2010/main" val="15131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unique representing neurons requires remembering previous associations.</a:t>
            </a:r>
          </a:p>
          <a:p>
            <a:r>
              <a:rPr lang="en-US" dirty="0"/>
              <a:t>Memory persists for a limited time, unless it is reinforced.</a:t>
            </a:r>
          </a:p>
          <a:p>
            <a:endParaRPr lang="en-US" dirty="0"/>
          </a:p>
          <a:p>
            <a:r>
              <a:rPr lang="en-US" dirty="0"/>
              <a:t>So here, short-term memory is represented by setting up firing patterns.</a:t>
            </a:r>
          </a:p>
          <a:p>
            <a:r>
              <a:rPr lang="en-US" dirty="0" err="1"/>
              <a:t>Latr</a:t>
            </a:r>
            <a:r>
              <a:rPr lang="en-US" dirty="0"/>
              <a:t> in the term we will see another idea, on “short-term synaptic plasticity”.</a:t>
            </a:r>
          </a:p>
        </p:txBody>
      </p:sp>
      <p:sp>
        <p:nvSpPr>
          <p:cNvPr id="4" name="Slide Number Placeholder 3"/>
          <p:cNvSpPr>
            <a:spLocks noGrp="1"/>
          </p:cNvSpPr>
          <p:nvPr>
            <p:ph type="sldNum" sz="quarter" idx="10"/>
          </p:nvPr>
        </p:nvSpPr>
        <p:spPr/>
        <p:txBody>
          <a:bodyPr/>
          <a:lstStyle/>
          <a:p>
            <a:fld id="{D6828EB4-FB9C-4696-8ECB-AEE2A9FC4C05}" type="slidenum">
              <a:rPr lang="en-US" smtClean="0"/>
              <a:t>32</a:t>
            </a:fld>
            <a:endParaRPr lang="en-US"/>
          </a:p>
        </p:txBody>
      </p:sp>
    </p:spTree>
    <p:extLst>
      <p:ext uri="{BB962C8B-B14F-4D97-AF65-F5344CB8AC3E}">
        <p14:creationId xmlns:p14="http://schemas.microsoft.com/office/powerpoint/2010/main" val="3316132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Get a new perspective by studying these problems in the stochastic, noisy, resource-constrained setting of biological neural networks.</a:t>
            </a:r>
          </a:p>
          <a:p>
            <a:endParaRPr lang="en-US" dirty="0"/>
          </a:p>
        </p:txBody>
      </p:sp>
      <p:sp>
        <p:nvSpPr>
          <p:cNvPr id="4" name="Slide Number Placeholder 3"/>
          <p:cNvSpPr>
            <a:spLocks noGrp="1"/>
          </p:cNvSpPr>
          <p:nvPr>
            <p:ph type="sldNum" sz="quarter" idx="5"/>
          </p:nvPr>
        </p:nvSpPr>
        <p:spPr/>
        <p:txBody>
          <a:bodyPr/>
          <a:lstStyle/>
          <a:p>
            <a:fld id="{D6828EB4-FB9C-4696-8ECB-AEE2A9FC4C05}" type="slidenum">
              <a:rPr lang="en-US" smtClean="0"/>
              <a:t>3</a:t>
            </a:fld>
            <a:endParaRPr lang="en-US"/>
          </a:p>
        </p:txBody>
      </p:sp>
    </p:spTree>
    <p:extLst>
      <p:ext uri="{BB962C8B-B14F-4D97-AF65-F5344CB8AC3E}">
        <p14:creationId xmlns:p14="http://schemas.microsoft.com/office/powerpoint/2010/main" val="282835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28EB4-FB9C-4696-8ECB-AEE2A9FC4C05}" type="slidenum">
              <a:rPr lang="en-US" smtClean="0"/>
              <a:t>33</a:t>
            </a:fld>
            <a:endParaRPr lang="en-US"/>
          </a:p>
        </p:txBody>
      </p:sp>
    </p:spTree>
    <p:extLst>
      <p:ext uri="{BB962C8B-B14F-4D97-AF65-F5344CB8AC3E}">
        <p14:creationId xmlns:p14="http://schemas.microsoft.com/office/powerpoint/2010/main" val="2722746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Also implemented in a simulator by Jesus </a:t>
            </a:r>
            <a:r>
              <a:rPr lang="en-US" baseline="0" dirty="0" err="1"/>
              <a:t>Lares</a:t>
            </a:r>
            <a:r>
              <a:rPr lang="en-US" baseline="0" dirty="0"/>
              <a:t>, Andres </a:t>
            </a:r>
            <a:r>
              <a:rPr lang="en-US" baseline="0" dirty="0" err="1"/>
              <a:t>Lombo</a:t>
            </a:r>
            <a:r>
              <a:rPr lang="en-US" baseline="0" dirty="0"/>
              <a:t>, et al., in Karl Berggren’s group, in order to simulate their nanowire-based SNN hardware.</a:t>
            </a:r>
          </a:p>
        </p:txBody>
      </p:sp>
      <p:sp>
        <p:nvSpPr>
          <p:cNvPr id="4" name="Slide Number Placeholder 3"/>
          <p:cNvSpPr>
            <a:spLocks noGrp="1"/>
          </p:cNvSpPr>
          <p:nvPr>
            <p:ph type="sldNum" sz="quarter" idx="10"/>
          </p:nvPr>
        </p:nvSpPr>
        <p:spPr/>
        <p:txBody>
          <a:bodyPr/>
          <a:lstStyle/>
          <a:p>
            <a:fld id="{8577803C-146D-406E-B575-E96C64D63639}" type="slidenum">
              <a:rPr lang="en-US" smtClean="0"/>
              <a:t>34</a:t>
            </a:fld>
            <a:endParaRPr lang="en-US"/>
          </a:p>
        </p:txBody>
      </p:sp>
    </p:spTree>
    <p:extLst>
      <p:ext uri="{BB962C8B-B14F-4D97-AF65-F5344CB8AC3E}">
        <p14:creationId xmlns:p14="http://schemas.microsoft.com/office/powerpoint/2010/main" val="1991545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are developing concurrency-theory foundations for SNN-based algorithms.</a:t>
            </a:r>
          </a:p>
          <a:p>
            <a:endParaRPr lang="en-US" b="1" dirty="0"/>
          </a:p>
          <a:p>
            <a:r>
              <a:rPr lang="en-US" b="0" dirty="0"/>
              <a:t>In our basic model, a neuron state contains firing status only (Boolean, firing/not-firing).</a:t>
            </a:r>
          </a:p>
          <a:p>
            <a:r>
              <a:rPr lang="en-US" b="0" dirty="0"/>
              <a:t>This paper deals with just the basic model.</a:t>
            </a:r>
          </a:p>
          <a:p>
            <a:r>
              <a:rPr lang="en-US" b="0" dirty="0"/>
              <a:t>Some of our algorithmic work uses extensions to the basic model, in which neurons have more elaborate state:</a:t>
            </a:r>
          </a:p>
          <a:p>
            <a:r>
              <a:rPr lang="en-US" baseline="0" dirty="0"/>
              <a:t>   History of firing or potential.</a:t>
            </a:r>
          </a:p>
          <a:p>
            <a:r>
              <a:rPr lang="en-US" baseline="0" dirty="0"/>
              <a:t>   Modes of operation, e.g., ready-to-learn.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should involve extending the definitions</a:t>
            </a:r>
            <a:r>
              <a:rPr lang="en-US" baseline="0" dirty="0"/>
              <a:t> and results of this paper to accommodate such extensions.</a:t>
            </a:r>
          </a:p>
          <a:p>
            <a:endParaRPr lang="en-US" b="1" baseline="0" dirty="0"/>
          </a:p>
          <a:p>
            <a:r>
              <a:rPr lang="en-US" b="1" baseline="0" dirty="0"/>
              <a:t>-----------------------------------------------------</a:t>
            </a:r>
          </a:p>
          <a:p>
            <a:r>
              <a:rPr lang="en-US" b="0" baseline="0" dirty="0"/>
              <a:t>Definitions and results:</a:t>
            </a:r>
          </a:p>
          <a:p>
            <a:endParaRPr lang="en-US" b="0" baseline="0" dirty="0"/>
          </a:p>
          <a:p>
            <a:r>
              <a:rPr lang="en-US" b="0" baseline="0" dirty="0"/>
              <a:t>Theorems saying that these operators respect the external behavior:  e.g., external behavior of composition of networks depends only on the external behavior of the individual networks, and not on any internal behavior.</a:t>
            </a:r>
          </a:p>
        </p:txBody>
      </p:sp>
      <p:sp>
        <p:nvSpPr>
          <p:cNvPr id="4" name="Slide Number Placeholder 3"/>
          <p:cNvSpPr>
            <a:spLocks noGrp="1"/>
          </p:cNvSpPr>
          <p:nvPr>
            <p:ph type="sldNum" sz="quarter" idx="10"/>
          </p:nvPr>
        </p:nvSpPr>
        <p:spPr/>
        <p:txBody>
          <a:bodyPr/>
          <a:lstStyle/>
          <a:p>
            <a:fld id="{8577803C-146D-406E-B575-E96C64D63639}" type="slidenum">
              <a:rPr lang="en-US" smtClean="0"/>
              <a:t>35</a:t>
            </a:fld>
            <a:endParaRPr lang="en-US"/>
          </a:p>
        </p:txBody>
      </p:sp>
    </p:spTree>
    <p:extLst>
      <p:ext uri="{BB962C8B-B14F-4D97-AF65-F5344CB8AC3E}">
        <p14:creationId xmlns:p14="http://schemas.microsoft.com/office/powerpoint/2010/main" val="1223390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be able to describe neural networks compositionally---that</a:t>
            </a:r>
            <a:r>
              <a:rPr lang="en-US" baseline="0" dirty="0"/>
              <a:t> would certainly make the algorithms easier to understand.</a:t>
            </a:r>
            <a:endParaRPr lang="en-US" dirty="0"/>
          </a:p>
          <a:p>
            <a:r>
              <a:rPr lang="en-US" dirty="0"/>
              <a:t>It’s an open question to see where real brain activities</a:t>
            </a:r>
            <a:r>
              <a:rPr lang="en-US" baseline="0" dirty="0"/>
              <a:t> follow such decomposition.</a:t>
            </a:r>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36</a:t>
            </a:fld>
            <a:endParaRPr lang="en-US"/>
          </a:p>
        </p:txBody>
      </p:sp>
    </p:spTree>
    <p:extLst>
      <p:ext uri="{BB962C8B-B14F-4D97-AF65-F5344CB8AC3E}">
        <p14:creationId xmlns:p14="http://schemas.microsoft.com/office/powerpoint/2010/main" val="1420161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a few details.</a:t>
            </a:r>
          </a:p>
          <a:p>
            <a:endParaRPr lang="en-US" baseline="0" dirty="0"/>
          </a:p>
          <a:p>
            <a:r>
              <a:rPr lang="en-US" baseline="0" dirty="0"/>
              <a:t>This follows the general style used for I/O automata modes, but with input/output neurons instead of input/output actions.</a:t>
            </a:r>
          </a:p>
        </p:txBody>
      </p:sp>
      <p:sp>
        <p:nvSpPr>
          <p:cNvPr id="4" name="Slide Number Placeholder 3"/>
          <p:cNvSpPr>
            <a:spLocks noGrp="1"/>
          </p:cNvSpPr>
          <p:nvPr>
            <p:ph type="sldNum" sz="quarter" idx="10"/>
          </p:nvPr>
        </p:nvSpPr>
        <p:spPr/>
        <p:txBody>
          <a:bodyPr/>
          <a:lstStyle/>
          <a:p>
            <a:fld id="{8577803C-146D-406E-B575-E96C64D63639}" type="slidenum">
              <a:rPr lang="en-US" smtClean="0"/>
              <a:t>37</a:t>
            </a:fld>
            <a:endParaRPr lang="en-US"/>
          </a:p>
        </p:txBody>
      </p:sp>
    </p:spTree>
    <p:extLst>
      <p:ext uri="{BB962C8B-B14F-4D97-AF65-F5344CB8AC3E}">
        <p14:creationId xmlns:p14="http://schemas.microsoft.com/office/powerpoint/2010/main" val="2474377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configuration, output configuration, internal configuration, external configuration, non-input (</a:t>
                </a:r>
                <a:r>
                  <a:rPr lang="en-US" dirty="0" err="1"/>
                  <a:t>lc</a:t>
                </a:r>
                <a:r>
                  <a:rPr lang="en-US" dirty="0"/>
                  <a: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Initial values for the </a:t>
                </a:r>
                <a:r>
                  <a:rPr lang="en-US" baseline="0" dirty="0" err="1"/>
                  <a:t>lc</a:t>
                </a:r>
                <a:r>
                  <a:rPr lang="en-US" baseline="0" dirty="0"/>
                  <a:t> (output and internal) neurons are as specified for the initial firing pattern.</a:t>
                </a:r>
              </a:p>
              <a:p>
                <a:endParaRPr lang="en-US" dirty="0"/>
              </a:p>
              <a:p>
                <a:r>
                  <a:rPr lang="en-US" dirty="0"/>
                  <a:t>----------------------------------------------------</a:t>
                </a:r>
              </a:p>
              <a:p>
                <a:r>
                  <a:rPr lang="en-US" dirty="0"/>
                  <a:t>Executions:</a:t>
                </a:r>
              </a:p>
              <a:p>
                <a:endParaRPr lang="en-US" dirty="0"/>
              </a:p>
              <a:p>
                <a:r>
                  <a:rPr lang="en-US" dirty="0"/>
                  <a:t>Executions are not probabilistic---they just describe what</a:t>
                </a:r>
                <a:r>
                  <a:rPr lang="en-US" baseline="0" dirty="0"/>
                  <a:t> happens in one run of the network.</a:t>
                </a:r>
              </a:p>
              <a:p>
                <a:endParaRPr lang="en-US" baseline="0" dirty="0"/>
              </a:p>
              <a:p>
                <a:r>
                  <a:rPr lang="en-US" baseline="0" dirty="0"/>
                  <a:t>Here we allow any sequence of configurations---we have no “transition function” to restrict these.  </a:t>
                </a:r>
              </a:p>
              <a:p>
                <a:r>
                  <a:rPr lang="en-US" baseline="0" dirty="0"/>
                  <a:t>This is because all configurations are possible---any firing behavior has some nonzero probability of occurring, however small.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Length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1</m:t>
                        </m:r>
                      </m:sub>
                    </m:sSub>
                    <m:r>
                      <a:rPr lang="en-US">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m:rPr>
                        <m:nor/>
                      </m:rPr>
                      <a:rPr lang="en-US" b="0" i="0" smtClean="0">
                        <a:latin typeface="Cambria Math" panose="02040503050406030204" pitchFamily="18" charset="0"/>
                      </a:rPr>
                      <m:t> </m:t>
                    </m:r>
                  </m:oMath>
                </a14:m>
                <a:r>
                  <a:rPr lang="en-US" b="0"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a:latin typeface="Cambria Math" panose="02040503050406030204" pitchFamily="18" charset="0"/>
                  </a:rPr>
                  <a:t> </a:t>
                </a:r>
                <a:r>
                  <a:rPr lang="en-US" dirty="0">
                    <a:latin typeface="Cambria Math" panose="02040503050406030204" pitchFamily="18" charset="0"/>
                  </a:rPr>
                  <a:t>  </a:t>
                </a:r>
                <a:endParaRPr lang="en-US" baseline="0" dirty="0"/>
              </a:p>
              <a:p>
                <a:endParaRPr lang="en-US" baseline="0"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configuration, output configuration, internal configuration, external configuration, non-input (</a:t>
                </a:r>
                <a:r>
                  <a:rPr lang="en-US" dirty="0" err="1"/>
                  <a:t>lc</a:t>
                </a:r>
                <a:r>
                  <a:rPr lang="en-US" dirty="0"/>
                  <a: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Initial values for the </a:t>
                </a:r>
                <a:r>
                  <a:rPr lang="en-US" baseline="0" dirty="0" err="1"/>
                  <a:t>lc</a:t>
                </a:r>
                <a:r>
                  <a:rPr lang="en-US" baseline="0" dirty="0"/>
                  <a:t> neurons are as specified for the initial firing pattern.</a:t>
                </a:r>
              </a:p>
              <a:p>
                <a:endParaRPr lang="en-US" dirty="0"/>
              </a:p>
              <a:p>
                <a:r>
                  <a:rPr lang="en-US" dirty="0"/>
                  <a:t>----------</a:t>
                </a:r>
              </a:p>
              <a:p>
                <a:r>
                  <a:rPr lang="en-US" dirty="0"/>
                  <a:t>Executions:</a:t>
                </a:r>
              </a:p>
              <a:p>
                <a:endParaRPr lang="en-US" dirty="0"/>
              </a:p>
              <a:p>
                <a:r>
                  <a:rPr lang="en-US" dirty="0"/>
                  <a:t>Executions are not probabilistic---they just describe what</a:t>
                </a:r>
                <a:r>
                  <a:rPr lang="en-US" baseline="0" dirty="0"/>
                  <a:t> happens in one run of the network.</a:t>
                </a:r>
              </a:p>
              <a:p>
                <a:endParaRPr lang="en-US" baseline="0" dirty="0"/>
              </a:p>
              <a:p>
                <a:r>
                  <a:rPr lang="en-US" baseline="0" dirty="0"/>
                  <a:t>Here we allow any sequence of configurations---we have no “transition function” to restrict these.  </a:t>
                </a:r>
              </a:p>
              <a:p>
                <a:r>
                  <a:rPr lang="en-US" baseline="0" dirty="0"/>
                  <a:t>This is because all configurations are possible---any firing behavior has some nonzero probability of occurring, however small.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Length of </a:t>
                </a:r>
                <a:r>
                  <a:rPr lang="en-US" i="0">
                    <a:latin typeface="Cambria Math" panose="02040503050406030204" pitchFamily="18" charset="0"/>
                  </a:rPr>
                  <a:t>𝐶_0,</a:t>
                </a:r>
                <a:r>
                  <a:rPr lang="en-US" i="0" dirty="0">
                    <a:latin typeface="Cambria Math" panose="02040503050406030204" pitchFamily="18" charset="0"/>
                  </a:rPr>
                  <a:t>𝐶_1</a:t>
                </a:r>
                <a:r>
                  <a:rPr lang="en-US" i="0">
                    <a:latin typeface="Cambria Math" panose="02040503050406030204" pitchFamily="18" charset="0"/>
                  </a:rPr>
                  <a:t>,</a:t>
                </a:r>
                <a:r>
                  <a:rPr lang="en-US" b="0" i="0">
                    <a:latin typeface="Cambria Math" panose="02040503050406030204" pitchFamily="18" charset="0"/>
                  </a:rPr>
                  <a:t>…,𝐶_𝑡 " "</a:t>
                </a:r>
                <a:r>
                  <a:rPr lang="en-US" b="0" dirty="0">
                    <a:latin typeface="Cambria Math" panose="02040503050406030204" pitchFamily="18" charset="0"/>
                  </a:rPr>
                  <a:t>= </a:t>
                </a:r>
                <a:r>
                  <a:rPr lang="en-US" b="0" i="0">
                    <a:latin typeface="Cambria Math" panose="02040503050406030204" pitchFamily="18" charset="0"/>
                  </a:rPr>
                  <a:t>𝑡.</a:t>
                </a:r>
                <a:r>
                  <a:rPr lang="en-US" b="0" dirty="0">
                    <a:latin typeface="Cambria Math" panose="02040503050406030204" pitchFamily="18" charset="0"/>
                  </a:rPr>
                  <a:t> </a:t>
                </a:r>
                <a:r>
                  <a:rPr lang="en-US" dirty="0">
                    <a:latin typeface="Cambria Math" panose="02040503050406030204" pitchFamily="18" charset="0"/>
                  </a:rPr>
                  <a:t>  </a:t>
                </a:r>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as we projected configurations on any subset of the neurons, we can project sequences of configurations (executions).</a:t>
                </a:r>
              </a:p>
              <a:p>
                <a:endParaRPr lang="en-US" baseline="0" dirty="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38</a:t>
            </a:fld>
            <a:endParaRPr lang="en-US"/>
          </a:p>
        </p:txBody>
      </p:sp>
    </p:spTree>
    <p:extLst>
      <p:ext uri="{BB962C8B-B14F-4D97-AF65-F5344CB8AC3E}">
        <p14:creationId xmlns:p14="http://schemas.microsoft.com/office/powerpoint/2010/main" val="542600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discussed so far was not probabilistic, just a single execution.</a:t>
            </a:r>
          </a:p>
          <a:p>
            <a:r>
              <a:rPr lang="en-US" dirty="0"/>
              <a:t>Now we introduce probabilities.</a:t>
            </a:r>
          </a:p>
          <a:p>
            <a:endParaRPr lang="en-US" dirty="0"/>
          </a:p>
          <a:p>
            <a:r>
              <a:rPr lang="en-US" dirty="0"/>
              <a:t>We want a probability distribution on executions; this means we must remove all nondeterminism.</a:t>
            </a:r>
          </a:p>
          <a:p>
            <a:r>
              <a:rPr lang="en-US" dirty="0"/>
              <a:t>To do this, we fix the input execution </a:t>
            </a:r>
            <a:r>
              <a:rPr lang="en-US" dirty="0" err="1"/>
              <a:t>beta_in</a:t>
            </a:r>
            <a:r>
              <a:rPr lang="en-US" dirty="0"/>
              <a:t>.</a:t>
            </a:r>
          </a:p>
          <a:p>
            <a:endParaRPr lang="en-US" dirty="0"/>
          </a:p>
          <a:p>
            <a:r>
              <a:rPr lang="en-US" b="0" dirty="0"/>
              <a:t>Which executions to consider?</a:t>
            </a:r>
          </a:p>
          <a:p>
            <a:r>
              <a:rPr lang="en-US" b="0" dirty="0"/>
              <a:t>Those consistent with </a:t>
            </a:r>
            <a:r>
              <a:rPr lang="en-US" b="0" dirty="0" err="1"/>
              <a:t>beta_in</a:t>
            </a:r>
            <a:r>
              <a:rPr lang="en-US" b="0" dirty="0"/>
              <a:t>.</a:t>
            </a:r>
            <a:endParaRPr lang="en-US" dirty="0"/>
          </a:p>
          <a:p>
            <a:r>
              <a:rPr lang="en-US" dirty="0"/>
              <a:t>We say that infinite execution alpha is consistent with </a:t>
            </a:r>
            <a:r>
              <a:rPr lang="en-US" dirty="0" err="1"/>
              <a:t>beta_in</a:t>
            </a:r>
            <a:r>
              <a:rPr lang="en-US" baseline="0" dirty="0"/>
              <a:t> if alpha \</a:t>
            </a:r>
            <a:r>
              <a:rPr lang="en-US" baseline="0" dirty="0" err="1"/>
              <a:t>lceil</a:t>
            </a:r>
            <a:r>
              <a:rPr lang="en-US" baseline="0" dirty="0"/>
              <a:t> </a:t>
            </a:r>
            <a:r>
              <a:rPr lang="en-US" baseline="0" dirty="0" err="1"/>
              <a:t>N_in</a:t>
            </a:r>
            <a:r>
              <a:rPr lang="en-US" baseline="0" dirty="0"/>
              <a:t> = </a:t>
            </a:r>
            <a:r>
              <a:rPr lang="en-US" baseline="0" dirty="0" err="1"/>
              <a:t>beta_in</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a finite execution, alpha \</a:t>
            </a:r>
            <a:r>
              <a:rPr lang="en-US" baseline="0" dirty="0" err="1"/>
              <a:t>lceil</a:t>
            </a:r>
            <a:r>
              <a:rPr lang="en-US" baseline="0" dirty="0"/>
              <a:t> </a:t>
            </a:r>
            <a:r>
              <a:rPr lang="en-US" baseline="0" dirty="0" err="1"/>
              <a:t>N_in</a:t>
            </a:r>
            <a:r>
              <a:rPr lang="en-US" baseline="0" dirty="0"/>
              <a:t> should be a prefix of = </a:t>
            </a:r>
            <a:r>
              <a:rPr lang="en-US" baseline="0" dirty="0" err="1"/>
              <a:t>beta_in</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Same initial configuration because we use the first (input) config from </a:t>
            </a:r>
            <a:r>
              <a:rPr lang="en-US" baseline="0" dirty="0" err="1"/>
              <a:t>beta_in</a:t>
            </a:r>
            <a:r>
              <a:rPr lang="en-US" baseline="0" dirty="0"/>
              <a:t> and F_0 for all the non-input neurons.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general style of the definitions follows </a:t>
            </a:r>
            <a:r>
              <a:rPr lang="en-US" baseline="0" dirty="0" err="1"/>
              <a:t>Segala’s</a:t>
            </a:r>
            <a:r>
              <a:rPr lang="en-US" baseline="0" dirty="0"/>
              <a:t>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39</a:t>
            </a:fld>
            <a:endParaRPr lang="en-US"/>
          </a:p>
        </p:txBody>
      </p:sp>
    </p:spTree>
    <p:extLst>
      <p:ext uri="{BB962C8B-B14F-4D97-AF65-F5344CB8AC3E}">
        <p14:creationId xmlns:p14="http://schemas.microsoft.com/office/powerpoint/2010/main" val="2153496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for each infinite input execution, we get the probability distribution on executions, concretely expressed in terms of the cone probabilities.  </a:t>
            </a:r>
          </a:p>
          <a:p>
            <a:r>
              <a:rPr lang="en-US" dirty="0"/>
              <a:t>We project this on the external neurons to get a probability distribution on the (external) traces.</a:t>
            </a:r>
          </a:p>
          <a:p>
            <a:endParaRPr lang="en-US" dirty="0"/>
          </a:p>
          <a:p>
            <a:r>
              <a:rPr lang="en-US" dirty="0"/>
              <a:t>In the rest of the talk, I define the needed notions and state the compositionality results.</a:t>
            </a:r>
          </a:p>
        </p:txBody>
      </p:sp>
      <p:sp>
        <p:nvSpPr>
          <p:cNvPr id="4" name="Slide Number Placeholder 3"/>
          <p:cNvSpPr>
            <a:spLocks noGrp="1"/>
          </p:cNvSpPr>
          <p:nvPr>
            <p:ph type="sldNum" sz="quarter" idx="5"/>
          </p:nvPr>
        </p:nvSpPr>
        <p:spPr/>
        <p:txBody>
          <a:bodyPr/>
          <a:lstStyle/>
          <a:p>
            <a:fld id="{8577803C-146D-406E-B575-E96C64D63639}" type="slidenum">
              <a:rPr lang="en-US" smtClean="0"/>
              <a:t>40</a:t>
            </a:fld>
            <a:endParaRPr lang="en-US"/>
          </a:p>
        </p:txBody>
      </p:sp>
    </p:spTree>
    <p:extLst>
      <p:ext uri="{BB962C8B-B14F-4D97-AF65-F5344CB8AC3E}">
        <p14:creationId xmlns:p14="http://schemas.microsoft.com/office/powerpoint/2010/main" val="3478210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Two networks, for simplicity.  </a:t>
                </a:r>
              </a:p>
              <a:p>
                <a:r>
                  <a:rPr lang="en-US" dirty="0"/>
                  <a:t>We can generalize to more networks, or just use repeated 2-network composition.</a:t>
                </a:r>
              </a:p>
              <a:p>
                <a:endParaRPr lang="en-US" dirty="0"/>
              </a:p>
              <a:p>
                <a:r>
                  <a:rPr lang="en-US" dirty="0"/>
                  <a:t>---------------------------------------------------------------</a:t>
                </a:r>
              </a:p>
              <a:p>
                <a:r>
                  <a:rPr lang="en-US" b="0" dirty="0"/>
                  <a:t>Compatibility:</a:t>
                </a:r>
              </a:p>
              <a:p>
                <a:r>
                  <a:rPr lang="en-US" b="0" dirty="0"/>
                  <a:t>These natural conditions are directly inspired by those used in I/O automata models. </a:t>
                </a:r>
              </a:p>
              <a:p>
                <a:endParaRPr lang="en-US" b="1" dirty="0"/>
              </a:p>
              <a:p>
                <a:r>
                  <a:rPr lang="en-US" b="0" dirty="0"/>
                  <a:t>Composition definition:</a:t>
                </a:r>
              </a:p>
              <a:p>
                <a:r>
                  <a:rPr lang="en-US" dirty="0"/>
                  <a:t>Since </a:t>
                </a:r>
                <a14:m>
                  <m:oMath xmlns:m="http://schemas.openxmlformats.org/officeDocument/2006/math">
                    <m:r>
                      <a:rPr lang="en-US" b="1" i="1">
                        <a:latin typeface="Cambria Math" panose="02040503050406030204" pitchFamily="18" charset="0"/>
                      </a:rPr>
                      <m:t>𝑵</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i="1">
                        <a:latin typeface="Cambria Math" panose="02040503050406030204" pitchFamily="18" charset="0"/>
                      </a:rPr>
                      <m:t>×</m:t>
                    </m:r>
                  </m:oMath>
                </a14:m>
                <a:r>
                  <a:rPr lang="en-US"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is just another SNN, we automatically have definitions for its executions and probabilistic executions.</a:t>
                </a:r>
              </a:p>
            </p:txBody>
          </p:sp>
        </mc:Choice>
        <mc:Fallback xmlns="">
          <p:sp>
            <p:nvSpPr>
              <p:cNvPr id="3" name="Notes Placeholder 2"/>
              <p:cNvSpPr>
                <a:spLocks noGrp="1"/>
              </p:cNvSpPr>
              <p:nvPr>
                <p:ph type="body" idx="1"/>
              </p:nvPr>
            </p:nvSpPr>
            <p:spPr/>
            <p:txBody>
              <a:bodyPr/>
              <a:lstStyle/>
              <a:p>
                <a:r>
                  <a:rPr lang="en-US" dirty="0"/>
                  <a:t>Two networks, for simplicity.  We can generalize this in a natural way to more networks, or just build using repeated 2-network composition.</a:t>
                </a:r>
              </a:p>
              <a:p>
                <a:endParaRPr lang="en-US" dirty="0"/>
              </a:p>
              <a:p>
                <a:r>
                  <a:rPr lang="en-US" b="1" dirty="0"/>
                  <a:t>Compatibility:</a:t>
                </a:r>
              </a:p>
              <a:p>
                <a:endParaRPr lang="en-US" b="1" dirty="0"/>
              </a:p>
              <a:p>
                <a:r>
                  <a:rPr lang="en-US" b="0" dirty="0"/>
                  <a:t>These conditions are directly inspired by those used in I/O automata models, from distributed computing theory.  They are very natural.</a:t>
                </a:r>
              </a:p>
              <a:p>
                <a:endParaRPr lang="en-US" b="1" dirty="0"/>
              </a:p>
              <a:p>
                <a:r>
                  <a:rPr lang="en-US" dirty="0"/>
                  <a:t>Lemma 11:  Compatible networks can’t have any edges in common (case analysis).</a:t>
                </a:r>
              </a:p>
              <a:p>
                <a:endParaRPr lang="en-US" dirty="0"/>
              </a:p>
              <a:p>
                <a:r>
                  <a:rPr lang="en-US" b="1" dirty="0"/>
                  <a:t>Composition definition:</a:t>
                </a:r>
              </a:p>
              <a:p>
                <a:endParaRPr lang="en-US" dirty="0"/>
              </a:p>
              <a:p>
                <a:r>
                  <a:rPr lang="en-US" dirty="0"/>
                  <a:t>Union of sets of neurons means that any common neuron is included only once.</a:t>
                </a:r>
              </a:p>
              <a:p>
                <a:r>
                  <a:rPr lang="en-US" dirty="0"/>
                  <a:t>Discuss the conditions…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a:t>
                </a:r>
                <a:r>
                  <a:rPr lang="en-US" b="1" i="0">
                    <a:latin typeface="Cambria Math" panose="02040503050406030204" pitchFamily="18" charset="0"/>
                  </a:rPr>
                  <a:t>𝑵</a:t>
                </a:r>
                <a:r>
                  <a:rPr lang="en-US" i="0">
                    <a:latin typeface="Cambria Math" panose="02040503050406030204" pitchFamily="18" charset="0"/>
                  </a:rPr>
                  <a:t>=</a:t>
                </a:r>
                <a:r>
                  <a:rPr lang="en-US" b="1" i="0">
                    <a:latin typeface="Cambria Math" panose="02040503050406030204" pitchFamily="18" charset="0"/>
                  </a:rPr>
                  <a:t>𝑵^𝟏</a:t>
                </a:r>
                <a:r>
                  <a:rPr lang="en-US" i="0">
                    <a:latin typeface="Cambria Math" panose="02040503050406030204" pitchFamily="18" charset="0"/>
                  </a:rPr>
                  <a:t>×</a:t>
                </a:r>
                <a:r>
                  <a:rPr lang="en-US" dirty="0"/>
                  <a:t> </a:t>
                </a:r>
                <a:r>
                  <a:rPr lang="en-US" b="1" i="0">
                    <a:latin typeface="Cambria Math" panose="02040503050406030204" pitchFamily="18" charset="0"/>
                  </a:rPr>
                  <a:t>𝑵^𝟐</a:t>
                </a:r>
                <a:r>
                  <a:rPr lang="en-US" dirty="0"/>
                  <a:t> is just another SNN, we automatically have definitions for its executions and probabilistic executions.</a:t>
                </a:r>
              </a:p>
              <a:p>
                <a:endParaRPr lang="en-US" dirty="0"/>
              </a:p>
              <a:p>
                <a:endParaRPr lang="en-US" dirty="0"/>
              </a:p>
              <a:p>
                <a:r>
                  <a:rPr lang="en-US" dirty="0"/>
                  <a:t>We give a lot of basic lemmas, see paper.</a:t>
                </a:r>
              </a:p>
            </p:txBody>
          </p:sp>
        </mc:Fallback>
      </mc:AlternateContent>
      <p:sp>
        <p:nvSpPr>
          <p:cNvPr id="4" name="Slide Number Placeholder 3"/>
          <p:cNvSpPr>
            <a:spLocks noGrp="1"/>
          </p:cNvSpPr>
          <p:nvPr>
            <p:ph type="sldNum" sz="quarter" idx="5"/>
          </p:nvPr>
        </p:nvSpPr>
        <p:spPr/>
        <p:txBody>
          <a:bodyPr/>
          <a:lstStyle/>
          <a:p>
            <a:fld id="{8577803C-146D-406E-B575-E96C64D63639}" type="slidenum">
              <a:rPr lang="en-US" smtClean="0"/>
              <a:t>41</a:t>
            </a:fld>
            <a:endParaRPr lang="en-US"/>
          </a:p>
        </p:txBody>
      </p:sp>
    </p:spTree>
    <p:extLst>
      <p:ext uri="{BB962C8B-B14F-4D97-AF65-F5344CB8AC3E}">
        <p14:creationId xmlns:p14="http://schemas.microsoft.com/office/powerpoint/2010/main" val="750492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acyclic composition, the connections between two networks go in only one direction, here downward.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Restriction makes it easier to show compositionality.</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42</a:t>
            </a:fld>
            <a:endParaRPr lang="en-US"/>
          </a:p>
        </p:txBody>
      </p:sp>
    </p:spTree>
    <p:extLst>
      <p:ext uri="{BB962C8B-B14F-4D97-AF65-F5344CB8AC3E}">
        <p14:creationId xmlns:p14="http://schemas.microsoft.com/office/powerpoint/2010/main" val="143358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28EB4-FB9C-4696-8ECB-AEE2A9FC4C05}" type="slidenum">
              <a:rPr lang="en-US" smtClean="0"/>
              <a:t>5</a:t>
            </a:fld>
            <a:endParaRPr lang="en-US"/>
          </a:p>
        </p:txBody>
      </p:sp>
    </p:spTree>
    <p:extLst>
      <p:ext uri="{BB962C8B-B14F-4D97-AF65-F5344CB8AC3E}">
        <p14:creationId xmlns:p14="http://schemas.microsoft.com/office/powerpoint/2010/main" val="1677026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92">
              <a:defRPr/>
            </a:pPr>
            <a:r>
              <a:rPr lang="en-US" b="1" dirty="0"/>
              <a:t>WTA:</a:t>
            </a:r>
            <a:r>
              <a:rPr lang="en-US" b="0" dirty="0"/>
              <a:t>  Chooses one of many firing x inputs, allowing its corresponding y output to fire,</a:t>
            </a:r>
            <a:r>
              <a:rPr lang="en-US" b="0" baseline="0" dirty="0"/>
              <a:t> persistently.</a:t>
            </a:r>
            <a:endParaRPr lang="en-US" b="0" dirty="0"/>
          </a:p>
          <a:p>
            <a:pPr defTabSz="914292">
              <a:defRPr/>
            </a:pPr>
            <a:endParaRPr lang="en-US" b="0" baseline="0" dirty="0"/>
          </a:p>
          <a:p>
            <a:pPr defTabSz="914292">
              <a:defRPr/>
            </a:pPr>
            <a:r>
              <a:rPr lang="en-US" b="1" baseline="0" dirty="0"/>
              <a:t>Filter:</a:t>
            </a:r>
            <a:r>
              <a:rPr lang="en-US" b="0" baseline="0" dirty="0"/>
              <a:t>  </a:t>
            </a:r>
          </a:p>
          <a:p>
            <a:pPr defTabSz="914292">
              <a:defRPr/>
            </a:pPr>
            <a:r>
              <a:rPr lang="en-US" b="0" baseline="0" dirty="0"/>
              <a:t>Takes several streams of w inputs and causes the corresponding z outputs to fire, for those w for which y is also firing.</a:t>
            </a:r>
          </a:p>
          <a:p>
            <a:pPr defTabSz="914292">
              <a:defRPr/>
            </a:pPr>
            <a:r>
              <a:rPr lang="en-US" b="0" baseline="0" dirty="0"/>
              <a:t>When we compose these two networks, the combined Attention network chooses one x input.</a:t>
            </a:r>
          </a:p>
          <a:p>
            <a:pPr defTabSz="914292">
              <a:defRPr/>
            </a:pPr>
            <a:r>
              <a:rPr lang="en-US" b="0" baseline="0" dirty="0"/>
              <a:t>We can think of it as a sort of “context”, to focus on.</a:t>
            </a:r>
          </a:p>
          <a:p>
            <a:pPr defTabSz="914292">
              <a:defRPr/>
            </a:pPr>
            <a:r>
              <a:rPr lang="en-US" b="0" baseline="0" dirty="0"/>
              <a:t>Then it reflects all the w inputs that belong to that context, ignoring all other input streams.</a:t>
            </a:r>
          </a:p>
          <a:p>
            <a:pPr defTabSz="914292">
              <a:defRPr/>
            </a:pPr>
            <a:endParaRPr lang="en-US" b="1" dirty="0"/>
          </a:p>
          <a:p>
            <a:pPr defTabSz="914292">
              <a:defRPr/>
            </a:pPr>
            <a:r>
              <a:rPr lang="en-US" b="1" dirty="0"/>
              <a:t>--------------------------------------------------------------------------------------------------------</a:t>
            </a:r>
          </a:p>
          <a:p>
            <a:pPr marL="0" marR="0" lvl="0" indent="0" algn="l" defTabSz="914292" rtl="0" eaLnBrk="1" fontAlgn="auto" latinLnBrk="0" hangingPunct="1">
              <a:lnSpc>
                <a:spcPct val="100000"/>
              </a:lnSpc>
              <a:spcBef>
                <a:spcPts val="0"/>
              </a:spcBef>
              <a:spcAft>
                <a:spcPts val="0"/>
              </a:spcAft>
              <a:buClrTx/>
              <a:buSzTx/>
              <a:buFontTx/>
              <a:buNone/>
              <a:tabLst/>
              <a:defRPr/>
            </a:pPr>
            <a:r>
              <a:rPr lang="en-US" b="1" baseline="0" dirty="0"/>
              <a:t>More details:</a:t>
            </a:r>
          </a:p>
          <a:p>
            <a:pPr defTabSz="914292">
              <a:defRPr/>
            </a:pPr>
            <a:endParaRPr lang="en-US" b="1" dirty="0"/>
          </a:p>
          <a:p>
            <a:pPr defTabSz="914292">
              <a:defRPr/>
            </a:pPr>
            <a:r>
              <a:rPr lang="en-US" b="1" dirty="0"/>
              <a:t>Overall Attention network:</a:t>
            </a:r>
            <a:endParaRPr lang="en-US" dirty="0"/>
          </a:p>
          <a:p>
            <a:r>
              <a:rPr lang="en-US" dirty="0"/>
              <a:t>Focuses</a:t>
            </a:r>
            <a:r>
              <a:rPr lang="en-US" baseline="0" dirty="0"/>
              <a:t> attention on a single selected input stream.</a:t>
            </a:r>
          </a:p>
          <a:p>
            <a:r>
              <a:rPr lang="en-US" baseline="0" dirty="0"/>
              <a:t>Its inputs are the x’s and the w’s.  </a:t>
            </a:r>
          </a:p>
          <a:p>
            <a:r>
              <a:rPr lang="en-US" baseline="0" dirty="0"/>
              <a:t>Assume that the x inputs are stable, but the w inputs can change frequently (even at every step).</a:t>
            </a:r>
          </a:p>
          <a:p>
            <a:r>
              <a:rPr lang="en-US" baseline="0" dirty="0"/>
              <a:t>Its outputs are the z’s.</a:t>
            </a:r>
          </a:p>
          <a:p>
            <a:endParaRPr lang="en-US" baseline="0" dirty="0"/>
          </a:p>
          <a:p>
            <a:r>
              <a:rPr lang="en-US" baseline="0" dirty="0"/>
              <a:t>After some initial convergence period, and for some long time thereafter, the Attention network should output the inputs that arrive on just a single w input line (with some small delay).</a:t>
            </a:r>
          </a:p>
          <a:p>
            <a:r>
              <a:rPr lang="en-US" baseline="0" dirty="0"/>
              <a:t>Moreover, the chosen line should be one that has a corresponding firing x input.</a:t>
            </a:r>
          </a:p>
          <a:p>
            <a:endParaRPr lang="en-US" baseline="0" dirty="0"/>
          </a:p>
          <a:p>
            <a:r>
              <a:rPr lang="en-US" baseline="0" dirty="0"/>
              <a:t>The Attention network is a composition of a WTA module and a Filter module.</a:t>
            </a:r>
          </a:p>
          <a:p>
            <a:r>
              <a:rPr lang="en-US" baseline="0" dirty="0"/>
              <a:t>The WTA module is as described earlier.</a:t>
            </a:r>
          </a:p>
          <a:p>
            <a:endParaRPr lang="en-US" baseline="0" dirty="0"/>
          </a:p>
          <a:p>
            <a:r>
              <a:rPr lang="en-US" b="1" baseline="0" dirty="0"/>
              <a:t>Filter module:</a:t>
            </a:r>
          </a:p>
          <a:p>
            <a:r>
              <a:rPr lang="en-US" baseline="0" dirty="0"/>
              <a:t>The Filter module has w and y inputs.  </a:t>
            </a:r>
          </a:p>
          <a:p>
            <a:r>
              <a:rPr lang="en-US" baseline="0" dirty="0"/>
              <a:t>The y inputs aren’t constrained, from the point of view of the Filter.</a:t>
            </a:r>
          </a:p>
          <a:p>
            <a:r>
              <a:rPr lang="en-US" baseline="0" dirty="0"/>
              <a:t>Many could fire, and the firing ones could change.</a:t>
            </a:r>
          </a:p>
          <a:p>
            <a:endParaRPr lang="en-US" baseline="0" dirty="0"/>
          </a:p>
          <a:p>
            <a:r>
              <a:rPr lang="en-US" baseline="0" dirty="0"/>
              <a:t>The Filter produces z outputs corresponding to those firing w inputs that are “reinforced” by corresponding inputs from WTA.</a:t>
            </a:r>
          </a:p>
          <a:p>
            <a:r>
              <a:rPr lang="en-US" baseline="0" dirty="0"/>
              <a:t>On its own, Filter will simply filter its w inputs based on what is reinforced by its y inputs.  </a:t>
            </a:r>
          </a:p>
          <a:p>
            <a:r>
              <a:rPr lang="en-US" baseline="0" dirty="0"/>
              <a:t>So if more than one y is firing, then Filter can produce more than one firing z output.  </a:t>
            </a:r>
          </a:p>
          <a:p>
            <a:endParaRPr lang="en-US" baseline="0" dirty="0"/>
          </a:p>
          <a:p>
            <a:pPr defTabSz="914292">
              <a:defRPr/>
            </a:pPr>
            <a:r>
              <a:rPr lang="en-US" baseline="0" dirty="0"/>
              <a:t>Conceptually, the Filter module behaves like a bunch of separate And gates.</a:t>
            </a:r>
          </a:p>
          <a:p>
            <a:pPr defTabSz="914292">
              <a:defRPr/>
            </a:pPr>
            <a:endParaRPr lang="en-US" baseline="0" dirty="0"/>
          </a:p>
          <a:p>
            <a:pPr defTabSz="914292">
              <a:defRPr/>
            </a:pPr>
            <a:r>
              <a:rPr lang="en-US" baseline="0" dirty="0"/>
              <a:t>When Filter is combined with WTA, the entire Attention network will, after an initial start-up period, produce firing at only one z output neuron, corresponding to what is selected by the WTA module.</a:t>
            </a:r>
          </a:p>
          <a:p>
            <a:r>
              <a:rPr lang="en-US" baseline="0" dirty="0"/>
              <a:t>At each time, it echoes the w input on the line chosen by the WTA module.</a:t>
            </a:r>
          </a:p>
          <a:p>
            <a:endParaRPr lang="en-US" baseline="0" dirty="0"/>
          </a:p>
          <a:p>
            <a:r>
              <a:rPr lang="en-US" baseline="0" dirty="0"/>
              <a:t>-----------------------------------------------------------------------------------------------------------------------------------</a:t>
            </a:r>
          </a:p>
          <a:p>
            <a:r>
              <a:rPr lang="en-US" b="1" baseline="0" dirty="0"/>
              <a:t>Timing:</a:t>
            </a:r>
          </a:p>
          <a:p>
            <a:endParaRPr lang="en-US" b="1" baseline="0" dirty="0"/>
          </a:p>
          <a:p>
            <a:r>
              <a:rPr lang="en-US" baseline="0" dirty="0"/>
              <a:t>The WTA choice takes a while to converge, as we have seen.</a:t>
            </a:r>
          </a:p>
          <a:p>
            <a:r>
              <a:rPr lang="en-US" baseline="0" dirty="0"/>
              <a:t>But once it converges, it is used to select among the w inputs at every time (with a small delay).</a:t>
            </a:r>
          </a:p>
          <a:p>
            <a:endParaRPr lang="en-US" baseline="0" dirty="0"/>
          </a:p>
          <a:p>
            <a:r>
              <a:rPr lang="en-US" baseline="0" dirty="0"/>
              <a:t>Thus, we are talking about two time scales:  WTA takes considerable time, but then it is used at every time to make selections.</a:t>
            </a:r>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43</a:t>
            </a:fld>
            <a:endParaRPr lang="en-US"/>
          </a:p>
        </p:txBody>
      </p:sp>
    </p:spTree>
    <p:extLst>
      <p:ext uri="{BB962C8B-B14F-4D97-AF65-F5344CB8AC3E}">
        <p14:creationId xmlns:p14="http://schemas.microsoft.com/office/powerpoint/2010/main" val="43824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two specific sub-networks being composed.</a:t>
            </a:r>
          </a:p>
          <a:p>
            <a:endParaRPr lang="en-US" dirty="0"/>
          </a:p>
          <a:p>
            <a:r>
              <a:rPr lang="en-US" dirty="0"/>
              <a:t>The top assembly, consisting of the blue, beige, and brown neurons, corresponds to the WTA network I described earlier.</a:t>
            </a:r>
          </a:p>
          <a:p>
            <a:endParaRPr lang="en-US" dirty="0"/>
          </a:p>
          <a:p>
            <a:r>
              <a:rPr lang="en-US" dirty="0"/>
              <a:t>The bottom assembly, consisting of the brown, pink, and green neurons, corresponds to the Filter subnetwork.</a:t>
            </a:r>
          </a:p>
          <a:p>
            <a:r>
              <a:rPr lang="en-US" dirty="0"/>
              <a:t>It is just a disjoint combination of n And-gates.</a:t>
            </a:r>
          </a:p>
          <a:p>
            <a:r>
              <a:rPr lang="en-US" dirty="0"/>
              <a:t>The overall network just composes the two individual ones, according to our composition definition.</a:t>
            </a:r>
          </a:p>
          <a:p>
            <a:endParaRPr lang="en-US" dirty="0"/>
          </a:p>
        </p:txBody>
      </p:sp>
      <p:sp>
        <p:nvSpPr>
          <p:cNvPr id="4" name="Slide Number Placeholder 3"/>
          <p:cNvSpPr>
            <a:spLocks noGrp="1"/>
          </p:cNvSpPr>
          <p:nvPr>
            <p:ph type="sldNum" sz="quarter" idx="5"/>
          </p:nvPr>
        </p:nvSpPr>
        <p:spPr/>
        <p:txBody>
          <a:bodyPr/>
          <a:lstStyle/>
          <a:p>
            <a:fld id="{8577803C-146D-406E-B575-E96C64D63639}" type="slidenum">
              <a:rPr lang="en-US" smtClean="0"/>
              <a:t>44</a:t>
            </a:fld>
            <a:endParaRPr lang="en-US"/>
          </a:p>
        </p:txBody>
      </p:sp>
    </p:spTree>
    <p:extLst>
      <p:ext uri="{BB962C8B-B14F-4D97-AF65-F5344CB8AC3E}">
        <p14:creationId xmlns:p14="http://schemas.microsoft.com/office/powerpoint/2010/main" val="1172180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inputs all become outputs; the combined network has no more inputs.</a:t>
            </a:r>
          </a:p>
        </p:txBody>
      </p:sp>
      <p:sp>
        <p:nvSpPr>
          <p:cNvPr id="4" name="Slide Number Placeholder 3"/>
          <p:cNvSpPr>
            <a:spLocks noGrp="1"/>
          </p:cNvSpPr>
          <p:nvPr>
            <p:ph type="sldNum" sz="quarter" idx="5"/>
          </p:nvPr>
        </p:nvSpPr>
        <p:spPr/>
        <p:txBody>
          <a:bodyPr/>
          <a:lstStyle/>
          <a:p>
            <a:fld id="{8577803C-146D-406E-B575-E96C64D63639}" type="slidenum">
              <a:rPr lang="en-US" smtClean="0"/>
              <a:t>45</a:t>
            </a:fld>
            <a:endParaRPr lang="en-US"/>
          </a:p>
        </p:txBody>
      </p:sp>
    </p:spTree>
    <p:extLst>
      <p:ext uri="{BB962C8B-B14F-4D97-AF65-F5344CB8AC3E}">
        <p14:creationId xmlns:p14="http://schemas.microsoft.com/office/powerpoint/2010/main" val="275192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Beh</a:t>
            </a:r>
            <a:r>
              <a:rPr lang="en-US" b="0" dirty="0"/>
              <a:t>:  Mapping from inputs to probability distributions on traces.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one behavior notion is compositional, then any “equivalent” behavior notion is also compositional.</a:t>
            </a:r>
          </a:p>
          <a:p>
            <a:r>
              <a:rPr lang="en-US" dirty="0"/>
              <a:t>This relies on the definition of equivalence for behaviors.</a:t>
            </a:r>
          </a:p>
        </p:txBody>
      </p:sp>
      <p:sp>
        <p:nvSpPr>
          <p:cNvPr id="4" name="Slide Number Placeholder 3"/>
          <p:cNvSpPr>
            <a:spLocks noGrp="1"/>
          </p:cNvSpPr>
          <p:nvPr>
            <p:ph type="sldNum" sz="quarter" idx="5"/>
          </p:nvPr>
        </p:nvSpPr>
        <p:spPr/>
        <p:txBody>
          <a:bodyPr/>
          <a:lstStyle/>
          <a:p>
            <a:fld id="{8577803C-146D-406E-B575-E96C64D63639}" type="slidenum">
              <a:rPr lang="en-US" smtClean="0"/>
              <a:t>46</a:t>
            </a:fld>
            <a:endParaRPr lang="en-US"/>
          </a:p>
        </p:txBody>
      </p:sp>
    </p:spTree>
    <p:extLst>
      <p:ext uri="{BB962C8B-B14F-4D97-AF65-F5344CB8AC3E}">
        <p14:creationId xmlns:p14="http://schemas.microsoft.com/office/powerpoint/2010/main" val="772994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Easier than the general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Abbreviating cone probabilities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r>
                      <a:rPr lang="en-US" b="0" i="1" smtClean="0">
                        <a:latin typeface="Cambria Math" panose="02040503050406030204" pitchFamily="18" charset="0"/>
                      </a:rPr>
                      <m:t>)</m:t>
                    </m:r>
                  </m:oMath>
                </a14:m>
                <a:r>
                  <a:rPr lang="en-US" dirty="0"/>
                  <a:t> by just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r>
                      <a:rPr lang="en-US" b="0" i="1" smtClean="0">
                        <a:latin typeface="Cambria Math" panose="02040503050406030204" pitchFamily="18" charset="0"/>
                      </a:rPr>
                      <m:t>.</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paper for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probability distributions P1 and P2 must be defined for particular input executions of </a:t>
                </a:r>
                <a:r>
                  <a:rPr lang="en-US" b="1" i="0">
                    <a:latin typeface="Cambria Math" panose="02040503050406030204" pitchFamily="18" charset="0"/>
                  </a:rPr>
                  <a:t>𝑵^𝟏</a:t>
                </a:r>
                <a:r>
                  <a:rPr lang="en-US" dirty="0"/>
                  <a:t> and </a:t>
                </a:r>
                <a:r>
                  <a:rPr lang="en-US" b="1" i="0">
                    <a:latin typeface="Cambria Math" panose="02040503050406030204" pitchFamily="18" charset="0"/>
                  </a:rPr>
                  <a:t>𝑵^𝟐</a:t>
                </a:r>
                <a:r>
                  <a:rPr lang="en-US" dirty="0"/>
                  <a:t> respectively.</a:t>
                </a:r>
              </a:p>
              <a:p>
                <a:endParaRPr lang="en-US" dirty="0"/>
              </a:p>
            </p:txBody>
          </p:sp>
        </mc:Fallback>
      </mc:AlternateContent>
      <p:sp>
        <p:nvSpPr>
          <p:cNvPr id="4" name="Slide Number Placeholder 3"/>
          <p:cNvSpPr>
            <a:spLocks noGrp="1"/>
          </p:cNvSpPr>
          <p:nvPr>
            <p:ph type="sldNum" sz="quarter" idx="5"/>
          </p:nvPr>
        </p:nvSpPr>
        <p:spPr/>
        <p:txBody>
          <a:bodyPr/>
          <a:lstStyle/>
          <a:p>
            <a:fld id="{8577803C-146D-406E-B575-E96C64D63639}" type="slidenum">
              <a:rPr lang="en-US" smtClean="0"/>
              <a:t>47</a:t>
            </a:fld>
            <a:endParaRPr lang="en-US"/>
          </a:p>
        </p:txBody>
      </p:sp>
    </p:spTree>
    <p:extLst>
      <p:ext uri="{BB962C8B-B14F-4D97-AF65-F5344CB8AC3E}">
        <p14:creationId xmlns:p14="http://schemas.microsoft.com/office/powerpoint/2010/main" val="2216539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P(beta) in terms of the same probability distribution P for beta restricted to outputs of the two subnetworks.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Follows from standard conditional probability.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terms of P1 and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the inputs to N1, use </a:t>
                </a:r>
                <a:r>
                  <a:rPr lang="en-US" dirty="0" err="1"/>
                  <a:t>beta_in</a:t>
                </a:r>
                <a:r>
                  <a:rPr lang="en-US" dirty="0"/>
                  <a:t>.</a:t>
                </a:r>
              </a:p>
              <a:p>
                <a:endParaRPr lang="en-US" dirty="0"/>
              </a:p>
              <a:p>
                <a:r>
                  <a:rPr lang="en-US" dirty="0"/>
                  <a:t>For the external inputs to N2, use </a:t>
                </a:r>
                <a:r>
                  <a:rPr lang="en-US" dirty="0" err="1"/>
                  <a:t>beta_in</a:t>
                </a:r>
                <a:r>
                  <a:rPr lang="en-US" dirty="0"/>
                  <a:t>.</a:t>
                </a:r>
              </a:p>
              <a:p>
                <a:r>
                  <a:rPr lang="en-US" dirty="0"/>
                  <a:t>For the inputs to N2 that are outputs of N1, we use beta, but since we need an infinite input execution, we pad it out arbitrarily.</a:t>
                </a:r>
              </a:p>
              <a:p>
                <a:r>
                  <a:rPr lang="en-US" dirty="0"/>
                  <a:t>It doesn’t matter how, for calculating P(beta), because we are interested only in the part up through the length of beta.</a:t>
                </a:r>
              </a:p>
              <a:p>
                <a:endParaRPr lang="en-US" dirty="0"/>
              </a:p>
              <a:p>
                <a:r>
                  <a:rPr lang="en-US" dirty="0"/>
                  <a:t>The new lemma is in the right form.</a:t>
                </a:r>
              </a:p>
              <a:p>
                <a:r>
                  <a:rPr lang="en-US" dirty="0"/>
                  <a:t>Looks symmetric, but it isn’t really, because of the different ways the two kinds of inputs for the two networks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probability distributions P1 and P2 must be defined for particular input executions of </a:t>
                </a:r>
                <a:r>
                  <a:rPr lang="en-US" b="1" i="0">
                    <a:latin typeface="Cambria Math" panose="02040503050406030204" pitchFamily="18" charset="0"/>
                  </a:rPr>
                  <a:t>𝑵^𝟏</a:t>
                </a:r>
                <a:r>
                  <a:rPr lang="en-US" dirty="0"/>
                  <a:t> and </a:t>
                </a:r>
                <a:r>
                  <a:rPr lang="en-US" b="1" i="0">
                    <a:latin typeface="Cambria Math" panose="02040503050406030204" pitchFamily="18" charset="0"/>
                  </a:rPr>
                  <a:t>𝑵^𝟐</a:t>
                </a:r>
                <a:r>
                  <a:rPr lang="en-US" dirty="0"/>
                  <a:t> respectively.</a:t>
                </a:r>
              </a:p>
              <a:p>
                <a:endParaRPr lang="en-US" dirty="0"/>
              </a:p>
            </p:txBody>
          </p:sp>
        </mc:Fallback>
      </mc:AlternateContent>
      <p:sp>
        <p:nvSpPr>
          <p:cNvPr id="4" name="Slide Number Placeholder 3"/>
          <p:cNvSpPr>
            <a:spLocks noGrp="1"/>
          </p:cNvSpPr>
          <p:nvPr>
            <p:ph type="sldNum" sz="quarter" idx="5"/>
          </p:nvPr>
        </p:nvSpPr>
        <p:spPr/>
        <p:txBody>
          <a:bodyPr/>
          <a:lstStyle/>
          <a:p>
            <a:fld id="{8577803C-146D-406E-B575-E96C64D63639}" type="slidenum">
              <a:rPr lang="en-US" smtClean="0"/>
              <a:t>48</a:t>
            </a:fld>
            <a:endParaRPr lang="en-US"/>
          </a:p>
        </p:txBody>
      </p:sp>
    </p:spTree>
    <p:extLst>
      <p:ext uri="{BB962C8B-B14F-4D97-AF65-F5344CB8AC3E}">
        <p14:creationId xmlns:p14="http://schemas.microsoft.com/office/powerpoint/2010/main" val="833842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0" i="1" smtClean="0">
                        <a:latin typeface="Cambria Math" panose="02040503050406030204" pitchFamily="18" charset="0"/>
                      </a:rPr>
                      <m:t> </m:t>
                    </m:r>
                    <m:r>
                      <m:rPr>
                        <m:nor/>
                      </m:rPr>
                      <a:rPr lang="en-US" dirty="0"/>
                      <m:t>and</m:t>
                    </m:r>
                    <m:r>
                      <a:rPr lang="en-US" b="1" i="1" dirty="0"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r>
                      <a:rPr lang="en-US" i="1">
                        <a:latin typeface="Cambria Math" panose="02040503050406030204" pitchFamily="18" charset="0"/>
                      </a:rPr>
                      <m:t>, </m:t>
                    </m:r>
                  </m:oMath>
                </a14:m>
                <a:r>
                  <a:rPr lang="en-US" dirty="0"/>
                  <a:t>can be connected in both directions</a:t>
                </a:r>
                <a14:m>
                  <m:oMath xmlns:m="http://schemas.openxmlformats.org/officeDocument/2006/math">
                    <m:r>
                      <a:rPr lang="en-US" i="1">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Previous result broke circularities using “space”.</a:t>
                </a:r>
              </a:p>
              <a:p>
                <a:r>
                  <a:rPr lang="en-US" dirty="0"/>
                  <a:t>Now we use time instead.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𝑵^𝟏</a:t>
                </a:r>
                <a:r>
                  <a:rPr lang="en-US" b="0" i="0">
                    <a:latin typeface="Cambria Math" panose="02040503050406030204" pitchFamily="18" charset="0"/>
                  </a:rPr>
                  <a:t>  </a:t>
                </a:r>
                <a:r>
                  <a:rPr lang="en-US" b="0" i="0" dirty="0">
                    <a:latin typeface="Cambria Math" panose="02040503050406030204" pitchFamily="18" charset="0"/>
                  </a:rPr>
                  <a:t>"</a:t>
                </a:r>
                <a:r>
                  <a:rPr lang="en-US" i="0" dirty="0">
                    <a:latin typeface="Cambria Math" panose="02040503050406030204" pitchFamily="18" charset="0"/>
                  </a:rPr>
                  <a:t>and</a:t>
                </a:r>
                <a:r>
                  <a:rPr lang="en-US" b="1" i="0" dirty="0">
                    <a:latin typeface="Cambria Math" panose="02040503050406030204" pitchFamily="18" charset="0"/>
                  </a:rPr>
                  <a:t>" </a:t>
                </a:r>
                <a:r>
                  <a:rPr lang="en-US" b="1" i="0">
                    <a:latin typeface="Cambria Math" panose="02040503050406030204" pitchFamily="18" charset="0"/>
                  </a:rPr>
                  <a:t>𝑵^𝟐</a:t>
                </a:r>
                <a:r>
                  <a:rPr lang="en-US" i="0">
                    <a:latin typeface="Cambria Math" panose="02040503050406030204" pitchFamily="18" charset="0"/>
                  </a:rPr>
                  <a:t>, </a:t>
                </a:r>
                <a:r>
                  <a:rPr lang="en-US" dirty="0"/>
                  <a:t>can be connected in both directions</a:t>
                </a:r>
                <a:r>
                  <a:rPr lang="en-US" i="0">
                    <a:latin typeface="Cambria Math" panose="02040503050406030204" pitchFamily="18" charset="0"/>
                  </a:rPr>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Previous result broke circularities using “space”.</a:t>
                </a:r>
              </a:p>
              <a:p>
                <a:r>
                  <a:rPr lang="en-US" dirty="0"/>
                  <a:t>Now we use time instead.</a:t>
                </a:r>
              </a:p>
            </p:txBody>
          </p:sp>
        </mc:Fallback>
      </mc:AlternateContent>
      <p:sp>
        <p:nvSpPr>
          <p:cNvPr id="4" name="Slide Number Placeholder 3"/>
          <p:cNvSpPr>
            <a:spLocks noGrp="1"/>
          </p:cNvSpPr>
          <p:nvPr>
            <p:ph type="sldNum" sz="quarter" idx="5"/>
          </p:nvPr>
        </p:nvSpPr>
        <p:spPr/>
        <p:txBody>
          <a:bodyPr/>
          <a:lstStyle/>
          <a:p>
            <a:fld id="{D6828EB4-FB9C-4696-8ECB-AEE2A9FC4C05}" type="slidenum">
              <a:rPr lang="en-US" smtClean="0"/>
              <a:t>49</a:t>
            </a:fld>
            <a:endParaRPr lang="en-US"/>
          </a:p>
        </p:txBody>
      </p:sp>
    </p:spTree>
    <p:extLst>
      <p:ext uri="{BB962C8B-B14F-4D97-AF65-F5344CB8AC3E}">
        <p14:creationId xmlns:p14="http://schemas.microsoft.com/office/powerpoint/2010/main" val="2428607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in terms of the conditional probabilities.</a:t>
            </a:r>
          </a:p>
          <a:p>
            <a:endParaRPr lang="en-US" dirty="0"/>
          </a:p>
          <a:p>
            <a:r>
              <a:rPr lang="en-US" dirty="0"/>
              <a:t>Can break down the probabilities of the last-round outputs into a product, since the last-round activity is independent in the two subnetworks---each depends only on the prefix through time t-1.</a:t>
            </a:r>
          </a:p>
          <a:p>
            <a:endParaRPr lang="en-US" dirty="0"/>
          </a:p>
          <a:p>
            <a:r>
              <a:rPr lang="en-US" dirty="0"/>
              <a:t>This lemma about decomposing conditional probabilities implies compositionality for our behavior notion </a:t>
            </a:r>
            <a:r>
              <a:rPr lang="en-US" dirty="0" err="1"/>
              <a:t>Beh</a:t>
            </a:r>
            <a:r>
              <a:rPr lang="en-US" dirty="0"/>
              <a:t>.</a:t>
            </a:r>
          </a:p>
          <a:p>
            <a:r>
              <a:rPr lang="en-US" dirty="0"/>
              <a:t>See the paper for details.</a:t>
            </a:r>
          </a:p>
          <a:p>
            <a:endParaRPr lang="en-US" dirty="0"/>
          </a:p>
          <a:p>
            <a:r>
              <a:rPr lang="en-US" dirty="0"/>
              <a:t>Essentially, we are regarding the conditional probabilities as an alternative, “equivalent” behavior notion.</a:t>
            </a:r>
          </a:p>
          <a:p>
            <a:endParaRPr lang="en-US" dirty="0"/>
          </a:p>
          <a:p>
            <a:endParaRPr lang="en-US" dirty="0"/>
          </a:p>
        </p:txBody>
      </p:sp>
      <p:sp>
        <p:nvSpPr>
          <p:cNvPr id="4" name="Slide Number Placeholder 3"/>
          <p:cNvSpPr>
            <a:spLocks noGrp="1"/>
          </p:cNvSpPr>
          <p:nvPr>
            <p:ph type="sldNum" sz="quarter" idx="5"/>
          </p:nvPr>
        </p:nvSpPr>
        <p:spPr/>
        <p:txBody>
          <a:bodyPr/>
          <a:lstStyle/>
          <a:p>
            <a:fld id="{8577803C-146D-406E-B575-E96C64D63639}" type="slidenum">
              <a:rPr lang="en-US" smtClean="0"/>
              <a:t>50</a:t>
            </a:fld>
            <a:endParaRPr lang="en-US"/>
          </a:p>
        </p:txBody>
      </p:sp>
    </p:spTree>
    <p:extLst>
      <p:ext uri="{BB962C8B-B14F-4D97-AF65-F5344CB8AC3E}">
        <p14:creationId xmlns:p14="http://schemas.microsoft.com/office/powerpoint/2010/main" val="4091075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the hiding operator in conjunction with a composition operator:  compose two networks and hide the neurons that were used to communicate between them.</a:t>
            </a:r>
          </a:p>
          <a:p>
            <a:endParaRPr lang="en-US" dirty="0"/>
          </a:p>
          <a:p>
            <a:r>
              <a:rPr lang="en-US" dirty="0"/>
              <a:t>In our model, that would say that these neurons are ineligible for use in further composition.</a:t>
            </a:r>
          </a:p>
        </p:txBody>
      </p:sp>
      <p:sp>
        <p:nvSpPr>
          <p:cNvPr id="4" name="Slide Number Placeholder 3"/>
          <p:cNvSpPr>
            <a:spLocks noGrp="1"/>
          </p:cNvSpPr>
          <p:nvPr>
            <p:ph type="sldNum" sz="quarter" idx="5"/>
          </p:nvPr>
        </p:nvSpPr>
        <p:spPr/>
        <p:txBody>
          <a:bodyPr/>
          <a:lstStyle/>
          <a:p>
            <a:fld id="{8577803C-146D-406E-B575-E96C64D63639}" type="slidenum">
              <a:rPr lang="en-US" smtClean="0"/>
              <a:t>51</a:t>
            </a:fld>
            <a:endParaRPr lang="en-US"/>
          </a:p>
        </p:txBody>
      </p:sp>
    </p:spTree>
    <p:extLst>
      <p:ext uri="{BB962C8B-B14F-4D97-AF65-F5344CB8AC3E}">
        <p14:creationId xmlns:p14="http://schemas.microsoft.com/office/powerpoint/2010/main" val="846801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composition of problems, analogous to the definition of composition of networks.</a:t>
            </a:r>
          </a:p>
          <a:p>
            <a:endParaRPr lang="en-US" dirty="0"/>
          </a:p>
          <a:p>
            <a:r>
              <a:rPr lang="en-US" dirty="0"/>
              <a:t>So this justifies defining subproblems to be solved by parts of the network, and reasoning about the network in terms of the subproblem specifications.</a:t>
            </a:r>
          </a:p>
        </p:txBody>
      </p:sp>
      <p:sp>
        <p:nvSpPr>
          <p:cNvPr id="4" name="Slide Number Placeholder 3"/>
          <p:cNvSpPr>
            <a:spLocks noGrp="1"/>
          </p:cNvSpPr>
          <p:nvPr>
            <p:ph type="sldNum" sz="quarter" idx="5"/>
          </p:nvPr>
        </p:nvSpPr>
        <p:spPr/>
        <p:txBody>
          <a:bodyPr/>
          <a:lstStyle/>
          <a:p>
            <a:fld id="{8577803C-146D-406E-B575-E96C64D63639}" type="slidenum">
              <a:rPr lang="en-US" smtClean="0"/>
              <a:t>53</a:t>
            </a:fld>
            <a:endParaRPr lang="en-US"/>
          </a:p>
        </p:txBody>
      </p:sp>
    </p:spTree>
    <p:extLst>
      <p:ext uri="{BB962C8B-B14F-4D97-AF65-F5344CB8AC3E}">
        <p14:creationId xmlns:p14="http://schemas.microsoft.com/office/powerpoint/2010/main" val="21336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describe our model.</a:t>
            </a:r>
          </a:p>
          <a:p>
            <a:endParaRPr lang="en-US" dirty="0"/>
          </a:p>
          <a:p>
            <a:r>
              <a:rPr lang="en-US" dirty="0"/>
              <a:t>Stochastic firing reflects noisiness of neural computation.</a:t>
            </a:r>
          </a:p>
          <a:p>
            <a:endParaRPr lang="en-US" dirty="0"/>
          </a:p>
          <a:p>
            <a:r>
              <a:rPr lang="en-US" dirty="0"/>
              <a:t>Inspiration for using SNNs came</a:t>
            </a:r>
            <a:r>
              <a:rPr lang="en-US" baseline="0" dirty="0"/>
              <a:t> from </a:t>
            </a:r>
            <a:r>
              <a:rPr lang="en-US" baseline="0" dirty="0" err="1"/>
              <a:t>Maass</a:t>
            </a:r>
            <a:r>
              <a:rPr lang="en-US" baseline="0" dirty="0"/>
              <a:t>.</a:t>
            </a:r>
          </a:p>
          <a:p>
            <a:r>
              <a:rPr lang="en-US" baseline="0" dirty="0"/>
              <a:t>His work differs from ours in that he mostly considers asynchronous models that allow fine-grained control of parameters such as real-time delay of spikes.</a:t>
            </a:r>
          </a:p>
          <a:p>
            <a:endParaRPr lang="en-US" dirty="0"/>
          </a:p>
        </p:txBody>
      </p:sp>
      <p:sp>
        <p:nvSpPr>
          <p:cNvPr id="4" name="Slide Number Placeholder 3"/>
          <p:cNvSpPr>
            <a:spLocks noGrp="1"/>
          </p:cNvSpPr>
          <p:nvPr>
            <p:ph type="sldNum" sz="quarter" idx="10"/>
          </p:nvPr>
        </p:nvSpPr>
        <p:spPr/>
        <p:txBody>
          <a:bodyPr/>
          <a:lstStyle/>
          <a:p>
            <a:fld id="{D6828EB4-FB9C-4696-8ECB-AEE2A9FC4C05}" type="slidenum">
              <a:rPr lang="en-US" smtClean="0"/>
              <a:t>6</a:t>
            </a:fld>
            <a:endParaRPr lang="en-US"/>
          </a:p>
        </p:txBody>
      </p:sp>
    </p:spTree>
    <p:extLst>
      <p:ext uri="{BB962C8B-B14F-4D97-AF65-F5344CB8AC3E}">
        <p14:creationId xmlns:p14="http://schemas.microsoft.com/office/powerpoint/2010/main" val="2918794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finally, to the current paper, on compositional modeling.</a:t>
            </a:r>
          </a:p>
        </p:txBody>
      </p:sp>
      <p:sp>
        <p:nvSpPr>
          <p:cNvPr id="4" name="Slide Number Placeholder 3"/>
          <p:cNvSpPr>
            <a:spLocks noGrp="1"/>
          </p:cNvSpPr>
          <p:nvPr>
            <p:ph type="sldNum" sz="quarter" idx="5"/>
          </p:nvPr>
        </p:nvSpPr>
        <p:spPr/>
        <p:txBody>
          <a:bodyPr/>
          <a:lstStyle/>
          <a:p>
            <a:fld id="{D6828EB4-FB9C-4696-8ECB-AEE2A9FC4C05}" type="slidenum">
              <a:rPr lang="en-US" smtClean="0"/>
              <a:t>54</a:t>
            </a:fld>
            <a:endParaRPr lang="en-US"/>
          </a:p>
        </p:txBody>
      </p:sp>
    </p:spTree>
    <p:extLst>
      <p:ext uri="{BB962C8B-B14F-4D97-AF65-F5344CB8AC3E}">
        <p14:creationId xmlns:p14="http://schemas.microsoft.com/office/powerpoint/2010/main" val="24845037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Abstract:</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sz="1200" kern="1200" dirty="0">
                    <a:solidFill>
                      <a:schemeClr val="tx1"/>
                    </a:solidFill>
                    <a:effectLst/>
                    <a:latin typeface="+mn-lt"/>
                    <a:ea typeface="+mn-ea"/>
                    <a:cs typeface="+mn-cs"/>
                  </a:rPr>
                  <a:t>We use a recently developed synchronous Spiking Neural Network (SNN) model to study the problem of learning hierarchically-structured concepts. We introduce an abstract data model that describes simple hierarchical concepts. We define a</a:t>
                </a:r>
                <a:br>
                  <a:rPr lang="en-US" dirty="0"/>
                </a:br>
                <a:r>
                  <a:rPr lang="en-US" sz="1200" kern="1200" dirty="0">
                    <a:solidFill>
                      <a:schemeClr val="tx1"/>
                    </a:solidFill>
                    <a:effectLst/>
                    <a:latin typeface="+mn-lt"/>
                    <a:ea typeface="+mn-ea"/>
                    <a:cs typeface="+mn-cs"/>
                  </a:rPr>
                  <a:t>feed-forward layered SNN model, with learning modeled using </a:t>
                </a:r>
                <a:r>
                  <a:rPr lang="en-US" sz="1200" kern="1200" dirty="0" err="1">
                    <a:solidFill>
                      <a:schemeClr val="tx1"/>
                    </a:solidFill>
                    <a:effectLst/>
                    <a:latin typeface="+mn-lt"/>
                    <a:ea typeface="+mn-ea"/>
                    <a:cs typeface="+mn-cs"/>
                  </a:rPr>
                  <a:t>Oja’s</a:t>
                </a:r>
                <a:r>
                  <a:rPr lang="en-US" sz="1200" kern="1200" dirty="0">
                    <a:solidFill>
                      <a:schemeClr val="tx1"/>
                    </a:solidFill>
                    <a:effectLst/>
                    <a:latin typeface="+mn-lt"/>
                    <a:ea typeface="+mn-ea"/>
                    <a:cs typeface="+mn-cs"/>
                  </a:rPr>
                  <a:t> local learning rule, a well known biologically-plausible rule for adjusting synapse weights. We define what it means for such a network to recognize hierarchical concepts; our</a:t>
                </a:r>
                <a:br>
                  <a:rPr lang="en-US" dirty="0"/>
                </a:br>
                <a:r>
                  <a:rPr lang="en-US" sz="1200" kern="1200" dirty="0">
                    <a:solidFill>
                      <a:schemeClr val="tx1"/>
                    </a:solidFill>
                    <a:effectLst/>
                    <a:latin typeface="+mn-lt"/>
                    <a:ea typeface="+mn-ea"/>
                    <a:cs typeface="+mn-cs"/>
                  </a:rPr>
                  <a:t>notion of recognition is robust, in that it tolerates a bounded amount of noise.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Then, we present a bottom-up learning algorithm by which a layered network may learn to recognize hierarchical concepts according to our robust definition.</a:t>
                </a:r>
                <a:br>
                  <a:rPr lang="en-US" dirty="0"/>
                </a:br>
                <a:r>
                  <a:rPr lang="en-US" sz="1200" kern="1200" dirty="0">
                    <a:solidFill>
                      <a:schemeClr val="tx1"/>
                    </a:solidFill>
                    <a:effectLst/>
                    <a:latin typeface="+mn-lt"/>
                    <a:ea typeface="+mn-ea"/>
                    <a:cs typeface="+mn-cs"/>
                  </a:rPr>
                  <a:t>We analyze correctness and performance rigorously; the amount of time required to learn each concept, after learning all of the sub-concepts, is approximately</a:t>
                </a:r>
                <a:br>
                  <a:rPr lang="en-US" dirty="0"/>
                </a:br>
                <a:r>
                  <a:rPr lang="en-US" b="0" baseline="0" dirty="0"/>
                  <a:t>$</a:t>
                </a:r>
                <a14:m>
                  <m:oMath xmlns:m="http://schemas.openxmlformats.org/officeDocument/2006/math">
                    <m:r>
                      <a:rPr lang="en-US" b="0" i="1" baseline="0" dirty="0" smtClean="0">
                        <a:latin typeface="Cambria Math"/>
                      </a:rPr>
                      <m:t>𝑂</m:t>
                    </m:r>
                    <m:r>
                      <a:rPr lang="en-US" b="0" i="1" baseline="0" dirty="0" smtClean="0">
                        <a:latin typeface="Cambria Math"/>
                      </a:rPr>
                      <m:t>(1/(\</m:t>
                    </m:r>
                    <m:r>
                      <m:rPr>
                        <m:sty m:val="p"/>
                      </m:rPr>
                      <a:rPr lang="en-US" b="0" i="1" baseline="0" dirty="0" smtClean="0">
                        <a:latin typeface="Cambria Math"/>
                      </a:rPr>
                      <m:t>eta</m:t>
                    </m:r>
                    <m:r>
                      <a:rPr lang="en-US" b="0" i="1" baseline="0" dirty="0" smtClean="0">
                        <a:latin typeface="Cambria Math"/>
                      </a:rPr>
                      <m:t> </m:t>
                    </m:r>
                    <m:r>
                      <a:rPr lang="en-US" b="0" i="1" baseline="0" dirty="0" smtClean="0">
                        <a:latin typeface="Cambria Math"/>
                      </a:rPr>
                      <m:t>𝑘</m:t>
                    </m:r>
                    <m:r>
                      <a:rPr lang="en-US" b="0" i="1" baseline="0" dirty="0" smtClean="0">
                        <a:latin typeface="Cambria Math"/>
                      </a:rPr>
                      <m:t>) (\</m:t>
                    </m:r>
                    <m:r>
                      <m:rPr>
                        <m:sty m:val="p"/>
                      </m:rPr>
                      <a:rPr lang="en-US" b="0" i="1" baseline="0" dirty="0" err="1" smtClean="0">
                        <a:latin typeface="Cambria Math"/>
                      </a:rPr>
                      <m:t>lmax</m:t>
                    </m:r>
                    <m:r>
                      <a:rPr lang="en-US" b="0" i="1" baseline="0" dirty="0" smtClean="0">
                        <a:latin typeface="Cambria Math"/>
                      </a:rPr>
                      <m:t> </m:t>
                    </m:r>
                    <m:r>
                      <m:rPr>
                        <m:sty m:val="p"/>
                      </m:rPr>
                      <a:rPr lang="en-US" b="0" i="1" baseline="0" dirty="0" smtClean="0">
                        <a:latin typeface="Cambria Math"/>
                      </a:rPr>
                      <m:t>log</m:t>
                    </m:r>
                    <m:d>
                      <m:dPr>
                        <m:ctrlPr>
                          <a:rPr lang="en-US" b="0" i="1" baseline="0" dirty="0" smtClean="0">
                            <a:latin typeface="Cambria Math" panose="02040503050406030204" pitchFamily="18" charset="0"/>
                          </a:rPr>
                        </m:ctrlPr>
                      </m:dPr>
                      <m:e>
                        <m:r>
                          <a:rPr lang="en-US" b="0" i="1" baseline="0" dirty="0" smtClean="0">
                            <a:latin typeface="Cambria Math"/>
                          </a:rPr>
                          <m:t>𝑘</m:t>
                        </m:r>
                      </m:e>
                    </m:d>
                    <m:r>
                      <a:rPr lang="en-US" b="0" i="1" baseline="0" dirty="0" smtClean="0">
                        <a:latin typeface="Cambria Math"/>
                      </a:rPr>
                      <m:t>+</m:t>
                    </m:r>
                    <m:f>
                      <m:fPr>
                        <m:ctrlPr>
                          <a:rPr lang="en-US" b="0" i="1" baseline="0" dirty="0" smtClean="0">
                            <a:latin typeface="Cambria Math" panose="02040503050406030204" pitchFamily="18" charset="0"/>
                          </a:rPr>
                        </m:ctrlPr>
                      </m:fPr>
                      <m:num>
                        <m:r>
                          <a:rPr lang="en-US" b="0" i="1" baseline="0" dirty="0" smtClean="0">
                            <a:latin typeface="Cambria Math"/>
                          </a:rPr>
                          <m:t>1</m:t>
                        </m:r>
                      </m:num>
                      <m:den>
                        <m:r>
                          <a:rPr lang="en-US" b="0" i="1" baseline="0" dirty="0" smtClean="0">
                            <a:latin typeface="Cambria Math"/>
                          </a:rPr>
                          <m:t>\</m:t>
                        </m:r>
                        <m:r>
                          <a:rPr lang="en-US" b="0" i="1" baseline="0" dirty="0" smtClean="0">
                            <a:latin typeface="Cambria Math"/>
                          </a:rPr>
                          <m:t>𝑒𝑝𝑠𝑖𝑙𝑜𝑛</m:t>
                        </m:r>
                      </m:den>
                    </m:f>
                    <m:r>
                      <a:rPr lang="en-US" b="0" i="1" baseline="0" dirty="0" smtClean="0">
                        <a:latin typeface="Cambria Math"/>
                      </a:rPr>
                      <m:t>)+ \</m:t>
                    </m:r>
                    <m:r>
                      <m:rPr>
                        <m:sty m:val="p"/>
                      </m:rPr>
                      <a:rPr lang="en-US" b="0" i="1" baseline="0" dirty="0" smtClean="0">
                        <a:latin typeface="Cambria Math"/>
                      </a:rPr>
                      <m:t>log</m:t>
                    </m:r>
                    <m:r>
                      <a:rPr lang="en-US" b="0" i="1" baseline="0" dirty="0" smtClean="0">
                        <a:latin typeface="Cambria Math"/>
                      </a:rPr>
                      <m:t>(</m:t>
                    </m:r>
                    <m:r>
                      <a:rPr lang="en-US" b="0" i="1" baseline="0" dirty="0" smtClean="0">
                        <a:latin typeface="Cambria Math"/>
                      </a:rPr>
                      <m:t>𝑘</m:t>
                    </m:r>
                    <m:r>
                      <a:rPr lang="en-US" b="0" i="1" baseline="0" dirty="0" smtClean="0">
                        <a:latin typeface="Cambria Math"/>
                      </a:rPr>
                      <m:t>))</m:t>
                    </m:r>
                  </m:oMath>
                </a14:m>
                <a:r>
                  <a:rPr lang="en-US" b="0" baseline="0" dirty="0"/>
                  <a:t>$, </a:t>
                </a:r>
                <a:endParaRPr lang="en-US" dirty="0"/>
              </a:p>
              <a:p>
                <a:pPr marL="0" indent="0">
                  <a:buFont typeface="Arial" panose="020B0604020202020204" pitchFamily="34" charset="0"/>
                  <a:buNone/>
                </a:pPr>
                <a:r>
                  <a:rPr lang="en-US" sz="1200" kern="1200" dirty="0">
                    <a:solidFill>
                      <a:schemeClr val="tx1"/>
                    </a:solidFill>
                    <a:effectLst/>
                    <a:latin typeface="+mn-lt"/>
                    <a:ea typeface="+mn-ea"/>
                    <a:cs typeface="+mn-cs"/>
                  </a:rPr>
                  <a:t>where k is the number of sub-concepts per concept, </a:t>
                </a:r>
                <a:r>
                  <a:rPr lang="en-US" sz="1200" kern="1200" dirty="0" err="1">
                    <a:solidFill>
                      <a:schemeClr val="tx1"/>
                    </a:solidFill>
                    <a:effectLst/>
                    <a:latin typeface="+mn-lt"/>
                    <a:ea typeface="+mn-ea"/>
                    <a:cs typeface="+mn-cs"/>
                  </a:rPr>
                  <a:t>lmax</a:t>
                </a:r>
                <a:r>
                  <a:rPr lang="en-US" sz="1200" kern="1200" dirty="0">
                    <a:solidFill>
                      <a:schemeClr val="tx1"/>
                    </a:solidFill>
                    <a:effectLst/>
                    <a:latin typeface="+mn-lt"/>
                    <a:ea typeface="+mn-ea"/>
                    <a:cs typeface="+mn-cs"/>
                  </a:rPr>
                  <a:t> is the maximum hierarchical depth, η is the learning rate, ε describes the amount of uncertainty allowed in robust recognition, and b describes the amount of weight decrease for "irrelevant" edges. An interesting feature of this algorithm is that it allows the network to learn sub-concepts in a highly interleaved manner.</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This algorithm assumes that the concepts are presented in a noise-free way; we also extend these results to accommodate noise in the learning process. Finally, we give a simple lower bound saying that, in order to recognize concepts with hierarchical depth two with noise-tolerance, a neural network should have at least two layers. The results in this paper represent first steps in the theoretical study of hierarchical concepts using SNNs. The cases studied here are basic, but they suggest many directions for extensions to more elaborate and realistic cases.</a:t>
                </a:r>
                <a:br>
                  <a:rPr lang="en-US" dirty="0"/>
                </a:br>
                <a:endParaRPr lang="en-US" dirty="0"/>
              </a:p>
            </p:txBody>
          </p:sp>
        </mc:Choice>
        <mc:Fallback xmlns="">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Abstract:</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sz="1200" kern="1200" dirty="0">
                    <a:solidFill>
                      <a:schemeClr val="tx1"/>
                    </a:solidFill>
                    <a:effectLst/>
                    <a:latin typeface="+mn-lt"/>
                    <a:ea typeface="+mn-ea"/>
                    <a:cs typeface="+mn-cs"/>
                  </a:rPr>
                  <a:t>We use a recently developed synchronous Spiking Neural Network (SNN) model to study the problem of learning hierarchically-structured concepts. We introduce an abstract data model that describes simple hierarchical concepts. We define a</a:t>
                </a:r>
                <a:br>
                  <a:rPr lang="en-US" dirty="0"/>
                </a:br>
                <a:r>
                  <a:rPr lang="en-US" sz="1200" kern="1200" dirty="0">
                    <a:solidFill>
                      <a:schemeClr val="tx1"/>
                    </a:solidFill>
                    <a:effectLst/>
                    <a:latin typeface="+mn-lt"/>
                    <a:ea typeface="+mn-ea"/>
                    <a:cs typeface="+mn-cs"/>
                  </a:rPr>
                  <a:t>feed-forward layered SNN model, with learning modeled using </a:t>
                </a:r>
                <a:r>
                  <a:rPr lang="en-US" sz="1200" kern="1200" dirty="0" err="1">
                    <a:solidFill>
                      <a:schemeClr val="tx1"/>
                    </a:solidFill>
                    <a:effectLst/>
                    <a:latin typeface="+mn-lt"/>
                    <a:ea typeface="+mn-ea"/>
                    <a:cs typeface="+mn-cs"/>
                  </a:rPr>
                  <a:t>Oja’s</a:t>
                </a:r>
                <a:r>
                  <a:rPr lang="en-US" sz="1200" kern="1200" dirty="0">
                    <a:solidFill>
                      <a:schemeClr val="tx1"/>
                    </a:solidFill>
                    <a:effectLst/>
                    <a:latin typeface="+mn-lt"/>
                    <a:ea typeface="+mn-ea"/>
                    <a:cs typeface="+mn-cs"/>
                  </a:rPr>
                  <a:t> local learning rule, a well known biologically-plausible rule for adjusting synapse weights. We define what it means for such a network to recognize hierarchical concepts; our</a:t>
                </a:r>
                <a:br>
                  <a:rPr lang="en-US" dirty="0"/>
                </a:br>
                <a:r>
                  <a:rPr lang="en-US" sz="1200" kern="1200" dirty="0">
                    <a:solidFill>
                      <a:schemeClr val="tx1"/>
                    </a:solidFill>
                    <a:effectLst/>
                    <a:latin typeface="+mn-lt"/>
                    <a:ea typeface="+mn-ea"/>
                    <a:cs typeface="+mn-cs"/>
                  </a:rPr>
                  <a:t>notion of recognition is robust, in that it tolerates a bounded amount of noise.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Then, we present a bottom-up learning algorithm by which a layered network may learn to recognize hierarchical concepts according to our robust definition.</a:t>
                </a:r>
                <a:br>
                  <a:rPr lang="en-US" dirty="0"/>
                </a:br>
                <a:r>
                  <a:rPr lang="en-US" sz="1200" kern="1200" dirty="0">
                    <a:solidFill>
                      <a:schemeClr val="tx1"/>
                    </a:solidFill>
                    <a:effectLst/>
                    <a:latin typeface="+mn-lt"/>
                    <a:ea typeface="+mn-ea"/>
                    <a:cs typeface="+mn-cs"/>
                  </a:rPr>
                  <a:t>We analyze correctness and performance rigorously; the amount of time required to learn each concept, after learning all of the sub-concepts, is approximately</a:t>
                </a:r>
                <a:br>
                  <a:rPr lang="en-US" dirty="0"/>
                </a:br>
                <a:r>
                  <a:rPr lang="en-US" b="0" baseline="0" dirty="0"/>
                  <a:t>$</a:t>
                </a:r>
                <a:r>
                  <a:rPr lang="en-US" b="0" i="0" baseline="0" dirty="0">
                    <a:latin typeface="Cambria Math"/>
                  </a:rPr>
                  <a:t>𝑂(1/(\eta 𝑘) (\</a:t>
                </a:r>
                <a:r>
                  <a:rPr lang="en-US" b="0" i="0" baseline="0" dirty="0" err="1">
                    <a:latin typeface="Cambria Math"/>
                  </a:rPr>
                  <a:t>lmax</a:t>
                </a:r>
                <a:r>
                  <a:rPr lang="en-US" b="0" i="0" baseline="0" dirty="0">
                    <a:latin typeface="Cambria Math"/>
                  </a:rPr>
                  <a:t> log</a:t>
                </a:r>
                <a:r>
                  <a:rPr lang="en-US" b="0" i="0" baseline="0" dirty="0">
                    <a:latin typeface="Cambria Math" panose="02040503050406030204" pitchFamily="18" charset="0"/>
                  </a:rPr>
                  <a:t>(</a:t>
                </a:r>
                <a:r>
                  <a:rPr lang="en-US" b="0" i="0" baseline="0" dirty="0">
                    <a:latin typeface="Cambria Math"/>
                  </a:rPr>
                  <a:t>𝑘</a:t>
                </a:r>
                <a:r>
                  <a:rPr lang="en-US" b="0" i="0" baseline="0" dirty="0">
                    <a:latin typeface="Cambria Math" panose="02040503050406030204" pitchFamily="18" charset="0"/>
                  </a:rPr>
                  <a:t>)</a:t>
                </a:r>
                <a:r>
                  <a:rPr lang="en-US" b="0" i="0" baseline="0" dirty="0">
                    <a:latin typeface="Cambria Math"/>
                  </a:rPr>
                  <a:t>+1</a:t>
                </a:r>
                <a:r>
                  <a:rPr lang="en-US" b="0" i="0" baseline="0" dirty="0">
                    <a:latin typeface="Cambria Math" panose="02040503050406030204" pitchFamily="18" charset="0"/>
                  </a:rPr>
                  <a:t>/(</a:t>
                </a:r>
                <a:r>
                  <a:rPr lang="en-US" b="0" i="0" baseline="0" dirty="0">
                    <a:latin typeface="Cambria Math"/>
                  </a:rPr>
                  <a:t>\𝑒𝑝𝑠𝑖𝑙𝑜𝑛</a:t>
                </a:r>
                <a:r>
                  <a:rPr lang="en-US" b="0" i="0" baseline="0" dirty="0">
                    <a:latin typeface="Cambria Math" panose="02040503050406030204" pitchFamily="18" charset="0"/>
                  </a:rPr>
                  <a:t>)</a:t>
                </a:r>
                <a:r>
                  <a:rPr lang="en-US" b="0" i="0" baseline="0" dirty="0">
                    <a:latin typeface="Cambria Math"/>
                  </a:rPr>
                  <a:t>)+ \log(𝑘))</a:t>
                </a:r>
                <a:r>
                  <a:rPr lang="en-US" b="0" baseline="0" dirty="0"/>
                  <a:t>$, </a:t>
                </a:r>
                <a:endParaRPr lang="en-US" dirty="0"/>
              </a:p>
              <a:p>
                <a:pPr marL="0" indent="0">
                  <a:buFont typeface="Arial" panose="020B0604020202020204" pitchFamily="34" charset="0"/>
                  <a:buNone/>
                </a:pPr>
                <a:r>
                  <a:rPr lang="en-US" sz="1200" kern="1200" dirty="0">
                    <a:solidFill>
                      <a:schemeClr val="tx1"/>
                    </a:solidFill>
                    <a:effectLst/>
                    <a:latin typeface="+mn-lt"/>
                    <a:ea typeface="+mn-ea"/>
                    <a:cs typeface="+mn-cs"/>
                  </a:rPr>
                  <a:t>where k is the number of sub-concepts per concept, </a:t>
                </a:r>
                <a:r>
                  <a:rPr lang="en-US" sz="1200" kern="1200" dirty="0" err="1">
                    <a:solidFill>
                      <a:schemeClr val="tx1"/>
                    </a:solidFill>
                    <a:effectLst/>
                    <a:latin typeface="+mn-lt"/>
                    <a:ea typeface="+mn-ea"/>
                    <a:cs typeface="+mn-cs"/>
                  </a:rPr>
                  <a:t>lmax</a:t>
                </a:r>
                <a:r>
                  <a:rPr lang="en-US" sz="1200" kern="1200" dirty="0">
                    <a:solidFill>
                      <a:schemeClr val="tx1"/>
                    </a:solidFill>
                    <a:effectLst/>
                    <a:latin typeface="+mn-lt"/>
                    <a:ea typeface="+mn-ea"/>
                    <a:cs typeface="+mn-cs"/>
                  </a:rPr>
                  <a:t> is the maximum hierarchical depth, η is the learning rate, ε describes the amount of uncertainty allowed in robust recognition, and b describes the amount of weight decrease for "irrelevant" edges. An interesting feature of this algorithm is that it allows the network to learn sub-concepts in a highly interleaved manner.</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This algorithm assumes that the concepts are presented in a noise-free way; we also extend these results to accommodate noise in the learning process. Finally, we give a simple lower bound saying that, in order to recognize concepts with hierarchical depth two with noise-tolerance, a neural network should have at least two layers. The results in this paper represent first steps in the theoretical study of hierarchical concepts using SNNs. The cases studied here are basic, but they suggest many directions for extensions to more elaborate and realistic cases.</a:t>
                </a:r>
                <a:br>
                  <a:rPr lang="en-US" dirty="0"/>
                </a:br>
                <a:endParaRPr lang="en-US" dirty="0"/>
              </a:p>
            </p:txBody>
          </p:sp>
        </mc:Fallback>
      </mc:AlternateContent>
      <p:sp>
        <p:nvSpPr>
          <p:cNvPr id="4" name="Slide Number Placeholder 3"/>
          <p:cNvSpPr>
            <a:spLocks noGrp="1"/>
          </p:cNvSpPr>
          <p:nvPr>
            <p:ph type="sldNum" sz="quarter" idx="5"/>
          </p:nvPr>
        </p:nvSpPr>
        <p:spPr/>
        <p:txBody>
          <a:bodyPr/>
          <a:lstStyle/>
          <a:p>
            <a:fld id="{8577803C-146D-406E-B575-E96C64D63639}" type="slidenum">
              <a:rPr lang="en-US" smtClean="0"/>
              <a:t>55</a:t>
            </a:fld>
            <a:endParaRPr lang="en-US"/>
          </a:p>
        </p:txBody>
      </p:sp>
    </p:spTree>
    <p:extLst>
      <p:ext uri="{BB962C8B-B14F-4D97-AF65-F5344CB8AC3E}">
        <p14:creationId xmlns:p14="http://schemas.microsoft.com/office/powerpoint/2010/main" val="2460025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research is devoted to understanding how the brain learns, and trying to mimic</a:t>
            </a:r>
            <a:r>
              <a:rPr lang="en-US" baseline="0" dirty="0"/>
              <a:t> that in machine learning algorithms.</a:t>
            </a:r>
          </a:p>
          <a:p>
            <a:r>
              <a:rPr lang="en-US" baseline="0" dirty="0"/>
              <a:t>Most of that research is based on representing the learned concepts as unstructured abstract vectors.</a:t>
            </a:r>
          </a:p>
          <a:p>
            <a:endParaRPr lang="en-US" baseline="0" dirty="0"/>
          </a:p>
          <a:p>
            <a:r>
              <a:rPr lang="en-US" baseline="0" dirty="0"/>
              <a:t>I believe that an important aspect of learning is known structure in the data.</a:t>
            </a:r>
          </a:p>
          <a:p>
            <a:r>
              <a:rPr lang="en-US" baseline="0" dirty="0"/>
              <a:t>This project begins to address how structured concepts are represented, recognized, and learned in the brain.</a:t>
            </a:r>
          </a:p>
          <a:p>
            <a:endParaRPr lang="en-US" baseline="0" dirty="0"/>
          </a:p>
          <a:p>
            <a:r>
              <a:rPr lang="en-US" b="1" baseline="0" dirty="0"/>
              <a:t>Inspiration:</a:t>
            </a:r>
          </a:p>
          <a:p>
            <a:r>
              <a:rPr lang="en-US" b="0" baseline="0" dirty="0"/>
              <a:t>Computer vision, for hierarchical learning.</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 types of structure might include</a:t>
            </a:r>
            <a:r>
              <a:rPr lang="en-US" baseline="0" dirty="0"/>
              <a:t> relationships among the concepts.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Geometric, physical 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56</a:t>
            </a:fld>
            <a:endParaRPr lang="en-US"/>
          </a:p>
        </p:txBody>
      </p:sp>
    </p:spTree>
    <p:extLst>
      <p:ext uri="{BB962C8B-B14F-4D97-AF65-F5344CB8AC3E}">
        <p14:creationId xmlns:p14="http://schemas.microsoft.com/office/powerpoint/2010/main" val="33494592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Simplifications: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Most hierarchical concepts in real life have additional structure, e.g., arms and legs are positioned symmetrically; we ignore this here, consider just the hierarchy.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are also blurring issues of generalization, that is, the distinction between a particular human and the general notion of a human.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now, I think we could consider particular humans, but generalization should be considered.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assume our hierarchies are trees, actually forests, always with the same height and same number of children.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is clearly a drastic over-simplification, but it yields simpler complexity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Presumably, we can weaken these assumptions quite a bit.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57</a:t>
            </a:fld>
            <a:endParaRPr lang="en-US"/>
          </a:p>
        </p:txBody>
      </p:sp>
    </p:spTree>
    <p:extLst>
      <p:ext uri="{BB962C8B-B14F-4D97-AF65-F5344CB8AC3E}">
        <p14:creationId xmlns:p14="http://schemas.microsoft.com/office/powerpoint/2010/main" val="5188027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Lower bound: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a simple special case of concepts with hierarchical depth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earlier version of the paper, available from </a:t>
            </a:r>
            <a:r>
              <a:rPr lang="en-US" baseline="0" dirty="0" err="1"/>
              <a:t>arXiv</a:t>
            </a:r>
            <a:r>
              <a:rPr lang="en-US" baseline="0" dirty="0"/>
              <a:t>, we had a version of the result for larger 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for l \</a:t>
            </a:r>
            <a:r>
              <a:rPr lang="en-US" baseline="0" dirty="0" err="1"/>
              <a:t>geq</a:t>
            </a:r>
            <a:r>
              <a:rPr lang="en-US" baseline="0" dirty="0"/>
              <a:t> 3, we needed a non-interference assumption that limits the possible interactions between firing that results from different concepts.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is rather strong, so we dropped the result from the later paper.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 would be nice to extend the lower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58</a:t>
            </a:fld>
            <a:endParaRPr lang="en-US"/>
          </a:p>
        </p:txBody>
      </p:sp>
    </p:spTree>
    <p:extLst>
      <p:ext uri="{BB962C8B-B14F-4D97-AF65-F5344CB8AC3E}">
        <p14:creationId xmlns:p14="http://schemas.microsoft.com/office/powerpoint/2010/main" val="42143421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drastic restrictions could, presumably, be weakened.</a:t>
            </a:r>
          </a:p>
        </p:txBody>
      </p:sp>
      <p:sp>
        <p:nvSpPr>
          <p:cNvPr id="4" name="Slide Number Placeholder 3"/>
          <p:cNvSpPr>
            <a:spLocks noGrp="1"/>
          </p:cNvSpPr>
          <p:nvPr>
            <p:ph type="sldNum" sz="quarter" idx="10"/>
          </p:nvPr>
        </p:nvSpPr>
        <p:spPr/>
        <p:txBody>
          <a:bodyPr/>
          <a:lstStyle/>
          <a:p>
            <a:fld id="{8577803C-146D-406E-B575-E96C64D63639}" type="slidenum">
              <a:rPr lang="en-US" smtClean="0"/>
              <a:t>59</a:t>
            </a:fld>
            <a:endParaRPr lang="en-US"/>
          </a:p>
        </p:txBody>
      </p:sp>
    </p:spTree>
    <p:extLst>
      <p:ext uri="{BB962C8B-B14F-4D97-AF65-F5344CB8AC3E}">
        <p14:creationId xmlns:p14="http://schemas.microsoft.com/office/powerpoint/2010/main" val="29942647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 is notation for the Dl concepts in C.</a:t>
            </a:r>
          </a:p>
          <a:p>
            <a:endParaRPr lang="en-US" dirty="0"/>
          </a:p>
          <a:p>
            <a:r>
              <a:rPr lang="en-US" dirty="0"/>
              <a:t>All of these drastic restrictions could, presumably, be weakened.</a:t>
            </a:r>
          </a:p>
        </p:txBody>
      </p:sp>
      <p:sp>
        <p:nvSpPr>
          <p:cNvPr id="4" name="Slide Number Placeholder 3"/>
          <p:cNvSpPr>
            <a:spLocks noGrp="1"/>
          </p:cNvSpPr>
          <p:nvPr>
            <p:ph type="sldNum" sz="quarter" idx="10"/>
          </p:nvPr>
        </p:nvSpPr>
        <p:spPr/>
        <p:txBody>
          <a:bodyPr/>
          <a:lstStyle/>
          <a:p>
            <a:fld id="{8577803C-146D-406E-B575-E96C64D63639}" type="slidenum">
              <a:rPr lang="en-US" smtClean="0"/>
              <a:t>60</a:t>
            </a:fld>
            <a:endParaRPr lang="en-US"/>
          </a:p>
        </p:txBody>
      </p:sp>
    </p:spTree>
    <p:extLst>
      <p:ext uri="{BB962C8B-B14F-4D97-AF65-F5344CB8AC3E}">
        <p14:creationId xmlns:p14="http://schemas.microsoft.com/office/powerpoint/2010/main" val="23406505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Propagate “enough” support up the hierarchy.</a:t>
            </a:r>
          </a:p>
          <a:p>
            <a:r>
              <a:rPr lang="en-US" dirty="0"/>
              <a:t>Fundamental definition, for hierarchical concepts.</a:t>
            </a:r>
          </a:p>
        </p:txBody>
      </p:sp>
      <p:sp>
        <p:nvSpPr>
          <p:cNvPr id="4" name="Slide Number Placeholder 3"/>
          <p:cNvSpPr>
            <a:spLocks noGrp="1"/>
          </p:cNvSpPr>
          <p:nvPr>
            <p:ph type="sldNum" sz="quarter" idx="10"/>
          </p:nvPr>
        </p:nvSpPr>
        <p:spPr/>
        <p:txBody>
          <a:bodyPr/>
          <a:lstStyle/>
          <a:p>
            <a:fld id="{8577803C-146D-406E-B575-E96C64D63639}" type="slidenum">
              <a:rPr lang="en-US" smtClean="0"/>
              <a:t>61</a:t>
            </a:fld>
            <a:endParaRPr lang="en-US"/>
          </a:p>
        </p:txBody>
      </p:sp>
    </p:spTree>
    <p:extLst>
      <p:ext uri="{BB962C8B-B14F-4D97-AF65-F5344CB8AC3E}">
        <p14:creationId xmlns:p14="http://schemas.microsoft.com/office/powerpoint/2010/main" val="2993849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deterministic threshold here because it was simpler, and we didn’t need the stochasticity for any purpose (like symmetry-breaking or sampling).</a:t>
            </a:r>
          </a:p>
          <a:p>
            <a:r>
              <a:rPr lang="en-US" dirty="0"/>
              <a:t>Presumably, using a probabilistic threshold would add some little complications to the analysis throughout.</a:t>
            </a:r>
          </a:p>
        </p:txBody>
      </p:sp>
      <p:sp>
        <p:nvSpPr>
          <p:cNvPr id="4" name="Slide Number Placeholder 3"/>
          <p:cNvSpPr>
            <a:spLocks noGrp="1"/>
          </p:cNvSpPr>
          <p:nvPr>
            <p:ph type="sldNum" sz="quarter" idx="10"/>
          </p:nvPr>
        </p:nvSpPr>
        <p:spPr/>
        <p:txBody>
          <a:bodyPr/>
          <a:lstStyle/>
          <a:p>
            <a:fld id="{8577803C-146D-406E-B575-E96C64D63639}" type="slidenum">
              <a:rPr lang="en-US" smtClean="0"/>
              <a:t>62</a:t>
            </a:fld>
            <a:endParaRPr lang="en-US"/>
          </a:p>
        </p:txBody>
      </p:sp>
    </p:spTree>
    <p:extLst>
      <p:ext uri="{BB962C8B-B14F-4D97-AF65-F5344CB8AC3E}">
        <p14:creationId xmlns:p14="http://schemas.microsoft.com/office/powerpoint/2010/main" val="495875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Connections go upwards in the diagram.</a:t>
            </a:r>
          </a:p>
        </p:txBody>
      </p:sp>
      <p:sp>
        <p:nvSpPr>
          <p:cNvPr id="4" name="Slide Number Placeholder 3"/>
          <p:cNvSpPr>
            <a:spLocks noGrp="1"/>
          </p:cNvSpPr>
          <p:nvPr>
            <p:ph type="sldNum" sz="quarter" idx="10"/>
          </p:nvPr>
        </p:nvSpPr>
        <p:spPr/>
        <p:txBody>
          <a:bodyPr/>
          <a:lstStyle/>
          <a:p>
            <a:fld id="{8577803C-146D-406E-B575-E96C64D63639}" type="slidenum">
              <a:rPr lang="en-US" smtClean="0"/>
              <a:t>63</a:t>
            </a:fld>
            <a:endParaRPr lang="en-US"/>
          </a:p>
        </p:txBody>
      </p:sp>
    </p:spTree>
    <p:extLst>
      <p:ext uri="{BB962C8B-B14F-4D97-AF65-F5344CB8AC3E}">
        <p14:creationId xmlns:p14="http://schemas.microsoft.com/office/powerpoint/2010/main" val="121073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picture shows a synapse being modeled by an edge.</a:t>
            </a:r>
          </a:p>
          <a:p>
            <a:endParaRPr lang="en-US" dirty="0"/>
          </a:p>
          <a:p>
            <a:r>
              <a:rPr lang="en-US" dirty="0"/>
              <a:t>The second shows an entire brain being modeled by a graph.</a:t>
            </a:r>
          </a:p>
          <a:p>
            <a:r>
              <a:rPr lang="en-US" dirty="0"/>
              <a:t>Should be a directed graph.</a:t>
            </a:r>
          </a:p>
        </p:txBody>
      </p:sp>
      <p:sp>
        <p:nvSpPr>
          <p:cNvPr id="4" name="Slide Number Placeholder 3"/>
          <p:cNvSpPr>
            <a:spLocks noGrp="1"/>
          </p:cNvSpPr>
          <p:nvPr>
            <p:ph type="sldNum" sz="quarter" idx="10"/>
          </p:nvPr>
        </p:nvSpPr>
        <p:spPr/>
        <p:txBody>
          <a:bodyPr/>
          <a:lstStyle/>
          <a:p>
            <a:fld id="{8577803C-146D-406E-B575-E96C64D63639}" type="slidenum">
              <a:rPr lang="en-US" smtClean="0"/>
              <a:t>7</a:t>
            </a:fld>
            <a:endParaRPr lang="en-US"/>
          </a:p>
        </p:txBody>
      </p:sp>
    </p:spTree>
    <p:extLst>
      <p:ext uri="{BB962C8B-B14F-4D97-AF65-F5344CB8AC3E}">
        <p14:creationId xmlns:p14="http://schemas.microsoft.com/office/powerpoint/2010/main" val="30711056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convenient way to representing edge weights was as a vector state component of the target neuron.</a:t>
            </a:r>
          </a:p>
          <a:p>
            <a:r>
              <a:rPr lang="en-US" dirty="0"/>
              <a:t>Avoids having extra mechanism in the model.</a:t>
            </a:r>
          </a:p>
          <a:p>
            <a:endParaRPr lang="en-US" dirty="0"/>
          </a:p>
          <a:p>
            <a:r>
              <a:rPr lang="en-US" dirty="0"/>
              <a:t>How is the engaged flag set?  </a:t>
            </a:r>
          </a:p>
          <a:p>
            <a:r>
              <a:rPr lang="en-US" dirty="0"/>
              <a:t>There must be some external “scheduling” signal.</a:t>
            </a:r>
          </a:p>
          <a:p>
            <a:r>
              <a:rPr lang="en-US" baseline="0" dirty="0"/>
              <a:t>Remains to be studied, to see what is bio-plausible and also works in the algorithms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64</a:t>
            </a:fld>
            <a:endParaRPr lang="en-US"/>
          </a:p>
        </p:txBody>
      </p:sp>
    </p:spTree>
    <p:extLst>
      <p:ext uri="{BB962C8B-B14F-4D97-AF65-F5344CB8AC3E}">
        <p14:creationId xmlns:p14="http://schemas.microsoft.com/office/powerpoint/2010/main" val="25918339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are controlled from outside, as usual.</a:t>
            </a:r>
          </a:p>
          <a:p>
            <a:r>
              <a:rPr lang="en-US" dirty="0"/>
              <a:t>So this slide describes what happens for non-input neurons.</a:t>
            </a:r>
          </a:p>
          <a:p>
            <a:endParaRPr lang="en-US" dirty="0"/>
          </a:p>
          <a:p>
            <a:r>
              <a:rPr lang="en-US" dirty="0"/>
              <a:t>Let </a:t>
            </a:r>
            <a:r>
              <a:rPr lang="en-US" b="1" dirty="0"/>
              <a:t>w </a:t>
            </a:r>
            <a:r>
              <a:rPr lang="en-US" dirty="0"/>
              <a:t>be the weight vector.</a:t>
            </a:r>
          </a:p>
          <a:p>
            <a:endParaRPr lang="en-US" dirty="0"/>
          </a:p>
          <a:p>
            <a:r>
              <a:rPr lang="en-US" dirty="0"/>
              <a:t>The rule is:</a:t>
            </a:r>
          </a:p>
          <a:p>
            <a:r>
              <a:rPr lang="en-US" b="1" dirty="0"/>
              <a:t>w</a:t>
            </a:r>
            <a:r>
              <a:rPr lang="en-US" dirty="0"/>
              <a:t>(t) = </a:t>
            </a:r>
            <a:r>
              <a:rPr lang="en-US" b="1" dirty="0"/>
              <a:t>w</a:t>
            </a:r>
            <a:r>
              <a:rPr lang="en-US" dirty="0"/>
              <a:t>(t-1) + eta z( </a:t>
            </a:r>
            <a:r>
              <a:rPr lang="en-US" b="1" dirty="0"/>
              <a:t>x</a:t>
            </a:r>
            <a:r>
              <a:rPr lang="en-US" dirty="0"/>
              <a:t>(t-1) – z</a:t>
            </a:r>
            <a:r>
              <a:rPr lang="en-US" baseline="0" dirty="0"/>
              <a:t> </a:t>
            </a:r>
            <a:r>
              <a:rPr lang="en-US" b="1" baseline="0" dirty="0"/>
              <a:t>w</a:t>
            </a:r>
            <a:r>
              <a:rPr lang="en-US" baseline="0" dirty="0"/>
              <a:t>(t-1) )</a:t>
            </a:r>
          </a:p>
          <a:p>
            <a:r>
              <a:rPr lang="en-US" baseline="0" dirty="0"/>
              <a:t>Where eta is the learning rate, and z is the dot product of x(t-1) and w(t-1).  </a:t>
            </a:r>
          </a:p>
          <a:p>
            <a:r>
              <a:rPr lang="en-US" baseline="0" dirty="0"/>
              <a:t>z measures how close the weight vector w aligns with the input vector x.</a:t>
            </a:r>
          </a:p>
          <a:p>
            <a:endParaRPr lang="en-US" baseline="0" dirty="0"/>
          </a:p>
          <a:p>
            <a:r>
              <a:rPr lang="en-US" baseline="0" dirty="0"/>
              <a:t>Amount of change thus depends on both a specified learning rate and the closeness of alignment with input.</a:t>
            </a:r>
          </a:p>
          <a:p>
            <a:r>
              <a:rPr lang="en-US" baseline="0" dirty="0"/>
              <a:t>The expression in parentheses has two terms.</a:t>
            </a:r>
          </a:p>
          <a:p>
            <a:r>
              <a:rPr lang="en-US" baseline="0" dirty="0"/>
              <a:t>The first picks out which input neurons are firing, and so this describes positive adjustment of the weights for those neurons.</a:t>
            </a:r>
          </a:p>
          <a:p>
            <a:r>
              <a:rPr lang="en-US" baseline="0" dirty="0"/>
              <a:t>The second term reduces the weights on all the edges, by an amount that depends on the closeness of the alignment and the size of the previous weights of the edges.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Basically, this rule increases weights for the inputs that are firing and decreases the others.</a:t>
            </a:r>
            <a:endParaRPr lang="en-US" dirty="0"/>
          </a:p>
          <a:p>
            <a:endParaRPr lang="en-US" baseline="0" dirty="0"/>
          </a:p>
          <a:p>
            <a:r>
              <a:rPr lang="en-US" baseline="0" dirty="0" err="1"/>
              <a:t>Oja’s</a:t>
            </a:r>
            <a:r>
              <a:rPr lang="en-US" baseline="0" dirty="0"/>
              <a:t> rule is considered biologically plausible, and is widely studied in neuroscience.</a:t>
            </a:r>
          </a:p>
          <a:p>
            <a:r>
              <a:rPr lang="en-US" baseline="0" dirty="0"/>
              <a:t>It works out nicely in terms of mathematics, having the effect of “normalizing” the weights---when it increases some, it decreases others, so the weights don’t “blow up”.</a:t>
            </a:r>
          </a:p>
          <a:p>
            <a:endParaRPr lang="en-US" baseline="0" dirty="0"/>
          </a:p>
        </p:txBody>
      </p:sp>
      <p:sp>
        <p:nvSpPr>
          <p:cNvPr id="4" name="Slide Number Placeholder 3"/>
          <p:cNvSpPr>
            <a:spLocks noGrp="1"/>
          </p:cNvSpPr>
          <p:nvPr>
            <p:ph type="sldNum" sz="quarter" idx="10"/>
          </p:nvPr>
        </p:nvSpPr>
        <p:spPr/>
        <p:txBody>
          <a:bodyPr/>
          <a:lstStyle/>
          <a:p>
            <a:fld id="{8577803C-146D-406E-B575-E96C64D63639}" type="slidenum">
              <a:rPr lang="en-US" smtClean="0"/>
              <a:t>65</a:t>
            </a:fld>
            <a:endParaRPr lang="en-US"/>
          </a:p>
        </p:txBody>
      </p:sp>
    </p:spTree>
    <p:extLst>
      <p:ext uri="{BB962C8B-B14F-4D97-AF65-F5344CB8AC3E}">
        <p14:creationId xmlns:p14="http://schemas.microsoft.com/office/powerpoint/2010/main" val="4958756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recognition problem is stated in terms of a particular rep() neuron firing.</a:t>
            </a:r>
          </a:p>
          <a:p>
            <a:endParaRPr lang="en-US" dirty="0"/>
          </a:p>
          <a:p>
            <a:r>
              <a:rPr lang="en-US" dirty="0"/>
              <a:t>Representation by exactly one neuron is of course an over-simplification,</a:t>
            </a:r>
            <a:r>
              <a:rPr lang="en-US" baseline="0" dirty="0"/>
              <a:t> but:</a:t>
            </a:r>
          </a:p>
          <a:p>
            <a:pPr marL="228600" indent="-228600">
              <a:buAutoNum type="arabicPeriod"/>
            </a:pPr>
            <a:r>
              <a:rPr lang="en-US" baseline="0" dirty="0"/>
              <a:t>It would be interesting to extend this work to multiple representations per concept, perhaps disjoint or possibly overlapping as in </a:t>
            </a:r>
            <a:r>
              <a:rPr lang="en-US" baseline="0" dirty="0" err="1"/>
              <a:t>Valiant’s</a:t>
            </a:r>
            <a:r>
              <a:rPr lang="en-US" baseline="0" dirty="0"/>
              <a:t> work.</a:t>
            </a:r>
          </a:p>
          <a:p>
            <a:pPr marL="228600" indent="-228600">
              <a:buAutoNum type="arabicPeriod"/>
            </a:pPr>
            <a:r>
              <a:rPr lang="en-US" baseline="0" dirty="0"/>
              <a:t>Perhaps this could be regarded as simply an abstraction, and some lower level of abstraction could involve multiple representations and could be shown to implement this simplified model with some good probability.</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66</a:t>
            </a:fld>
            <a:endParaRPr lang="en-US"/>
          </a:p>
        </p:txBody>
      </p:sp>
    </p:spTree>
    <p:extLst>
      <p:ext uri="{BB962C8B-B14F-4D97-AF65-F5344CB8AC3E}">
        <p14:creationId xmlns:p14="http://schemas.microsoft.com/office/powerpoint/2010/main" val="26917045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support used in both the positive and negative cases is recursive.</a:t>
            </a:r>
            <a:r>
              <a:rPr lang="en-US" baseline="0" dirty="0"/>
              <a:t>  </a:t>
            </a:r>
          </a:p>
          <a:p>
            <a:r>
              <a:rPr lang="en-US" baseline="0" dirty="0"/>
              <a:t>To recognize, you should have “enough” support, all the way up the hierarchy.</a:t>
            </a:r>
          </a:p>
          <a:p>
            <a:r>
              <a:rPr lang="en-US" baseline="0" dirty="0"/>
              <a:t>We use two ratios r1 and r2 to capture the possibility of a middle ground, where recognition might or might not occur.</a:t>
            </a:r>
          </a:p>
          <a:p>
            <a:endParaRPr lang="en-US" baseline="0" dirty="0"/>
          </a:p>
          <a:p>
            <a:r>
              <a:rPr lang="en-US" baseline="0" dirty="0"/>
              <a:t>C is the set of concepts in the hierarchy </a:t>
            </a:r>
            <a:r>
              <a:rPr lang="en-US" b="1" i="1" baseline="0" dirty="0"/>
              <a:t>C.</a:t>
            </a:r>
          </a:p>
          <a:p>
            <a:endParaRPr lang="en-US" baseline="0" dirty="0"/>
          </a:p>
          <a:p>
            <a:r>
              <a:rPr lang="en-US" baseline="0" dirty="0"/>
              <a:t>The firing here must occur at the right time---this is the time when B is “presented” plus the number of the layer where the rep appears.</a:t>
            </a:r>
          </a:p>
          <a:p>
            <a:endParaRPr lang="en-US" baseline="0" dirty="0"/>
          </a:p>
          <a:p>
            <a:r>
              <a:rPr lang="en-US" baseline="0" dirty="0"/>
              <a:t>These values of r1 and r2 are examples that are achievable, and seem biologically realistic.</a:t>
            </a:r>
            <a:endParaRPr lang="en-US" b="1" i="1" baseline="0" dirty="0"/>
          </a:p>
          <a:p>
            <a:endParaRPr lang="en-US" b="1" i="1" baseline="0" dirty="0"/>
          </a:p>
          <a:p>
            <a:r>
              <a:rPr lang="en-US" b="1" i="0" baseline="0" dirty="0"/>
              <a:t>Perspective:</a:t>
            </a:r>
          </a:p>
          <a:p>
            <a:endParaRPr lang="en-US" baseline="0" dirty="0"/>
          </a:p>
          <a:p>
            <a:r>
              <a:rPr lang="en-US" baseline="0" dirty="0"/>
              <a:t>Valiant did some possibly-related work in his “Memorization and Association” paper, to try to reduce the situations where the system wound up in the middle ground.  </a:t>
            </a:r>
          </a:p>
          <a:p>
            <a:r>
              <a:rPr lang="en-US" baseline="0" dirty="0"/>
              <a:t>In our case, avoiding the middle ground would be a consequence of presenting sufficiently separated/clustered inputs to the network; otherwise it might get confused.  </a:t>
            </a:r>
          </a:p>
          <a:p>
            <a:r>
              <a:rPr lang="en-US" baseline="0" dirty="0"/>
              <a:t>Seems biologically plausible.</a:t>
            </a:r>
          </a:p>
          <a:p>
            <a:r>
              <a:rPr lang="en-US" baseline="0" dirty="0"/>
              <a:t>But it remains to try to understand clearly the connection with </a:t>
            </a:r>
            <a:r>
              <a:rPr lang="en-US" baseline="0" dirty="0" err="1"/>
              <a:t>Valiant’s</a:t>
            </a:r>
            <a:r>
              <a:rPr lang="en-US" baseline="0" dirty="0"/>
              <a:t> work here.</a:t>
            </a:r>
          </a:p>
        </p:txBody>
      </p:sp>
      <p:sp>
        <p:nvSpPr>
          <p:cNvPr id="4" name="Slide Number Placeholder 3"/>
          <p:cNvSpPr>
            <a:spLocks noGrp="1"/>
          </p:cNvSpPr>
          <p:nvPr>
            <p:ph type="sldNum" sz="quarter" idx="10"/>
          </p:nvPr>
        </p:nvSpPr>
        <p:spPr/>
        <p:txBody>
          <a:bodyPr/>
          <a:lstStyle/>
          <a:p>
            <a:fld id="{8577803C-146D-406E-B575-E96C64D63639}" type="slidenum">
              <a:rPr lang="en-US" smtClean="0"/>
              <a:t>67</a:t>
            </a:fld>
            <a:endParaRPr lang="en-US"/>
          </a:p>
        </p:txBody>
      </p:sp>
    </p:spTree>
    <p:extLst>
      <p:ext uri="{BB962C8B-B14F-4D97-AF65-F5344CB8AC3E}">
        <p14:creationId xmlns:p14="http://schemas.microsoft.com/office/powerpoint/2010/main" val="5679455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interleaving</a:t>
            </a:r>
            <a:r>
              <a:rPr lang="en-US" baseline="0" dirty="0"/>
              <a:t> is allowed, flexible order, as long as children are completely presented before we start on parents.</a:t>
            </a:r>
          </a:p>
          <a:p>
            <a:endParaRPr lang="en-US" baseline="0" dirty="0"/>
          </a:p>
          <a:p>
            <a:r>
              <a:rPr lang="en-US" baseline="0" dirty="0"/>
              <a:t>The interleaving could be a problem in the brain, though---there might be a cost we are neglecting, for a context-switch.</a:t>
            </a:r>
          </a:p>
          <a:p>
            <a:endParaRPr lang="en-US" baseline="0" dirty="0"/>
          </a:p>
          <a:p>
            <a:r>
              <a:rPr lang="en-US" baseline="0" dirty="0"/>
              <a:t>Something else we are neglecting here:  Learning of lower-level concepts might be helped by first learning higher-level concepts.  Or higher/lower levels might be learned in an interleaved fashion.</a:t>
            </a:r>
          </a:p>
        </p:txBody>
      </p:sp>
      <p:sp>
        <p:nvSpPr>
          <p:cNvPr id="4" name="Slide Number Placeholder 3"/>
          <p:cNvSpPr>
            <a:spLocks noGrp="1"/>
          </p:cNvSpPr>
          <p:nvPr>
            <p:ph type="sldNum" sz="quarter" idx="10"/>
          </p:nvPr>
        </p:nvSpPr>
        <p:spPr/>
        <p:txBody>
          <a:bodyPr/>
          <a:lstStyle/>
          <a:p>
            <a:fld id="{8577803C-146D-406E-B575-E96C64D63639}" type="slidenum">
              <a:rPr lang="en-US" smtClean="0"/>
              <a:t>68</a:t>
            </a:fld>
            <a:endParaRPr lang="en-US"/>
          </a:p>
        </p:txBody>
      </p:sp>
    </p:spTree>
    <p:extLst>
      <p:ext uri="{BB962C8B-B14F-4D97-AF65-F5344CB8AC3E}">
        <p14:creationId xmlns:p14="http://schemas.microsoft.com/office/powerpoint/2010/main" val="36301238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recognition algorithm, without regard to how the weights are learned.</a:t>
            </a:r>
          </a:p>
          <a:p>
            <a:endParaRPr lang="en-US" dirty="0"/>
          </a:p>
          <a:p>
            <a:r>
              <a:rPr lang="en-US" dirty="0"/>
              <a:t>The ratio constants r1 and r2</a:t>
            </a:r>
            <a:r>
              <a:rPr lang="en-US" baseline="0" dirty="0"/>
              <a:t> must be in the range [0,1].</a:t>
            </a:r>
          </a:p>
          <a:p>
            <a:endParaRPr lang="en-US" baseline="0" dirty="0"/>
          </a:p>
          <a:p>
            <a:r>
              <a:rPr lang="en-US" baseline="0" dirty="0"/>
              <a:t>This should be easy to see.</a:t>
            </a:r>
          </a:p>
          <a:p>
            <a:r>
              <a:rPr lang="en-US" baseline="0" dirty="0"/>
              <a:t>The time is just what is needed for the signals to propagate up the layers to the rep neuron.</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69</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70</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71</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WTA ensures that we get only one rep for the concept c.</a:t>
            </a:r>
          </a:p>
          <a:p>
            <a:endParaRPr lang="en-US" baseline="0" dirty="0"/>
          </a:p>
          <a:p>
            <a:r>
              <a:rPr lang="en-US" baseline="0" dirty="0"/>
              <a:t>In our paper so far, the learning process itself (weight changes) prevent u from being selected again.</a:t>
            </a:r>
          </a:p>
          <a:p>
            <a:r>
              <a:rPr lang="en-US" baseline="0" dirty="0"/>
              <a:t>But it seems that when we consider extensions, such as limited overlap, we will want another mechanism to prevent this.</a:t>
            </a:r>
          </a:p>
          <a:p>
            <a:r>
              <a:rPr lang="en-US" baseline="0" dirty="0"/>
              <a:t>TBD.</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72</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a:t>
            </a:r>
            <a:r>
              <a:rPr lang="en-US" dirty="0" err="1"/>
              <a:t>flexibiilty</a:t>
            </a:r>
            <a:r>
              <a:rPr lang="en-US" baseline="0" dirty="0"/>
              <a:t> in the choice of eta.  But it needs both upper and lower bounds, and we decided to simplify here by just giving it a particular value.</a:t>
            </a:r>
          </a:p>
          <a:p>
            <a:endParaRPr lang="en-US" baseline="0" dirty="0"/>
          </a:p>
          <a:p>
            <a:r>
              <a:rPr lang="en-US" baseline="0" dirty="0"/>
              <a:t>Note that the time bound depends (inversely) on epsilon, which is a normalized difference between the two fractional values r1 and r2.</a:t>
            </a:r>
          </a:p>
          <a:p>
            <a:r>
              <a:rPr lang="en-US" baseline="0" dirty="0"/>
              <a:t>So, more learning is needed to separate closer fractions.  As one might expect.</a:t>
            </a:r>
          </a:p>
          <a:p>
            <a:endParaRPr lang="en-US" baseline="0" dirty="0"/>
          </a:p>
          <a:p>
            <a:r>
              <a:rPr lang="en-US" dirty="0"/>
              <a:t>How big does b need to be?</a:t>
            </a:r>
          </a:p>
          <a:p>
            <a:r>
              <a:rPr lang="en-US" dirty="0"/>
              <a:t>That is not clear.  b</a:t>
            </a:r>
            <a:r>
              <a:rPr lang="en-US" baseline="0" dirty="0"/>
              <a:t> = 1 seems to be good enough for the results on non-noisy learning.</a:t>
            </a:r>
          </a:p>
          <a:p>
            <a:r>
              <a:rPr lang="en-US" baseline="0" dirty="0"/>
              <a:t>b = </a:t>
            </a:r>
            <a:r>
              <a:rPr lang="en-US" baseline="0" dirty="0" err="1"/>
              <a:t>lmax</a:t>
            </a:r>
            <a:r>
              <a:rPr lang="en-US" baseline="0" dirty="0"/>
              <a:t> is enough for cases where we introduce some noise into the process, see the next section.</a:t>
            </a:r>
          </a:p>
          <a:p>
            <a:r>
              <a:rPr lang="en-US" dirty="0"/>
              <a:t>For later extensions, we might need larger b.</a:t>
            </a:r>
          </a:p>
          <a:p>
            <a:endParaRPr lang="en-US" dirty="0"/>
          </a:p>
          <a:p>
            <a:r>
              <a:rPr lang="en-US" dirty="0"/>
              <a:t>This permits arbitrary interleaving of learning of incomparable</a:t>
            </a:r>
            <a:r>
              <a:rPr lang="en-US" baseline="0" dirty="0"/>
              <a:t> concepts, since there is no interaction among the different neurons that learn.</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73</a:t>
            </a:fld>
            <a:endParaRPr lang="en-US"/>
          </a:p>
        </p:txBody>
      </p:sp>
    </p:spTree>
    <p:extLst>
      <p:ext uri="{BB962C8B-B14F-4D97-AF65-F5344CB8AC3E}">
        <p14:creationId xmlns:p14="http://schemas.microsoft.com/office/powerpoint/2010/main" val="36818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Allows self-loops</a:t>
                </a:r>
              </a:p>
              <a:p>
                <a:endParaRPr lang="en-US" dirty="0"/>
              </a:p>
              <a:p>
                <a:r>
                  <a:rPr lang="en-US" dirty="0"/>
                  <a:t>Positive weights are excitatory, negative weights are inhibitory.</a:t>
                </a:r>
              </a:p>
              <a:p>
                <a:endParaRPr lang="en-US" dirty="0"/>
              </a:p>
              <a:p>
                <a:r>
                  <a:rPr lang="en-US" dirty="0"/>
                  <a:t>Input neurons have no incoming edges from within </a:t>
                </a:r>
                <a14:m>
                  <m:oMath xmlns:m="http://schemas.openxmlformats.org/officeDocument/2006/math">
                    <m:r>
                      <a:rPr lang="en-US" i="1" dirty="0" smtClean="0">
                        <a:latin typeface="Cambria Math"/>
                      </a:rPr>
                      <m:t>𝑁</m:t>
                    </m:r>
                    <m:r>
                      <a:rPr lang="en-US" i="1" dirty="0" smtClean="0">
                        <a:latin typeface="Cambria Math"/>
                      </a:rPr>
                      <m:t>.</m:t>
                    </m:r>
                  </m:oMath>
                </a14:m>
                <a:endParaRPr lang="en-US" dirty="0"/>
              </a:p>
              <a:p>
                <a:r>
                  <a:rPr lang="en-US" dirty="0"/>
                  <a:t>Their behavior is determined externally.</a:t>
                </a:r>
              </a:p>
              <a:p>
                <a:endParaRPr lang="en-US" dirty="0"/>
              </a:p>
              <a:p>
                <a:r>
                  <a:rPr lang="en-US" dirty="0"/>
                  <a:t>---------------------------------------------------</a:t>
                </a:r>
              </a:p>
              <a:p>
                <a:r>
                  <a:rPr lang="en-US" dirty="0"/>
                  <a:t>Memory:</a:t>
                </a:r>
              </a:p>
              <a:p>
                <a:endParaRPr lang="en-US" dirty="0"/>
              </a:p>
              <a:p>
                <a:r>
                  <a:rPr lang="en-US" dirty="0"/>
                  <a:t>Refractory period,</a:t>
                </a:r>
                <a:r>
                  <a:rPr lang="en-US" baseline="0" dirty="0"/>
                  <a:t> delay, involve some memory of recent events.</a:t>
                </a:r>
              </a:p>
              <a:p>
                <a:r>
                  <a:rPr lang="en-US" baseline="0" dirty="0"/>
                  <a:t>In some of our newer results, we do allow some limited memory.  </a:t>
                </a:r>
              </a:p>
              <a:p>
                <a:r>
                  <a:rPr lang="en-US" baseline="0" dirty="0"/>
                  <a:t>This required generalizing the model.</a:t>
                </a:r>
              </a:p>
              <a:p>
                <a:endParaRPr lang="en-US" dirty="0"/>
              </a:p>
            </p:txBody>
          </p:sp>
        </mc:Choice>
        <mc:Fallback xmlns="">
          <p:sp>
            <p:nvSpPr>
              <p:cNvPr id="3" name="Notes Placeholder 2"/>
              <p:cNvSpPr>
                <a:spLocks noGrp="1"/>
              </p:cNvSpPr>
              <p:nvPr>
                <p:ph type="body" idx="1"/>
              </p:nvPr>
            </p:nvSpPr>
            <p:spPr/>
            <p:txBody>
              <a:bodyPr/>
              <a:lstStyle/>
              <a:p>
                <a:r>
                  <a:rPr lang="en-US" dirty="0" smtClean="0"/>
                  <a:t>Weights:</a:t>
                </a:r>
              </a:p>
              <a:p>
                <a:r>
                  <a:rPr lang="en-US" dirty="0" smtClean="0"/>
                  <a:t>Positive weights are excitatory, negative weights are inhibitory.</a:t>
                </a:r>
              </a:p>
              <a:p>
                <a:endParaRPr lang="en-US" dirty="0" smtClean="0"/>
              </a:p>
              <a:p>
                <a:r>
                  <a:rPr lang="en-US" dirty="0" smtClean="0"/>
                  <a:t>Bias:</a:t>
                </a:r>
              </a:p>
              <a:p>
                <a:r>
                  <a:rPr lang="en-US" dirty="0" smtClean="0"/>
                  <a:t>A level that a neuron’s incoming membrane potential must reach for a spike to occur with “good probability”.</a:t>
                </a:r>
              </a:p>
              <a:p>
                <a:endParaRPr lang="en-US" dirty="0" smtClean="0"/>
              </a:p>
              <a:p>
                <a:r>
                  <a:rPr lang="en-US" dirty="0" smtClean="0"/>
                  <a:t>-----------</a:t>
                </a:r>
              </a:p>
              <a:p>
                <a:r>
                  <a:rPr lang="en-US" dirty="0" smtClean="0"/>
                  <a:t>Input neurons have no incoming edges from within </a:t>
                </a:r>
                <a:r>
                  <a:rPr lang="en-US" i="0" dirty="0" smtClean="0">
                    <a:latin typeface="Cambria Math"/>
                  </a:rPr>
                  <a:t>𝑁.</a:t>
                </a:r>
                <a:endParaRPr lang="en-US" dirty="0" smtClean="0"/>
              </a:p>
              <a:p>
                <a:r>
                  <a:rPr lang="en-US" dirty="0" smtClean="0"/>
                  <a:t>Behavior determined externally.</a:t>
                </a:r>
              </a:p>
              <a:p>
                <a:r>
                  <a:rPr lang="en-US" dirty="0" smtClean="0"/>
                  <a:t>Supports composition of networks.</a:t>
                </a:r>
              </a:p>
              <a:p>
                <a:endParaRPr lang="en-US" dirty="0" smtClean="0"/>
              </a:p>
              <a:p>
                <a:r>
                  <a:rPr lang="en-US" dirty="0" smtClean="0"/>
                  <a:t>----------</a:t>
                </a:r>
              </a:p>
              <a:p>
                <a:r>
                  <a:rPr lang="en-US" dirty="0" smtClean="0"/>
                  <a:t>Excitatory neurons have all positive outgoing weights, inhibitory have all negative outgoing weights.</a:t>
                </a:r>
              </a:p>
              <a:p>
                <a:endParaRPr lang="en-US" dirty="0" smtClean="0"/>
              </a:p>
              <a:p>
                <a:r>
                  <a:rPr lang="en-US" dirty="0" smtClean="0"/>
                  <a:t>No other general constraints</a:t>
                </a:r>
                <a:r>
                  <a:rPr lang="en-US" baseline="0" dirty="0" smtClean="0"/>
                  <a:t> on structure, e.g., we don’t assume layered networks as in deep learning.</a:t>
                </a:r>
                <a:endParaRPr lang="en-US" dirty="0" smtClean="0"/>
              </a:p>
              <a:p>
                <a:endParaRPr lang="en-US" dirty="0" smtClean="0"/>
              </a:p>
              <a:p>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D6828EB4-FB9C-4696-8ECB-AEE2A9FC4C05}" type="slidenum">
              <a:rPr lang="en-US" smtClean="0"/>
              <a:t>8</a:t>
            </a:fld>
            <a:endParaRPr lang="en-US"/>
          </a:p>
        </p:txBody>
      </p:sp>
    </p:spTree>
    <p:extLst>
      <p:ext uri="{BB962C8B-B14F-4D97-AF65-F5344CB8AC3E}">
        <p14:creationId xmlns:p14="http://schemas.microsoft.com/office/powerpoint/2010/main" val="4229359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a:t>
            </a:r>
            <a:r>
              <a:rPr lang="en-US" dirty="0" err="1"/>
              <a:t>flexibiilty</a:t>
            </a:r>
            <a:r>
              <a:rPr lang="en-US" baseline="0" dirty="0"/>
              <a:t> in the choice of eta.  But it needs both upper and lower bounds, and we decided to simplify here by just giving it a particular value.</a:t>
            </a:r>
          </a:p>
          <a:p>
            <a:endParaRPr lang="en-US" baseline="0" dirty="0"/>
          </a:p>
          <a:p>
            <a:r>
              <a:rPr lang="en-US" baseline="0" dirty="0"/>
              <a:t>Note that the time bound depends (inversely) on the normalized difference between the two fractional values r1 and r2.</a:t>
            </a:r>
          </a:p>
          <a:p>
            <a:r>
              <a:rPr lang="en-US" baseline="0" dirty="0"/>
              <a:t>So, more learning is needed to separate closer fractions.  As one might expect.</a:t>
            </a:r>
          </a:p>
          <a:p>
            <a:endParaRPr lang="en-US" baseline="0" dirty="0"/>
          </a:p>
          <a:p>
            <a:r>
              <a:rPr lang="en-US" dirty="0"/>
              <a:t>How big does b need to be?</a:t>
            </a:r>
          </a:p>
          <a:p>
            <a:r>
              <a:rPr lang="en-US" dirty="0"/>
              <a:t>That is not clear.  b</a:t>
            </a:r>
            <a:r>
              <a:rPr lang="en-US" baseline="0" dirty="0"/>
              <a:t> = 1 seems to be good enough for the results on non-noisy learning.</a:t>
            </a:r>
          </a:p>
          <a:p>
            <a:r>
              <a:rPr lang="en-US" baseline="0" dirty="0"/>
              <a:t>b = </a:t>
            </a:r>
            <a:r>
              <a:rPr lang="en-US" baseline="0" dirty="0" err="1"/>
              <a:t>lmax</a:t>
            </a:r>
            <a:r>
              <a:rPr lang="en-US" baseline="0" dirty="0"/>
              <a:t> is enough for cases where we introduce some noise into the process, see the next section.</a:t>
            </a:r>
          </a:p>
          <a:p>
            <a:r>
              <a:rPr lang="en-US" dirty="0"/>
              <a:t>For later extensions, we might need larger b.</a:t>
            </a:r>
          </a:p>
          <a:p>
            <a:endParaRPr lang="en-US" dirty="0"/>
          </a:p>
          <a:p>
            <a:r>
              <a:rPr lang="en-US" dirty="0"/>
              <a:t>This permits arbitrary interleaving of learning of incomparable</a:t>
            </a:r>
            <a:r>
              <a:rPr lang="en-US" baseline="0" dirty="0"/>
              <a:t> concepts, since there is no interaction among the different neurons that learn.</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74</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75</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new expression is a bit complicated, refer to the paper.</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76</a:t>
            </a:fld>
            <a:endParaRPr lang="en-US"/>
          </a:p>
        </p:txBody>
      </p:sp>
    </p:spTree>
    <p:extLst>
      <p:ext uri="{BB962C8B-B14F-4D97-AF65-F5344CB8AC3E}">
        <p14:creationId xmlns:p14="http://schemas.microsoft.com/office/powerpoint/2010/main" val="36528133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Try </a:t>
            </a:r>
            <a:r>
              <a:rPr lang="en-US" dirty="0"/>
              <a:t>to strengthen the lower bound by removing assumptions, trying to base it on limiting</a:t>
            </a:r>
            <a:r>
              <a:rPr lang="en-US" baseline="0" dirty="0"/>
              <a:t> the total network size, not just the number of layers.</a:t>
            </a:r>
            <a:endParaRPr lang="en-US" dirty="0"/>
          </a:p>
          <a:p>
            <a:endParaRPr lang="en-US" dirty="0"/>
          </a:p>
        </p:txBody>
      </p:sp>
      <p:sp>
        <p:nvSpPr>
          <p:cNvPr id="4" name="Slide Number Placeholder 3"/>
          <p:cNvSpPr>
            <a:spLocks noGrp="1"/>
          </p:cNvSpPr>
          <p:nvPr>
            <p:ph type="sldNum" sz="quarter" idx="5"/>
          </p:nvPr>
        </p:nvSpPr>
        <p:spPr/>
        <p:txBody>
          <a:bodyPr/>
          <a:lstStyle/>
          <a:p>
            <a:fld id="{8577803C-146D-406E-B575-E96C64D63639}" type="slidenum">
              <a:rPr lang="en-US" smtClean="0"/>
              <a:t>78</a:t>
            </a:fld>
            <a:endParaRPr lang="en-US"/>
          </a:p>
        </p:txBody>
      </p:sp>
    </p:spTree>
    <p:extLst>
      <p:ext uri="{BB962C8B-B14F-4D97-AF65-F5344CB8AC3E}">
        <p14:creationId xmlns:p14="http://schemas.microsoft.com/office/powerpoint/2010/main" val="13822164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number of children would require new ways of setting the firing thresholds; perhaps these could be “learned”.</a:t>
            </a:r>
          </a:p>
        </p:txBody>
      </p:sp>
      <p:sp>
        <p:nvSpPr>
          <p:cNvPr id="4" name="Slide Number Placeholder 3"/>
          <p:cNvSpPr>
            <a:spLocks noGrp="1"/>
          </p:cNvSpPr>
          <p:nvPr>
            <p:ph type="sldNum" sz="quarter" idx="5"/>
          </p:nvPr>
        </p:nvSpPr>
        <p:spPr/>
        <p:txBody>
          <a:bodyPr/>
          <a:lstStyle/>
          <a:p>
            <a:fld id="{8577803C-146D-406E-B575-E96C64D63639}" type="slidenum">
              <a:rPr lang="en-US" smtClean="0"/>
              <a:t>79</a:t>
            </a:fld>
            <a:endParaRPr lang="en-US"/>
          </a:p>
        </p:txBody>
      </p:sp>
    </p:spTree>
    <p:extLst>
      <p:ext uri="{BB962C8B-B14F-4D97-AF65-F5344CB8AC3E}">
        <p14:creationId xmlns:p14="http://schemas.microsoft.com/office/powerpoint/2010/main" val="1116908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80</a:t>
            </a:fld>
            <a:endParaRPr lang="en-US"/>
          </a:p>
        </p:txBody>
      </p:sp>
    </p:spTree>
    <p:extLst>
      <p:ext uri="{BB962C8B-B14F-4D97-AF65-F5344CB8AC3E}">
        <p14:creationId xmlns:p14="http://schemas.microsoft.com/office/powerpoint/2010/main" val="15407405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Weighting the parent concepts by f.</a:t>
            </a:r>
          </a:p>
        </p:txBody>
      </p:sp>
      <p:sp>
        <p:nvSpPr>
          <p:cNvPr id="4" name="Slide Number Placeholder 3"/>
          <p:cNvSpPr>
            <a:spLocks noGrp="1"/>
          </p:cNvSpPr>
          <p:nvPr>
            <p:ph type="sldNum" sz="quarter" idx="5"/>
          </p:nvPr>
        </p:nvSpPr>
        <p:spPr/>
        <p:txBody>
          <a:bodyPr/>
          <a:lstStyle/>
          <a:p>
            <a:fld id="{D6828EB4-FB9C-4696-8ECB-AEE2A9FC4C05}" type="slidenum">
              <a:rPr lang="en-US" smtClean="0"/>
              <a:t>82</a:t>
            </a:fld>
            <a:endParaRPr lang="en-US"/>
          </a:p>
        </p:txBody>
      </p:sp>
    </p:spTree>
    <p:extLst>
      <p:ext uri="{BB962C8B-B14F-4D97-AF65-F5344CB8AC3E}">
        <p14:creationId xmlns:p14="http://schemas.microsoft.com/office/powerpoint/2010/main" val="29782519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probably should also add that non-rep neurons should never fire.</a:t>
            </a:r>
          </a:p>
        </p:txBody>
      </p:sp>
      <p:sp>
        <p:nvSpPr>
          <p:cNvPr id="4" name="Slide Number Placeholder 3"/>
          <p:cNvSpPr>
            <a:spLocks noGrp="1"/>
          </p:cNvSpPr>
          <p:nvPr>
            <p:ph type="sldNum" sz="quarter" idx="5"/>
          </p:nvPr>
        </p:nvSpPr>
        <p:spPr/>
        <p:txBody>
          <a:bodyPr/>
          <a:lstStyle/>
          <a:p>
            <a:fld id="{D6828EB4-FB9C-4696-8ECB-AEE2A9FC4C05}" type="slidenum">
              <a:rPr lang="en-US" smtClean="0"/>
              <a:t>84</a:t>
            </a:fld>
            <a:endParaRPr lang="en-US"/>
          </a:p>
        </p:txBody>
      </p:sp>
    </p:spTree>
    <p:extLst>
      <p:ext uri="{BB962C8B-B14F-4D97-AF65-F5344CB8AC3E}">
        <p14:creationId xmlns:p14="http://schemas.microsoft.com/office/powerpoint/2010/main" val="38619689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the order of firing the reps, from the paper p. 24.</a:t>
            </a:r>
          </a:p>
        </p:txBody>
      </p:sp>
      <p:sp>
        <p:nvSpPr>
          <p:cNvPr id="4" name="Slide Number Placeholder 3"/>
          <p:cNvSpPr>
            <a:spLocks noGrp="1"/>
          </p:cNvSpPr>
          <p:nvPr>
            <p:ph type="sldNum" sz="quarter" idx="5"/>
          </p:nvPr>
        </p:nvSpPr>
        <p:spPr/>
        <p:txBody>
          <a:bodyPr/>
          <a:lstStyle/>
          <a:p>
            <a:fld id="{D6828EB4-FB9C-4696-8ECB-AEE2A9FC4C05}" type="slidenum">
              <a:rPr lang="en-US" smtClean="0"/>
              <a:t>87</a:t>
            </a:fld>
            <a:endParaRPr lang="en-US"/>
          </a:p>
        </p:txBody>
      </p:sp>
    </p:spTree>
    <p:extLst>
      <p:ext uri="{BB962C8B-B14F-4D97-AF65-F5344CB8AC3E}">
        <p14:creationId xmlns:p14="http://schemas.microsoft.com/office/powerpoint/2010/main" val="15403652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incoming potential from the shared child can be big enough to swamp out the initial potentials for the unused neurons.</a:t>
            </a:r>
          </a:p>
        </p:txBody>
      </p:sp>
      <p:sp>
        <p:nvSpPr>
          <p:cNvPr id="4" name="Slide Number Placeholder 3"/>
          <p:cNvSpPr>
            <a:spLocks noGrp="1"/>
          </p:cNvSpPr>
          <p:nvPr>
            <p:ph type="sldNum" sz="quarter" idx="5"/>
          </p:nvPr>
        </p:nvSpPr>
        <p:spPr/>
        <p:txBody>
          <a:bodyPr/>
          <a:lstStyle/>
          <a:p>
            <a:fld id="{D6828EB4-FB9C-4696-8ECB-AEE2A9FC4C05}" type="slidenum">
              <a:rPr lang="en-US" smtClean="0"/>
              <a:t>88</a:t>
            </a:fld>
            <a:endParaRPr lang="en-US"/>
          </a:p>
        </p:txBody>
      </p:sp>
    </p:spTree>
    <p:extLst>
      <p:ext uri="{BB962C8B-B14F-4D97-AF65-F5344CB8AC3E}">
        <p14:creationId xmlns:p14="http://schemas.microsoft.com/office/powerpoint/2010/main" val="365382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summation here is over the incoming neighbors</a:t>
                </a:r>
                <a:r>
                  <a:rPr lang="en-US" baseline="0" dirty="0"/>
                  <a:t> v of u.</a:t>
                </a:r>
              </a:p>
              <a:p>
                <a:endParaRPr lang="en-US" baseline="0" dirty="0"/>
              </a:p>
              <a:p>
                <a:r>
                  <a:rPr lang="en-US" baseline="0" dirty="0"/>
                  <a:t>Temperature parameter:  Smaller values of lambda yield steeper functions.</a:t>
                </a:r>
              </a:p>
              <a:p>
                <a:r>
                  <a:rPr lang="en-US" baseline="0" dirty="0"/>
                  <a:t>With very small lambda, u acts similarly to a probabilistic threshold gate:  </a:t>
                </a:r>
                <a:r>
                  <a:rPr lang="en-US" baseline="0" dirty="0" err="1"/>
                  <a:t>prob</a:t>
                </a:r>
                <a:r>
                  <a:rPr lang="en-US" baseline="0" dirty="0"/>
                  <a:t> of firing = ½ when potential = b(u), else 1 or 0.</a:t>
                </a:r>
              </a:p>
              <a:p>
                <a:endParaRPr lang="en-US" baseline="0" dirty="0"/>
              </a:p>
              <a:p>
                <a:r>
                  <a:rPr lang="en-US" baseline="0" dirty="0"/>
                  <a:t>To model reality, we might be forced to use particular values of </a:t>
                </a:r>
                <a14:m>
                  <m:oMath xmlns:m="http://schemas.openxmlformats.org/officeDocument/2006/math">
                    <m:r>
                      <m:rPr>
                        <m:sty m:val="p"/>
                      </m:rPr>
                      <a:rPr lang="en-US" b="0" i="1" smtClean="0">
                        <a:latin typeface="Cambria Math"/>
                      </a:rPr>
                      <m:t>λ</m:t>
                    </m:r>
                  </m:oMath>
                </a14:m>
                <a:r>
                  <a:rPr lang="en-US" baseline="0" dirty="0"/>
                  <a:t>, based on real neuron behavior.  </a:t>
                </a:r>
              </a:p>
              <a:p>
                <a:endParaRPr lang="en-US" baseline="0" dirty="0"/>
              </a:p>
              <a:p>
                <a:endParaRPr lang="en-US" baseline="0" dirty="0"/>
              </a:p>
              <a:p>
                <a:endParaRPr lang="en-US" baseline="0" dirty="0"/>
              </a:p>
              <a:p>
                <a:endParaRPr lang="en-US" dirty="0"/>
              </a:p>
            </p:txBody>
          </p:sp>
        </mc:Choice>
        <mc:Fallback xmlns="">
          <p:sp>
            <p:nvSpPr>
              <p:cNvPr id="3" name="Notes Placeholder 2"/>
              <p:cNvSpPr>
                <a:spLocks noGrp="1"/>
              </p:cNvSpPr>
              <p:nvPr>
                <p:ph type="body" idx="1"/>
              </p:nvPr>
            </p:nvSpPr>
            <p:spPr/>
            <p:txBody>
              <a:bodyPr/>
              <a:lstStyle/>
              <a:p>
                <a:r>
                  <a:rPr lang="en-US" dirty="0" smtClean="0"/>
                  <a:t>The summation here is over the incoming neighbors</a:t>
                </a:r>
                <a:r>
                  <a:rPr lang="en-US" baseline="0" dirty="0" smtClean="0"/>
                  <a:t> v of u.</a:t>
                </a:r>
              </a:p>
              <a:p>
                <a:endParaRPr lang="en-US" baseline="0" dirty="0" smtClean="0"/>
              </a:p>
              <a:p>
                <a:r>
                  <a:rPr lang="en-US" baseline="0" dirty="0" smtClean="0"/>
                  <a:t>Temperature parameter:  Smaller values of lambda yield steeper functions.</a:t>
                </a:r>
              </a:p>
              <a:p>
                <a:r>
                  <a:rPr lang="en-US" baseline="0" dirty="0" smtClean="0"/>
                  <a:t>With very small lambda, u acts similarly to a probabilistic threshold gate:  </a:t>
                </a:r>
                <a:r>
                  <a:rPr lang="en-US" baseline="0" dirty="0" err="1" smtClean="0"/>
                  <a:t>prob</a:t>
                </a:r>
                <a:r>
                  <a:rPr lang="en-US" baseline="0" dirty="0" smtClean="0"/>
                  <a:t> of firing = ½ when potential = b(u), else 1 or 0.</a:t>
                </a:r>
              </a:p>
              <a:p>
                <a:endParaRPr lang="en-US" baseline="0" dirty="0" smtClean="0"/>
              </a:p>
              <a:p>
                <a:r>
                  <a:rPr lang="en-US" baseline="0" dirty="0" smtClean="0"/>
                  <a:t>To model reality, we might be forced to use a particular </a:t>
                </a:r>
                <a:r>
                  <a:rPr lang="en-US" b="0" i="0" smtClean="0">
                    <a:latin typeface="Cambria Math"/>
                  </a:rPr>
                  <a:t>λ</a:t>
                </a:r>
                <a:r>
                  <a:rPr lang="en-US" baseline="0" dirty="0" smtClean="0"/>
                  <a:t>, based on real neuron behavior.  </a:t>
                </a:r>
              </a:p>
              <a:p>
                <a:r>
                  <a:rPr lang="en-US" baseline="0" dirty="0" smtClean="0"/>
                  <a:t>Q:  Different kinds of neurons might have different values of </a:t>
                </a:r>
                <a:r>
                  <a:rPr lang="en-US" b="0" i="0" smtClean="0">
                    <a:latin typeface="Cambria Math"/>
                  </a:rPr>
                  <a:t>λ</a:t>
                </a:r>
                <a:r>
                  <a:rPr lang="en-US" baseline="0" dirty="0" smtClean="0"/>
                  <a:t>?</a:t>
                </a:r>
              </a:p>
              <a:p>
                <a:endParaRPr lang="en-US" baseline="0" dirty="0" smtClean="0"/>
              </a:p>
              <a:p>
                <a:endParaRPr lang="en-US" baseline="0" dirty="0" smtClean="0"/>
              </a:p>
              <a:p>
                <a:endParaRPr lang="en-US" baseline="0" dirty="0" smtClean="0"/>
              </a:p>
              <a:p>
                <a:endParaRPr lang="en-US" dirty="0"/>
              </a:p>
            </p:txBody>
          </p:sp>
        </mc:Fallback>
      </mc:AlternateContent>
      <p:sp>
        <p:nvSpPr>
          <p:cNvPr id="4" name="Slide Number Placeholder 3"/>
          <p:cNvSpPr>
            <a:spLocks noGrp="1"/>
          </p:cNvSpPr>
          <p:nvPr>
            <p:ph type="sldNum" sz="quarter" idx="10"/>
          </p:nvPr>
        </p:nvSpPr>
        <p:spPr/>
        <p:txBody>
          <a:bodyPr/>
          <a:lstStyle/>
          <a:p>
            <a:fld id="{D6828EB4-FB9C-4696-8ECB-AEE2A9FC4C05}" type="slidenum">
              <a:rPr lang="en-US" smtClean="0"/>
              <a:t>9</a:t>
            </a:fld>
            <a:endParaRPr lang="en-US"/>
          </a:p>
        </p:txBody>
      </p:sp>
    </p:spTree>
    <p:extLst>
      <p:ext uri="{BB962C8B-B14F-4D97-AF65-F5344CB8AC3E}">
        <p14:creationId xmlns:p14="http://schemas.microsoft.com/office/powerpoint/2010/main" val="23187133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considering both the potential and the number of neurons contributing to that potential.</a:t>
            </a:r>
          </a:p>
        </p:txBody>
      </p:sp>
      <p:sp>
        <p:nvSpPr>
          <p:cNvPr id="4" name="Slide Number Placeholder 3"/>
          <p:cNvSpPr>
            <a:spLocks noGrp="1"/>
          </p:cNvSpPr>
          <p:nvPr>
            <p:ph type="sldNum" sz="quarter" idx="5"/>
          </p:nvPr>
        </p:nvSpPr>
        <p:spPr/>
        <p:txBody>
          <a:bodyPr/>
          <a:lstStyle/>
          <a:p>
            <a:fld id="{D6828EB4-FB9C-4696-8ECB-AEE2A9FC4C05}" type="slidenum">
              <a:rPr lang="en-US" smtClean="0"/>
              <a:t>89</a:t>
            </a:fld>
            <a:endParaRPr lang="en-US"/>
          </a:p>
        </p:txBody>
      </p:sp>
    </p:spTree>
    <p:extLst>
      <p:ext uri="{BB962C8B-B14F-4D97-AF65-F5344CB8AC3E}">
        <p14:creationId xmlns:p14="http://schemas.microsoft.com/office/powerpoint/2010/main" val="185713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start asking for volunteers to present papers.</a:t>
            </a:r>
          </a:p>
          <a:p>
            <a:r>
              <a:rPr lang="en-US" dirty="0"/>
              <a:t>Finish this at the end of the meeting.</a:t>
            </a:r>
          </a:p>
        </p:txBody>
      </p:sp>
      <p:sp>
        <p:nvSpPr>
          <p:cNvPr id="4" name="Slide Number Placeholder 3"/>
          <p:cNvSpPr>
            <a:spLocks noGrp="1"/>
          </p:cNvSpPr>
          <p:nvPr>
            <p:ph type="sldNum" sz="quarter" idx="5"/>
          </p:nvPr>
        </p:nvSpPr>
        <p:spPr/>
        <p:txBody>
          <a:bodyPr/>
          <a:lstStyle/>
          <a:p>
            <a:fld id="{D6828EB4-FB9C-4696-8ECB-AEE2A9FC4C05}" type="slidenum">
              <a:rPr lang="en-US" smtClean="0"/>
              <a:t>10</a:t>
            </a:fld>
            <a:endParaRPr lang="en-US"/>
          </a:p>
        </p:txBody>
      </p:sp>
    </p:spTree>
    <p:extLst>
      <p:ext uri="{BB962C8B-B14F-4D97-AF65-F5344CB8AC3E}">
        <p14:creationId xmlns:p14="http://schemas.microsoft.com/office/powerpoint/2010/main" val="299905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2/7/2023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40.png"/><Relationship Id="rId3" Type="http://schemas.openxmlformats.org/officeDocument/2006/relationships/image" Target="../media/image6.png"/><Relationship Id="rId7" Type="http://schemas.openxmlformats.org/officeDocument/2006/relationships/image" Target="../media/image48.png"/><Relationship Id="rId12" Type="http://schemas.openxmlformats.org/officeDocument/2006/relationships/image" Target="../media/image421.png"/><Relationship Id="rId2" Type="http://schemas.openxmlformats.org/officeDocument/2006/relationships/notesSlide" Target="../notesSlides/notesSlide12.xml"/><Relationship Id="rId16" Type="http://schemas.openxmlformats.org/officeDocument/2006/relationships/image" Target="../media/image470.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20.png"/><Relationship Id="rId5" Type="http://schemas.openxmlformats.org/officeDocument/2006/relationships/image" Target="../media/image400.png"/><Relationship Id="rId15" Type="http://schemas.openxmlformats.org/officeDocument/2006/relationships/image" Target="../media/image460.png"/><Relationship Id="rId10" Type="http://schemas.openxmlformats.org/officeDocument/2006/relationships/image" Target="../media/image410.png"/><Relationship Id="rId4" Type="http://schemas.openxmlformats.org/officeDocument/2006/relationships/image" Target="../media/image46.png"/><Relationship Id="rId9" Type="http://schemas.openxmlformats.org/officeDocument/2006/relationships/image" Target="../media/image50.png"/><Relationship Id="rId14" Type="http://schemas.openxmlformats.org/officeDocument/2006/relationships/image" Target="../media/image450.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1.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17.png"/><Relationship Id="rId7" Type="http://schemas.openxmlformats.org/officeDocument/2006/relationships/image" Target="../media/image52.png"/><Relationship Id="rId12" Type="http://schemas.openxmlformats.org/officeDocument/2006/relationships/image" Target="../media/image53.png"/><Relationship Id="rId17" Type="http://schemas.openxmlformats.org/officeDocument/2006/relationships/image" Target="../media/image580.png"/><Relationship Id="rId2" Type="http://schemas.openxmlformats.org/officeDocument/2006/relationships/notesSlide" Target="../notesSlides/notesSlide14.xml"/><Relationship Id="rId16" Type="http://schemas.openxmlformats.org/officeDocument/2006/relationships/image" Target="../media/image570.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58.png"/><Relationship Id="rId10" Type="http://schemas.openxmlformats.org/officeDocument/2006/relationships/image" Target="../media/image55.png"/><Relationship Id="rId19" Type="http://schemas.openxmlformats.org/officeDocument/2006/relationships/image" Target="../media/image60.png"/><Relationship Id="rId4" Type="http://schemas.openxmlformats.org/officeDocument/2006/relationships/image" Target="../media/image490.png"/><Relationship Id="rId9" Type="http://schemas.openxmlformats.org/officeDocument/2006/relationships/image" Target="../media/image230.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3.png"/><Relationship Id="rId18" Type="http://schemas.openxmlformats.org/officeDocument/2006/relationships/image" Target="../media/image580.png"/><Relationship Id="rId3" Type="http://schemas.openxmlformats.org/officeDocument/2006/relationships/image" Target="../media/image62.png"/><Relationship Id="rId7" Type="http://schemas.openxmlformats.org/officeDocument/2006/relationships/image" Target="../media/image510.png"/><Relationship Id="rId12" Type="http://schemas.openxmlformats.org/officeDocument/2006/relationships/image" Target="../media/image56.png"/><Relationship Id="rId17" Type="http://schemas.openxmlformats.org/officeDocument/2006/relationships/image" Target="../media/image570.png"/><Relationship Id="rId2" Type="http://schemas.openxmlformats.org/officeDocument/2006/relationships/notesSlide" Target="../notesSlides/notesSlide15.xml"/><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00.png"/><Relationship Id="rId11" Type="http://schemas.openxmlformats.org/officeDocument/2006/relationships/image" Target="../media/image55.png"/><Relationship Id="rId5" Type="http://schemas.openxmlformats.org/officeDocument/2006/relationships/image" Target="../media/image490.png"/><Relationship Id="rId15" Type="http://schemas.openxmlformats.org/officeDocument/2006/relationships/image" Target="../media/image57.png"/><Relationship Id="rId10" Type="http://schemas.openxmlformats.org/officeDocument/2006/relationships/image" Target="../media/image230.png"/><Relationship Id="rId19" Type="http://schemas.openxmlformats.org/officeDocument/2006/relationships/image" Target="../media/image59.png"/><Relationship Id="rId4" Type="http://schemas.openxmlformats.org/officeDocument/2006/relationships/image" Target="../media/image19.png"/><Relationship Id="rId9" Type="http://schemas.openxmlformats.org/officeDocument/2006/relationships/image" Target="../media/image221.png"/><Relationship Id="rId14"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69.png"/><Relationship Id="rId18" Type="http://schemas.openxmlformats.org/officeDocument/2006/relationships/image" Target="../media/image58.png"/><Relationship Id="rId21" Type="http://schemas.openxmlformats.org/officeDocument/2006/relationships/image" Target="../media/image59.png"/><Relationship Id="rId7" Type="http://schemas.openxmlformats.org/officeDocument/2006/relationships/image" Target="../media/image490.png"/><Relationship Id="rId12" Type="http://schemas.openxmlformats.org/officeDocument/2006/relationships/image" Target="../media/image230.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4.png"/><Relationship Id="rId20" Type="http://schemas.openxmlformats.org/officeDocument/2006/relationships/image" Target="../media/image580.png"/><Relationship Id="rId1" Type="http://schemas.openxmlformats.org/officeDocument/2006/relationships/slideLayout" Target="../slideLayouts/slideLayout2.xml"/><Relationship Id="rId24" Type="http://schemas.openxmlformats.org/officeDocument/2006/relationships/image" Target="../media/image289.png"/><Relationship Id="rId6" Type="http://schemas.openxmlformats.org/officeDocument/2006/relationships/image" Target="../media/image67.png"/><Relationship Id="rId11" Type="http://schemas.openxmlformats.org/officeDocument/2006/relationships/image" Target="../media/image261.png"/><Relationship Id="rId23" Type="http://schemas.openxmlformats.org/officeDocument/2006/relationships/image" Target="../media/image288.png"/><Relationship Id="rId5" Type="http://schemas.openxmlformats.org/officeDocument/2006/relationships/image" Target="../media/image66.png"/><Relationship Id="rId15" Type="http://schemas.openxmlformats.org/officeDocument/2006/relationships/image" Target="../media/image53.png"/><Relationship Id="rId10" Type="http://schemas.openxmlformats.org/officeDocument/2006/relationships/image" Target="../media/image52.png"/><Relationship Id="rId19" Type="http://schemas.openxmlformats.org/officeDocument/2006/relationships/image" Target="../media/image570.png"/><Relationship Id="rId9" Type="http://schemas.openxmlformats.org/officeDocument/2006/relationships/image" Target="../media/image510.png"/><Relationship Id="rId14" Type="http://schemas.openxmlformats.org/officeDocument/2006/relationships/image" Target="../media/image56.png"/><Relationship Id="rId22"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png"/><Relationship Id="rId18" Type="http://schemas.openxmlformats.org/officeDocument/2006/relationships/image" Target="../media/image570.png"/><Relationship Id="rId26" Type="http://schemas.openxmlformats.org/officeDocument/2006/relationships/image" Target="../media/image22.png"/><Relationship Id="rId3" Type="http://schemas.openxmlformats.org/officeDocument/2006/relationships/image" Target="../media/image20.png"/><Relationship Id="rId21" Type="http://schemas.openxmlformats.org/officeDocument/2006/relationships/image" Target="../media/image75.png"/><Relationship Id="rId7" Type="http://schemas.openxmlformats.org/officeDocument/2006/relationships/image" Target="../media/image500.png"/><Relationship Id="rId12" Type="http://schemas.openxmlformats.org/officeDocument/2006/relationships/image" Target="../media/image74.png"/><Relationship Id="rId17" Type="http://schemas.openxmlformats.org/officeDocument/2006/relationships/image" Target="../media/image58.png"/><Relationship Id="rId25" Type="http://schemas.openxmlformats.org/officeDocument/2006/relationships/image" Target="../media/image79.png"/><Relationship Id="rId2" Type="http://schemas.openxmlformats.org/officeDocument/2006/relationships/notesSlide" Target="../notesSlides/notesSlide17.xml"/><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0.png"/><Relationship Id="rId11" Type="http://schemas.openxmlformats.org/officeDocument/2006/relationships/image" Target="../media/image230.png"/><Relationship Id="rId24" Type="http://schemas.openxmlformats.org/officeDocument/2006/relationships/image" Target="../media/image78.png"/><Relationship Id="rId5" Type="http://schemas.openxmlformats.org/officeDocument/2006/relationships/image" Target="../media/image73.png"/><Relationship Id="rId15" Type="http://schemas.openxmlformats.org/officeDocument/2006/relationships/image" Target="../media/image54.png"/><Relationship Id="rId23" Type="http://schemas.openxmlformats.org/officeDocument/2006/relationships/image" Target="../media/image77.png"/><Relationship Id="rId10" Type="http://schemas.openxmlformats.org/officeDocument/2006/relationships/image" Target="../media/image261.png"/><Relationship Id="rId19" Type="http://schemas.openxmlformats.org/officeDocument/2006/relationships/image" Target="../media/image580.png"/><Relationship Id="rId4" Type="http://schemas.openxmlformats.org/officeDocument/2006/relationships/image" Target="../media/image21.png"/><Relationship Id="rId9" Type="http://schemas.openxmlformats.org/officeDocument/2006/relationships/image" Target="../media/image52.png"/><Relationship Id="rId14" Type="http://schemas.openxmlformats.org/officeDocument/2006/relationships/image" Target="../media/image53.png"/><Relationship Id="rId22"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png"/><Relationship Id="rId18" Type="http://schemas.openxmlformats.org/officeDocument/2006/relationships/image" Target="../media/image570.png"/><Relationship Id="rId3" Type="http://schemas.openxmlformats.org/officeDocument/2006/relationships/image" Target="../media/image631.png"/><Relationship Id="rId21" Type="http://schemas.openxmlformats.org/officeDocument/2006/relationships/image" Target="../media/image75.png"/><Relationship Id="rId7" Type="http://schemas.openxmlformats.org/officeDocument/2006/relationships/image" Target="../media/image500.png"/><Relationship Id="rId12" Type="http://schemas.openxmlformats.org/officeDocument/2006/relationships/image" Target="../media/image74.png"/><Relationship Id="rId17" Type="http://schemas.openxmlformats.org/officeDocument/2006/relationships/image" Target="../media/image58.png"/><Relationship Id="rId2" Type="http://schemas.openxmlformats.org/officeDocument/2006/relationships/notesSlide" Target="../notesSlides/notesSlide18.xml"/><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0.png"/><Relationship Id="rId11" Type="http://schemas.openxmlformats.org/officeDocument/2006/relationships/image" Target="../media/image230.png"/><Relationship Id="rId24" Type="http://schemas.openxmlformats.org/officeDocument/2006/relationships/image" Target="../media/image78.png"/><Relationship Id="rId5" Type="http://schemas.openxmlformats.org/officeDocument/2006/relationships/image" Target="../media/image73.png"/><Relationship Id="rId15" Type="http://schemas.openxmlformats.org/officeDocument/2006/relationships/image" Target="../media/image54.png"/><Relationship Id="rId23" Type="http://schemas.openxmlformats.org/officeDocument/2006/relationships/image" Target="../media/image77.png"/><Relationship Id="rId10" Type="http://schemas.openxmlformats.org/officeDocument/2006/relationships/image" Target="../media/image261.png"/><Relationship Id="rId19" Type="http://schemas.openxmlformats.org/officeDocument/2006/relationships/image" Target="../media/image580.png"/><Relationship Id="rId9" Type="http://schemas.openxmlformats.org/officeDocument/2006/relationships/image" Target="../media/image52.png"/><Relationship Id="rId14" Type="http://schemas.openxmlformats.org/officeDocument/2006/relationships/image" Target="../media/image53.png"/><Relationship Id="rId22" Type="http://schemas.openxmlformats.org/officeDocument/2006/relationships/image" Target="../media/image76.png"/></Relationships>
</file>

<file path=ppt/slides/_rels/slide21.xml.rels><?xml version="1.0" encoding="UTF-8" standalone="yes"?>
<Relationships xmlns="http://schemas.openxmlformats.org/package/2006/relationships"><Relationship Id="rId8" Type="http://schemas.openxmlformats.org/officeDocument/2006/relationships/image" Target="../media/image263.png"/><Relationship Id="rId13" Type="http://schemas.openxmlformats.org/officeDocument/2006/relationships/image" Target="../media/image310.png"/><Relationship Id="rId3" Type="http://schemas.openxmlformats.org/officeDocument/2006/relationships/image" Target="../media/image2112.png"/><Relationship Id="rId7" Type="http://schemas.openxmlformats.org/officeDocument/2006/relationships/image" Target="../media/image253.png"/><Relationship Id="rId12" Type="http://schemas.openxmlformats.org/officeDocument/2006/relationships/image" Target="../media/image300.png"/><Relationship Id="rId17" Type="http://schemas.openxmlformats.org/officeDocument/2006/relationships/image" Target="../media/image610.png"/><Relationship Id="rId2" Type="http://schemas.openxmlformats.org/officeDocument/2006/relationships/notesSlide" Target="../notesSlides/notesSlide19.xml"/><Relationship Id="rId16"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2412.png"/><Relationship Id="rId11" Type="http://schemas.openxmlformats.org/officeDocument/2006/relationships/image" Target="../media/image290.png"/><Relationship Id="rId5" Type="http://schemas.openxmlformats.org/officeDocument/2006/relationships/image" Target="../media/image2312.png"/><Relationship Id="rId15" Type="http://schemas.openxmlformats.org/officeDocument/2006/relationships/image" Target="../media/image970.png"/><Relationship Id="rId10" Type="http://schemas.openxmlformats.org/officeDocument/2006/relationships/image" Target="../media/image280.png"/><Relationship Id="rId4" Type="http://schemas.openxmlformats.org/officeDocument/2006/relationships/image" Target="../media/image2212.png"/><Relationship Id="rId9" Type="http://schemas.openxmlformats.org/officeDocument/2006/relationships/image" Target="../media/image270.png"/><Relationship Id="rId14" Type="http://schemas.openxmlformats.org/officeDocument/2006/relationships/image" Target="../media/image801.png"/></Relationships>
</file>

<file path=ppt/slides/_rels/slide2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3" Type="http://schemas.openxmlformats.org/officeDocument/2006/relationships/image" Target="../media/image33.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6.png"/><Relationship Id="rId11" Type="http://schemas.openxmlformats.org/officeDocument/2006/relationships/image" Target="../media/image71.png"/><Relationship Id="rId5" Type="http://schemas.openxmlformats.org/officeDocument/2006/relationships/image" Target="../media/image85.png"/><Relationship Id="rId15" Type="http://schemas.openxmlformats.org/officeDocument/2006/relationships/image" Target="../media/image95.png"/><Relationship Id="rId10" Type="http://schemas.openxmlformats.org/officeDocument/2006/relationships/image" Target="../media/image90.png"/><Relationship Id="rId4" Type="http://schemas.openxmlformats.org/officeDocument/2006/relationships/image" Target="../media/image42.png"/><Relationship Id="rId9" Type="http://schemas.openxmlformats.org/officeDocument/2006/relationships/image" Target="../media/image89.png"/><Relationship Id="rId14" Type="http://schemas.openxmlformats.org/officeDocument/2006/relationships/image" Target="../media/image94.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43.png"/><Relationship Id="rId21" Type="http://schemas.openxmlformats.org/officeDocument/2006/relationships/image" Target="../media/image4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21.xml"/><Relationship Id="rId20"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10.png"/><Relationship Id="rId19" Type="http://schemas.openxmlformats.org/officeDocument/2006/relationships/image" Target="../media/image85.png"/><Relationship Id="rId4" Type="http://schemas.openxmlformats.org/officeDocument/2006/relationships/image" Target="../media/image96.png"/><Relationship Id="rId9" Type="http://schemas.openxmlformats.org/officeDocument/2006/relationships/image" Target="../media/image90.png"/><Relationship Id="rId14" Type="http://schemas.openxmlformats.org/officeDocument/2006/relationships/image" Target="../media/image95.png"/></Relationships>
</file>

<file path=ppt/slides/_rels/slide24.xml.rels><?xml version="1.0" encoding="UTF-8" standalone="yes"?>
<Relationships xmlns="http://schemas.openxmlformats.org/package/2006/relationships"><Relationship Id="rId13" Type="http://schemas.openxmlformats.org/officeDocument/2006/relationships/image" Target="../media/image440.png"/><Relationship Id="rId12" Type="http://schemas.openxmlformats.org/officeDocument/2006/relationships/image" Target="../media/image421.png"/><Relationship Id="rId17" Type="http://schemas.openxmlformats.org/officeDocument/2006/relationships/image" Target="../media/image83.png"/><Relationship Id="rId2" Type="http://schemas.openxmlformats.org/officeDocument/2006/relationships/image" Target="../media/image442.png"/><Relationship Id="rId16" Type="http://schemas.openxmlformats.org/officeDocument/2006/relationships/image" Target="../media/image470.png"/><Relationship Id="rId1" Type="http://schemas.openxmlformats.org/officeDocument/2006/relationships/slideLayout" Target="../slideLayouts/slideLayout2.xml"/><Relationship Id="rId11" Type="http://schemas.openxmlformats.org/officeDocument/2006/relationships/image" Target="../media/image420.png"/><Relationship Id="rId5" Type="http://schemas.openxmlformats.org/officeDocument/2006/relationships/image" Target="../media/image400.png"/><Relationship Id="rId15" Type="http://schemas.openxmlformats.org/officeDocument/2006/relationships/image" Target="../media/image460.png"/><Relationship Id="rId10" Type="http://schemas.openxmlformats.org/officeDocument/2006/relationships/image" Target="../media/image410.png"/><Relationship Id="rId14" Type="http://schemas.openxmlformats.org/officeDocument/2006/relationships/image" Target="../media/image450.png"/></Relationships>
</file>

<file path=ppt/slides/_rels/slide25.xml.rels><?xml version="1.0" encoding="UTF-8" standalone="yes"?>
<Relationships xmlns="http://schemas.openxmlformats.org/package/2006/relationships"><Relationship Id="rId13" Type="http://schemas.openxmlformats.org/officeDocument/2006/relationships/image" Target="../media/image440.png"/><Relationship Id="rId18" Type="http://schemas.openxmlformats.org/officeDocument/2006/relationships/image" Target="../media/image11.png"/><Relationship Id="rId3" Type="http://schemas.openxmlformats.org/officeDocument/2006/relationships/image" Target="../media/image441.png"/><Relationship Id="rId12" Type="http://schemas.openxmlformats.org/officeDocument/2006/relationships/image" Target="../media/image421.png"/><Relationship Id="rId17" Type="http://schemas.openxmlformats.org/officeDocument/2006/relationships/image" Target="../media/image83.png"/><Relationship Id="rId2" Type="http://schemas.openxmlformats.org/officeDocument/2006/relationships/notesSlide" Target="../notesSlides/notesSlide22.xml"/><Relationship Id="rId16" Type="http://schemas.openxmlformats.org/officeDocument/2006/relationships/image" Target="../media/image470.png"/><Relationship Id="rId1" Type="http://schemas.openxmlformats.org/officeDocument/2006/relationships/slideLayout" Target="../slideLayouts/slideLayout2.xml"/><Relationship Id="rId11" Type="http://schemas.openxmlformats.org/officeDocument/2006/relationships/image" Target="../media/image420.png"/><Relationship Id="rId5" Type="http://schemas.openxmlformats.org/officeDocument/2006/relationships/image" Target="../media/image400.png"/><Relationship Id="rId15" Type="http://schemas.openxmlformats.org/officeDocument/2006/relationships/image" Target="../media/image460.png"/><Relationship Id="rId10" Type="http://schemas.openxmlformats.org/officeDocument/2006/relationships/image" Target="../media/image410.png"/><Relationship Id="rId4" Type="http://schemas.openxmlformats.org/officeDocument/2006/relationships/image" Target="../media/image45.png"/><Relationship Id="rId14" Type="http://schemas.openxmlformats.org/officeDocument/2006/relationships/image" Target="../media/image450.png"/></Relationships>
</file>

<file path=ppt/slides/_rels/slide26.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61.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63.png"/><Relationship Id="rId9" Type="http://schemas.openxmlformats.org/officeDocument/2006/relationships/image" Target="../media/image105.png"/><Relationship Id="rId1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9" Type="http://schemas.openxmlformats.org/officeDocument/2006/relationships/image" Target="../media/image105.png"/><Relationship Id="rId1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80.png"/><Relationship Id="rId7" Type="http://schemas.openxmlformats.org/officeDocument/2006/relationships/image" Target="../media/image102.png"/><Relationship Id="rId12" Type="http://schemas.openxmlformats.org/officeDocument/2006/relationships/image" Target="../media/image72.png"/><Relationship Id="rId17" Type="http://schemas.openxmlformats.org/officeDocument/2006/relationships/image" Target="../media/image98.png"/><Relationship Id="rId2" Type="http://schemas.openxmlformats.org/officeDocument/2006/relationships/notesSlide" Target="../notesSlides/notesSlide25.xml"/><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7.png"/><Relationship Id="rId15" Type="http://schemas.openxmlformats.org/officeDocument/2006/relationships/image" Target="../media/image84.png"/><Relationship Id="rId10" Type="http://schemas.openxmlformats.org/officeDocument/2006/relationships/image" Target="../media/image113.png"/><Relationship Id="rId9" Type="http://schemas.openxmlformats.org/officeDocument/2006/relationships/image" Target="../media/image105.png"/><Relationship Id="rId14" Type="http://schemas.openxmlformats.org/officeDocument/2006/relationships/image" Target="../media/image81.png"/></Relationships>
</file>

<file path=ppt/slides/_rels/slide2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7.png"/><Relationship Id="rId10" Type="http://schemas.openxmlformats.org/officeDocument/2006/relationships/image" Target="../media/image113.png"/><Relationship Id="rId4" Type="http://schemas.openxmlformats.org/officeDocument/2006/relationships/image" Target="../media/image100.png"/><Relationship Id="rId9" Type="http://schemas.openxmlformats.org/officeDocument/2006/relationships/image" Target="../media/image10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NULL"/><Relationship Id="rId47" Type="http://schemas.openxmlformats.org/officeDocument/2006/relationships/image" Target="NULL"/><Relationship Id="rId46"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2.xml"/><Relationship Id="rId45" Type="http://schemas.openxmlformats.org/officeDocument/2006/relationships/image" Target="NULL"/><Relationship Id="rId11" Type="http://schemas.openxmlformats.org/officeDocument/2006/relationships/image" Target="NULL"/><Relationship Id="rId49" Type="http://schemas.openxmlformats.org/officeDocument/2006/relationships/image" Target="NULL"/><Relationship Id="rId15" Type="http://schemas.openxmlformats.org/officeDocument/2006/relationships/image" Target="NULL"/><Relationship Id="rId44" Type="http://schemas.openxmlformats.org/officeDocument/2006/relationships/image" Target="NULL"/><Relationship Id="rId10" Type="http://schemas.openxmlformats.org/officeDocument/2006/relationships/image" Target="NULL"/><Relationship Id="rId48" Type="http://schemas.openxmlformats.org/officeDocument/2006/relationships/image" Target="NULL"/><Relationship Id="rId14"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0.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4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26" Type="http://schemas.openxmlformats.org/officeDocument/2006/relationships/image" Target="NULL"/><Relationship Id="rId21" Type="http://schemas.openxmlformats.org/officeDocument/2006/relationships/image" Target="NULL"/><Relationship Id="rId34"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2" Type="http://schemas.openxmlformats.org/officeDocument/2006/relationships/notesSlide" Target="../notesSlides/notesSlide41.xml"/><Relationship Id="rId20" Type="http://schemas.openxmlformats.org/officeDocument/2006/relationships/image" Target="NULL"/><Relationship Id="rId29"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image" Target="NULL"/><Relationship Id="rId32"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31"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s>
</file>

<file path=ppt/slides/_rels/slide45.xml.rels><?xml version="1.0" encoding="UTF-8" standalone="yes"?>
<Relationships xmlns="http://schemas.openxmlformats.org/package/2006/relationships"><Relationship Id="rId26" Type="http://schemas.openxmlformats.org/officeDocument/2006/relationships/image" Target="NULL"/><Relationship Id="rId39" Type="http://schemas.openxmlformats.org/officeDocument/2006/relationships/image" Target="NULL"/><Relationship Id="rId3" Type="http://schemas.openxmlformats.org/officeDocument/2006/relationships/image" Target="NULL"/><Relationship Id="rId34" Type="http://schemas.openxmlformats.org/officeDocument/2006/relationships/image" Target="NULL"/><Relationship Id="rId42"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image" Target="NULL"/><Relationship Id="rId46" Type="http://schemas.openxmlformats.org/officeDocument/2006/relationships/image" Target="NULL"/><Relationship Id="rId2" Type="http://schemas.openxmlformats.org/officeDocument/2006/relationships/notesSlide" Target="../notesSlides/notesSlide42.xml"/><Relationship Id="rId29" Type="http://schemas.openxmlformats.org/officeDocument/2006/relationships/image" Target="NULL"/><Relationship Id="rId41"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NULL"/><Relationship Id="rId40" Type="http://schemas.openxmlformats.org/officeDocument/2006/relationships/image" Target="NULL"/><Relationship Id="rId45" Type="http://schemas.openxmlformats.org/officeDocument/2006/relationships/image" Target="NULL"/><Relationship Id="rId5"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36" Type="http://schemas.openxmlformats.org/officeDocument/2006/relationships/image" Target="NULL"/><Relationship Id="rId31" Type="http://schemas.openxmlformats.org/officeDocument/2006/relationships/image" Target="NULL"/><Relationship Id="rId44" Type="http://schemas.openxmlformats.org/officeDocument/2006/relationships/image" Target="NULL"/><Relationship Id="rId4"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NULL"/><Relationship Id="rId43" Type="http://schemas.openxmlformats.org/officeDocument/2006/relationships/image" Target="NUL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NULL"/></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NULL"/></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5.png"/><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NUL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2590799"/>
          </a:xfrm>
        </p:spPr>
        <p:txBody>
          <a:bodyPr/>
          <a:lstStyle/>
          <a:p>
            <a:r>
              <a:rPr lang="en-US" dirty="0"/>
              <a:t>Brain Algorithms READING GROUP</a:t>
            </a:r>
            <a:br>
              <a:rPr lang="en-US" dirty="0"/>
            </a:br>
            <a:r>
              <a:rPr lang="en-US" dirty="0"/>
              <a:t>SPRING, 2023</a:t>
            </a:r>
          </a:p>
        </p:txBody>
      </p:sp>
      <p:sp>
        <p:nvSpPr>
          <p:cNvPr id="3" name="Subtitle 2"/>
          <p:cNvSpPr>
            <a:spLocks noGrp="1"/>
          </p:cNvSpPr>
          <p:nvPr>
            <p:ph type="subTitle" idx="1"/>
          </p:nvPr>
        </p:nvSpPr>
        <p:spPr>
          <a:xfrm>
            <a:off x="685800" y="3505200"/>
            <a:ext cx="4038600" cy="1524000"/>
          </a:xfrm>
        </p:spPr>
        <p:txBody>
          <a:bodyPr>
            <a:normAutofit/>
          </a:bodyPr>
          <a:lstStyle/>
          <a:p>
            <a:r>
              <a:rPr lang="en-US" sz="3600" dirty="0"/>
              <a:t>Meeting 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96730"/>
            <a:ext cx="4267200" cy="284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76FE-A84B-456C-BA67-C1B430A3880D}"/>
              </a:ext>
            </a:extLst>
          </p:cNvPr>
          <p:cNvSpPr>
            <a:spLocks noGrp="1"/>
          </p:cNvSpPr>
          <p:nvPr>
            <p:ph type="title"/>
          </p:nvPr>
        </p:nvSpPr>
        <p:spPr/>
        <p:txBody>
          <a:bodyPr/>
          <a:lstStyle/>
          <a:p>
            <a:r>
              <a:rPr lang="en-US" dirty="0"/>
              <a:t>This reading group:</a:t>
            </a:r>
          </a:p>
        </p:txBody>
      </p:sp>
      <p:sp>
        <p:nvSpPr>
          <p:cNvPr id="3" name="Content Placeholder 2">
            <a:extLst>
              <a:ext uri="{FF2B5EF4-FFF2-40B4-BE49-F238E27FC236}">
                <a16:creationId xmlns:a16="http://schemas.microsoft.com/office/drawing/2014/main" id="{A9AD88A2-16A4-43C3-9F1E-4195F93111AF}"/>
              </a:ext>
            </a:extLst>
          </p:cNvPr>
          <p:cNvSpPr>
            <a:spLocks noGrp="1"/>
          </p:cNvSpPr>
          <p:nvPr>
            <p:ph idx="1"/>
          </p:nvPr>
        </p:nvSpPr>
        <p:spPr>
          <a:xfrm>
            <a:off x="228600" y="1600200"/>
            <a:ext cx="8610600" cy="4876800"/>
          </a:xfrm>
        </p:spPr>
        <p:txBody>
          <a:bodyPr>
            <a:normAutofit lnSpcReduction="10000"/>
          </a:bodyPr>
          <a:lstStyle/>
          <a:p>
            <a:r>
              <a:rPr lang="en-US" dirty="0">
                <a:effectLst/>
                <a:latin typeface="Arial" panose="020B0604020202020204" pitchFamily="34" charset="0"/>
              </a:rPr>
              <a:t>Recent papers in the area of Brain Algorithms. </a:t>
            </a:r>
          </a:p>
          <a:p>
            <a:r>
              <a:rPr lang="en-US" dirty="0">
                <a:effectLst/>
                <a:latin typeface="Arial" panose="020B0604020202020204" pitchFamily="34" charset="0"/>
              </a:rPr>
              <a:t>Mechanisms for key tasks such as memory and recall, focus and attention, decision-making, intuitive and symbolic thinking, prediction. </a:t>
            </a:r>
          </a:p>
          <a:p>
            <a:r>
              <a:rPr lang="en-US" dirty="0">
                <a:effectLst/>
                <a:latin typeface="Arial" panose="020B0604020202020204" pitchFamily="34" charset="0"/>
              </a:rPr>
              <a:t>Recognition of structured concepts, novelty detection, neural assemblies. </a:t>
            </a:r>
          </a:p>
          <a:p>
            <a:r>
              <a:rPr lang="en-US" dirty="0">
                <a:effectLst/>
                <a:latin typeface="Arial" panose="020B0604020202020204" pitchFamily="34" charset="0"/>
              </a:rPr>
              <a:t>Interaction with the real world: representations for position and motion, and their use in tasks such as orientation and navigation.</a:t>
            </a:r>
          </a:p>
          <a:p>
            <a:r>
              <a:rPr lang="en-US" dirty="0">
                <a:latin typeface="Arial" panose="020B0604020202020204" pitchFamily="34" charset="0"/>
              </a:rPr>
              <a:t>Model mechanisms formally as </a:t>
            </a:r>
            <a:r>
              <a:rPr lang="en-US" dirty="0">
                <a:effectLst/>
                <a:latin typeface="Arial" panose="020B0604020202020204" pitchFamily="34" charset="0"/>
              </a:rPr>
              <a:t>SNNs, analyze them.</a:t>
            </a:r>
            <a:endParaRPr lang="en-US" dirty="0"/>
          </a:p>
          <a:p>
            <a:r>
              <a:rPr lang="en-US" dirty="0">
                <a:effectLst/>
                <a:latin typeface="Arial" panose="020B0604020202020204" pitchFamily="34" charset="0"/>
              </a:rPr>
              <a:t>General issues:  composition, abstraction, general learning rules.</a:t>
            </a:r>
            <a:endParaRPr lang="en-US" dirty="0">
              <a:latin typeface="Arial" panose="020B0604020202020204" pitchFamily="34" charset="0"/>
            </a:endParaRPr>
          </a:p>
          <a:p>
            <a:r>
              <a:rPr lang="en-US" dirty="0">
                <a:solidFill>
                  <a:schemeClr val="tx2">
                    <a:lumMod val="75000"/>
                  </a:schemeClr>
                </a:solidFill>
                <a:latin typeface="Arial" panose="020B0604020202020204" pitchFamily="34" charset="0"/>
              </a:rPr>
              <a:t>Schedule:  </a:t>
            </a:r>
            <a:r>
              <a:rPr lang="en-US" dirty="0">
                <a:latin typeface="Arial" panose="020B0604020202020204" pitchFamily="34" charset="0"/>
              </a:rPr>
              <a:t>Handout</a:t>
            </a:r>
            <a:endParaRPr lang="en-US" dirty="0"/>
          </a:p>
        </p:txBody>
      </p:sp>
    </p:spTree>
    <p:extLst>
      <p:ext uri="{BB962C8B-B14F-4D97-AF65-F5344CB8AC3E}">
        <p14:creationId xmlns:p14="http://schemas.microsoft.com/office/powerpoint/2010/main" val="119452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Review of some of our work</a:t>
            </a:r>
          </a:p>
        </p:txBody>
      </p:sp>
      <p:sp>
        <p:nvSpPr>
          <p:cNvPr id="3" name="Content Placeholder 2"/>
          <p:cNvSpPr>
            <a:spLocks noGrp="1"/>
          </p:cNvSpPr>
          <p:nvPr>
            <p:ph idx="1"/>
          </p:nvPr>
        </p:nvSpPr>
        <p:spPr>
          <a:xfrm>
            <a:off x="304800" y="1600200"/>
            <a:ext cx="8382000" cy="4876800"/>
          </a:xfrm>
        </p:spPr>
        <p:txBody>
          <a:bodyPr>
            <a:normAutofit/>
          </a:bodyPr>
          <a:lstStyle/>
          <a:p>
            <a:pPr marL="514350" indent="-514350">
              <a:buFont typeface="+mj-lt"/>
              <a:buAutoNum type="romanUcPeriod"/>
            </a:pPr>
            <a:r>
              <a:rPr lang="en-US" dirty="0"/>
              <a:t>Winner-Take-All</a:t>
            </a:r>
          </a:p>
          <a:p>
            <a:pPr marL="514350" indent="-514350">
              <a:buFont typeface="+mj-lt"/>
              <a:buAutoNum type="romanUcPeriod"/>
            </a:pPr>
            <a:r>
              <a:rPr lang="en-US" dirty="0"/>
              <a:t>Random projection, clustering, and short-term memory</a:t>
            </a:r>
          </a:p>
          <a:p>
            <a:pPr marL="514350" indent="-514350">
              <a:buFont typeface="+mj-lt"/>
              <a:buAutoNum type="romanUcPeriod"/>
            </a:pPr>
            <a:r>
              <a:rPr lang="en-US" dirty="0"/>
              <a:t>Compositional modeling</a:t>
            </a:r>
          </a:p>
          <a:p>
            <a:pPr marL="514350" indent="-514350">
              <a:buFont typeface="+mj-lt"/>
              <a:buAutoNum type="romanUcPeriod"/>
            </a:pPr>
            <a:r>
              <a:rPr lang="en-US" dirty="0"/>
              <a:t>Learning structured concepts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91380"/>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3070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60614"/>
            <a:ext cx="8458200" cy="1020586"/>
          </a:xfrm>
        </p:spPr>
        <p:txBody>
          <a:bodyPr/>
          <a:lstStyle/>
          <a:p>
            <a:r>
              <a:rPr lang="en-US" dirty="0"/>
              <a:t>I:  WINNER-TAKE-ALL</a:t>
            </a:r>
          </a:p>
        </p:txBody>
      </p:sp>
      <p:pic>
        <p:nvPicPr>
          <p:cNvPr id="5" name="Picture 2">
            <a:extLst>
              <a:ext uri="{FF2B5EF4-FFF2-40B4-BE49-F238E27FC236}">
                <a16:creationId xmlns:a16="http://schemas.microsoft.com/office/drawing/2014/main" id="{B835688F-2CF7-48E2-B4B6-CE99242BB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51639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430" y="391485"/>
            <a:ext cx="8229600" cy="990600"/>
          </a:xfrm>
        </p:spPr>
        <p:txBody>
          <a:bodyPr>
            <a:normAutofit/>
          </a:bodyPr>
          <a:lstStyle/>
          <a:p>
            <a:r>
              <a:rPr lang="en-US" dirty="0"/>
              <a:t>Winner-Take-All in SNNs</a:t>
            </a:r>
          </a:p>
        </p:txBody>
      </p:sp>
      <p:sp>
        <p:nvSpPr>
          <p:cNvPr id="3" name="Content Placeholder 2"/>
          <p:cNvSpPr>
            <a:spLocks noGrp="1"/>
          </p:cNvSpPr>
          <p:nvPr>
            <p:ph idx="1"/>
          </p:nvPr>
        </p:nvSpPr>
        <p:spPr>
          <a:xfrm>
            <a:off x="457200" y="1382085"/>
            <a:ext cx="8229600" cy="5094915"/>
          </a:xfrm>
        </p:spPr>
        <p:txBody>
          <a:bodyPr/>
          <a:lstStyle/>
          <a:p>
            <a:r>
              <a:rPr lang="en-US" dirty="0">
                <a:solidFill>
                  <a:srgbClr val="0070C0"/>
                </a:solidFill>
              </a:rPr>
              <a:t>Lynch, </a:t>
            </a:r>
            <a:r>
              <a:rPr lang="en-US" dirty="0" err="1">
                <a:solidFill>
                  <a:srgbClr val="0070C0"/>
                </a:solidFill>
              </a:rPr>
              <a:t>Musco</a:t>
            </a:r>
            <a:r>
              <a:rPr lang="en-US" dirty="0">
                <a:solidFill>
                  <a:srgbClr val="0070C0"/>
                </a:solidFill>
              </a:rPr>
              <a:t>, </a:t>
            </a:r>
            <a:r>
              <a:rPr lang="en-US" dirty="0" err="1">
                <a:solidFill>
                  <a:srgbClr val="0070C0"/>
                </a:solidFill>
              </a:rPr>
              <a:t>Parter</a:t>
            </a:r>
            <a:r>
              <a:rPr lang="en-US" dirty="0">
                <a:solidFill>
                  <a:srgbClr val="0070C0"/>
                </a:solidFill>
              </a:rPr>
              <a:t>.  Winner-Take-All computation in Spiking Neural Networks.  Arxiv:1904:12591v1, April, 2019.</a:t>
            </a:r>
          </a:p>
          <a:p>
            <a:r>
              <a:rPr lang="en-US" dirty="0">
                <a:solidFill>
                  <a:srgbClr val="0070C0"/>
                </a:solidFill>
              </a:rPr>
              <a:t>Su, Chang, Lynch.  Spike-based Winner-Take-All Computation:  Fundamental Limits and Order-Optimal Circuits.  Neural Computation, 2019.</a:t>
            </a:r>
          </a:p>
        </p:txBody>
      </p:sp>
      <p:grpSp>
        <p:nvGrpSpPr>
          <p:cNvPr id="4" name="Group 3"/>
          <p:cNvGrpSpPr/>
          <p:nvPr/>
        </p:nvGrpSpPr>
        <p:grpSpPr>
          <a:xfrm>
            <a:off x="5254967" y="3587059"/>
            <a:ext cx="3696715" cy="3078469"/>
            <a:chOff x="1990182" y="2941370"/>
            <a:chExt cx="4225080" cy="3611830"/>
          </a:xfrm>
        </p:grpSpPr>
        <p:grpSp>
          <p:nvGrpSpPr>
            <p:cNvPr id="5" name="Group 4"/>
            <p:cNvGrpSpPr/>
            <p:nvPr/>
          </p:nvGrpSpPr>
          <p:grpSpPr>
            <a:xfrm>
              <a:off x="1990182" y="2941370"/>
              <a:ext cx="4225080" cy="3611830"/>
              <a:chOff x="347536" y="218044"/>
              <a:chExt cx="4527621" cy="4101819"/>
            </a:xfrm>
          </p:grpSpPr>
          <p:grpSp>
            <p:nvGrpSpPr>
              <p:cNvPr id="7" name="Group 6"/>
              <p:cNvGrpSpPr/>
              <p:nvPr/>
            </p:nvGrpSpPr>
            <p:grpSpPr>
              <a:xfrm>
                <a:off x="347536" y="218044"/>
                <a:ext cx="4527621" cy="2639861"/>
                <a:chOff x="347536" y="218044"/>
                <a:chExt cx="4527621" cy="2639861"/>
              </a:xfrm>
            </p:grpSpPr>
            <p:sp>
              <p:nvSpPr>
                <p:cNvPr id="22" name="Rectangle 21"/>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1">
                      <a:blip r:embed="rId5"/>
                      <a:stretch>
                        <a:fillRect b="-15517"/>
                      </a:stretch>
                    </a:blipFill>
                  </p:spPr>
                  <p:txBody>
                    <a:bodyPr/>
                    <a:lstStyle/>
                    <a:p>
                      <a:r>
                        <a:rPr lang="en-US">
                          <a:noFill/>
                        </a:rPr>
                        <a:t> </a:t>
                      </a:r>
                    </a:p>
                  </p:txBody>
                </p:sp>
              </mc:Fallback>
            </mc:AlternateContent>
            <p:cxnSp>
              <p:nvCxnSpPr>
                <p:cNvPr id="25" name="Straight Arrow Connector 24"/>
                <p:cNvCxnSpPr>
                  <a:stCxn id="28"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9"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31"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31" name="Oval 30"/>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547321" y="247355"/>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47321" y="247355"/>
                      <a:ext cx="480640" cy="48130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590652" y="230514"/>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590652" y="230514"/>
                      <a:ext cx="480640" cy="481303"/>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648401" y="236719"/>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648401" y="236719"/>
                      <a:ext cx="480640" cy="48130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28525" y="218044"/>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28525" y="218044"/>
                      <a:ext cx="480640" cy="481303"/>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1">
                      <a:blip r:embed="rId10"/>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1">
                      <a:blip r:embed="rId11"/>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1">
                      <a:blip r:embed="rId12"/>
                      <a:stretch>
                        <a:fillRect b="-18519"/>
                      </a:stretch>
                    </a:blipFill>
                  </p:spPr>
                  <p:txBody>
                    <a:bodyPr/>
                    <a:lstStyle/>
                    <a:p>
                      <a:r>
                        <a:rPr lang="en-US">
                          <a:noFill/>
                        </a:rPr>
                        <a:t> </a:t>
                      </a:r>
                    </a:p>
                  </p:txBody>
                </p:sp>
              </mc:Fallback>
            </mc:AlternateContent>
            <p:cxnSp>
              <p:nvCxnSpPr>
                <p:cNvPr id="39" name="Straight Arrow Connector 38"/>
                <p:cNvCxnSpPr>
                  <a:stCxn id="23"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347536" y="2816709"/>
                <a:ext cx="4527621" cy="1503154"/>
                <a:chOff x="347536" y="2816709"/>
                <a:chExt cx="4527621" cy="1503154"/>
              </a:xfrm>
            </p:grpSpPr>
            <p:sp>
              <p:nvSpPr>
                <p:cNvPr id="9" name="Oval 8"/>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1">
                      <a:blip r:embed="rId13"/>
                      <a:stretch>
                        <a:fillRect b="-24138"/>
                      </a:stretch>
                    </a:blipFill>
                  </p:spPr>
                  <p:txBody>
                    <a:bodyPr/>
                    <a:lstStyle/>
                    <a:p>
                      <a:r>
                        <a:rPr lang="en-US">
                          <a:noFill/>
                        </a:rPr>
                        <a:t> </a:t>
                      </a:r>
                    </a:p>
                  </p:txBody>
                </p:sp>
              </mc:Fallback>
            </mc:AlternateContent>
            <p:sp>
              <p:nvSpPr>
                <p:cNvPr id="11" name="Oval 10"/>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14" name="Oval 13"/>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1">
                      <a:blip r:embed="rId14"/>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1">
                      <a:blip r:embed="rId15"/>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1">
                      <a:blip r:embed="rId16"/>
                      <a:stretch>
                        <a:fillRect b="-24138"/>
                      </a:stretch>
                    </a:blipFill>
                  </p:spPr>
                  <p:txBody>
                    <a:bodyPr/>
                    <a:lstStyle/>
                    <a:p>
                      <a:r>
                        <a:rPr lang="en-US">
                          <a:noFill/>
                        </a:rPr>
                        <a:t> </a:t>
                      </a:r>
                    </a:p>
                  </p:txBody>
                </p:sp>
              </mc:Fallback>
            </mc:AlternateContent>
            <p:cxnSp>
              <p:nvCxnSpPr>
                <p:cNvPr id="18" name="Straight Arrow Connector 17"/>
                <p:cNvCxnSpPr>
                  <a:endCxn id="14"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2"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9"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p:sp>
          <p:nvSpPr>
            <p:cNvPr id="6" name="TextBox 5"/>
            <p:cNvSpPr txBox="1"/>
            <p:nvPr/>
          </p:nvSpPr>
          <p:spPr>
            <a:xfrm>
              <a:off x="2952946" y="4585585"/>
              <a:ext cx="2152906" cy="489010"/>
            </a:xfrm>
            <a:prstGeom prst="rect">
              <a:avLst/>
            </a:prstGeom>
            <a:noFill/>
          </p:spPr>
          <p:txBody>
            <a:bodyPr wrap="square" rtlCol="0">
              <a:spAutoFit/>
            </a:bodyPr>
            <a:lstStyle/>
            <a:p>
              <a:r>
                <a:rPr lang="en-US" sz="2400" dirty="0">
                  <a:latin typeface="Helvetica" charset="0"/>
                  <a:ea typeface="Helvetica" charset="0"/>
                  <a:cs typeface="Helvetica" charset="0"/>
                </a:rPr>
                <a:t>WTA Circuit</a:t>
              </a:r>
            </a:p>
          </p:txBody>
        </p:sp>
      </p:grpSp>
    </p:spTree>
    <p:extLst>
      <p:ext uri="{BB962C8B-B14F-4D97-AF65-F5344CB8AC3E}">
        <p14:creationId xmlns:p14="http://schemas.microsoft.com/office/powerpoint/2010/main" val="173456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04798" y="381000"/>
                <a:ext cx="8534403" cy="1143000"/>
              </a:xfrm>
            </p:spPr>
            <p:txBody>
              <a:bodyPr>
                <a:normAutofit/>
              </a:bodyPr>
              <a:lstStyle/>
              <a:p>
                <a:r>
                  <a:rPr lang="en-US" b="0" i="0" dirty="0">
                    <a:solidFill>
                      <a:srgbClr val="C00000"/>
                    </a:solidFill>
                    <a:latin typeface="+mj-lt"/>
                  </a:rPr>
                  <a:t>Winner-Take-All</a:t>
                </a:r>
                <a14:m>
                  <m:oMath xmlns:m="http://schemas.openxmlformats.org/officeDocument/2006/math">
                    <m:r>
                      <a:rPr lang="en-US" b="0" i="0" dirty="0" smtClean="0">
                        <a:solidFill>
                          <a:srgbClr val="C00000"/>
                        </a:solidFill>
                        <a:latin typeface="Cambria Math"/>
                      </a:rPr>
                      <m:t>:  </m:t>
                    </m:r>
                    <m:r>
                      <a:rPr lang="en-US" i="1" dirty="0">
                        <a:solidFill>
                          <a:srgbClr val="C00000"/>
                        </a:solidFill>
                        <a:latin typeface="Cambria Math"/>
                      </a:rPr>
                      <m:t>𝑊𝑇𝐴</m:t>
                    </m:r>
                    <m:d>
                      <m:dPr>
                        <m:ctrlPr>
                          <a:rPr lang="en-US" i="1" dirty="0">
                            <a:solidFill>
                              <a:srgbClr val="C00000"/>
                            </a:solidFill>
                            <a:latin typeface="Cambria Math" panose="02040503050406030204" pitchFamily="18" charset="0"/>
                          </a:rPr>
                        </m:ctrlPr>
                      </m:dPr>
                      <m:e>
                        <m:r>
                          <a:rPr lang="en-US" i="1" dirty="0" err="1">
                            <a:solidFill>
                              <a:srgbClr val="C00000"/>
                            </a:solidFill>
                            <a:latin typeface="Cambria Math"/>
                          </a:rPr>
                          <m:t>𝑛</m:t>
                        </m:r>
                        <m:r>
                          <a:rPr lang="en-US" i="1" dirty="0" err="1">
                            <a:solidFill>
                              <a:srgbClr val="C00000"/>
                            </a:solidFill>
                            <a:latin typeface="Cambria Math"/>
                          </a:rPr>
                          <m:t>,</m:t>
                        </m:r>
                        <m:sSub>
                          <m:sSubPr>
                            <m:ctrlPr>
                              <a:rPr lang="en-US" i="1" dirty="0" err="1">
                                <a:solidFill>
                                  <a:srgbClr val="C00000"/>
                                </a:solidFill>
                                <a:latin typeface="Cambria Math" panose="02040503050406030204" pitchFamily="18" charset="0"/>
                              </a:rPr>
                            </m:ctrlPr>
                          </m:sSubPr>
                          <m:e>
                            <m:r>
                              <a:rPr lang="en-US" i="1" dirty="0" err="1">
                                <a:solidFill>
                                  <a:srgbClr val="C00000"/>
                                </a:solidFill>
                                <a:latin typeface="Cambria Math"/>
                              </a:rPr>
                              <m:t>𝑡</m:t>
                            </m:r>
                          </m:e>
                          <m:sub>
                            <m:r>
                              <a:rPr lang="en-US" i="1" dirty="0" err="1">
                                <a:solidFill>
                                  <a:srgbClr val="C00000"/>
                                </a:solidFill>
                                <a:latin typeface="Cambria Math"/>
                              </a:rPr>
                              <m:t>𝑐</m:t>
                            </m:r>
                          </m:sub>
                        </m:sSub>
                        <m:r>
                          <a:rPr lang="en-US" i="1" dirty="0">
                            <a:solidFill>
                              <a:srgbClr val="C00000"/>
                            </a:solidFill>
                            <a:latin typeface="Cambria Math"/>
                          </a:rPr>
                          <m:t>, </m:t>
                        </m:r>
                        <m:sSub>
                          <m:sSubPr>
                            <m:ctrlPr>
                              <a:rPr lang="en-US" i="1" dirty="0" err="1">
                                <a:solidFill>
                                  <a:srgbClr val="C00000"/>
                                </a:solidFill>
                                <a:latin typeface="Cambria Math" panose="02040503050406030204" pitchFamily="18" charset="0"/>
                              </a:rPr>
                            </m:ctrlPr>
                          </m:sSubPr>
                          <m:e>
                            <m:r>
                              <a:rPr lang="en-US" i="1" dirty="0" err="1">
                                <a:solidFill>
                                  <a:srgbClr val="C00000"/>
                                </a:solidFill>
                                <a:latin typeface="Cambria Math"/>
                              </a:rPr>
                              <m:t>𝑡</m:t>
                            </m:r>
                          </m:e>
                          <m:sub>
                            <m:r>
                              <a:rPr lang="en-US" i="1" dirty="0" err="1">
                                <a:solidFill>
                                  <a:srgbClr val="C00000"/>
                                </a:solidFill>
                                <a:latin typeface="Cambria Math"/>
                              </a:rPr>
                              <m:t>𝑠</m:t>
                            </m:r>
                          </m:sub>
                        </m:sSub>
                        <m:r>
                          <a:rPr lang="en-US" i="1" dirty="0">
                            <a:solidFill>
                              <a:srgbClr val="C00000"/>
                            </a:solidFill>
                            <a:latin typeface="Cambria Math"/>
                          </a:rPr>
                          <m:t>, </m:t>
                        </m:r>
                        <m:r>
                          <m:rPr>
                            <m:sty m:val="p"/>
                          </m:rPr>
                          <a:rPr lang="en-US" i="1" dirty="0">
                            <a:solidFill>
                              <a:srgbClr val="C00000"/>
                            </a:solidFill>
                            <a:latin typeface="Cambria Math"/>
                          </a:rPr>
                          <m:t>δ</m:t>
                        </m:r>
                      </m:e>
                    </m:d>
                  </m:oMath>
                </a14:m>
                <a:endParaRPr lang="en-US" dirty="0">
                  <a:solidFill>
                    <a:srgbClr val="C0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04798" y="381000"/>
                <a:ext cx="8534403" cy="1143000"/>
              </a:xfrm>
              <a:blipFill>
                <a:blip r:embed="rId3"/>
                <a:stretch>
                  <a:fillRect l="-2500" b="-3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799" y="1523999"/>
                <a:ext cx="8562349" cy="2577830"/>
              </a:xfrm>
            </p:spPr>
            <p:txBody>
              <a:bodyPr>
                <a:normAutofit/>
              </a:bodyPr>
              <a:lstStyle/>
              <a:p>
                <a14:m>
                  <m:oMath xmlns:m="http://schemas.openxmlformats.org/officeDocument/2006/math">
                    <m:r>
                      <a:rPr lang="en-US" i="1" dirty="0" smtClean="0">
                        <a:latin typeface="Cambria Math"/>
                      </a:rPr>
                      <m:t>𝑛</m:t>
                    </m:r>
                  </m:oMath>
                </a14:m>
                <a:r>
                  <a:rPr lang="en-US" dirty="0"/>
                  <a:t> fixed inputs, </a:t>
                </a:r>
                <a14:m>
                  <m:oMath xmlns:m="http://schemas.openxmlformats.org/officeDocument/2006/math">
                    <m:r>
                      <a:rPr lang="en-US" i="1" dirty="0" smtClean="0">
                        <a:latin typeface="Cambria Math"/>
                      </a:rPr>
                      <m:t>𝑛</m:t>
                    </m:r>
                  </m:oMath>
                </a14:m>
                <a:r>
                  <a:rPr lang="en-US" dirty="0"/>
                  <a:t> corresponding outputs.</a:t>
                </a:r>
              </a:p>
              <a:p>
                <a:pPr marL="182880" lvl="1"/>
                <a:r>
                  <a:rPr lang="en-US" sz="2400" dirty="0"/>
                  <a:t>Starting from any state, with probability </a:t>
                </a:r>
                <a14:m>
                  <m:oMath xmlns:m="http://schemas.openxmlformats.org/officeDocument/2006/math">
                    <m:r>
                      <a:rPr lang="en-US" sz="2400" i="1" dirty="0">
                        <a:latin typeface="Cambria Math"/>
                      </a:rPr>
                      <m:t>≥1 − </m:t>
                    </m:r>
                    <m:r>
                      <m:rPr>
                        <m:sty m:val="p"/>
                      </m:rPr>
                      <a:rPr lang="en-US" sz="2400" i="1" dirty="0">
                        <a:latin typeface="Cambria Math"/>
                      </a:rPr>
                      <m:t>δ</m:t>
                    </m:r>
                    <m:r>
                      <a:rPr lang="en-US" sz="2400" b="0" i="1" dirty="0" smtClean="0">
                        <a:latin typeface="Cambria Math"/>
                      </a:rPr>
                      <m:t>,  </m:t>
                    </m:r>
                  </m:oMath>
                </a14:m>
                <a:r>
                  <a:rPr lang="en-US" sz="2400" dirty="0"/>
                  <a:t>network:</a:t>
                </a:r>
              </a:p>
              <a:p>
                <a:pPr lvl="1"/>
                <a:r>
                  <a:rPr lang="en-US" dirty="0">
                    <a:solidFill>
                      <a:schemeClr val="tx2">
                        <a:lumMod val="75000"/>
                      </a:schemeClr>
                    </a:solidFill>
                  </a:rPr>
                  <a:t>Converges,</a:t>
                </a:r>
                <a:r>
                  <a:rPr lang="en-US" dirty="0"/>
                  <a:t> within a (short) time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𝑐</m:t>
                        </m:r>
                      </m:sub>
                    </m:sSub>
                  </m:oMath>
                </a14:m>
                <a:r>
                  <a:rPr lang="en-US" dirty="0"/>
                  <a:t>, to a single firing output, which corresponds to a firing input, and then</a:t>
                </a:r>
              </a:p>
              <a:p>
                <a:pPr lvl="1"/>
                <a:r>
                  <a:rPr lang="en-US" dirty="0">
                    <a:solidFill>
                      <a:schemeClr val="tx2">
                        <a:lumMod val="75000"/>
                      </a:schemeClr>
                    </a:solidFill>
                  </a:rPr>
                  <a:t>Remains stable </a:t>
                </a:r>
                <a:r>
                  <a:rPr lang="en-US" dirty="0"/>
                  <a:t>for a (long) time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𝑠</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799" y="1523999"/>
                <a:ext cx="8562349" cy="2577830"/>
              </a:xfrm>
              <a:blipFill rotWithShape="1">
                <a:blip r:embed="rId4"/>
                <a:stretch>
                  <a:fillRect l="-569" t="-1655"/>
                </a:stretch>
              </a:blipFill>
            </p:spPr>
            <p:txBody>
              <a:bodyPr/>
              <a:lstStyle/>
              <a:p>
                <a:r>
                  <a:rPr lang="en-US">
                    <a:noFill/>
                  </a:rPr>
                  <a:t> </a:t>
                </a:r>
              </a:p>
            </p:txBody>
          </p:sp>
        </mc:Fallback>
      </mc:AlternateContent>
      <p:grpSp>
        <p:nvGrpSpPr>
          <p:cNvPr id="4" name="Group 3"/>
          <p:cNvGrpSpPr/>
          <p:nvPr/>
        </p:nvGrpSpPr>
        <p:grpSpPr>
          <a:xfrm>
            <a:off x="5084317" y="3255665"/>
            <a:ext cx="3867366" cy="3409863"/>
            <a:chOff x="1990182" y="2941370"/>
            <a:chExt cx="4225080" cy="3611830"/>
          </a:xfrm>
        </p:grpSpPr>
        <p:grpSp>
          <p:nvGrpSpPr>
            <p:cNvPr id="5" name="Group 4"/>
            <p:cNvGrpSpPr/>
            <p:nvPr/>
          </p:nvGrpSpPr>
          <p:grpSpPr>
            <a:xfrm>
              <a:off x="1990182" y="2941370"/>
              <a:ext cx="4225080" cy="3611830"/>
              <a:chOff x="347536" y="218044"/>
              <a:chExt cx="4527621" cy="4101819"/>
            </a:xfrm>
          </p:grpSpPr>
          <p:grpSp>
            <p:nvGrpSpPr>
              <p:cNvPr id="7" name="Group 6"/>
              <p:cNvGrpSpPr/>
              <p:nvPr/>
            </p:nvGrpSpPr>
            <p:grpSpPr>
              <a:xfrm>
                <a:off x="347536" y="218044"/>
                <a:ext cx="4527621" cy="2639861"/>
                <a:chOff x="347536" y="218044"/>
                <a:chExt cx="4527621" cy="2639861"/>
              </a:xfrm>
            </p:grpSpPr>
            <p:sp>
              <p:nvSpPr>
                <p:cNvPr id="22" name="Rectangle 21"/>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1">
                      <a:blip r:embed="rId5"/>
                      <a:stretch>
                        <a:fillRect b="-15517"/>
                      </a:stretch>
                    </a:blipFill>
                  </p:spPr>
                  <p:txBody>
                    <a:bodyPr/>
                    <a:lstStyle/>
                    <a:p>
                      <a:r>
                        <a:rPr lang="en-US">
                          <a:noFill/>
                        </a:rPr>
                        <a:t> </a:t>
                      </a:r>
                    </a:p>
                  </p:txBody>
                </p:sp>
              </mc:Fallback>
            </mc:AlternateContent>
            <p:cxnSp>
              <p:nvCxnSpPr>
                <p:cNvPr id="25" name="Straight Arrow Connector 24"/>
                <p:cNvCxnSpPr>
                  <a:stCxn id="28"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9"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31"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31" name="Oval 30"/>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547321" y="247355"/>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47321" y="247355"/>
                      <a:ext cx="480640" cy="48130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590652" y="230514"/>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590652" y="230514"/>
                      <a:ext cx="480640" cy="481303"/>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648401" y="236719"/>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648401" y="236719"/>
                      <a:ext cx="480640" cy="48130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28525" y="218044"/>
                      <a:ext cx="480640" cy="4813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28525" y="218044"/>
                      <a:ext cx="480640" cy="481303"/>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1">
                      <a:blip r:embed="rId10"/>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1">
                      <a:blip r:embed="rId11"/>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1">
                      <a:blip r:embed="rId12"/>
                      <a:stretch>
                        <a:fillRect b="-18519"/>
                      </a:stretch>
                    </a:blipFill>
                  </p:spPr>
                  <p:txBody>
                    <a:bodyPr/>
                    <a:lstStyle/>
                    <a:p>
                      <a:r>
                        <a:rPr lang="en-US">
                          <a:noFill/>
                        </a:rPr>
                        <a:t> </a:t>
                      </a:r>
                    </a:p>
                  </p:txBody>
                </p:sp>
              </mc:Fallback>
            </mc:AlternateContent>
            <p:cxnSp>
              <p:nvCxnSpPr>
                <p:cNvPr id="39" name="Straight Arrow Connector 38"/>
                <p:cNvCxnSpPr>
                  <a:stCxn id="23"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347536" y="2816709"/>
                <a:ext cx="4527621" cy="1503154"/>
                <a:chOff x="347536" y="2816709"/>
                <a:chExt cx="4527621" cy="1503154"/>
              </a:xfrm>
            </p:grpSpPr>
            <p:sp>
              <p:nvSpPr>
                <p:cNvPr id="9" name="Oval 8"/>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1">
                      <a:blip r:embed="rId13"/>
                      <a:stretch>
                        <a:fillRect b="-24138"/>
                      </a:stretch>
                    </a:blipFill>
                  </p:spPr>
                  <p:txBody>
                    <a:bodyPr/>
                    <a:lstStyle/>
                    <a:p>
                      <a:r>
                        <a:rPr lang="en-US">
                          <a:noFill/>
                        </a:rPr>
                        <a:t> </a:t>
                      </a:r>
                    </a:p>
                  </p:txBody>
                </p:sp>
              </mc:Fallback>
            </mc:AlternateContent>
            <p:sp>
              <p:nvSpPr>
                <p:cNvPr id="11" name="Oval 10"/>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14" name="Oval 13"/>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1">
                      <a:blip r:embed="rId14"/>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1">
                      <a:blip r:embed="rId15"/>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1">
                      <a:blip r:embed="rId16"/>
                      <a:stretch>
                        <a:fillRect b="-24138"/>
                      </a:stretch>
                    </a:blipFill>
                  </p:spPr>
                  <p:txBody>
                    <a:bodyPr/>
                    <a:lstStyle/>
                    <a:p>
                      <a:r>
                        <a:rPr lang="en-US">
                          <a:noFill/>
                        </a:rPr>
                        <a:t> </a:t>
                      </a:r>
                    </a:p>
                  </p:txBody>
                </p:sp>
              </mc:Fallback>
            </mc:AlternateContent>
            <p:cxnSp>
              <p:nvCxnSpPr>
                <p:cNvPr id="18" name="Straight Arrow Connector 17"/>
                <p:cNvCxnSpPr>
                  <a:endCxn id="14"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2"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9"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p:sp>
          <p:nvSpPr>
            <p:cNvPr id="6" name="TextBox 5"/>
            <p:cNvSpPr txBox="1"/>
            <p:nvPr/>
          </p:nvSpPr>
          <p:spPr>
            <a:xfrm>
              <a:off x="2952946" y="4585585"/>
              <a:ext cx="2152906" cy="489010"/>
            </a:xfrm>
            <a:prstGeom prst="rect">
              <a:avLst/>
            </a:prstGeom>
            <a:noFill/>
          </p:spPr>
          <p:txBody>
            <a:bodyPr wrap="square" rtlCol="0">
              <a:spAutoFit/>
            </a:bodyPr>
            <a:lstStyle/>
            <a:p>
              <a:r>
                <a:rPr lang="en-US" sz="2400" dirty="0">
                  <a:latin typeface="Helvetica" charset="0"/>
                  <a:ea typeface="Helvetica" charset="0"/>
                  <a:cs typeface="Helvetica" charset="0"/>
                </a:rPr>
                <a:t>WTA Circuit</a:t>
              </a:r>
            </a:p>
          </p:txBody>
        </p:sp>
      </p:grpSp>
      <p:sp>
        <p:nvSpPr>
          <p:cNvPr id="40" name="Content Placeholder 2"/>
          <p:cNvSpPr txBox="1">
            <a:spLocks/>
          </p:cNvSpPr>
          <p:nvPr/>
        </p:nvSpPr>
        <p:spPr>
          <a:xfrm>
            <a:off x="304800" y="3655775"/>
            <a:ext cx="4694982" cy="29736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neural “leader election” problem, studied in computational neuroscience.</a:t>
            </a:r>
          </a:p>
          <a:p>
            <a:r>
              <a:rPr lang="en-US" dirty="0"/>
              <a:t>Used in perceptual attention, competitive learning,…</a:t>
            </a:r>
          </a:p>
        </p:txBody>
      </p:sp>
    </p:spTree>
    <p:extLst>
      <p:ext uri="{BB962C8B-B14F-4D97-AF65-F5344CB8AC3E}">
        <p14:creationId xmlns:p14="http://schemas.microsoft.com/office/powerpoint/2010/main" val="16960147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a:t>WTA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8382000" cy="5029200"/>
              </a:xfrm>
            </p:spPr>
            <p:txBody>
              <a:bodyPr>
                <a:normAutofit/>
              </a:bodyPr>
              <a:lstStyle/>
              <a:p>
                <a:r>
                  <a:rPr lang="en-US" dirty="0"/>
                  <a:t>We defined and analyzed SNNs that solve the WTA problem, and studied tradeoffs between network size, convergence time, and failure probability.</a:t>
                </a:r>
              </a:p>
              <a:p>
                <a:r>
                  <a:rPr lang="en-US" dirty="0"/>
                  <a:t>Designed a simple solution with two internal inhibitor neurons, converges in expected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 rounds, remains stable for a “long time”.</a:t>
                </a:r>
              </a:p>
              <a:p>
                <a:r>
                  <a:rPr lang="en-US" dirty="0"/>
                  <a:t>Lateral inhibition strategy:  firing outputs excite the inhibitors, which fire and suppress some  outputs.</a:t>
                </a:r>
              </a:p>
              <a:p>
                <a:r>
                  <a:rPr lang="en-US" dirty="0"/>
                  <a:t>Proved a lower bound result for 2-inhibitor constructions, and an impossibility result for 1-inhibitor.</a:t>
                </a:r>
              </a:p>
              <a:p>
                <a:r>
                  <a:rPr lang="en-US" dirty="0"/>
                  <a:t>Showed faster convergence with more inhibitors.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8382000" cy="5029200"/>
              </a:xfrm>
              <a:blipFill>
                <a:blip r:embed="rId3"/>
                <a:stretch>
                  <a:fillRect l="-655" t="-848"/>
                </a:stretch>
              </a:blipFill>
            </p:spPr>
            <p:txBody>
              <a:bodyPr/>
              <a:lstStyle/>
              <a:p>
                <a:r>
                  <a:rPr lang="en-US">
                    <a:noFill/>
                  </a:rPr>
                  <a:t> </a:t>
                </a:r>
              </a:p>
            </p:txBody>
          </p:sp>
        </mc:Fallback>
      </mc:AlternateContent>
      <p:sp>
        <p:nvSpPr>
          <p:cNvPr id="62" name="Content Placeholder 2"/>
          <p:cNvSpPr txBox="1">
            <a:spLocks/>
          </p:cNvSpPr>
          <p:nvPr/>
        </p:nvSpPr>
        <p:spPr>
          <a:xfrm>
            <a:off x="314446" y="3810000"/>
            <a:ext cx="8458201" cy="29831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142164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t>Simple solution with two inhibitors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8311" y="1371600"/>
                <a:ext cx="8702350" cy="5129380"/>
              </a:xfrm>
            </p:spPr>
            <p:txBody>
              <a:bodyPr/>
              <a:lstStyle/>
              <a:p>
                <a:r>
                  <a:rPr lang="en-US" dirty="0"/>
                  <a:t>Two inhibitors play different roles:  </a:t>
                </a:r>
                <a:r>
                  <a:rPr lang="en-US" dirty="0">
                    <a:solidFill>
                      <a:schemeClr val="tx2">
                        <a:lumMod val="75000"/>
                      </a:schemeClr>
                    </a:solidFill>
                  </a:rPr>
                  <a:t>convergence inhibitor </a:t>
                </a:r>
                <a14:m>
                  <m:oMath xmlns:m="http://schemas.openxmlformats.org/officeDocument/2006/math">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a:rPr>
                          <m:t>𝑎</m:t>
                        </m:r>
                      </m:e>
                      <m:sub>
                        <m:r>
                          <a:rPr lang="en-US" b="0" i="1" smtClean="0">
                            <a:solidFill>
                              <a:schemeClr val="tx2">
                                <a:lumMod val="75000"/>
                              </a:schemeClr>
                            </a:solidFill>
                            <a:latin typeface="Cambria Math"/>
                          </a:rPr>
                          <m:t>𝑐</m:t>
                        </m:r>
                      </m:sub>
                    </m:sSub>
                    <m:r>
                      <a:rPr lang="en-US" b="0" i="0" smtClean="0">
                        <a:latin typeface="Cambria Math"/>
                      </a:rPr>
                      <m:t> </m:t>
                    </m:r>
                  </m:oMath>
                </a14:m>
                <a:r>
                  <a:rPr lang="en-US" dirty="0"/>
                  <a:t> drives convergence to a single firing output, whereas </a:t>
                </a:r>
                <a:r>
                  <a:rPr lang="en-US" dirty="0">
                    <a:solidFill>
                      <a:schemeClr val="tx2">
                        <a:lumMod val="75000"/>
                      </a:schemeClr>
                    </a:solidFill>
                  </a:rPr>
                  <a:t>stability inhibitor </a:t>
                </a:r>
                <a14:m>
                  <m:oMath xmlns:m="http://schemas.openxmlformats.org/officeDocument/2006/math">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𝑎</m:t>
                        </m:r>
                      </m:e>
                      <m:sub>
                        <m:r>
                          <a:rPr lang="en-US" i="1">
                            <a:solidFill>
                              <a:schemeClr val="tx2">
                                <a:lumMod val="75000"/>
                              </a:schemeClr>
                            </a:solidFill>
                            <a:latin typeface="Cambria Math"/>
                          </a:rPr>
                          <m:t>𝑠</m:t>
                        </m:r>
                      </m:sub>
                    </m:sSub>
                    <m:r>
                      <a:rPr lang="en-US" i="1">
                        <a:latin typeface="Cambria Math"/>
                      </a:rPr>
                      <m:t> </m:t>
                    </m:r>
                  </m:oMath>
                </a14:m>
                <a:r>
                  <a:rPr lang="en-US" dirty="0"/>
                  <a:t>ensures that the output stabilizes.</a:t>
                </a:r>
              </a:p>
              <a:p>
                <a:pPr marL="731520" lvl="1" indent="-45720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8311" y="1371600"/>
                <a:ext cx="8702350" cy="5129380"/>
              </a:xfrm>
              <a:blipFill rotWithShape="1">
                <a:blip r:embed="rId3"/>
                <a:stretch>
                  <a:fillRect l="-560" t="-832" r="-770"/>
                </a:stretch>
              </a:blipFill>
            </p:spPr>
            <p:txBody>
              <a:bodyPr/>
              <a:lstStyle/>
              <a:p>
                <a:r>
                  <a:rPr lang="en-US">
                    <a:noFill/>
                  </a:rPr>
                  <a:t> </a:t>
                </a:r>
              </a:p>
            </p:txBody>
          </p:sp>
        </mc:Fallback>
      </mc:AlternateContent>
      <p:grpSp>
        <p:nvGrpSpPr>
          <p:cNvPr id="4" name="Group 3"/>
          <p:cNvGrpSpPr/>
          <p:nvPr/>
        </p:nvGrpSpPr>
        <p:grpSpPr>
          <a:xfrm>
            <a:off x="4572000" y="3147047"/>
            <a:ext cx="4491345" cy="3511220"/>
            <a:chOff x="382189" y="218044"/>
            <a:chExt cx="5351417" cy="4533946"/>
          </a:xfrm>
        </p:grpSpPr>
        <p:grpSp>
          <p:nvGrpSpPr>
            <p:cNvPr id="5" name="Group 4"/>
            <p:cNvGrpSpPr/>
            <p:nvPr/>
          </p:nvGrpSpPr>
          <p:grpSpPr>
            <a:xfrm>
              <a:off x="786448" y="3468895"/>
              <a:ext cx="4527621" cy="1283095"/>
              <a:chOff x="786448" y="3468895"/>
              <a:chExt cx="4527621" cy="1283095"/>
            </a:xfrm>
          </p:grpSpPr>
          <p:sp>
            <p:nvSpPr>
              <p:cNvPr id="38" name="Oval 37"/>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4"/>
                    <a:stretch>
                      <a:fillRect b="-33333"/>
                    </a:stretch>
                  </a:blipFill>
                </p:spPr>
                <p:txBody>
                  <a:bodyPr/>
                  <a:lstStyle/>
                  <a:p>
                    <a:r>
                      <a:rPr lang="en-US">
                        <a:noFill/>
                      </a:rPr>
                      <a:t> </a:t>
                    </a:r>
                  </a:p>
                </p:txBody>
              </p:sp>
            </mc:Fallback>
          </mc:AlternateContent>
          <p:sp>
            <p:nvSpPr>
              <p:cNvPr id="40" name="Oval 39"/>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TextBox 41"/>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43" name="Oval 42"/>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6"/>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7"/>
                    <a:stretch>
                      <a:fillRect b="-35849"/>
                    </a:stretch>
                  </a:blipFill>
                </p:spPr>
                <p:txBody>
                  <a:bodyPr/>
                  <a:lstStyle/>
                  <a:p>
                    <a:r>
                      <a:rPr lang="en-US">
                        <a:noFill/>
                      </a:rPr>
                      <a:t> </a:t>
                    </a:r>
                  </a:p>
                </p:txBody>
              </p:sp>
            </mc:Fallback>
          </mc:AlternateContent>
          <p:sp>
            <p:nvSpPr>
              <p:cNvPr id="47" name="Freeform 46"/>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382189" y="218044"/>
              <a:ext cx="5351417" cy="3439556"/>
              <a:chOff x="382189" y="218044"/>
              <a:chExt cx="5351417" cy="3439556"/>
            </a:xfrm>
          </p:grpSpPr>
          <p:sp>
            <p:nvSpPr>
              <p:cNvPr id="7" name="Freeform 6"/>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82189" y="218044"/>
                <a:ext cx="5303511" cy="3391120"/>
                <a:chOff x="382189" y="218044"/>
                <a:chExt cx="5303511" cy="3391120"/>
              </a:xfrm>
            </p:grpSpPr>
            <p:cxnSp>
              <p:nvCxnSpPr>
                <p:cNvPr id="9" name="Straight Arrow Connector 8"/>
                <p:cNvCxnSpPr>
                  <a:stCxn id="17" idx="4"/>
                  <a:endCxn id="38" idx="0"/>
                </p:cNvCxnSpPr>
                <p:nvPr/>
              </p:nvCxnSpPr>
              <p:spPr>
                <a:xfrm flipH="1">
                  <a:off x="1190557" y="2764597"/>
                  <a:ext cx="1188538" cy="738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7" idx="4"/>
                </p:cNvCxnSpPr>
                <p:nvPr/>
              </p:nvCxnSpPr>
              <p:spPr>
                <a:xfrm>
                  <a:off x="2379095" y="2764597"/>
                  <a:ext cx="807102"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7" idx="4"/>
                  <a:endCxn id="43" idx="0"/>
                </p:cNvCxnSpPr>
                <p:nvPr/>
              </p:nvCxnSpPr>
              <p:spPr>
                <a:xfrm>
                  <a:off x="2379095" y="2764597"/>
                  <a:ext cx="2530865"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9" idx="4"/>
                  <a:endCxn id="38" idx="0"/>
                </p:cNvCxnSpPr>
                <p:nvPr/>
              </p:nvCxnSpPr>
              <p:spPr>
                <a:xfrm flipH="1">
                  <a:off x="1190557" y="2764597"/>
                  <a:ext cx="2664886" cy="738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9" idx="4"/>
                  <a:endCxn id="40"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9"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9" idx="4"/>
                  <a:endCxn id="43"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382189" y="218044"/>
                  <a:ext cx="5303511" cy="3391120"/>
                  <a:chOff x="382189" y="218044"/>
                  <a:chExt cx="5303511" cy="3391120"/>
                </a:xfrm>
              </p:grpSpPr>
              <p:sp>
                <p:nvSpPr>
                  <p:cNvPr id="17" name="Oval 16"/>
                  <p:cNvSpPr/>
                  <p:nvPr/>
                </p:nvSpPr>
                <p:spPr>
                  <a:xfrm>
                    <a:off x="1974986"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073951" y="2109125"/>
                        <a:ext cx="610287"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073951" y="2109125"/>
                        <a:ext cx="610287" cy="491823"/>
                      </a:xfrm>
                      <a:prstGeom prst="rect">
                        <a:avLst/>
                      </a:prstGeom>
                      <a:blipFill rotWithShape="1">
                        <a:blip r:embed="rId8"/>
                        <a:stretch>
                          <a:fillRect/>
                        </a:stretch>
                      </a:blipFill>
                    </p:spPr>
                    <p:txBody>
                      <a:bodyPr/>
                      <a:lstStyle/>
                      <a:p>
                        <a:r>
                          <a:rPr lang="en-US">
                            <a:noFill/>
                          </a:rPr>
                          <a:t> </a:t>
                        </a:r>
                      </a:p>
                    </p:txBody>
                  </p:sp>
                </mc:Fallback>
              </mc:AlternateContent>
              <p:sp>
                <p:nvSpPr>
                  <p:cNvPr id="19" name="Oval 18"/>
                  <p:cNvSpPr/>
                  <p:nvPr/>
                </p:nvSpPr>
                <p:spPr>
                  <a:xfrm>
                    <a:off x="3451334"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3550299" y="2110760"/>
                        <a:ext cx="610287"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550299" y="2110760"/>
                        <a:ext cx="610287" cy="491823"/>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04152" y="2169186"/>
                        <a:ext cx="156756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oMath>
                          </m:oMathPara>
                        </a14:m>
                        <a:endParaRPr lang="en-US" sz="2000" dirty="0">
                          <a:latin typeface="Helvetica" charset="0"/>
                          <a:ea typeface="Helvetica" charset="0"/>
                          <a:cs typeface="Helvetica"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704152" y="2169186"/>
                        <a:ext cx="1567569" cy="491823"/>
                      </a:xfrm>
                      <a:prstGeom prst="rect">
                        <a:avLst/>
                      </a:prstGeom>
                      <a:blipFill rotWithShape="1">
                        <a:blip r:embed="rId10"/>
                        <a:stretch>
                          <a:fillRect/>
                        </a:stretch>
                      </a:blipFill>
                    </p:spPr>
                    <p:txBody>
                      <a:bodyPr/>
                      <a:lstStyle/>
                      <a:p>
                        <a:r>
                          <a:rPr lang="en-US">
                            <a:noFill/>
                          </a:rPr>
                          <a:t> </a:t>
                        </a:r>
                      </a:p>
                    </p:txBody>
                  </p:sp>
                </mc:Fallback>
              </mc:AlternateContent>
              <p:grpSp>
                <p:nvGrpSpPr>
                  <p:cNvPr id="22" name="Group 21"/>
                  <p:cNvGrpSpPr/>
                  <p:nvPr/>
                </p:nvGrpSpPr>
                <p:grpSpPr>
                  <a:xfrm>
                    <a:off x="382189" y="218044"/>
                    <a:ext cx="5303511" cy="3391120"/>
                    <a:chOff x="382189" y="218044"/>
                    <a:chExt cx="5303511" cy="3391120"/>
                  </a:xfrm>
                </p:grpSpPr>
                <p:sp>
                  <p:nvSpPr>
                    <p:cNvPr id="23" name="Oval 22"/>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1"/>
                          <a:stretch>
                            <a:fillRect b="-26415"/>
                          </a:stretch>
                        </a:blipFill>
                      </p:spPr>
                      <p:txBody>
                        <a:bodyPr/>
                        <a:lstStyle/>
                        <a:p>
                          <a:r>
                            <a:rPr lang="en-US">
                              <a:noFill/>
                            </a:rPr>
                            <a:t> </a:t>
                          </a:r>
                        </a:p>
                      </p:txBody>
                    </p:sp>
                  </mc:Fallback>
                </mc:AlternateContent>
                <p:sp>
                  <p:nvSpPr>
                    <p:cNvPr id="25" name="Oval 24"/>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28" name="Oval 27"/>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087313"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3087313" y="236720"/>
                          <a:ext cx="480640" cy="491823"/>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67436"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767436" y="218044"/>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6"/>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17"/>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18"/>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034591" y="2160402"/>
                          <a:ext cx="165110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oMath>
                            </m:oMathPara>
                          </a14:m>
                          <a:endParaRPr lang="en-US" sz="2000" dirty="0">
                            <a:latin typeface="Helvetica" charset="0"/>
                            <a:ea typeface="Helvetica" charset="0"/>
                            <a:cs typeface="Helvetica"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4034591" y="2160402"/>
                          <a:ext cx="1651109" cy="491823"/>
                        </a:xfrm>
                        <a:prstGeom prst="rect">
                          <a:avLst/>
                        </a:prstGeom>
                        <a:blipFill rotWithShape="1">
                          <a:blip r:embed="rId19"/>
                          <a:stretch>
                            <a:fillRect/>
                          </a:stretch>
                        </a:blipFill>
                      </p:spPr>
                      <p:txBody>
                        <a:bodyPr/>
                        <a:lstStyle/>
                        <a:p>
                          <a:r>
                            <a:rPr lang="en-US">
                              <a:noFill/>
                            </a:rPr>
                            <a:t> </a:t>
                          </a:r>
                        </a:p>
                      </p:txBody>
                    </p:sp>
                  </mc:Fallback>
                </mc:AlternateContent>
                <p:sp>
                  <p:nvSpPr>
                    <p:cNvPr id="37" name="Freeform 36"/>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mc:AlternateContent xmlns:mc="http://schemas.openxmlformats.org/markup-compatibility/2006" xmlns:a14="http://schemas.microsoft.com/office/drawing/2010/main">
        <mc:Choice Requires="a14">
          <p:sp>
            <p:nvSpPr>
              <p:cNvPr id="51" name="Content Placeholder 2"/>
              <p:cNvSpPr txBox="1">
                <a:spLocks/>
              </p:cNvSpPr>
              <p:nvPr/>
            </p:nvSpPr>
            <p:spPr>
              <a:xfrm>
                <a:off x="228600" y="2514600"/>
                <a:ext cx="4416826" cy="4119159"/>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Convergence inhibitor </a:t>
                </a:r>
                <a14:m>
                  <m:oMath xmlns:m="http://schemas.openxmlformats.org/officeDocument/2006/math">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𝑎</m:t>
                        </m:r>
                      </m:e>
                      <m:sub>
                        <m:r>
                          <a:rPr lang="en-US" i="1">
                            <a:solidFill>
                              <a:schemeClr val="tx2">
                                <a:lumMod val="75000"/>
                              </a:schemeClr>
                            </a:solidFill>
                            <a:latin typeface="Cambria Math"/>
                          </a:rPr>
                          <m:t>𝑐</m:t>
                        </m:r>
                      </m:sub>
                    </m:sSub>
                    <m:r>
                      <a:rPr lang="en-US">
                        <a:solidFill>
                          <a:schemeClr val="tx2">
                            <a:lumMod val="75000"/>
                          </a:schemeClr>
                        </a:solidFill>
                        <a:latin typeface="Cambria Math"/>
                      </a:rPr>
                      <m:t>:</m:t>
                    </m:r>
                  </m:oMath>
                </a14:m>
                <a:endParaRPr lang="en-US" dirty="0">
                  <a:solidFill>
                    <a:schemeClr val="tx2">
                      <a:lumMod val="75000"/>
                    </a:schemeClr>
                  </a:solidFill>
                </a:endParaRPr>
              </a:p>
              <a:p>
                <a:pPr lvl="1"/>
                <a:r>
                  <a:rPr lang="en-US" sz="2200" dirty="0"/>
                  <a:t>Fires with high probability whenever </a:t>
                </a:r>
                <a14:m>
                  <m:oMath xmlns:m="http://schemas.openxmlformats.org/officeDocument/2006/math">
                    <m:r>
                      <a:rPr lang="en-US" sz="2200" i="1">
                        <a:latin typeface="Cambria Math"/>
                      </a:rPr>
                      <m:t>≥2</m:t>
                    </m:r>
                  </m:oMath>
                </a14:m>
                <a:r>
                  <a:rPr lang="en-US" sz="2200" dirty="0">
                    <a:solidFill>
                      <a:schemeClr val="tx2">
                        <a:lumMod val="75000"/>
                      </a:schemeClr>
                    </a:solidFill>
                  </a:rPr>
                  <a:t> </a:t>
                </a:r>
                <a:r>
                  <a:rPr lang="en-US" sz="2200" dirty="0"/>
                  <a:t>outputs fire.</a:t>
                </a:r>
              </a:p>
              <a:p>
                <a:pPr lvl="1"/>
                <a:r>
                  <a:rPr lang="en-US" sz="2200" dirty="0"/>
                  <a:t>Causes any output that fires at time </a:t>
                </a:r>
                <a14:m>
                  <m:oMath xmlns:m="http://schemas.openxmlformats.org/officeDocument/2006/math">
                    <m:r>
                      <a:rPr lang="en-US" sz="2200" i="1" dirty="0">
                        <a:latin typeface="Cambria Math" panose="02040503050406030204" pitchFamily="18" charset="0"/>
                      </a:rPr>
                      <m:t>𝑡</m:t>
                    </m:r>
                  </m:oMath>
                </a14:m>
                <a:r>
                  <a:rPr lang="en-US" sz="2200" dirty="0"/>
                  <a:t> to fire at time </a:t>
                </a:r>
                <a14:m>
                  <m:oMath xmlns:m="http://schemas.openxmlformats.org/officeDocument/2006/math">
                    <m:r>
                      <a:rPr lang="en-US" sz="2200" i="1" dirty="0">
                        <a:latin typeface="Cambria Math"/>
                      </a:rPr>
                      <m:t>𝑡</m:t>
                    </m:r>
                    <m:r>
                      <a:rPr lang="en-US" sz="2200" i="1" dirty="0">
                        <a:latin typeface="Cambria Math"/>
                      </a:rPr>
                      <m:t>+1</m:t>
                    </m:r>
                  </m:oMath>
                </a14:m>
                <a:r>
                  <a:rPr lang="en-US" sz="2200" dirty="0"/>
                  <a:t> with probability </a:t>
                </a:r>
                <a14:m>
                  <m:oMath xmlns:m="http://schemas.openxmlformats.org/officeDocument/2006/math">
                    <m:r>
                      <a:rPr lang="en-US" sz="2200" dirty="0">
                        <a:latin typeface="Cambria Math"/>
                      </a:rPr>
                      <m:t>~</m:t>
                    </m:r>
                    <m:r>
                      <a:rPr lang="en-US" sz="2200" i="1" dirty="0">
                        <a:latin typeface="Cambria Math"/>
                      </a:rPr>
                      <m:t>½.</m:t>
                    </m:r>
                  </m:oMath>
                </a14:m>
                <a:endParaRPr lang="en-US" sz="2200" dirty="0"/>
              </a:p>
              <a:p>
                <a:r>
                  <a:rPr lang="en-US" dirty="0">
                    <a:solidFill>
                      <a:schemeClr val="tx2">
                        <a:lumMod val="75000"/>
                      </a:schemeClr>
                    </a:solidFill>
                  </a:rPr>
                  <a:t>Stability inhibitor </a:t>
                </a:r>
                <a14:m>
                  <m:oMath xmlns:m="http://schemas.openxmlformats.org/officeDocument/2006/math">
                    <m:sSub>
                      <m:sSubPr>
                        <m:ctrlPr>
                          <a:rPr lang="en-US" i="1" dirty="0" smtClean="0">
                            <a:solidFill>
                              <a:schemeClr val="tx2">
                                <a:lumMod val="75000"/>
                              </a:schemeClr>
                            </a:solidFill>
                            <a:latin typeface="Cambria Math" panose="02040503050406030204" pitchFamily="18" charset="0"/>
                          </a:rPr>
                        </m:ctrlPr>
                      </m:sSubPr>
                      <m:e>
                        <m:r>
                          <a:rPr lang="en-US" i="1" dirty="0" smtClean="0">
                            <a:solidFill>
                              <a:schemeClr val="tx2">
                                <a:lumMod val="75000"/>
                              </a:schemeClr>
                            </a:solidFill>
                            <a:latin typeface="Cambria Math"/>
                          </a:rPr>
                          <m:t>𝑎</m:t>
                        </m:r>
                      </m:e>
                      <m:sub>
                        <m:r>
                          <a:rPr lang="en-US" i="1" dirty="0" smtClean="0">
                            <a:solidFill>
                              <a:schemeClr val="tx2">
                                <a:lumMod val="75000"/>
                              </a:schemeClr>
                            </a:solidFill>
                            <a:latin typeface="Cambria Math"/>
                          </a:rPr>
                          <m:t>𝑠</m:t>
                        </m:r>
                      </m:sub>
                    </m:sSub>
                    <m:r>
                      <a:rPr lang="en-US" dirty="0" smtClean="0">
                        <a:solidFill>
                          <a:schemeClr val="tx2">
                            <a:lumMod val="75000"/>
                          </a:schemeClr>
                        </a:solidFill>
                        <a:latin typeface="Cambria Math"/>
                      </a:rPr>
                      <m:t>:  </m:t>
                    </m:r>
                  </m:oMath>
                </a14:m>
                <a:endParaRPr lang="en-US" dirty="0">
                  <a:solidFill>
                    <a:schemeClr val="tx2">
                      <a:lumMod val="75000"/>
                    </a:schemeClr>
                  </a:solidFill>
                </a:endParaRPr>
              </a:p>
              <a:p>
                <a:pPr lvl="1"/>
                <a:r>
                  <a:rPr lang="en-US" sz="2200" dirty="0"/>
                  <a:t>Fires with high probability whenever </a:t>
                </a:r>
                <a14:m>
                  <m:oMath xmlns:m="http://schemas.openxmlformats.org/officeDocument/2006/math">
                    <m:r>
                      <a:rPr lang="en-US" sz="2200" i="1" smtClean="0">
                        <a:latin typeface="Cambria Math"/>
                      </a:rPr>
                      <m:t>≥1</m:t>
                    </m:r>
                  </m:oMath>
                </a14:m>
                <a:r>
                  <a:rPr lang="en-US" sz="2200" dirty="0">
                    <a:solidFill>
                      <a:schemeClr val="tx2">
                        <a:lumMod val="75000"/>
                      </a:schemeClr>
                    </a:solidFill>
                  </a:rPr>
                  <a:t> </a:t>
                </a:r>
                <a:r>
                  <a:rPr lang="en-US" sz="2200" dirty="0"/>
                  <a:t>outputs fire.</a:t>
                </a:r>
              </a:p>
              <a:p>
                <a:pPr lvl="1"/>
                <a:r>
                  <a:rPr lang="en-US" sz="2200" dirty="0"/>
                  <a:t>Prevents outputs that didn’t fire at time </a:t>
                </a:r>
                <a14:m>
                  <m:oMath xmlns:m="http://schemas.openxmlformats.org/officeDocument/2006/math">
                    <m:r>
                      <a:rPr lang="en-US" sz="2200" i="1" dirty="0" smtClean="0">
                        <a:latin typeface="Cambria Math"/>
                      </a:rPr>
                      <m:t>𝑡</m:t>
                    </m:r>
                  </m:oMath>
                </a14:m>
                <a:r>
                  <a:rPr lang="en-US" sz="2200" dirty="0"/>
                  <a:t> from firing at time </a:t>
                </a:r>
                <a14:m>
                  <m:oMath xmlns:m="http://schemas.openxmlformats.org/officeDocument/2006/math">
                    <m:r>
                      <a:rPr lang="en-US" sz="2200" i="1" dirty="0" smtClean="0">
                        <a:latin typeface="Cambria Math"/>
                      </a:rPr>
                      <m:t>𝑡</m:t>
                    </m:r>
                    <m:r>
                      <a:rPr lang="en-US" sz="2200" i="1" dirty="0" smtClean="0">
                        <a:latin typeface="Cambria Math"/>
                      </a:rPr>
                      <m:t>+1. </m:t>
                    </m:r>
                  </m:oMath>
                </a14:m>
                <a:endParaRPr lang="en-US" sz="2200" dirty="0"/>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228600" y="2514600"/>
                <a:ext cx="4416826" cy="4119159"/>
              </a:xfrm>
              <a:prstGeom prst="rect">
                <a:avLst/>
              </a:prstGeom>
              <a:blipFill>
                <a:blip r:embed="rId20"/>
                <a:stretch>
                  <a:fillRect l="-1243" t="-1926" r="-2624"/>
                </a:stretch>
              </a:blipFill>
            </p:spPr>
            <p:txBody>
              <a:bodyPr/>
              <a:lstStyle/>
              <a:p>
                <a:r>
                  <a:rPr lang="en-US">
                    <a:noFill/>
                  </a:rPr>
                  <a:t> </a:t>
                </a:r>
              </a:p>
            </p:txBody>
          </p:sp>
        </mc:Fallback>
      </mc:AlternateContent>
    </p:spTree>
    <p:extLst>
      <p:ext uri="{BB962C8B-B14F-4D97-AF65-F5344CB8AC3E}">
        <p14:creationId xmlns:p14="http://schemas.microsoft.com/office/powerpoint/2010/main" val="23943389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1" y="1473127"/>
                <a:ext cx="8452291" cy="5003873"/>
              </a:xfrm>
            </p:spPr>
            <p:txBody>
              <a:bodyPr/>
              <a:lstStyle/>
              <a:p>
                <a:r>
                  <a:rPr lang="en-US" dirty="0">
                    <a:solidFill>
                      <a:schemeClr val="tx2">
                        <a:lumMod val="75000"/>
                      </a:schemeClr>
                    </a:solidFill>
                  </a:rPr>
                  <a:t>Main idea:</a:t>
                </a:r>
                <a:r>
                  <a:rPr lang="en-US" dirty="0"/>
                  <a:t>  Approximately half of currently-firing outputs stop firing at each step.</a:t>
                </a:r>
              </a:p>
              <a:p>
                <a:r>
                  <a:rPr lang="en-US" dirty="0"/>
                  <a:t>So with constant probability, there is some time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𝑡</m:t>
                        </m:r>
                      </m:e>
                      <m:sub>
                        <m:r>
                          <a:rPr lang="en-US" b="0" i="1" dirty="0" smtClean="0">
                            <a:latin typeface="Cambria Math" panose="02040503050406030204" pitchFamily="18" charset="0"/>
                          </a:rPr>
                          <m:t>𝑐</m:t>
                        </m:r>
                      </m:sub>
                    </m:sSub>
                    <m:r>
                      <a:rPr lang="en-US" i="1" dirty="0" smtClean="0">
                        <a:latin typeface="Cambria Math"/>
                      </a:rPr>
                      <m:t> ≤</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  </m:t>
                    </m:r>
                  </m:oMath>
                </a14:m>
                <a:r>
                  <a:rPr lang="en-US" dirty="0"/>
                  <a:t>   such that exactly one output fires at time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𝑡</m:t>
                        </m:r>
                      </m:e>
                      <m:sub>
                        <m:r>
                          <a:rPr lang="en-US" b="0" i="1" dirty="0" smtClean="0">
                            <a:latin typeface="Cambria Math"/>
                          </a:rPr>
                          <m:t>𝑐</m:t>
                        </m:r>
                      </m:sub>
                    </m:sSub>
                    <m:r>
                      <a:rPr lang="en-US" i="1" dirty="0"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1" y="1473127"/>
                <a:ext cx="8452291" cy="5003873"/>
              </a:xfrm>
              <a:blipFill rotWithShape="1">
                <a:blip r:embed="rId3"/>
                <a:stretch>
                  <a:fillRect l="-577" t="-8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Content Placeholder 2"/>
              <p:cNvSpPr txBox="1">
                <a:spLocks/>
              </p:cNvSpPr>
              <p:nvPr/>
            </p:nvSpPr>
            <p:spPr>
              <a:xfrm>
                <a:off x="304798" y="3124199"/>
                <a:ext cx="4267202" cy="3241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Moreover, after time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𝑡</m:t>
                        </m:r>
                      </m:e>
                      <m:sub>
                        <m:r>
                          <m:rPr>
                            <m:sty m:val="p"/>
                          </m:rPr>
                          <a:rPr lang="en-US" b="0" i="0" dirty="0" smtClean="0">
                            <a:latin typeface="Cambria Math" panose="02040503050406030204" pitchFamily="18" charset="0"/>
                          </a:rPr>
                          <m:t>c</m:t>
                        </m:r>
                      </m:sub>
                    </m:sSub>
                  </m:oMath>
                </a14:m>
                <a:r>
                  <a:rPr lang="en-US" dirty="0"/>
                  <a:t>, with high probability, the selected output continues to fire for a long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m:t>
                        </m:r>
                      </m:sub>
                    </m:sSub>
                  </m:oMath>
                </a14:m>
                <a:r>
                  <a:rPr lang="en-US" dirty="0"/>
                  <a:t>.  </a:t>
                </a:r>
              </a:p>
              <a:p>
                <a:r>
                  <a:rPr lang="en-US" dirty="0"/>
                  <a:t>During this stable period, only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i="1" dirty="0" smtClean="0">
                            <a:latin typeface="Cambria Math"/>
                          </a:rPr>
                          <m:t>𝑠</m:t>
                        </m:r>
                      </m:sub>
                    </m:sSub>
                    <m:r>
                      <a:rPr lang="en-US" b="0" i="0" dirty="0" smtClean="0">
                        <a:latin typeface="Cambria Math"/>
                      </a:rPr>
                      <m:t> </m:t>
                    </m:r>
                  </m:oMath>
                </a14:m>
                <a:r>
                  <a:rPr lang="en-US" dirty="0"/>
                  <a:t>fires, preventing all other outputs from starting to fire.</a:t>
                </a:r>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304798" y="3124199"/>
                <a:ext cx="4267202" cy="3241935"/>
              </a:xfrm>
              <a:prstGeom prst="rect">
                <a:avLst/>
              </a:prstGeom>
              <a:blipFill>
                <a:blip r:embed="rId4"/>
                <a:stretch>
                  <a:fillRect l="-1286" t="-1128" r="-4000"/>
                </a:stretch>
              </a:blipFill>
            </p:spPr>
            <p:txBody>
              <a:bodyPr/>
              <a:lstStyle/>
              <a:p>
                <a:r>
                  <a:rPr lang="en-US">
                    <a:noFill/>
                  </a:rPr>
                  <a:t> </a:t>
                </a:r>
              </a:p>
            </p:txBody>
          </p:sp>
        </mc:Fallback>
      </mc:AlternateContent>
      <p:sp>
        <p:nvSpPr>
          <p:cNvPr id="53" name="Title 1"/>
          <p:cNvSpPr>
            <a:spLocks noGrp="1"/>
          </p:cNvSpPr>
          <p:nvPr>
            <p:ph type="title"/>
          </p:nvPr>
        </p:nvSpPr>
        <p:spPr>
          <a:xfrm>
            <a:off x="480189" y="381000"/>
            <a:ext cx="8229600" cy="990600"/>
          </a:xfrm>
        </p:spPr>
        <p:txBody>
          <a:bodyPr/>
          <a:lstStyle/>
          <a:p>
            <a:r>
              <a:rPr lang="en-US" dirty="0"/>
              <a:t>Simple solution with two inhibitors</a:t>
            </a:r>
          </a:p>
        </p:txBody>
      </p:sp>
      <p:grpSp>
        <p:nvGrpSpPr>
          <p:cNvPr id="100" name="Group 99"/>
          <p:cNvGrpSpPr/>
          <p:nvPr/>
        </p:nvGrpSpPr>
        <p:grpSpPr>
          <a:xfrm>
            <a:off x="4572000" y="3147047"/>
            <a:ext cx="4491345" cy="3511220"/>
            <a:chOff x="382189" y="218044"/>
            <a:chExt cx="5351417" cy="4533946"/>
          </a:xfrm>
        </p:grpSpPr>
        <p:grpSp>
          <p:nvGrpSpPr>
            <p:cNvPr id="101" name="Group 100"/>
            <p:cNvGrpSpPr/>
            <p:nvPr/>
          </p:nvGrpSpPr>
          <p:grpSpPr>
            <a:xfrm>
              <a:off x="786448" y="3468895"/>
              <a:ext cx="4527621" cy="1283095"/>
              <a:chOff x="786448" y="3468895"/>
              <a:chExt cx="4527621" cy="1283095"/>
            </a:xfrm>
          </p:grpSpPr>
          <p:sp>
            <p:nvSpPr>
              <p:cNvPr id="134" name="Oval 133"/>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5" name="TextBox 134"/>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5"/>
                    <a:stretch>
                      <a:fillRect b="-33333"/>
                    </a:stretch>
                  </a:blipFill>
                </p:spPr>
                <p:txBody>
                  <a:bodyPr/>
                  <a:lstStyle/>
                  <a:p>
                    <a:r>
                      <a:rPr lang="en-US">
                        <a:noFill/>
                      </a:rPr>
                      <a:t> </a:t>
                    </a:r>
                  </a:p>
                </p:txBody>
              </p:sp>
            </mc:Fallback>
          </mc:AlternateContent>
          <p:sp>
            <p:nvSpPr>
              <p:cNvPr id="136" name="Oval 135"/>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Oval 136"/>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TextBox 137"/>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139" name="Oval 138"/>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0" name="TextBox 139"/>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7"/>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8"/>
                    <a:stretch>
                      <a:fillRect b="-35849"/>
                    </a:stretch>
                  </a:blipFill>
                </p:spPr>
                <p:txBody>
                  <a:bodyPr/>
                  <a:lstStyle/>
                  <a:p>
                    <a:r>
                      <a:rPr lang="en-US">
                        <a:noFill/>
                      </a:rPr>
                      <a:t> </a:t>
                    </a:r>
                  </a:p>
                </p:txBody>
              </p:sp>
            </mc:Fallback>
          </mc:AlternateContent>
          <p:sp>
            <p:nvSpPr>
              <p:cNvPr id="143" name="Freeform 142"/>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Freeform 143"/>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Freeform 144"/>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Freeform 145"/>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382189" y="218044"/>
              <a:ext cx="5351417" cy="3439556"/>
              <a:chOff x="382189" y="218044"/>
              <a:chExt cx="5351417" cy="3439556"/>
            </a:xfrm>
          </p:grpSpPr>
          <p:sp>
            <p:nvSpPr>
              <p:cNvPr id="103" name="Freeform 102"/>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4" name="Group 103"/>
              <p:cNvGrpSpPr/>
              <p:nvPr/>
            </p:nvGrpSpPr>
            <p:grpSpPr>
              <a:xfrm>
                <a:off x="382189" y="218044"/>
                <a:ext cx="5303511" cy="3391120"/>
                <a:chOff x="382189" y="218044"/>
                <a:chExt cx="5303511" cy="3391120"/>
              </a:xfrm>
            </p:grpSpPr>
            <p:cxnSp>
              <p:nvCxnSpPr>
                <p:cNvPr id="105" name="Straight Arrow Connector 104"/>
                <p:cNvCxnSpPr>
                  <a:stCxn id="113" idx="4"/>
                  <a:endCxn id="134" idx="0"/>
                </p:cNvCxnSpPr>
                <p:nvPr/>
              </p:nvCxnSpPr>
              <p:spPr>
                <a:xfrm flipH="1">
                  <a:off x="1190557" y="2764597"/>
                  <a:ext cx="1188538" cy="738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113" idx="4"/>
                </p:cNvCxnSpPr>
                <p:nvPr/>
              </p:nvCxnSpPr>
              <p:spPr>
                <a:xfrm>
                  <a:off x="2379095" y="2764597"/>
                  <a:ext cx="807102"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13" idx="4"/>
                  <a:endCxn id="139" idx="0"/>
                </p:cNvCxnSpPr>
                <p:nvPr/>
              </p:nvCxnSpPr>
              <p:spPr>
                <a:xfrm>
                  <a:off x="2379095" y="2764597"/>
                  <a:ext cx="2530865"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115" idx="4"/>
                  <a:endCxn id="134" idx="0"/>
                </p:cNvCxnSpPr>
                <p:nvPr/>
              </p:nvCxnSpPr>
              <p:spPr>
                <a:xfrm flipH="1">
                  <a:off x="1190557" y="2764597"/>
                  <a:ext cx="2664886" cy="738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15" idx="4"/>
                  <a:endCxn id="136"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15"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stCxn id="115" idx="4"/>
                  <a:endCxn id="139"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382189" y="218044"/>
                  <a:ext cx="5303511" cy="3391120"/>
                  <a:chOff x="382189" y="218044"/>
                  <a:chExt cx="5303511" cy="3391120"/>
                </a:xfrm>
              </p:grpSpPr>
              <p:sp>
                <p:nvSpPr>
                  <p:cNvPr id="113" name="Oval 112"/>
                  <p:cNvSpPr/>
                  <p:nvPr/>
                </p:nvSpPr>
                <p:spPr>
                  <a:xfrm>
                    <a:off x="1974986"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2073951" y="2109125"/>
                        <a:ext cx="610287"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073951" y="2109125"/>
                        <a:ext cx="610287" cy="491823"/>
                      </a:xfrm>
                      <a:prstGeom prst="rect">
                        <a:avLst/>
                      </a:prstGeom>
                      <a:blipFill rotWithShape="1">
                        <a:blip r:embed="rId9"/>
                        <a:stretch>
                          <a:fillRect/>
                        </a:stretch>
                      </a:blipFill>
                    </p:spPr>
                    <p:txBody>
                      <a:bodyPr/>
                      <a:lstStyle/>
                      <a:p>
                        <a:r>
                          <a:rPr lang="en-US">
                            <a:noFill/>
                          </a:rPr>
                          <a:t> </a:t>
                        </a:r>
                      </a:p>
                    </p:txBody>
                  </p:sp>
                </mc:Fallback>
              </mc:AlternateContent>
              <p:sp>
                <p:nvSpPr>
                  <p:cNvPr id="115" name="Oval 114"/>
                  <p:cNvSpPr/>
                  <p:nvPr/>
                </p:nvSpPr>
                <p:spPr>
                  <a:xfrm>
                    <a:off x="3451334"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p:cNvSpPr txBox="1"/>
                      <p:nvPr/>
                    </p:nvSpPr>
                    <p:spPr>
                      <a:xfrm>
                        <a:off x="3550299" y="2110760"/>
                        <a:ext cx="610287"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550299" y="2110760"/>
                        <a:ext cx="610287" cy="491823"/>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704152" y="2169186"/>
                        <a:ext cx="156756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oMath>
                          </m:oMathPara>
                        </a14:m>
                        <a:endParaRPr lang="en-US" sz="2000" dirty="0">
                          <a:latin typeface="Helvetica" charset="0"/>
                          <a:ea typeface="Helvetica" charset="0"/>
                          <a:cs typeface="Helvetica"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704152" y="2169186"/>
                        <a:ext cx="1567569" cy="491823"/>
                      </a:xfrm>
                      <a:prstGeom prst="rect">
                        <a:avLst/>
                      </a:prstGeom>
                      <a:blipFill rotWithShape="1">
                        <a:blip r:embed="rId11"/>
                        <a:stretch>
                          <a:fillRect/>
                        </a:stretch>
                      </a:blipFill>
                    </p:spPr>
                    <p:txBody>
                      <a:bodyPr/>
                      <a:lstStyle/>
                      <a:p>
                        <a:r>
                          <a:rPr lang="en-US">
                            <a:noFill/>
                          </a:rPr>
                          <a:t> </a:t>
                        </a:r>
                      </a:p>
                    </p:txBody>
                  </p:sp>
                </mc:Fallback>
              </mc:AlternateContent>
              <p:grpSp>
                <p:nvGrpSpPr>
                  <p:cNvPr id="118" name="Group 117"/>
                  <p:cNvGrpSpPr/>
                  <p:nvPr/>
                </p:nvGrpSpPr>
                <p:grpSpPr>
                  <a:xfrm>
                    <a:off x="382189" y="218044"/>
                    <a:ext cx="5303511" cy="3391120"/>
                    <a:chOff x="382189" y="218044"/>
                    <a:chExt cx="5303511" cy="3391120"/>
                  </a:xfrm>
                </p:grpSpPr>
                <p:sp>
                  <p:nvSpPr>
                    <p:cNvPr id="119" name="Oval 118"/>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0" name="TextBox 119"/>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2"/>
                          <a:stretch>
                            <a:fillRect b="-26415"/>
                          </a:stretch>
                        </a:blipFill>
                      </p:spPr>
                      <p:txBody>
                        <a:bodyPr/>
                        <a:lstStyle/>
                        <a:p>
                          <a:r>
                            <a:rPr lang="en-US">
                              <a:noFill/>
                            </a:rPr>
                            <a:t> </a:t>
                          </a:r>
                        </a:p>
                      </p:txBody>
                    </p:sp>
                  </mc:Fallback>
                </mc:AlternateContent>
                <p:sp>
                  <p:nvSpPr>
                    <p:cNvPr id="121" name="Oval 120"/>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TextBox 122"/>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124" name="Oval 123"/>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5" name="TextBox 124"/>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3087313"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3087313" y="236720"/>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4767436"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767436" y="218044"/>
                          <a:ext cx="480640" cy="49182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7"/>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18"/>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19"/>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4034591" y="2160402"/>
                          <a:ext cx="165110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oMath>
                            </m:oMathPara>
                          </a14:m>
                          <a:endParaRPr lang="en-US" sz="2000" dirty="0">
                            <a:latin typeface="Helvetica" charset="0"/>
                            <a:ea typeface="Helvetica" charset="0"/>
                            <a:cs typeface="Helvetica"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4034591" y="2160402"/>
                          <a:ext cx="1651109" cy="491823"/>
                        </a:xfrm>
                        <a:prstGeom prst="rect">
                          <a:avLst/>
                        </a:prstGeom>
                        <a:blipFill rotWithShape="1">
                          <a:blip r:embed="rId20"/>
                          <a:stretch>
                            <a:fillRect/>
                          </a:stretch>
                        </a:blipFill>
                      </p:spPr>
                      <p:txBody>
                        <a:bodyPr/>
                        <a:lstStyle/>
                        <a:p>
                          <a:r>
                            <a:rPr lang="en-US">
                              <a:noFill/>
                            </a:rPr>
                            <a:t> </a:t>
                          </a:r>
                        </a:p>
                      </p:txBody>
                    </p:sp>
                  </mc:Fallback>
                </mc:AlternateContent>
                <p:sp>
                  <p:nvSpPr>
                    <p:cNvPr id="133" name="Freeform 132"/>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spTree>
    <p:extLst>
      <p:ext uri="{BB962C8B-B14F-4D97-AF65-F5344CB8AC3E}">
        <p14:creationId xmlns:p14="http://schemas.microsoft.com/office/powerpoint/2010/main" val="27372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00200"/>
                <a:ext cx="8299893" cy="4876800"/>
              </a:xfrm>
            </p:spPr>
            <p:txBody>
              <a:bodyPr/>
              <a:lstStyle/>
              <a:p>
                <a:r>
                  <a:rPr lang="en-US" dirty="0"/>
                  <a:t>Output neuron bias (threshold) </a:t>
                </a:r>
                <a14:m>
                  <m:oMath xmlns:m="http://schemas.openxmlformats.org/officeDocument/2006/math">
                    <m:r>
                      <a:rPr lang="en-US" i="1" dirty="0" smtClean="0">
                        <a:latin typeface="Cambria Math"/>
                      </a:rPr>
                      <m:t>= 3.</m:t>
                    </m:r>
                  </m:oMath>
                </a14:m>
                <a:endParaRPr lang="en-US" dirty="0"/>
              </a:p>
              <a:p>
                <a:r>
                  <a:rPr lang="en-US" dirty="0"/>
                  <a:t>Weights of (input, output) edges </a:t>
                </a:r>
                <a14:m>
                  <m:oMath xmlns:m="http://schemas.openxmlformats.org/officeDocument/2006/math">
                    <m:r>
                      <a:rPr lang="en-US" i="1" dirty="0" smtClean="0">
                        <a:latin typeface="Cambria Math"/>
                      </a:rPr>
                      <m:t>= 3.</m:t>
                    </m:r>
                  </m:oMath>
                </a14:m>
                <a:endParaRPr lang="en-US" dirty="0"/>
              </a:p>
              <a:p>
                <a:r>
                  <a:rPr lang="en-US" dirty="0"/>
                  <a:t>Weights of output self-loops </a:t>
                </a:r>
                <a14:m>
                  <m:oMath xmlns:m="http://schemas.openxmlformats.org/officeDocument/2006/math">
                    <m:r>
                      <a:rPr lang="en-US" i="1" dirty="0">
                        <a:latin typeface="Cambria Math"/>
                      </a:rPr>
                      <m:t>= 2.</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0"/>
                <a:ext cx="8299893" cy="4876800"/>
              </a:xfrm>
              <a:blipFill rotWithShape="0">
                <a:blip r:embed="rId23"/>
                <a:stretch>
                  <a:fillRect l="-661" t="-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Content Placeholder 2"/>
              <p:cNvSpPr txBox="1">
                <a:spLocks/>
              </p:cNvSpPr>
              <p:nvPr/>
            </p:nvSpPr>
            <p:spPr>
              <a:xfrm>
                <a:off x="457200" y="2969793"/>
                <a:ext cx="3581400" cy="365960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Weights of (output, inhibitor) edges </a:t>
                </a:r>
                <a14:m>
                  <m:oMath xmlns:m="http://schemas.openxmlformats.org/officeDocument/2006/math">
                    <m:r>
                      <a:rPr lang="en-US" i="1" dirty="0" smtClean="0">
                        <a:latin typeface="Cambria Math"/>
                      </a:rPr>
                      <m:t>= 1.</m:t>
                    </m:r>
                  </m:oMath>
                </a14:m>
                <a:endParaRPr lang="en-US" dirty="0"/>
              </a:p>
              <a:p>
                <a:r>
                  <a:rPr lang="en-US" dirty="0"/>
                  <a:t>Weights of (inhibitor, output) edges = </a:t>
                </a:r>
                <a14:m>
                  <m:oMath xmlns:m="http://schemas.openxmlformats.org/officeDocument/2006/math">
                    <m:r>
                      <a:rPr lang="en-US" i="1" dirty="0" smtClean="0">
                        <a:latin typeface="Cambria Math"/>
                      </a:rPr>
                      <m:t>−1.</m:t>
                    </m:r>
                  </m:oMath>
                </a14:m>
                <a:endParaRPr lang="en-US" dirty="0"/>
              </a:p>
            </p:txBody>
          </p:sp>
        </mc:Choice>
        <mc:Fallback xmlns="">
          <p:sp>
            <p:nvSpPr>
              <p:cNvPr id="51" name="Content Placeholder 2"/>
              <p:cNvSpPr txBox="1">
                <a:spLocks noRot="1" noChangeAspect="1" noMove="1" noResize="1" noEditPoints="1" noAdjustHandles="1" noChangeArrowheads="1" noChangeShapeType="1" noTextEdit="1"/>
              </p:cNvSpPr>
              <p:nvPr/>
            </p:nvSpPr>
            <p:spPr>
              <a:xfrm>
                <a:off x="457200" y="2969793"/>
                <a:ext cx="3581400" cy="3659608"/>
              </a:xfrm>
              <a:prstGeom prst="rect">
                <a:avLst/>
              </a:prstGeom>
              <a:blipFill rotWithShape="0">
                <a:blip r:embed="rId24"/>
                <a:stretch>
                  <a:fillRect l="-1531" t="-11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657600" y="5802664"/>
                <a:ext cx="94723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3657600" y="5802664"/>
                <a:ext cx="947239"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942706" y="434016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3</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3942706" y="4340166"/>
                <a:ext cx="377026" cy="369332"/>
              </a:xfrm>
              <a:prstGeom prst="rect">
                <a:avLst/>
              </a:prstGeom>
              <a:blipFill rotWithShape="1">
                <a:blip r:embed="rId6"/>
                <a:stretch>
                  <a:fillRect/>
                </a:stretch>
              </a:blipFill>
            </p:spPr>
            <p:txBody>
              <a:bodyPr/>
              <a:lstStyle/>
              <a:p>
                <a:r>
                  <a:rPr lang="en-US">
                    <a:noFill/>
                  </a:rPr>
                  <a:t> </a:t>
                </a:r>
              </a:p>
            </p:txBody>
          </p:sp>
        </mc:Fallback>
      </mc:AlternateContent>
      <p:grpSp>
        <p:nvGrpSpPr>
          <p:cNvPr id="75" name="Group 74"/>
          <p:cNvGrpSpPr/>
          <p:nvPr/>
        </p:nvGrpSpPr>
        <p:grpSpPr>
          <a:xfrm>
            <a:off x="4241668" y="2969792"/>
            <a:ext cx="4711167" cy="3841074"/>
            <a:chOff x="4241668" y="2969792"/>
            <a:chExt cx="4711167" cy="3841074"/>
          </a:xfrm>
        </p:grpSpPr>
        <p:grpSp>
          <p:nvGrpSpPr>
            <p:cNvPr id="74" name="Group 73"/>
            <p:cNvGrpSpPr/>
            <p:nvPr/>
          </p:nvGrpSpPr>
          <p:grpSpPr>
            <a:xfrm>
              <a:off x="4241668" y="2969792"/>
              <a:ext cx="4711167" cy="3841074"/>
              <a:chOff x="4241668" y="2969792"/>
              <a:chExt cx="4711167" cy="3841074"/>
            </a:xfrm>
          </p:grpSpPr>
          <p:sp>
            <p:nvSpPr>
              <p:cNvPr id="56" name="TextBox 55"/>
              <p:cNvSpPr txBox="1"/>
              <p:nvPr/>
            </p:nvSpPr>
            <p:spPr>
              <a:xfrm>
                <a:off x="4985986" y="6441534"/>
                <a:ext cx="312906" cy="369332"/>
              </a:xfrm>
              <a:prstGeom prst="rect">
                <a:avLst/>
              </a:prstGeom>
              <a:noFill/>
            </p:spPr>
            <p:txBody>
              <a:bodyPr wrap="none" rtlCol="0">
                <a:spAutoFit/>
              </a:bodyPr>
              <a:lstStyle/>
              <a:p>
                <a:r>
                  <a:rPr lang="en-US" dirty="0"/>
                  <a:t>2</a:t>
                </a:r>
              </a:p>
            </p:txBody>
          </p:sp>
          <p:grpSp>
            <p:nvGrpSpPr>
              <p:cNvPr id="73" name="Group 72"/>
              <p:cNvGrpSpPr/>
              <p:nvPr/>
            </p:nvGrpSpPr>
            <p:grpSpPr>
              <a:xfrm>
                <a:off x="4241668" y="2969792"/>
                <a:ext cx="4711167" cy="3688475"/>
                <a:chOff x="4241668" y="2969792"/>
                <a:chExt cx="4711167" cy="3688475"/>
              </a:xfrm>
            </p:grpSpPr>
            <p:grpSp>
              <p:nvGrpSpPr>
                <p:cNvPr id="4" name="Group 3"/>
                <p:cNvGrpSpPr/>
                <p:nvPr/>
              </p:nvGrpSpPr>
              <p:grpSpPr>
                <a:xfrm>
                  <a:off x="4241668" y="2969792"/>
                  <a:ext cx="4711167" cy="3688475"/>
                  <a:chOff x="382189" y="218044"/>
                  <a:chExt cx="5351417" cy="4533946"/>
                </a:xfrm>
              </p:grpSpPr>
              <p:grpSp>
                <p:nvGrpSpPr>
                  <p:cNvPr id="5" name="Group 4"/>
                  <p:cNvGrpSpPr/>
                  <p:nvPr/>
                </p:nvGrpSpPr>
                <p:grpSpPr>
                  <a:xfrm>
                    <a:off x="786448" y="3468895"/>
                    <a:ext cx="4527621" cy="1283095"/>
                    <a:chOff x="786448" y="3468895"/>
                    <a:chExt cx="4527621" cy="1283095"/>
                  </a:xfrm>
                </p:grpSpPr>
                <p:sp>
                  <p:nvSpPr>
                    <p:cNvPr id="38" name="Oval 37"/>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7"/>
                          <a:stretch>
                            <a:fillRect b="-33333"/>
                          </a:stretch>
                        </a:blipFill>
                      </p:spPr>
                      <p:txBody>
                        <a:bodyPr/>
                        <a:lstStyle/>
                        <a:p>
                          <a:r>
                            <a:rPr lang="en-US">
                              <a:noFill/>
                            </a:rPr>
                            <a:t> </a:t>
                          </a:r>
                        </a:p>
                      </p:txBody>
                    </p:sp>
                  </mc:Fallback>
                </mc:AlternateContent>
                <p:sp>
                  <p:nvSpPr>
                    <p:cNvPr id="40" name="Oval 39"/>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TextBox 41"/>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43" name="Oval 42"/>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9"/>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10"/>
                          <a:stretch>
                            <a:fillRect b="-35849"/>
                          </a:stretch>
                        </a:blipFill>
                      </p:spPr>
                      <p:txBody>
                        <a:bodyPr/>
                        <a:lstStyle/>
                        <a:p>
                          <a:r>
                            <a:rPr lang="en-US">
                              <a:noFill/>
                            </a:rPr>
                            <a:t> </a:t>
                          </a:r>
                        </a:p>
                      </p:txBody>
                    </p:sp>
                  </mc:Fallback>
                </mc:AlternateContent>
                <p:sp>
                  <p:nvSpPr>
                    <p:cNvPr id="47" name="Freeform 46"/>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382189" y="218044"/>
                    <a:ext cx="5351417" cy="3439556"/>
                    <a:chOff x="382189" y="218044"/>
                    <a:chExt cx="5351417" cy="3439556"/>
                  </a:xfrm>
                </p:grpSpPr>
                <p:sp>
                  <p:nvSpPr>
                    <p:cNvPr id="7" name="Freeform 6"/>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82189" y="218044"/>
                      <a:ext cx="5236095" cy="3403679"/>
                      <a:chOff x="382189" y="218044"/>
                      <a:chExt cx="5236095" cy="3403679"/>
                    </a:xfrm>
                  </p:grpSpPr>
                  <p:cxnSp>
                    <p:nvCxnSpPr>
                      <p:cNvPr id="10" name="Straight Arrow Connector 9"/>
                      <p:cNvCxnSpPr/>
                      <p:nvPr/>
                    </p:nvCxnSpPr>
                    <p:spPr>
                      <a:xfrm>
                        <a:off x="2599700" y="2782579"/>
                        <a:ext cx="586497" cy="7618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7" idx="5"/>
                        <a:endCxn id="43" idx="0"/>
                      </p:cNvCxnSpPr>
                      <p:nvPr/>
                    </p:nvCxnSpPr>
                    <p:spPr>
                      <a:xfrm>
                        <a:off x="2664844" y="2646226"/>
                        <a:ext cx="2245117" cy="8226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9" idx="4"/>
                        <a:endCxn id="38" idx="7"/>
                      </p:cNvCxnSpPr>
                      <p:nvPr/>
                    </p:nvCxnSpPr>
                    <p:spPr>
                      <a:xfrm flipH="1">
                        <a:off x="1476305" y="2764597"/>
                        <a:ext cx="2379138" cy="857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9" idx="4"/>
                        <a:endCxn id="40"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9"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9" idx="4"/>
                        <a:endCxn id="43"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382189" y="218044"/>
                        <a:ext cx="5236095" cy="3391120"/>
                        <a:chOff x="382189" y="218044"/>
                        <a:chExt cx="5236095" cy="3391120"/>
                      </a:xfrm>
                    </p:grpSpPr>
                    <p:sp>
                      <p:nvSpPr>
                        <p:cNvPr id="17" name="Oval 16"/>
                        <p:cNvSpPr/>
                        <p:nvPr/>
                      </p:nvSpPr>
                      <p:spPr>
                        <a:xfrm>
                          <a:off x="1974986"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073950" y="2109125"/>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073950" y="2109125"/>
                              <a:ext cx="610286" cy="491823"/>
                            </a:xfrm>
                            <a:prstGeom prst="rect">
                              <a:avLst/>
                            </a:prstGeom>
                            <a:blipFill rotWithShape="1">
                              <a:blip r:embed="rId11"/>
                              <a:stretch>
                                <a:fillRect/>
                              </a:stretch>
                            </a:blipFill>
                          </p:spPr>
                          <p:txBody>
                            <a:bodyPr/>
                            <a:lstStyle/>
                            <a:p>
                              <a:r>
                                <a:rPr lang="en-US">
                                  <a:noFill/>
                                </a:rPr>
                                <a:t> </a:t>
                              </a:r>
                            </a:p>
                          </p:txBody>
                        </p:sp>
                      </mc:Fallback>
                    </mc:AlternateContent>
                    <p:sp>
                      <p:nvSpPr>
                        <p:cNvPr id="19" name="Oval 18"/>
                        <p:cNvSpPr/>
                        <p:nvPr/>
                      </p:nvSpPr>
                      <p:spPr>
                        <a:xfrm>
                          <a:off x="3451334"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3550299" y="2110760"/>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550299" y="2110760"/>
                              <a:ext cx="610286" cy="491823"/>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23381" y="1914490"/>
                              <a:ext cx="156756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oMath>
                                </m:oMathPara>
                              </a14:m>
                              <a:endParaRPr lang="en-US" sz="2000" dirty="0">
                                <a:latin typeface="Helvetica" charset="0"/>
                                <a:ea typeface="Helvetica" charset="0"/>
                                <a:cs typeface="Helvetica"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3381" y="1914490"/>
                              <a:ext cx="1567569" cy="491823"/>
                            </a:xfrm>
                            <a:prstGeom prst="rect">
                              <a:avLst/>
                            </a:prstGeom>
                            <a:blipFill rotWithShape="1">
                              <a:blip r:embed="rId13"/>
                              <a:stretch>
                                <a:fillRect/>
                              </a:stretch>
                            </a:blipFill>
                          </p:spPr>
                          <p:txBody>
                            <a:bodyPr/>
                            <a:lstStyle/>
                            <a:p>
                              <a:r>
                                <a:rPr lang="en-US">
                                  <a:noFill/>
                                </a:rPr>
                                <a:t> </a:t>
                              </a:r>
                            </a:p>
                          </p:txBody>
                        </p:sp>
                      </mc:Fallback>
                    </mc:AlternateContent>
                    <p:grpSp>
                      <p:nvGrpSpPr>
                        <p:cNvPr id="22" name="Group 21"/>
                        <p:cNvGrpSpPr/>
                        <p:nvPr/>
                      </p:nvGrpSpPr>
                      <p:grpSpPr>
                        <a:xfrm>
                          <a:off x="382189" y="218044"/>
                          <a:ext cx="5236095" cy="3391120"/>
                          <a:chOff x="382189" y="218044"/>
                          <a:chExt cx="5236095" cy="3391120"/>
                        </a:xfrm>
                      </p:grpSpPr>
                      <p:sp>
                        <p:nvSpPr>
                          <p:cNvPr id="23" name="Oval 22"/>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4"/>
                                <a:stretch>
                                  <a:fillRect b="-26415"/>
                                </a:stretch>
                              </a:blipFill>
                            </p:spPr>
                            <p:txBody>
                              <a:bodyPr/>
                              <a:lstStyle/>
                              <a:p>
                                <a:r>
                                  <a:rPr lang="en-US">
                                    <a:noFill/>
                                  </a:rPr>
                                  <a:t> </a:t>
                                </a:r>
                              </a:p>
                            </p:txBody>
                          </p:sp>
                        </mc:Fallback>
                      </mc:AlternateContent>
                      <p:sp>
                        <p:nvSpPr>
                          <p:cNvPr id="25" name="Oval 24"/>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28" name="Oval 27"/>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087314"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087314" y="236720"/>
                                <a:ext cx="480640" cy="491823"/>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67437"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767437" y="218044"/>
                                <a:ext cx="480640" cy="491823"/>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9"/>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20"/>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21"/>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967176" y="1930718"/>
                                <a:ext cx="1651108"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967176" y="1930718"/>
                                <a:ext cx="1651108" cy="491823"/>
                              </a:xfrm>
                              <a:prstGeom prst="rect">
                                <a:avLst/>
                              </a:prstGeom>
                              <a:blipFill rotWithShape="1">
                                <a:blip r:embed="rId22"/>
                                <a:stretch>
                                  <a:fillRect/>
                                </a:stretch>
                              </a:blipFill>
                            </p:spPr>
                            <p:txBody>
                              <a:bodyPr/>
                              <a:lstStyle/>
                              <a:p>
                                <a:r>
                                  <a:rPr lang="en-US">
                                    <a:noFill/>
                                  </a:rPr>
                                  <a:t> </a:t>
                                </a:r>
                              </a:p>
                            </p:txBody>
                          </p:sp>
                        </mc:Fallback>
                      </mc:AlternateContent>
                      <p:sp>
                        <p:nvSpPr>
                          <p:cNvPr id="37" name="Freeform 36"/>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sp>
              <p:nvSpPr>
                <p:cNvPr id="55" name="TextBox 54"/>
                <p:cNvSpPr txBox="1"/>
                <p:nvPr/>
              </p:nvSpPr>
              <p:spPr>
                <a:xfrm>
                  <a:off x="5075597" y="4871437"/>
                  <a:ext cx="312906" cy="369332"/>
                </a:xfrm>
                <a:prstGeom prst="rect">
                  <a:avLst/>
                </a:prstGeom>
                <a:noFill/>
              </p:spPr>
              <p:txBody>
                <a:bodyPr wrap="none" rtlCol="0">
                  <a:spAutoFit/>
                </a:bodyPr>
                <a:lstStyle/>
                <a:p>
                  <a:r>
                    <a:rPr lang="en-US" dirty="0"/>
                    <a:t>1</a:t>
                  </a:r>
                </a:p>
              </p:txBody>
            </p:sp>
            <p:cxnSp>
              <p:nvCxnSpPr>
                <p:cNvPr id="58" name="Straight Arrow Connector 57"/>
                <p:cNvCxnSpPr>
                  <a:stCxn id="38" idx="0"/>
                </p:cNvCxnSpPr>
                <p:nvPr/>
              </p:nvCxnSpPr>
              <p:spPr>
                <a:xfrm flipV="1">
                  <a:off x="4953322" y="4835061"/>
                  <a:ext cx="757172" cy="80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7" idx="3"/>
                </p:cNvCxnSpPr>
                <p:nvPr/>
              </p:nvCxnSpPr>
              <p:spPr>
                <a:xfrm flipH="1">
                  <a:off x="5008761" y="4945177"/>
                  <a:ext cx="739340" cy="7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426943" y="5143289"/>
                  <a:ext cx="389850" cy="369332"/>
                </a:xfrm>
                <a:prstGeom prst="rect">
                  <a:avLst/>
                </a:prstGeom>
                <a:noFill/>
              </p:spPr>
              <p:txBody>
                <a:bodyPr wrap="none" rtlCol="0">
                  <a:spAutoFit/>
                </a:bodyPr>
                <a:lstStyle/>
                <a:p>
                  <a:r>
                    <a:rPr lang="en-US" dirty="0"/>
                    <a:t>-1</a:t>
                  </a:r>
                </a:p>
              </p:txBody>
            </p:sp>
          </p:grpSp>
        </p:grpSp>
        <p:cxnSp>
          <p:nvCxnSpPr>
            <p:cNvPr id="71" name="Straight Arrow Connector 70"/>
            <p:cNvCxnSpPr>
              <a:endCxn id="40" idx="0"/>
            </p:cNvCxnSpPr>
            <p:nvPr/>
          </p:nvCxnSpPr>
          <p:spPr>
            <a:xfrm flipH="1">
              <a:off x="5838112" y="4969932"/>
              <a:ext cx="83950" cy="675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63" name="Title 1"/>
          <p:cNvSpPr>
            <a:spLocks noGrp="1"/>
          </p:cNvSpPr>
          <p:nvPr>
            <p:ph type="title"/>
          </p:nvPr>
        </p:nvSpPr>
        <p:spPr>
          <a:xfrm>
            <a:off x="480189" y="381000"/>
            <a:ext cx="8229600" cy="990600"/>
          </a:xfrm>
        </p:spPr>
        <p:txBody>
          <a:bodyPr/>
          <a:lstStyle/>
          <a:p>
            <a:r>
              <a:rPr lang="en-US" dirty="0"/>
              <a:t>Simple solution with two inhibitors</a:t>
            </a:r>
          </a:p>
        </p:txBody>
      </p:sp>
    </p:spTree>
    <p:extLst>
      <p:ext uri="{BB962C8B-B14F-4D97-AF65-F5344CB8AC3E}">
        <p14:creationId xmlns:p14="http://schemas.microsoft.com/office/powerpoint/2010/main" val="317512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381000"/>
                <a:ext cx="8126292" cy="1143000"/>
              </a:xfrm>
            </p:spPr>
            <p:txBody>
              <a:bodyPr>
                <a:normAutofit/>
              </a:bodyPr>
              <a:lstStyle/>
              <a:p>
                <a:r>
                  <a:rPr lang="en-US" dirty="0"/>
                  <a:t>Include a Weighting Factor </a:t>
                </a:r>
                <a14:m>
                  <m:oMath xmlns:m="http://schemas.openxmlformats.org/officeDocument/2006/math">
                    <m:r>
                      <m:rPr>
                        <m:sty m:val="p"/>
                      </m:rPr>
                      <a:rPr lang="en-US" i="1" dirty="0" smtClean="0">
                        <a:latin typeface="Cambria Math"/>
                      </a:rPr>
                      <m:t>γ</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381000"/>
                <a:ext cx="8126292" cy="1143000"/>
              </a:xfrm>
              <a:blipFill rotWithShape="1">
                <a:blip r:embed="rId3"/>
                <a:stretch>
                  <a:fillRect l="-2626" b="-3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799" y="1600200"/>
                <a:ext cx="8648035" cy="1369592"/>
              </a:xfrm>
            </p:spPr>
            <p:txBody>
              <a:bodyPr/>
              <a:lstStyle/>
              <a:p>
                <a:r>
                  <a:rPr lang="en-US" dirty="0"/>
                  <a:t>Can multiply all weights and biases by a weighting factor </a:t>
                </a:r>
                <a14:m>
                  <m:oMath xmlns:m="http://schemas.openxmlformats.org/officeDocument/2006/math">
                    <m:r>
                      <a:rPr lang="en-US" b="0" i="1" smtClean="0">
                        <a:latin typeface="Cambria Math"/>
                      </a:rPr>
                      <m:t>𝛾</m:t>
                    </m:r>
                    <m:r>
                      <a:rPr lang="en-US" b="0" i="1" smtClean="0">
                        <a:latin typeface="Cambria Math"/>
                      </a:rPr>
                      <m:t>,</m:t>
                    </m:r>
                  </m:oMath>
                </a14:m>
                <a:r>
                  <a:rPr lang="en-US" dirty="0"/>
                  <a:t> which is “sufficiently large” WRT </a:t>
                </a:r>
                <a14:m>
                  <m:oMath xmlns:m="http://schemas.openxmlformats.org/officeDocument/2006/math">
                    <m:r>
                      <a:rPr lang="en-US" i="1" dirty="0" smtClean="0">
                        <a:latin typeface="Cambria Math"/>
                      </a:rPr>
                      <m:t>𝑛</m:t>
                    </m:r>
                    <m:r>
                      <a:rPr lang="en-US" i="1" dirty="0" smtClean="0">
                        <a:latin typeface="Cambria Math"/>
                      </a:rPr>
                      <m:t> </m:t>
                    </m:r>
                  </m:oMath>
                </a14:m>
                <a:r>
                  <a:rPr lang="en-US" dirty="0"/>
                  <a:t>and the stability time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𝑠</m:t>
                        </m:r>
                      </m:sub>
                    </m:sSub>
                    <m:r>
                      <a:rPr lang="en-US" i="1" dirty="0"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799" y="1600200"/>
                <a:ext cx="8648035" cy="1369592"/>
              </a:xfrm>
              <a:blipFill rotWithShape="1">
                <a:blip r:embed="rId4"/>
                <a:stretch>
                  <a:fillRect l="-564" t="-3125"/>
                </a:stretch>
              </a:blipFill>
            </p:spPr>
            <p:txBody>
              <a:bodyPr/>
              <a:lstStyle/>
              <a:p>
                <a:r>
                  <a:rPr lang="en-US">
                    <a:noFill/>
                  </a:rPr>
                  <a:t> </a:t>
                </a:r>
              </a:p>
            </p:txBody>
          </p:sp>
        </mc:Fallback>
      </mc:AlternateContent>
      <p:grpSp>
        <p:nvGrpSpPr>
          <p:cNvPr id="11" name="Group 10"/>
          <p:cNvGrpSpPr/>
          <p:nvPr/>
        </p:nvGrpSpPr>
        <p:grpSpPr>
          <a:xfrm>
            <a:off x="3657600" y="2969792"/>
            <a:ext cx="5295235" cy="4118072"/>
            <a:chOff x="3657600" y="2969792"/>
            <a:chExt cx="5295235" cy="4118072"/>
          </a:xfrm>
        </p:grpSpPr>
        <p:grpSp>
          <p:nvGrpSpPr>
            <p:cNvPr id="58" name="Group 57"/>
            <p:cNvGrpSpPr/>
            <p:nvPr/>
          </p:nvGrpSpPr>
          <p:grpSpPr>
            <a:xfrm>
              <a:off x="4241668" y="2969792"/>
              <a:ext cx="4711167" cy="4118072"/>
              <a:chOff x="4241668" y="2969792"/>
              <a:chExt cx="4711167" cy="4118072"/>
            </a:xfrm>
          </p:grpSpPr>
          <p:grpSp>
            <p:nvGrpSpPr>
              <p:cNvPr id="4" name="Group 3"/>
              <p:cNvGrpSpPr/>
              <p:nvPr/>
            </p:nvGrpSpPr>
            <p:grpSpPr>
              <a:xfrm>
                <a:off x="4241668" y="2969792"/>
                <a:ext cx="4711167" cy="4118072"/>
                <a:chOff x="4241668" y="2969792"/>
                <a:chExt cx="4711167" cy="4118072"/>
              </a:xfrm>
            </p:grpSpPr>
            <mc:AlternateContent xmlns:mc="http://schemas.openxmlformats.org/markup-compatibility/2006" xmlns:a14="http://schemas.microsoft.com/office/drawing/2010/main">
              <mc:Choice Requires="a14">
                <p:sp>
                  <p:nvSpPr>
                    <p:cNvPr id="5" name="TextBox 4"/>
                    <p:cNvSpPr txBox="1"/>
                    <p:nvPr/>
                  </p:nvSpPr>
                  <p:spPr>
                    <a:xfrm>
                      <a:off x="4805318" y="6441533"/>
                      <a:ext cx="74328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2</m:t>
                            </m:r>
                            <m:r>
                              <m:rPr>
                                <m:sty m:val="p"/>
                              </m:rPr>
                              <a:rPr lang="en-US" i="1" dirty="0" smtClean="0">
                                <a:latin typeface="Cambria Math"/>
                              </a:rPr>
                              <m:t>γ</m:t>
                            </m:r>
                          </m:oMath>
                        </m:oMathPara>
                      </a14:m>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805318" y="6441533"/>
                      <a:ext cx="743280" cy="646331"/>
                    </a:xfrm>
                    <a:prstGeom prst="rect">
                      <a:avLst/>
                    </a:prstGeom>
                    <a:blipFill rotWithShape="1">
                      <a:blip r:embed="rId5"/>
                      <a:stretch>
                        <a:fillRect/>
                      </a:stretch>
                    </a:blipFill>
                  </p:spPr>
                  <p:txBody>
                    <a:bodyPr/>
                    <a:lstStyle/>
                    <a:p>
                      <a:r>
                        <a:rPr lang="en-US">
                          <a:noFill/>
                        </a:rPr>
                        <a:t> </a:t>
                      </a:r>
                    </a:p>
                  </p:txBody>
                </p:sp>
              </mc:Fallback>
            </mc:AlternateContent>
            <p:grpSp>
              <p:nvGrpSpPr>
                <p:cNvPr id="6" name="Group 5"/>
                <p:cNvGrpSpPr/>
                <p:nvPr/>
              </p:nvGrpSpPr>
              <p:grpSpPr>
                <a:xfrm>
                  <a:off x="4241668" y="2969792"/>
                  <a:ext cx="4711167" cy="3688475"/>
                  <a:chOff x="4241668" y="2969792"/>
                  <a:chExt cx="4711167" cy="3688475"/>
                </a:xfrm>
              </p:grpSpPr>
              <p:grpSp>
                <p:nvGrpSpPr>
                  <p:cNvPr id="7" name="Group 6"/>
                  <p:cNvGrpSpPr/>
                  <p:nvPr/>
                </p:nvGrpSpPr>
                <p:grpSpPr>
                  <a:xfrm>
                    <a:off x="4241668" y="2969792"/>
                    <a:ext cx="4711167" cy="3688475"/>
                    <a:chOff x="382189" y="218044"/>
                    <a:chExt cx="5351417" cy="4533946"/>
                  </a:xfrm>
                </p:grpSpPr>
                <p:grpSp>
                  <p:nvGrpSpPr>
                    <p:cNvPr id="12" name="Group 11"/>
                    <p:cNvGrpSpPr/>
                    <p:nvPr/>
                  </p:nvGrpSpPr>
                  <p:grpSpPr>
                    <a:xfrm>
                      <a:off x="786448" y="3468895"/>
                      <a:ext cx="4527621" cy="1283095"/>
                      <a:chOff x="786448" y="3468895"/>
                      <a:chExt cx="4527621" cy="1283095"/>
                    </a:xfrm>
                  </p:grpSpPr>
                  <p:sp>
                    <p:nvSpPr>
                      <p:cNvPr id="44" name="Oval 43"/>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6"/>
                            <a:stretch>
                              <a:fillRect b="-33333"/>
                            </a:stretch>
                          </a:blipFill>
                        </p:spPr>
                        <p:txBody>
                          <a:bodyPr/>
                          <a:lstStyle/>
                          <a:p>
                            <a:r>
                              <a:rPr lang="en-US">
                                <a:noFill/>
                              </a:rPr>
                              <a:t> </a:t>
                            </a:r>
                          </a:p>
                        </p:txBody>
                      </p:sp>
                    </mc:Fallback>
                  </mc:AlternateContent>
                  <p:sp>
                    <p:nvSpPr>
                      <p:cNvPr id="46" name="Oval 45"/>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49" name="Oval 48"/>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8"/>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9"/>
                            <a:stretch>
                              <a:fillRect b="-35849"/>
                            </a:stretch>
                          </a:blipFill>
                        </p:spPr>
                        <p:txBody>
                          <a:bodyPr/>
                          <a:lstStyle/>
                          <a:p>
                            <a:r>
                              <a:rPr lang="en-US">
                                <a:noFill/>
                              </a:rPr>
                              <a:t> </a:t>
                            </a:r>
                          </a:p>
                        </p:txBody>
                      </p:sp>
                    </mc:Fallback>
                  </mc:AlternateContent>
                  <p:sp>
                    <p:nvSpPr>
                      <p:cNvPr id="53" name="Freeform 52"/>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reeform 53"/>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54"/>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reeform 55"/>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382189" y="218044"/>
                      <a:ext cx="5351417" cy="3439556"/>
                      <a:chOff x="382189" y="218044"/>
                      <a:chExt cx="5351417" cy="3439556"/>
                    </a:xfrm>
                  </p:grpSpPr>
                  <p:sp>
                    <p:nvSpPr>
                      <p:cNvPr id="14" name="Freeform 13"/>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382189" y="218044"/>
                        <a:ext cx="5236095" cy="3403679"/>
                        <a:chOff x="382189" y="218044"/>
                        <a:chExt cx="5236095" cy="3403679"/>
                      </a:xfrm>
                    </p:grpSpPr>
                    <p:cxnSp>
                      <p:nvCxnSpPr>
                        <p:cNvPr id="16" name="Straight Arrow Connector 15"/>
                        <p:cNvCxnSpPr/>
                        <p:nvPr/>
                      </p:nvCxnSpPr>
                      <p:spPr>
                        <a:xfrm>
                          <a:off x="2599700" y="2782579"/>
                          <a:ext cx="586497" cy="7618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3" idx="5"/>
                          <a:endCxn id="49" idx="0"/>
                        </p:cNvCxnSpPr>
                        <p:nvPr/>
                      </p:nvCxnSpPr>
                      <p:spPr>
                        <a:xfrm>
                          <a:off x="2664844" y="2646226"/>
                          <a:ext cx="2245117" cy="8226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5" idx="4"/>
                          <a:endCxn id="44" idx="7"/>
                        </p:cNvCxnSpPr>
                        <p:nvPr/>
                      </p:nvCxnSpPr>
                      <p:spPr>
                        <a:xfrm flipH="1">
                          <a:off x="1476305" y="2764597"/>
                          <a:ext cx="2379138" cy="857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5" idx="4"/>
                          <a:endCxn id="46"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5"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5" idx="4"/>
                          <a:endCxn id="49"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382189" y="218044"/>
                          <a:ext cx="5236095" cy="3391120"/>
                          <a:chOff x="382189" y="218044"/>
                          <a:chExt cx="5236095" cy="3391120"/>
                        </a:xfrm>
                      </p:grpSpPr>
                      <p:sp>
                        <p:nvSpPr>
                          <p:cNvPr id="23" name="Oval 22"/>
                          <p:cNvSpPr/>
                          <p:nvPr/>
                        </p:nvSpPr>
                        <p:spPr>
                          <a:xfrm>
                            <a:off x="1974986"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2073950" y="2109125"/>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73950" y="2109125"/>
                                <a:ext cx="610286" cy="491823"/>
                              </a:xfrm>
                              <a:prstGeom prst="rect">
                                <a:avLst/>
                              </a:prstGeom>
                              <a:blipFill rotWithShape="1">
                                <a:blip r:embed="rId10"/>
                                <a:stretch>
                                  <a:fillRect/>
                                </a:stretch>
                              </a:blipFill>
                            </p:spPr>
                            <p:txBody>
                              <a:bodyPr/>
                              <a:lstStyle/>
                              <a:p>
                                <a:r>
                                  <a:rPr lang="en-US">
                                    <a:noFill/>
                                  </a:rPr>
                                  <a:t> </a:t>
                                </a:r>
                              </a:p>
                            </p:txBody>
                          </p:sp>
                        </mc:Fallback>
                      </mc:AlternateContent>
                      <p:sp>
                        <p:nvSpPr>
                          <p:cNvPr id="25" name="Oval 24"/>
                          <p:cNvSpPr/>
                          <p:nvPr/>
                        </p:nvSpPr>
                        <p:spPr>
                          <a:xfrm>
                            <a:off x="3451334"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3550299" y="2110760"/>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550299" y="2110760"/>
                                <a:ext cx="610286" cy="491823"/>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23381" y="1914490"/>
                                <a:ext cx="1567569" cy="870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23381" y="1914490"/>
                                <a:ext cx="1567569" cy="870147"/>
                              </a:xfrm>
                              <a:prstGeom prst="rect">
                                <a:avLst/>
                              </a:prstGeom>
                              <a:blipFill rotWithShape="1">
                                <a:blip r:embed="rId12"/>
                                <a:stretch>
                                  <a:fillRect/>
                                </a:stretch>
                              </a:blipFill>
                            </p:spPr>
                            <p:txBody>
                              <a:bodyPr/>
                              <a:lstStyle/>
                              <a:p>
                                <a:r>
                                  <a:rPr lang="en-US">
                                    <a:noFill/>
                                  </a:rPr>
                                  <a:t> </a:t>
                                </a:r>
                              </a:p>
                            </p:txBody>
                          </p:sp>
                        </mc:Fallback>
                      </mc:AlternateContent>
                      <p:grpSp>
                        <p:nvGrpSpPr>
                          <p:cNvPr id="28" name="Group 27"/>
                          <p:cNvGrpSpPr/>
                          <p:nvPr/>
                        </p:nvGrpSpPr>
                        <p:grpSpPr>
                          <a:xfrm>
                            <a:off x="382189" y="218044"/>
                            <a:ext cx="5236095" cy="3391120"/>
                            <a:chOff x="382189" y="218044"/>
                            <a:chExt cx="5236095" cy="3391120"/>
                          </a:xfrm>
                        </p:grpSpPr>
                        <p:sp>
                          <p:nvSpPr>
                            <p:cNvPr id="29" name="Oval 28"/>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3"/>
                                  <a:stretch>
                                    <a:fillRect b="-26415"/>
                                  </a:stretch>
                                </a:blipFill>
                              </p:spPr>
                              <p:txBody>
                                <a:bodyPr/>
                                <a:lstStyle/>
                                <a:p>
                                  <a:r>
                                    <a:rPr lang="en-US">
                                      <a:noFill/>
                                    </a:rPr>
                                    <a:t> </a:t>
                                  </a:r>
                                </a:p>
                              </p:txBody>
                            </p:sp>
                          </mc:Fallback>
                        </mc:AlternateContent>
                        <p:sp>
                          <p:nvSpPr>
                            <p:cNvPr id="31" name="Oval 30"/>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34" name="Oval 33"/>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087314"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087314" y="236720"/>
                                  <a:ext cx="480640" cy="49182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767437"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767437" y="218044"/>
                                  <a:ext cx="480640" cy="491823"/>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8"/>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19"/>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20"/>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967176" y="1930718"/>
                                  <a:ext cx="1651108" cy="870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967176" y="1930718"/>
                                  <a:ext cx="1651108" cy="870147"/>
                                </a:xfrm>
                                <a:prstGeom prst="rect">
                                  <a:avLst/>
                                </a:prstGeom>
                                <a:blipFill rotWithShape="1">
                                  <a:blip r:embed="rId21"/>
                                  <a:stretch>
                                    <a:fillRect/>
                                  </a:stretch>
                                </a:blipFill>
                              </p:spPr>
                              <p:txBody>
                                <a:bodyPr/>
                                <a:lstStyle/>
                                <a:p>
                                  <a:r>
                                    <a:rPr lang="en-US">
                                      <a:noFill/>
                                    </a:rPr>
                                    <a:t> </a:t>
                                  </a:r>
                                </a:p>
                              </p:txBody>
                            </p:sp>
                          </mc:Fallback>
                        </mc:AlternateContent>
                        <p:sp>
                          <p:nvSpPr>
                            <p:cNvPr id="43" name="Freeform 42"/>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mc:AlternateContent xmlns:mc="http://schemas.openxmlformats.org/markup-compatibility/2006" xmlns:a14="http://schemas.microsoft.com/office/drawing/2010/main">
                <mc:Choice Requires="a14">
                  <p:sp>
                    <p:nvSpPr>
                      <p:cNvPr id="8" name="TextBox 7"/>
                      <p:cNvSpPr txBox="1"/>
                      <p:nvPr/>
                    </p:nvSpPr>
                    <p:spPr>
                      <a:xfrm>
                        <a:off x="5032220" y="4835061"/>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1" dirty="0" smtClean="0">
                                  <a:latin typeface="Cambria Math"/>
                                </a:rPr>
                                <m:t>γ</m:t>
                              </m:r>
                            </m:oMath>
                          </m:oMathPara>
                        </a14:m>
                        <a:endParaRPr lang="en-US" b="0" dirty="0"/>
                      </a:p>
                    </p:txBody>
                  </p:sp>
                </mc:Choice>
                <mc:Fallback xmlns="">
                  <p:sp>
                    <p:nvSpPr>
                      <p:cNvPr id="8" name="TextBox 7"/>
                      <p:cNvSpPr txBox="1">
                        <a:spLocks noRot="1" noChangeAspect="1" noMove="1" noResize="1" noEditPoints="1" noAdjustHandles="1" noChangeArrowheads="1" noChangeShapeType="1" noTextEdit="1"/>
                      </p:cNvSpPr>
                      <p:nvPr/>
                    </p:nvSpPr>
                    <p:spPr>
                      <a:xfrm>
                        <a:off x="5032220" y="4835061"/>
                        <a:ext cx="365806" cy="369332"/>
                      </a:xfrm>
                      <a:prstGeom prst="rect">
                        <a:avLst/>
                      </a:prstGeom>
                      <a:blipFill rotWithShape="1">
                        <a:blip r:embed="rId22"/>
                        <a:stretch>
                          <a:fillRect b="-4918"/>
                        </a:stretch>
                      </a:blipFill>
                    </p:spPr>
                    <p:txBody>
                      <a:bodyPr/>
                      <a:lstStyle/>
                      <a:p>
                        <a:r>
                          <a:rPr lang="en-US">
                            <a:noFill/>
                          </a:rPr>
                          <a:t> </a:t>
                        </a:r>
                      </a:p>
                    </p:txBody>
                  </p:sp>
                </mc:Fallback>
              </mc:AlternateContent>
              <p:cxnSp>
                <p:nvCxnSpPr>
                  <p:cNvPr id="9" name="Straight Arrow Connector 8"/>
                  <p:cNvCxnSpPr>
                    <a:stCxn id="44" idx="0"/>
                  </p:cNvCxnSpPr>
                  <p:nvPr/>
                </p:nvCxnSpPr>
                <p:spPr>
                  <a:xfrm flipV="1">
                    <a:off x="4953322" y="4835061"/>
                    <a:ext cx="757172" cy="80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23" idx="3"/>
                  </p:cNvCxnSpPr>
                  <p:nvPr/>
                </p:nvCxnSpPr>
                <p:spPr>
                  <a:xfrm flipH="1">
                    <a:off x="5008761" y="4945177"/>
                    <a:ext cx="739340" cy="7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cxnSp>
            <p:nvCxnSpPr>
              <p:cNvPr id="57" name="Straight Arrow Connector 56"/>
              <p:cNvCxnSpPr/>
              <p:nvPr/>
            </p:nvCxnSpPr>
            <p:spPr>
              <a:xfrm flipH="1">
                <a:off x="5838112" y="4969932"/>
                <a:ext cx="83950" cy="675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9" name="TextBox 58"/>
                <p:cNvSpPr txBox="1"/>
                <p:nvPr/>
              </p:nvSpPr>
              <p:spPr>
                <a:xfrm>
                  <a:off x="3657600" y="5802664"/>
                  <a:ext cx="94723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=3</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57600" y="5802664"/>
                  <a:ext cx="947239" cy="707886"/>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758621" y="4338650"/>
                  <a:ext cx="494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3</m:t>
                        </m:r>
                        <m:r>
                          <m:rPr>
                            <m:sty m:val="p"/>
                          </m:rPr>
                          <a:rPr lang="en-US" i="1" dirty="0" smtClean="0">
                            <a:latin typeface="Cambria Math"/>
                          </a:rPr>
                          <m:t>γ</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758621" y="4338650"/>
                  <a:ext cx="494045" cy="369332"/>
                </a:xfrm>
                <a:prstGeom prst="rect">
                  <a:avLst/>
                </a:prstGeom>
                <a:blipFill rotWithShape="1">
                  <a:blip r:embed="rId24"/>
                  <a:stretch>
                    <a:fillRect b="-1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p:cNvSpPr txBox="1"/>
              <p:nvPr/>
            </p:nvSpPr>
            <p:spPr>
              <a:xfrm>
                <a:off x="5270115" y="51813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m:t>
                      </m:r>
                      <m:r>
                        <m:rPr>
                          <m:sty m:val="p"/>
                        </m:rPr>
                        <a:rPr lang="en-US" b="0" i="1" dirty="0" smtClean="0">
                          <a:latin typeface="Cambria Math"/>
                        </a:rPr>
                        <m:t>γ</m:t>
                      </m:r>
                    </m:oMath>
                  </m:oMathPara>
                </a14:m>
                <a:endParaRPr lang="en-US" b="0" dirty="0"/>
              </a:p>
            </p:txBody>
          </p:sp>
        </mc:Choice>
        <mc:Fallback xmlns="">
          <p:sp>
            <p:nvSpPr>
              <p:cNvPr id="61" name="TextBox 60"/>
              <p:cNvSpPr txBox="1">
                <a:spLocks noRot="1" noChangeAspect="1" noMove="1" noResize="1" noEditPoints="1" noAdjustHandles="1" noChangeArrowheads="1" noChangeShapeType="1" noTextEdit="1"/>
              </p:cNvSpPr>
              <p:nvPr/>
            </p:nvSpPr>
            <p:spPr>
              <a:xfrm>
                <a:off x="5270115" y="5181311"/>
                <a:ext cx="538930" cy="369332"/>
              </a:xfrm>
              <a:prstGeom prst="rect">
                <a:avLst/>
              </a:prstGeom>
              <a:blipFill rotWithShape="1">
                <a:blip r:embed="rId2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Content Placeholder 2"/>
              <p:cNvSpPr txBox="1">
                <a:spLocks/>
              </p:cNvSpPr>
              <p:nvPr/>
            </p:nvSpPr>
            <p:spPr>
              <a:xfrm>
                <a:off x="304800" y="2362200"/>
                <a:ext cx="3352800" cy="4267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We can increase the stability time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𝑡</m:t>
                        </m:r>
                      </m:e>
                      <m:sub>
                        <m:r>
                          <a:rPr lang="en-US" i="1" dirty="0">
                            <a:latin typeface="Cambria Math"/>
                          </a:rPr>
                          <m:t>𝑠</m:t>
                        </m:r>
                      </m:sub>
                    </m:sSub>
                  </m:oMath>
                </a14:m>
                <a:r>
                  <a:rPr lang="en-US" dirty="0"/>
                  <a:t> by increasing </a:t>
                </a:r>
                <a14:m>
                  <m:oMath xmlns:m="http://schemas.openxmlformats.org/officeDocument/2006/math">
                    <m:r>
                      <m:rPr>
                        <m:sty m:val="p"/>
                      </m:rPr>
                      <a:rPr lang="en-US" i="1" dirty="0" smtClean="0">
                        <a:latin typeface="Cambria Math"/>
                      </a:rPr>
                      <m:t>γ</m:t>
                    </m:r>
                    <m:r>
                      <a:rPr lang="en-US" b="0" i="0" dirty="0" smtClean="0">
                        <a:latin typeface="Cambria Math"/>
                      </a:rPr>
                      <m:t>:</m:t>
                    </m:r>
                  </m:oMath>
                </a14:m>
                <a:r>
                  <a:rPr lang="en-US" dirty="0"/>
                  <a:t> a linear increase in </a:t>
                </a:r>
                <a14:m>
                  <m:oMath xmlns:m="http://schemas.openxmlformats.org/officeDocument/2006/math">
                    <m:r>
                      <m:rPr>
                        <m:sty m:val="p"/>
                      </m:rPr>
                      <a:rPr lang="en-US" i="1" dirty="0">
                        <a:latin typeface="Cambria Math"/>
                      </a:rPr>
                      <m:t>γ</m:t>
                    </m:r>
                    <m:r>
                      <a:rPr lang="en-US" i="1" dirty="0">
                        <a:latin typeface="Cambria Math"/>
                      </a:rPr>
                      <m:t> </m:t>
                    </m:r>
                  </m:oMath>
                </a14:m>
                <a:r>
                  <a:rPr lang="en-US" dirty="0"/>
                  <a:t> yields an exponential increase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𝑠</m:t>
                        </m:r>
                      </m:sub>
                    </m:sSub>
                  </m:oMath>
                </a14:m>
                <a:r>
                  <a:rPr lang="en-US" dirty="0"/>
                  <a:t>.</a:t>
                </a:r>
              </a:p>
              <a:p>
                <a:r>
                  <a:rPr lang="en-US" dirty="0"/>
                  <a:t>Convergence time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𝑡</m:t>
                        </m:r>
                      </m:e>
                      <m:sub>
                        <m:r>
                          <a:rPr lang="en-US" i="1" dirty="0" smtClean="0">
                            <a:latin typeface="Cambria Math"/>
                          </a:rPr>
                          <m:t>𝑐</m:t>
                        </m:r>
                      </m:sub>
                    </m:sSub>
                    <m:r>
                      <a:rPr lang="en-US" b="0" i="0" dirty="0" smtClean="0">
                        <a:latin typeface="Cambria Math"/>
                      </a:rPr>
                      <m:t> </m:t>
                    </m:r>
                  </m:oMath>
                </a14:m>
                <a:r>
                  <a:rPr lang="en-US" dirty="0"/>
                  <a:t> is </a:t>
                </a:r>
                <a14:m>
                  <m:oMath xmlns:m="http://schemas.openxmlformats.org/officeDocument/2006/math">
                    <m:r>
                      <a:rPr lang="en-US" i="1" dirty="0" smtClean="0">
                        <a:latin typeface="Cambria Math"/>
                      </a:rPr>
                      <m:t>𝑂</m:t>
                    </m:r>
                    <m:r>
                      <a:rPr lang="en-US" b="0" i="1" dirty="0" smtClean="0">
                        <a:latin typeface="Cambria Math"/>
                      </a:rPr>
                      <m:t>(</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r>
                          <a:rPr lang="en-US" b="0" i="1" dirty="0" smtClean="0">
                            <a:latin typeface="Cambria Math"/>
                          </a:rPr>
                          <m:t>).</m:t>
                        </m:r>
                      </m:e>
                    </m:func>
                  </m:oMath>
                </a14:m>
                <a:endParaRPr lang="en-US" dirty="0"/>
              </a:p>
              <a:p>
                <a:r>
                  <a:rPr lang="en-US" dirty="0"/>
                  <a:t>Use temperature parameter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a14:m>
                <a:endParaRPr lang="en-US" dirty="0"/>
              </a:p>
              <a:p>
                <a:endParaRPr lang="en-US" dirty="0"/>
              </a:p>
            </p:txBody>
          </p:sp>
        </mc:Choice>
        <mc:Fallback xmlns="">
          <p:sp>
            <p:nvSpPr>
              <p:cNvPr id="62" name="Content Placeholder 2"/>
              <p:cNvSpPr txBox="1">
                <a:spLocks noRot="1" noChangeAspect="1" noMove="1" noResize="1" noEditPoints="1" noAdjustHandles="1" noChangeArrowheads="1" noChangeShapeType="1" noTextEdit="1"/>
              </p:cNvSpPr>
              <p:nvPr/>
            </p:nvSpPr>
            <p:spPr>
              <a:xfrm>
                <a:off x="304800" y="2362200"/>
                <a:ext cx="3352800" cy="4267200"/>
              </a:xfrm>
              <a:prstGeom prst="rect">
                <a:avLst/>
              </a:prstGeom>
              <a:blipFill>
                <a:blip r:embed="rId26"/>
                <a:stretch>
                  <a:fillRect l="-1636" t="-1000"/>
                </a:stretch>
              </a:blipFill>
            </p:spPr>
            <p:txBody>
              <a:bodyPr/>
              <a:lstStyle/>
              <a:p>
                <a:r>
                  <a:rPr lang="en-US">
                    <a:noFill/>
                  </a:rPr>
                  <a:t> </a:t>
                </a:r>
              </a:p>
            </p:txBody>
          </p:sp>
        </mc:Fallback>
      </mc:AlternateContent>
    </p:spTree>
    <p:extLst>
      <p:ext uri="{BB962C8B-B14F-4D97-AF65-F5344CB8AC3E}">
        <p14:creationId xmlns:p14="http://schemas.microsoft.com/office/powerpoint/2010/main" val="3847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114"/>
            <a:ext cx="8229600" cy="1271286"/>
          </a:xfrm>
        </p:spPr>
        <p:txBody>
          <a:bodyPr>
            <a:normAutofit/>
          </a:bodyPr>
          <a:lstStyle/>
          <a:p>
            <a:r>
              <a:rPr lang="en-US" dirty="0"/>
              <a:t>Algorithmic Theory of Brain Behavior</a:t>
            </a:r>
          </a:p>
        </p:txBody>
      </p:sp>
      <p:sp>
        <p:nvSpPr>
          <p:cNvPr id="3" name="Content Placeholder 2"/>
          <p:cNvSpPr>
            <a:spLocks noGrp="1"/>
          </p:cNvSpPr>
          <p:nvPr>
            <p:ph idx="1"/>
          </p:nvPr>
        </p:nvSpPr>
        <p:spPr>
          <a:xfrm>
            <a:off x="304800" y="1600200"/>
            <a:ext cx="8534400" cy="4876800"/>
          </a:xfrm>
        </p:spPr>
        <p:txBody>
          <a:bodyPr>
            <a:normAutofit/>
          </a:bodyPr>
          <a:lstStyle/>
          <a:p>
            <a:r>
              <a:rPr lang="en-US" dirty="0">
                <a:solidFill>
                  <a:schemeClr val="tx2">
                    <a:lumMod val="75000"/>
                  </a:schemeClr>
                </a:solidFill>
              </a:rPr>
              <a:t>Aim:  Understand computation in the brain, in terms of abstract, interacting distributed algorithms.</a:t>
            </a:r>
          </a:p>
          <a:p>
            <a:r>
              <a:rPr lang="en-US" dirty="0"/>
              <a:t>Computational model based on weighted digraphs with nodes = neurons, operating synchronously in parallel.</a:t>
            </a:r>
          </a:p>
          <a:p>
            <a:r>
              <a:rPr lang="en-US" dirty="0"/>
              <a:t>Problems of attention, decision-making, similarity detection,  clustering, visual recognition, and representation and learning of structured concepts.</a:t>
            </a:r>
          </a:p>
          <a:p>
            <a:endParaRPr lang="en-US" dirty="0"/>
          </a:p>
        </p:txBody>
      </p:sp>
      <p:pic>
        <p:nvPicPr>
          <p:cNvPr id="4" name="Picture 2">
            <a:extLst>
              <a:ext uri="{FF2B5EF4-FFF2-40B4-BE49-F238E27FC236}">
                <a16:creationId xmlns:a16="http://schemas.microsoft.com/office/drawing/2014/main" id="{F3D7A3DB-10EE-48C4-B5B7-437480776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D20929BA-C5A5-464B-8CF4-D2AF29AA1903}"/>
              </a:ext>
            </a:extLst>
          </p:cNvPr>
          <p:cNvSpPr txBox="1">
            <a:spLocks/>
          </p:cNvSpPr>
          <p:nvPr/>
        </p:nvSpPr>
        <p:spPr>
          <a:xfrm>
            <a:off x="304800" y="4458665"/>
            <a:ext cx="4724400" cy="2209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Techniques from theoretical computer science.</a:t>
            </a:r>
          </a:p>
          <a:p>
            <a:r>
              <a:rPr lang="en-US" dirty="0"/>
              <a:t>Inspiration, validation from experimental neuroscience.</a:t>
            </a:r>
          </a:p>
        </p:txBody>
      </p:sp>
    </p:spTree>
    <p:extLst>
      <p:ext uri="{BB962C8B-B14F-4D97-AF65-F5344CB8AC3E}">
        <p14:creationId xmlns:p14="http://schemas.microsoft.com/office/powerpoint/2010/main" val="217358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Our Main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24303"/>
                <a:ext cx="8724235" cy="5152697"/>
              </a:xfrm>
            </p:spPr>
            <p:txBody>
              <a:bodyPr/>
              <a:lstStyle/>
              <a:p>
                <a:pPr marL="182880" lvl="1"/>
                <a:r>
                  <a:rPr lang="en-US" sz="2400" dirty="0">
                    <a:solidFill>
                      <a:schemeClr val="tx2">
                        <a:lumMod val="75000"/>
                      </a:schemeClr>
                    </a:solidFill>
                  </a:rPr>
                  <a:t>Theorem 1:</a:t>
                </a:r>
                <a:r>
                  <a:rPr lang="en-US" sz="2400" dirty="0"/>
                  <a:t>  Assume </a:t>
                </a:r>
                <a14:m>
                  <m:oMath xmlns:m="http://schemas.openxmlformats.org/officeDocument/2006/math">
                    <m:r>
                      <m:rPr>
                        <m:sty m:val="p"/>
                      </m:rPr>
                      <a:rPr lang="en-US" sz="2400" i="1" dirty="0" smtClean="0">
                        <a:latin typeface="Cambria Math"/>
                      </a:rPr>
                      <m:t>γ</m:t>
                    </m:r>
                    <m:r>
                      <a:rPr lang="en-US" sz="2400" b="0" i="1" dirty="0" smtClean="0">
                        <a:latin typeface="Cambria Math"/>
                      </a:rPr>
                      <m:t> </m:t>
                    </m:r>
                    <m:r>
                      <a:rPr lang="en-US" sz="2400" i="1" dirty="0" smtClean="0">
                        <a:latin typeface="Cambria Math"/>
                      </a:rPr>
                      <m:t>≥ </m:t>
                    </m:r>
                    <m:r>
                      <a:rPr lang="en-US" sz="2400" i="1" dirty="0" smtClean="0">
                        <a:latin typeface="Cambria Math"/>
                      </a:rPr>
                      <m:t>𝑐</m:t>
                    </m:r>
                    <m:r>
                      <a:rPr lang="en-US" sz="2400" i="1" dirty="0" smtClean="0">
                        <a:latin typeface="Cambria Math"/>
                      </a:rPr>
                      <m:t> </m:t>
                    </m:r>
                    <m:r>
                      <m:rPr>
                        <m:sty m:val="p"/>
                      </m:rPr>
                      <a:rPr lang="en-US" sz="2400" i="1" dirty="0" smtClean="0">
                        <a:latin typeface="Cambria Math"/>
                      </a:rPr>
                      <m:t>log</m:t>
                    </m:r>
                    <m:func>
                      <m:funcPr>
                        <m:ctrlPr>
                          <a:rPr lang="en-US" sz="2400" i="1" dirty="0" smtClean="0">
                            <a:latin typeface="Cambria Math" panose="02040503050406030204" pitchFamily="18" charset="0"/>
                          </a:rPr>
                        </m:ctrlPr>
                      </m:funcPr>
                      <m:fName>
                        <m:r>
                          <a:rPr lang="en-US" sz="2400" b="0" i="1" dirty="0" smtClean="0">
                            <a:latin typeface="Cambria Math"/>
                          </a:rPr>
                          <m:t>(</m:t>
                        </m:r>
                      </m:fName>
                      <m:e>
                        <m:r>
                          <a:rPr lang="en-US" sz="2400" i="1" dirty="0" smtClean="0">
                            <a:latin typeface="Cambria Math"/>
                          </a:rPr>
                          <m:t>𝑛</m:t>
                        </m:r>
                      </m:e>
                    </m:func>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𝑠</m:t>
                        </m:r>
                      </m:sub>
                    </m:sSub>
                    <m:r>
                      <a:rPr lang="en-US" sz="2400" b="0" i="1" dirty="0" smtClean="0">
                        <a:latin typeface="Cambria Math"/>
                      </a:rPr>
                      <m:t> /</m:t>
                    </m:r>
                    <m:r>
                      <m:rPr>
                        <m:sty m:val="p"/>
                      </m:rPr>
                      <a:rPr lang="en-US" sz="2400" b="0" i="1" dirty="0" smtClean="0">
                        <a:latin typeface="Cambria Math"/>
                      </a:rPr>
                      <m:t>δ</m:t>
                    </m:r>
                  </m:oMath>
                </a14:m>
                <a:r>
                  <a:rPr lang="en-US" sz="2400" b="0" i="1" dirty="0">
                    <a:latin typeface="Cambria Math"/>
                  </a:rPr>
                  <a:t>).  </a:t>
                </a:r>
                <a:r>
                  <a:rPr lang="en-US" sz="2400" dirty="0"/>
                  <a:t>Then starting from any state, with probability </a:t>
                </a:r>
                <a14:m>
                  <m:oMath xmlns:m="http://schemas.openxmlformats.org/officeDocument/2006/math">
                    <m:r>
                      <a:rPr lang="en-US" sz="2400" i="1" dirty="0">
                        <a:latin typeface="Cambria Math"/>
                      </a:rPr>
                      <m:t>≥1 − </m:t>
                    </m:r>
                    <m:r>
                      <m:rPr>
                        <m:sty m:val="p"/>
                      </m:rPr>
                      <a:rPr lang="en-US" sz="2400" i="1" dirty="0">
                        <a:latin typeface="Cambria Math"/>
                      </a:rPr>
                      <m:t>δ</m:t>
                    </m:r>
                    <m:r>
                      <a:rPr lang="en-US" sz="2400" i="1" dirty="0">
                        <a:latin typeface="Cambria Math"/>
                      </a:rPr>
                      <m:t>,  </m:t>
                    </m:r>
                  </m:oMath>
                </a14:m>
                <a:r>
                  <a:rPr lang="en-US" sz="2400" dirty="0"/>
                  <a:t>the network converges, within time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a:rPr>
                          <m:t>𝑡</m:t>
                        </m:r>
                      </m:e>
                      <m:sub>
                        <m:r>
                          <a:rPr lang="en-US" sz="2400" i="1" dirty="0" smtClean="0">
                            <a:latin typeface="Cambria Math"/>
                          </a:rPr>
                          <m:t>𝑐</m:t>
                        </m:r>
                      </m:sub>
                    </m:sSub>
                    <m:r>
                      <a:rPr lang="en-US" sz="2400" i="1" dirty="0" smtClean="0">
                        <a:latin typeface="Cambria Math"/>
                      </a:rPr>
                      <m:t>≈</m:t>
                    </m:r>
                    <m:r>
                      <a:rPr lang="en-US" sz="2400" b="0" i="1" dirty="0" smtClean="0">
                        <a:latin typeface="Cambria Math"/>
                      </a:rPr>
                      <m:t>𝑐</m:t>
                    </m:r>
                    <m:func>
                      <m:funcPr>
                        <m:ctrlPr>
                          <a:rPr lang="en-US" sz="2400" b="0" i="1" dirty="0" smtClean="0">
                            <a:latin typeface="Cambria Math" panose="02040503050406030204" pitchFamily="18" charset="0"/>
                          </a:rPr>
                        </m:ctrlPr>
                      </m:funcPr>
                      <m:fName>
                        <m:r>
                          <m:rPr>
                            <m:sty m:val="p"/>
                          </m:rPr>
                          <a:rPr lang="en-US" sz="2400" b="0" i="0" dirty="0" smtClean="0">
                            <a:latin typeface="Cambria Math"/>
                          </a:rPr>
                          <m:t>log</m:t>
                        </m:r>
                      </m:fName>
                      <m:e>
                        <m:r>
                          <a:rPr lang="en-US" sz="2400" b="0" i="1" dirty="0" smtClean="0">
                            <a:latin typeface="Cambria Math"/>
                          </a:rPr>
                          <m:t>𝑛</m:t>
                        </m:r>
                      </m:e>
                    </m:func>
                    <m:func>
                      <m:funcPr>
                        <m:ctrlPr>
                          <a:rPr lang="en-US" sz="2400" b="0" i="1" dirty="0" smtClean="0">
                            <a:latin typeface="Cambria Math" panose="02040503050406030204" pitchFamily="18" charset="0"/>
                          </a:rPr>
                        </m:ctrlPr>
                      </m:funcPr>
                      <m:fName>
                        <m:r>
                          <m:rPr>
                            <m:sty m:val="p"/>
                          </m:rPr>
                          <a:rPr lang="en-US" sz="2400" b="0" i="0" dirty="0" smtClean="0">
                            <a:latin typeface="Cambria Math"/>
                          </a:rPr>
                          <m:t>log</m:t>
                        </m:r>
                      </m:fName>
                      <m:e>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a:rPr>
                                  <m:t>1</m:t>
                                </m:r>
                              </m:num>
                              <m:den>
                                <m:r>
                                  <a:rPr lang="en-US" sz="2400" b="0" i="1" dirty="0" smtClean="0">
                                    <a:latin typeface="Cambria Math"/>
                                  </a:rPr>
                                  <m:t>𝛿</m:t>
                                </m:r>
                              </m:den>
                            </m:f>
                          </m:e>
                        </m:d>
                      </m:e>
                    </m:func>
                  </m:oMath>
                </a14:m>
                <a:r>
                  <a:rPr lang="en-US" sz="2400" dirty="0"/>
                  <a:t>, to a single firing output corresponding to a firing input, and remains stable for time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𝑠</m:t>
                        </m:r>
                      </m:sub>
                    </m:sSub>
                  </m:oMath>
                </a14:m>
                <a:r>
                  <a:rPr lang="en-US" sz="2400" dirty="0"/>
                  <a:t>.</a:t>
                </a:r>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24303"/>
                <a:ext cx="8724235" cy="5152697"/>
              </a:xfrm>
              <a:blipFill rotWithShape="0">
                <a:blip r:embed="rId3"/>
                <a:stretch>
                  <a:fillRect l="-629" t="-946" r="-140"/>
                </a:stretch>
              </a:blipFill>
            </p:spPr>
            <p:txBody>
              <a:bodyPr/>
              <a:lstStyle/>
              <a:p>
                <a:r>
                  <a:rPr lang="en-US">
                    <a:noFill/>
                  </a:rPr>
                  <a:t> </a:t>
                </a:r>
              </a:p>
            </p:txBody>
          </p:sp>
        </mc:Fallback>
      </mc:AlternateContent>
      <p:sp>
        <p:nvSpPr>
          <p:cNvPr id="51" name="Content Placeholder 2"/>
          <p:cNvSpPr txBox="1">
            <a:spLocks/>
          </p:cNvSpPr>
          <p:nvPr/>
        </p:nvSpPr>
        <p:spPr>
          <a:xfrm>
            <a:off x="228600" y="2993637"/>
            <a:ext cx="3507413" cy="363576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Also:</a:t>
            </a:r>
          </a:p>
          <a:p>
            <a:pPr lvl="1"/>
            <a:r>
              <a:rPr lang="en-US" dirty="0"/>
              <a:t>Expected time result.</a:t>
            </a:r>
          </a:p>
          <a:p>
            <a:pPr lvl="1"/>
            <a:r>
              <a:rPr lang="en-US" dirty="0"/>
              <a:t>More than two inhibitors can be used to give faster convergence.</a:t>
            </a:r>
          </a:p>
          <a:p>
            <a:pPr lvl="1"/>
            <a:r>
              <a:rPr lang="en-US" dirty="0"/>
              <a:t>Can’t solve the problem much faster with just two inhibitors.</a:t>
            </a:r>
          </a:p>
          <a:p>
            <a:pPr lvl="1"/>
            <a:r>
              <a:rPr lang="en-US" dirty="0"/>
              <a:t>Can’t solve it at all with one inhibitor.</a:t>
            </a:r>
          </a:p>
        </p:txBody>
      </p:sp>
      <p:grpSp>
        <p:nvGrpSpPr>
          <p:cNvPr id="67" name="Group 66"/>
          <p:cNvGrpSpPr/>
          <p:nvPr/>
        </p:nvGrpSpPr>
        <p:grpSpPr>
          <a:xfrm>
            <a:off x="3657600" y="2969792"/>
            <a:ext cx="5295235" cy="4118072"/>
            <a:chOff x="3657600" y="2969792"/>
            <a:chExt cx="5295235" cy="4118072"/>
          </a:xfrm>
        </p:grpSpPr>
        <p:grpSp>
          <p:nvGrpSpPr>
            <p:cNvPr id="71" name="Group 70"/>
            <p:cNvGrpSpPr/>
            <p:nvPr/>
          </p:nvGrpSpPr>
          <p:grpSpPr>
            <a:xfrm>
              <a:off x="4241668" y="2969792"/>
              <a:ext cx="4711167" cy="4118072"/>
              <a:chOff x="4241668" y="2969792"/>
              <a:chExt cx="4711167" cy="4118072"/>
            </a:xfrm>
          </p:grpSpPr>
          <p:grpSp>
            <p:nvGrpSpPr>
              <p:cNvPr id="123" name="Group 122"/>
              <p:cNvGrpSpPr/>
              <p:nvPr/>
            </p:nvGrpSpPr>
            <p:grpSpPr>
              <a:xfrm>
                <a:off x="4241668" y="2969792"/>
                <a:ext cx="4711167" cy="4118072"/>
                <a:chOff x="4241668" y="2969792"/>
                <a:chExt cx="4711167" cy="4118072"/>
              </a:xfrm>
            </p:grpSpPr>
            <mc:AlternateContent xmlns:mc="http://schemas.openxmlformats.org/markup-compatibility/2006" xmlns:a14="http://schemas.microsoft.com/office/drawing/2010/main">
              <mc:Choice Requires="a14">
                <p:sp>
                  <p:nvSpPr>
                    <p:cNvPr id="125" name="TextBox 124"/>
                    <p:cNvSpPr txBox="1"/>
                    <p:nvPr/>
                  </p:nvSpPr>
                  <p:spPr>
                    <a:xfrm>
                      <a:off x="4805318" y="6441533"/>
                      <a:ext cx="74328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2</m:t>
                            </m:r>
                            <m:r>
                              <m:rPr>
                                <m:sty m:val="p"/>
                              </m:rPr>
                              <a:rPr lang="en-US" i="1" dirty="0" smtClean="0">
                                <a:latin typeface="Cambria Math"/>
                              </a:rPr>
                              <m:t>γ</m:t>
                            </m:r>
                          </m:oMath>
                        </m:oMathPara>
                      </a14:m>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805318" y="6441533"/>
                      <a:ext cx="743280" cy="646331"/>
                    </a:xfrm>
                    <a:prstGeom prst="rect">
                      <a:avLst/>
                    </a:prstGeom>
                    <a:blipFill rotWithShape="1">
                      <a:blip r:embed="rId5"/>
                      <a:stretch>
                        <a:fillRect/>
                      </a:stretch>
                    </a:blipFill>
                  </p:spPr>
                  <p:txBody>
                    <a:bodyPr/>
                    <a:lstStyle/>
                    <a:p>
                      <a:r>
                        <a:rPr lang="en-US">
                          <a:noFill/>
                        </a:rPr>
                        <a:t> </a:t>
                      </a:r>
                    </a:p>
                  </p:txBody>
                </p:sp>
              </mc:Fallback>
            </mc:AlternateContent>
            <p:grpSp>
              <p:nvGrpSpPr>
                <p:cNvPr id="126" name="Group 125"/>
                <p:cNvGrpSpPr/>
                <p:nvPr/>
              </p:nvGrpSpPr>
              <p:grpSpPr>
                <a:xfrm>
                  <a:off x="4241668" y="2969792"/>
                  <a:ext cx="4711167" cy="3688475"/>
                  <a:chOff x="4241668" y="2969792"/>
                  <a:chExt cx="4711167" cy="3688475"/>
                </a:xfrm>
              </p:grpSpPr>
              <p:grpSp>
                <p:nvGrpSpPr>
                  <p:cNvPr id="127" name="Group 126"/>
                  <p:cNvGrpSpPr/>
                  <p:nvPr/>
                </p:nvGrpSpPr>
                <p:grpSpPr>
                  <a:xfrm>
                    <a:off x="4241668" y="2969792"/>
                    <a:ext cx="4711167" cy="3688475"/>
                    <a:chOff x="382189" y="218044"/>
                    <a:chExt cx="5351417" cy="4533946"/>
                  </a:xfrm>
                </p:grpSpPr>
                <p:grpSp>
                  <p:nvGrpSpPr>
                    <p:cNvPr id="131" name="Group 130"/>
                    <p:cNvGrpSpPr/>
                    <p:nvPr/>
                  </p:nvGrpSpPr>
                  <p:grpSpPr>
                    <a:xfrm>
                      <a:off x="786448" y="3468895"/>
                      <a:ext cx="4527621" cy="1283095"/>
                      <a:chOff x="786448" y="3468895"/>
                      <a:chExt cx="4527621" cy="1283095"/>
                    </a:xfrm>
                  </p:grpSpPr>
                  <p:sp>
                    <p:nvSpPr>
                      <p:cNvPr id="163" name="Oval 162"/>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4" name="TextBox 163"/>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6"/>
                            <a:stretch>
                              <a:fillRect b="-33333"/>
                            </a:stretch>
                          </a:blipFill>
                        </p:spPr>
                        <p:txBody>
                          <a:bodyPr/>
                          <a:lstStyle/>
                          <a:p>
                            <a:r>
                              <a:rPr lang="en-US">
                                <a:noFill/>
                              </a:rPr>
                              <a:t> </a:t>
                            </a:r>
                          </a:p>
                        </p:txBody>
                      </p:sp>
                    </mc:Fallback>
                  </mc:AlternateContent>
                  <p:sp>
                    <p:nvSpPr>
                      <p:cNvPr id="165" name="Oval 164"/>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6" name="Oval 165"/>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TextBox 166"/>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168" name="Oval 167"/>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9" name="TextBox 168"/>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8"/>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9"/>
                            <a:stretch>
                              <a:fillRect b="-35849"/>
                            </a:stretch>
                          </a:blipFill>
                        </p:spPr>
                        <p:txBody>
                          <a:bodyPr/>
                          <a:lstStyle/>
                          <a:p>
                            <a:r>
                              <a:rPr lang="en-US">
                                <a:noFill/>
                              </a:rPr>
                              <a:t> </a:t>
                            </a:r>
                          </a:p>
                        </p:txBody>
                      </p:sp>
                    </mc:Fallback>
                  </mc:AlternateContent>
                  <p:sp>
                    <p:nvSpPr>
                      <p:cNvPr id="172" name="Freeform 171"/>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Freeform 172"/>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Freeform 173"/>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Freeform 174"/>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382189" y="218044"/>
                      <a:ext cx="5351417" cy="3439556"/>
                      <a:chOff x="382189" y="218044"/>
                      <a:chExt cx="5351417" cy="3439556"/>
                    </a:xfrm>
                  </p:grpSpPr>
                  <p:sp>
                    <p:nvSpPr>
                      <p:cNvPr id="133" name="Freeform 132"/>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82189" y="218044"/>
                        <a:ext cx="5236095" cy="3403679"/>
                        <a:chOff x="382189" y="218044"/>
                        <a:chExt cx="5236095" cy="3403679"/>
                      </a:xfrm>
                    </p:grpSpPr>
                    <p:cxnSp>
                      <p:nvCxnSpPr>
                        <p:cNvPr id="135" name="Straight Arrow Connector 134"/>
                        <p:cNvCxnSpPr/>
                        <p:nvPr/>
                      </p:nvCxnSpPr>
                      <p:spPr>
                        <a:xfrm>
                          <a:off x="2599700" y="2782579"/>
                          <a:ext cx="586497" cy="7618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42" idx="5"/>
                          <a:endCxn id="168" idx="0"/>
                        </p:cNvCxnSpPr>
                        <p:nvPr/>
                      </p:nvCxnSpPr>
                      <p:spPr>
                        <a:xfrm>
                          <a:off x="2664844" y="2646226"/>
                          <a:ext cx="2245117" cy="8226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44" idx="4"/>
                          <a:endCxn id="163" idx="7"/>
                        </p:cNvCxnSpPr>
                        <p:nvPr/>
                      </p:nvCxnSpPr>
                      <p:spPr>
                        <a:xfrm flipH="1">
                          <a:off x="1476305" y="2764597"/>
                          <a:ext cx="2379138" cy="857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44" idx="4"/>
                          <a:endCxn id="165"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44"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a:stCxn id="144" idx="4"/>
                          <a:endCxn id="168"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41" name="Group 140"/>
                        <p:cNvGrpSpPr/>
                        <p:nvPr/>
                      </p:nvGrpSpPr>
                      <p:grpSpPr>
                        <a:xfrm>
                          <a:off x="382189" y="218044"/>
                          <a:ext cx="5236095" cy="3391120"/>
                          <a:chOff x="382189" y="218044"/>
                          <a:chExt cx="5236095" cy="3391120"/>
                        </a:xfrm>
                      </p:grpSpPr>
                      <p:sp>
                        <p:nvSpPr>
                          <p:cNvPr id="142" name="Oval 141"/>
                          <p:cNvSpPr/>
                          <p:nvPr/>
                        </p:nvSpPr>
                        <p:spPr>
                          <a:xfrm>
                            <a:off x="1974986"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3" name="TextBox 142"/>
                              <p:cNvSpPr txBox="1"/>
                              <p:nvPr/>
                            </p:nvSpPr>
                            <p:spPr>
                              <a:xfrm>
                                <a:off x="2073950" y="2109125"/>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73950" y="2109125"/>
                                <a:ext cx="610286" cy="491823"/>
                              </a:xfrm>
                              <a:prstGeom prst="rect">
                                <a:avLst/>
                              </a:prstGeom>
                              <a:blipFill rotWithShape="1">
                                <a:blip r:embed="rId10"/>
                                <a:stretch>
                                  <a:fillRect/>
                                </a:stretch>
                              </a:blipFill>
                            </p:spPr>
                            <p:txBody>
                              <a:bodyPr/>
                              <a:lstStyle/>
                              <a:p>
                                <a:r>
                                  <a:rPr lang="en-US">
                                    <a:noFill/>
                                  </a:rPr>
                                  <a:t> </a:t>
                                </a:r>
                              </a:p>
                            </p:txBody>
                          </p:sp>
                        </mc:Fallback>
                      </mc:AlternateContent>
                      <p:sp>
                        <p:nvSpPr>
                          <p:cNvPr id="144" name="Oval 143"/>
                          <p:cNvSpPr/>
                          <p:nvPr/>
                        </p:nvSpPr>
                        <p:spPr>
                          <a:xfrm>
                            <a:off x="3451334" y="1956318"/>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5" name="TextBox 144"/>
                              <p:cNvSpPr txBox="1"/>
                              <p:nvPr/>
                            </p:nvSpPr>
                            <p:spPr>
                              <a:xfrm>
                                <a:off x="3550299" y="2110760"/>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550299" y="2110760"/>
                                <a:ext cx="610286" cy="491823"/>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p:cNvSpPr txBox="1"/>
                              <p:nvPr/>
                            </p:nvSpPr>
                            <p:spPr>
                              <a:xfrm>
                                <a:off x="723381" y="1914490"/>
                                <a:ext cx="1567569" cy="870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23381" y="1914490"/>
                                <a:ext cx="1567569" cy="870147"/>
                              </a:xfrm>
                              <a:prstGeom prst="rect">
                                <a:avLst/>
                              </a:prstGeom>
                              <a:blipFill rotWithShape="1">
                                <a:blip r:embed="rId12"/>
                                <a:stretch>
                                  <a:fillRect/>
                                </a:stretch>
                              </a:blipFill>
                            </p:spPr>
                            <p:txBody>
                              <a:bodyPr/>
                              <a:lstStyle/>
                              <a:p>
                                <a:r>
                                  <a:rPr lang="en-US">
                                    <a:noFill/>
                                  </a:rPr>
                                  <a:t> </a:t>
                                </a:r>
                              </a:p>
                            </p:txBody>
                          </p:sp>
                        </mc:Fallback>
                      </mc:AlternateContent>
                      <p:grpSp>
                        <p:nvGrpSpPr>
                          <p:cNvPr id="147" name="Group 146"/>
                          <p:cNvGrpSpPr/>
                          <p:nvPr/>
                        </p:nvGrpSpPr>
                        <p:grpSpPr>
                          <a:xfrm>
                            <a:off x="382189" y="218044"/>
                            <a:ext cx="5236095" cy="3391120"/>
                            <a:chOff x="382189" y="218044"/>
                            <a:chExt cx="5236095" cy="3391120"/>
                          </a:xfrm>
                        </p:grpSpPr>
                        <p:sp>
                          <p:nvSpPr>
                            <p:cNvPr id="148" name="Oval 147"/>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TextBox 148"/>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3"/>
                                  <a:stretch>
                                    <a:fillRect b="-26415"/>
                                  </a:stretch>
                                </a:blipFill>
                              </p:spPr>
                              <p:txBody>
                                <a:bodyPr/>
                                <a:lstStyle/>
                                <a:p>
                                  <a:r>
                                    <a:rPr lang="en-US">
                                      <a:noFill/>
                                    </a:rPr>
                                    <a:t> </a:t>
                                  </a:r>
                                </a:p>
                              </p:txBody>
                            </p:sp>
                          </mc:Fallback>
                        </mc:AlternateContent>
                        <p:sp>
                          <p:nvSpPr>
                            <p:cNvPr id="150" name="Oval 149"/>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1" name="Oval 150"/>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TextBox 151"/>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153" name="Oval 152"/>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4" name="TextBox 153"/>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3087314"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087314" y="236720"/>
                                  <a:ext cx="480640" cy="49182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p:cNvSpPr txBox="1"/>
                                <p:nvPr/>
                              </p:nvSpPr>
                              <p:spPr>
                                <a:xfrm>
                                  <a:off x="4767437"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767437" y="218044"/>
                                  <a:ext cx="480640" cy="491823"/>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8"/>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19"/>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20"/>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p:cNvSpPr txBox="1"/>
                                <p:nvPr/>
                              </p:nvSpPr>
                              <p:spPr>
                                <a:xfrm>
                                  <a:off x="3967176" y="1930718"/>
                                  <a:ext cx="1651108" cy="870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967176" y="1930718"/>
                                  <a:ext cx="1651108" cy="870147"/>
                                </a:xfrm>
                                <a:prstGeom prst="rect">
                                  <a:avLst/>
                                </a:prstGeom>
                                <a:blipFill rotWithShape="1">
                                  <a:blip r:embed="rId21"/>
                                  <a:stretch>
                                    <a:fillRect/>
                                  </a:stretch>
                                </a:blipFill>
                              </p:spPr>
                              <p:txBody>
                                <a:bodyPr/>
                                <a:lstStyle/>
                                <a:p>
                                  <a:r>
                                    <a:rPr lang="en-US">
                                      <a:noFill/>
                                    </a:rPr>
                                    <a:t> </a:t>
                                  </a:r>
                                </a:p>
                              </p:txBody>
                            </p:sp>
                          </mc:Fallback>
                        </mc:AlternateContent>
                        <p:sp>
                          <p:nvSpPr>
                            <p:cNvPr id="162" name="Freeform 161"/>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mc:AlternateContent xmlns:mc="http://schemas.openxmlformats.org/markup-compatibility/2006" xmlns:a14="http://schemas.microsoft.com/office/drawing/2010/main">
                <mc:Choice Requires="a14">
                  <p:sp>
                    <p:nvSpPr>
                      <p:cNvPr id="128" name="TextBox 127"/>
                      <p:cNvSpPr txBox="1"/>
                      <p:nvPr/>
                    </p:nvSpPr>
                    <p:spPr>
                      <a:xfrm>
                        <a:off x="5032220" y="4835061"/>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1" dirty="0" smtClean="0">
                                  <a:latin typeface="Cambria Math"/>
                                </a:rPr>
                                <m:t>γ</m:t>
                              </m:r>
                            </m:oMath>
                          </m:oMathPara>
                        </a14:m>
                        <a:endParaRPr lang="en-US" b="0" dirty="0"/>
                      </a:p>
                    </p:txBody>
                  </p:sp>
                </mc:Choice>
                <mc:Fallback xmlns="">
                  <p:sp>
                    <p:nvSpPr>
                      <p:cNvPr id="8" name="TextBox 7"/>
                      <p:cNvSpPr txBox="1">
                        <a:spLocks noRot="1" noChangeAspect="1" noMove="1" noResize="1" noEditPoints="1" noAdjustHandles="1" noChangeArrowheads="1" noChangeShapeType="1" noTextEdit="1"/>
                      </p:cNvSpPr>
                      <p:nvPr/>
                    </p:nvSpPr>
                    <p:spPr>
                      <a:xfrm>
                        <a:off x="5032220" y="4835061"/>
                        <a:ext cx="365806" cy="369332"/>
                      </a:xfrm>
                      <a:prstGeom prst="rect">
                        <a:avLst/>
                      </a:prstGeom>
                      <a:blipFill rotWithShape="1">
                        <a:blip r:embed="rId22"/>
                        <a:stretch>
                          <a:fillRect b="-4918"/>
                        </a:stretch>
                      </a:blipFill>
                    </p:spPr>
                    <p:txBody>
                      <a:bodyPr/>
                      <a:lstStyle/>
                      <a:p>
                        <a:r>
                          <a:rPr lang="en-US">
                            <a:noFill/>
                          </a:rPr>
                          <a:t> </a:t>
                        </a:r>
                      </a:p>
                    </p:txBody>
                  </p:sp>
                </mc:Fallback>
              </mc:AlternateContent>
              <p:cxnSp>
                <p:nvCxnSpPr>
                  <p:cNvPr id="129" name="Straight Arrow Connector 128"/>
                  <p:cNvCxnSpPr>
                    <a:stCxn id="163" idx="0"/>
                  </p:cNvCxnSpPr>
                  <p:nvPr/>
                </p:nvCxnSpPr>
                <p:spPr>
                  <a:xfrm flipV="1">
                    <a:off x="4953322" y="4835061"/>
                    <a:ext cx="757172" cy="80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42" idx="3"/>
                  </p:cNvCxnSpPr>
                  <p:nvPr/>
                </p:nvCxnSpPr>
                <p:spPr>
                  <a:xfrm flipH="1">
                    <a:off x="5008761" y="4945177"/>
                    <a:ext cx="739340" cy="7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cxnSp>
            <p:nvCxnSpPr>
              <p:cNvPr id="124" name="Straight Arrow Connector 123"/>
              <p:cNvCxnSpPr/>
              <p:nvPr/>
            </p:nvCxnSpPr>
            <p:spPr>
              <a:xfrm flipH="1">
                <a:off x="5838112" y="4969932"/>
                <a:ext cx="83950" cy="675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TextBox 72"/>
                <p:cNvSpPr txBox="1"/>
                <p:nvPr/>
              </p:nvSpPr>
              <p:spPr>
                <a:xfrm>
                  <a:off x="3657600" y="5802664"/>
                  <a:ext cx="94723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=3</m:t>
                        </m:r>
                        <m:r>
                          <m:rPr>
                            <m:sty m:val="p"/>
                          </m:rPr>
                          <a:rPr lang="en-US" sz="2000" b="0" i="1" dirty="0" smtClean="0">
                            <a:latin typeface="Cambria Math"/>
                            <a:ea typeface="Helvetica" charset="0"/>
                            <a:cs typeface="Helvetica" charset="0"/>
                          </a:rPr>
                          <m:t>γ</m:t>
                        </m:r>
                      </m:oMath>
                    </m:oMathPara>
                  </a14:m>
                  <a:endParaRPr lang="en-US" sz="2000" b="0" dirty="0">
                    <a:latin typeface="Helvetica" charset="0"/>
                    <a:ea typeface="Helvetica" charset="0"/>
                    <a:cs typeface="Helvetica" charset="0"/>
                  </a:endParaRPr>
                </a:p>
                <a:p>
                  <a:endParaRPr lang="en-US" sz="2000" dirty="0">
                    <a:latin typeface="Helvetica" charset="0"/>
                    <a:ea typeface="Helvetica" charset="0"/>
                    <a:cs typeface="Helvetica"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57600" y="5802664"/>
                  <a:ext cx="947239" cy="707886"/>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3758621" y="4338650"/>
                  <a:ext cx="494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3</m:t>
                        </m:r>
                        <m:r>
                          <m:rPr>
                            <m:sty m:val="p"/>
                          </m:rPr>
                          <a:rPr lang="en-US" i="1" dirty="0" smtClean="0">
                            <a:latin typeface="Cambria Math"/>
                          </a:rPr>
                          <m:t>γ</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758621" y="4338650"/>
                  <a:ext cx="494045" cy="369332"/>
                </a:xfrm>
                <a:prstGeom prst="rect">
                  <a:avLst/>
                </a:prstGeom>
                <a:blipFill rotWithShape="1">
                  <a:blip r:embed="rId24"/>
                  <a:stretch>
                    <a:fillRect b="-1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9753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Bounds</a:t>
            </a:r>
          </a:p>
        </p:txBody>
      </p:sp>
      <p:sp>
        <p:nvSpPr>
          <p:cNvPr id="3" name="Content Placeholder 2"/>
          <p:cNvSpPr>
            <a:spLocks noGrp="1"/>
          </p:cNvSpPr>
          <p:nvPr>
            <p:ph idx="1"/>
          </p:nvPr>
        </p:nvSpPr>
        <p:spPr>
          <a:xfrm>
            <a:off x="304800" y="1600200"/>
            <a:ext cx="8382000" cy="4876800"/>
          </a:xfrm>
        </p:spPr>
        <p:txBody>
          <a:bodyPr/>
          <a:lstStyle/>
          <a:p>
            <a:r>
              <a:rPr lang="en-US" dirty="0"/>
              <a:t>Based on a somewhat restricted version of the model:</a:t>
            </a:r>
          </a:p>
          <a:p>
            <a:pPr lvl="1"/>
            <a:r>
              <a:rPr lang="en-US" dirty="0"/>
              <a:t>Inputs connect to no outputs except their own.</a:t>
            </a:r>
          </a:p>
          <a:p>
            <a:pPr lvl="1"/>
            <a:r>
              <a:rPr lang="en-US" dirty="0"/>
              <a:t>Outputs do not connect to each other.</a:t>
            </a:r>
          </a:p>
          <a:p>
            <a:pPr lvl="1"/>
            <a:r>
              <a:rPr lang="en-US" dirty="0"/>
              <a:t>Auxiliary neurons are all inhibitors.</a:t>
            </a:r>
          </a:p>
          <a:p>
            <a:pPr lvl="1"/>
            <a:r>
              <a:rPr lang="en-US" dirty="0"/>
              <a:t>Symmetric weights.</a:t>
            </a:r>
          </a:p>
        </p:txBody>
      </p:sp>
      <p:grpSp>
        <p:nvGrpSpPr>
          <p:cNvPr id="4" name="Group 3"/>
          <p:cNvGrpSpPr/>
          <p:nvPr/>
        </p:nvGrpSpPr>
        <p:grpSpPr>
          <a:xfrm>
            <a:off x="4785025" y="3816624"/>
            <a:ext cx="4204827" cy="2894897"/>
            <a:chOff x="743684" y="327772"/>
            <a:chExt cx="5351417" cy="4101819"/>
          </a:xfrm>
        </p:grpSpPr>
        <p:grpSp>
          <p:nvGrpSpPr>
            <p:cNvPr id="5" name="Group 4"/>
            <p:cNvGrpSpPr/>
            <p:nvPr/>
          </p:nvGrpSpPr>
          <p:grpSpPr>
            <a:xfrm>
              <a:off x="1188784" y="3578623"/>
              <a:ext cx="4527621" cy="850968"/>
              <a:chOff x="1188784" y="3578623"/>
              <a:chExt cx="4527621" cy="850968"/>
            </a:xfrm>
          </p:grpSpPr>
          <p:sp>
            <p:nvSpPr>
              <p:cNvPr id="42" name="Oval 41"/>
              <p:cNvSpPr/>
              <p:nvPr/>
            </p:nvSpPr>
            <p:spPr>
              <a:xfrm>
                <a:off x="1188784" y="3613080"/>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1385827" y="363632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panose="02040503050406030204" pitchFamily="18" charset="0"/>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385827" y="3636327"/>
                    <a:ext cx="610287" cy="400110"/>
                  </a:xfrm>
                  <a:prstGeom prst="rect">
                    <a:avLst/>
                  </a:prstGeom>
                  <a:blipFill rotWithShape="1">
                    <a:blip r:embed="rId3"/>
                    <a:stretch>
                      <a:fillRect b="-56522"/>
                    </a:stretch>
                  </a:blipFill>
                </p:spPr>
                <p:txBody>
                  <a:bodyPr/>
                  <a:lstStyle/>
                  <a:p>
                    <a:r>
                      <a:rPr lang="en-US">
                        <a:noFill/>
                      </a:rPr>
                      <a:t> </a:t>
                    </a:r>
                  </a:p>
                </p:txBody>
              </p:sp>
            </mc:Fallback>
          </mc:AlternateContent>
          <p:sp>
            <p:nvSpPr>
              <p:cNvPr id="44" name="Oval 43"/>
              <p:cNvSpPr/>
              <p:nvPr/>
            </p:nvSpPr>
            <p:spPr>
              <a:xfrm>
                <a:off x="2193817" y="3617196"/>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3248278" y="362131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TextBox 45"/>
              <p:cNvSpPr txBox="1"/>
              <p:nvPr/>
            </p:nvSpPr>
            <p:spPr>
              <a:xfrm>
                <a:off x="4253689" y="3651146"/>
                <a:ext cx="441146" cy="400110"/>
              </a:xfrm>
              <a:prstGeom prst="rect">
                <a:avLst/>
              </a:prstGeom>
              <a:noFill/>
            </p:spPr>
            <p:txBody>
              <a:bodyPr wrap="none" rtlCol="0">
                <a:spAutoFit/>
              </a:bodyPr>
              <a:lstStyle/>
              <a:p>
                <a:r>
                  <a:rPr lang="en-US" sz="2000" dirty="0"/>
                  <a:t>…</a:t>
                </a:r>
              </a:p>
            </p:txBody>
          </p:sp>
          <p:sp>
            <p:nvSpPr>
              <p:cNvPr id="47" name="Oval 46"/>
              <p:cNvSpPr/>
              <p:nvPr/>
            </p:nvSpPr>
            <p:spPr>
              <a:xfrm>
                <a:off x="4908187" y="3578623"/>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2377322" y="3654115"/>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377322" y="3654115"/>
                    <a:ext cx="610287" cy="400110"/>
                  </a:xfrm>
                  <a:prstGeom prst="rect">
                    <a:avLst/>
                  </a:prstGeom>
                  <a:blipFill rotWithShape="1">
                    <a:blip r:embed="rId4"/>
                    <a:stretch>
                      <a:fillRect b="-5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440426" y="3647685"/>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440426" y="3647685"/>
                    <a:ext cx="610287" cy="400110"/>
                  </a:xfrm>
                  <a:prstGeom prst="rect">
                    <a:avLst/>
                  </a:prstGeom>
                  <a:blipFill rotWithShape="1">
                    <a:blip r:embed="rId5"/>
                    <a:stretch>
                      <a:fillRect b="-5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102368" y="361308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102368" y="3613080"/>
                    <a:ext cx="610287" cy="400110"/>
                  </a:xfrm>
                  <a:prstGeom prst="rect">
                    <a:avLst/>
                  </a:prstGeom>
                  <a:blipFill rotWithShape="1">
                    <a:blip r:embed="rId6"/>
                    <a:stretch>
                      <a:fillRect b="-56522"/>
                    </a:stretch>
                  </a:blipFill>
                </p:spPr>
                <p:txBody>
                  <a:bodyPr/>
                  <a:lstStyle/>
                  <a:p>
                    <a:r>
                      <a:rPr lang="en-US">
                        <a:noFill/>
                      </a:rPr>
                      <a:t> </a:t>
                    </a:r>
                  </a:p>
                </p:txBody>
              </p:sp>
            </mc:Fallback>
          </mc:AlternateContent>
        </p:grpSp>
        <p:grpSp>
          <p:nvGrpSpPr>
            <p:cNvPr id="6" name="Group 5"/>
            <p:cNvGrpSpPr/>
            <p:nvPr/>
          </p:nvGrpSpPr>
          <p:grpSpPr>
            <a:xfrm>
              <a:off x="1592893" y="2863545"/>
              <a:ext cx="3719403" cy="772782"/>
              <a:chOff x="1592893" y="2863545"/>
              <a:chExt cx="3719403" cy="772782"/>
            </a:xfrm>
          </p:grpSpPr>
          <p:cxnSp>
            <p:nvCxnSpPr>
              <p:cNvPr id="30" name="Straight Arrow Connector 29"/>
              <p:cNvCxnSpPr>
                <a:stCxn id="9" idx="4"/>
                <a:endCxn id="42" idx="0"/>
              </p:cNvCxnSpPr>
              <p:nvPr/>
            </p:nvCxnSpPr>
            <p:spPr>
              <a:xfrm flipH="1">
                <a:off x="1592893" y="2891122"/>
                <a:ext cx="807990" cy="7219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9" idx="4"/>
                <a:endCxn id="45" idx="0"/>
              </p:cNvCxnSpPr>
              <p:nvPr/>
            </p:nvCxnSpPr>
            <p:spPr>
              <a:xfrm>
                <a:off x="2400883" y="2891122"/>
                <a:ext cx="1251504" cy="7301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9" idx="4"/>
                <a:endCxn id="47" idx="0"/>
              </p:cNvCxnSpPr>
              <p:nvPr/>
            </p:nvCxnSpPr>
            <p:spPr>
              <a:xfrm>
                <a:off x="2400883" y="2891122"/>
                <a:ext cx="2911413" cy="6875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1" idx="4"/>
                <a:endCxn id="47" idx="0"/>
              </p:cNvCxnSpPr>
              <p:nvPr/>
            </p:nvCxnSpPr>
            <p:spPr>
              <a:xfrm>
                <a:off x="3249166" y="2890129"/>
                <a:ext cx="2063130" cy="68849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1" idx="4"/>
                <a:endCxn id="45" idx="0"/>
              </p:cNvCxnSpPr>
              <p:nvPr/>
            </p:nvCxnSpPr>
            <p:spPr>
              <a:xfrm>
                <a:off x="3249166" y="2890129"/>
                <a:ext cx="403221" cy="73118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1" idx="4"/>
                <a:endCxn id="42" idx="0"/>
              </p:cNvCxnSpPr>
              <p:nvPr/>
            </p:nvCxnSpPr>
            <p:spPr>
              <a:xfrm flipH="1">
                <a:off x="1592893" y="2890129"/>
                <a:ext cx="1656273" cy="7229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9" idx="4"/>
                <a:endCxn id="44" idx="0"/>
              </p:cNvCxnSpPr>
              <p:nvPr/>
            </p:nvCxnSpPr>
            <p:spPr>
              <a:xfrm>
                <a:off x="2400883" y="2891122"/>
                <a:ext cx="197043" cy="72607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4"/>
                <a:endCxn id="47" idx="0"/>
              </p:cNvCxnSpPr>
              <p:nvPr/>
            </p:nvCxnSpPr>
            <p:spPr>
              <a:xfrm>
                <a:off x="4525391" y="2863545"/>
                <a:ext cx="786905" cy="71507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4"/>
                <a:endCxn id="45" idx="0"/>
              </p:cNvCxnSpPr>
              <p:nvPr/>
            </p:nvCxnSpPr>
            <p:spPr>
              <a:xfrm flipH="1">
                <a:off x="3652387" y="2863545"/>
                <a:ext cx="873004" cy="7577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4"/>
                <a:endCxn id="44" idx="0"/>
              </p:cNvCxnSpPr>
              <p:nvPr/>
            </p:nvCxnSpPr>
            <p:spPr>
              <a:xfrm flipH="1">
                <a:off x="2597926" y="2863545"/>
                <a:ext cx="1927465" cy="7536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1" idx="4"/>
                <a:endCxn id="44" idx="0"/>
              </p:cNvCxnSpPr>
              <p:nvPr/>
            </p:nvCxnSpPr>
            <p:spPr>
              <a:xfrm flipH="1">
                <a:off x="2597926" y="2890129"/>
                <a:ext cx="651240" cy="7270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3" idx="4"/>
                <a:endCxn id="43" idx="0"/>
              </p:cNvCxnSpPr>
              <p:nvPr/>
            </p:nvCxnSpPr>
            <p:spPr>
              <a:xfrm flipH="1">
                <a:off x="1690971" y="2863545"/>
                <a:ext cx="2834420" cy="772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743684" y="327772"/>
              <a:ext cx="5351417" cy="3391120"/>
              <a:chOff x="743684" y="327772"/>
              <a:chExt cx="5351417" cy="3391120"/>
            </a:xfrm>
          </p:grpSpPr>
          <p:grpSp>
            <p:nvGrpSpPr>
              <p:cNvPr id="8" name="Group 7"/>
              <p:cNvGrpSpPr/>
              <p:nvPr/>
            </p:nvGrpSpPr>
            <p:grpSpPr>
              <a:xfrm>
                <a:off x="1188784" y="327772"/>
                <a:ext cx="4527621" cy="1249611"/>
                <a:chOff x="1188784" y="327772"/>
                <a:chExt cx="4527621" cy="1249611"/>
              </a:xfrm>
            </p:grpSpPr>
            <p:sp>
              <p:nvSpPr>
                <p:cNvPr id="17" name="Oval 16"/>
                <p:cNvSpPr/>
                <p:nvPr/>
              </p:nvSpPr>
              <p:spPr>
                <a:xfrm>
                  <a:off x="1188784" y="760872"/>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385827" y="78411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385827" y="784119"/>
                      <a:ext cx="610287" cy="400110"/>
                    </a:xfrm>
                    <a:prstGeom prst="rect">
                      <a:avLst/>
                    </a:prstGeom>
                    <a:blipFill rotWithShape="1">
                      <a:blip r:embed="rId7"/>
                      <a:stretch>
                        <a:fillRect b="-45652"/>
                      </a:stretch>
                    </a:blipFill>
                  </p:spPr>
                  <p:txBody>
                    <a:bodyPr/>
                    <a:lstStyle/>
                    <a:p>
                      <a:r>
                        <a:rPr lang="en-US">
                          <a:noFill/>
                        </a:rPr>
                        <a:t> </a:t>
                      </a:r>
                    </a:p>
                  </p:txBody>
                </p:sp>
              </mc:Fallback>
            </mc:AlternateContent>
            <p:sp>
              <p:nvSpPr>
                <p:cNvPr id="19" name="Oval 18"/>
                <p:cNvSpPr/>
                <p:nvPr/>
              </p:nvSpPr>
              <p:spPr>
                <a:xfrm>
                  <a:off x="2193817" y="764988"/>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a:off x="3248278" y="76910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p:cNvSpPr txBox="1"/>
                <p:nvPr/>
              </p:nvSpPr>
              <p:spPr>
                <a:xfrm>
                  <a:off x="4253689" y="798938"/>
                  <a:ext cx="441146" cy="400110"/>
                </a:xfrm>
                <a:prstGeom prst="rect">
                  <a:avLst/>
                </a:prstGeom>
                <a:noFill/>
              </p:spPr>
              <p:txBody>
                <a:bodyPr wrap="none" rtlCol="0">
                  <a:spAutoFit/>
                </a:bodyPr>
                <a:lstStyle/>
                <a:p>
                  <a:r>
                    <a:rPr lang="en-US" sz="2000" dirty="0"/>
                    <a:t>…</a:t>
                  </a:r>
                </a:p>
              </p:txBody>
            </p:sp>
            <p:sp>
              <p:nvSpPr>
                <p:cNvPr id="22" name="Oval 21"/>
                <p:cNvSpPr/>
                <p:nvPr/>
              </p:nvSpPr>
              <p:spPr>
                <a:xfrm>
                  <a:off x="4908187" y="726415"/>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1409634" y="357083"/>
                      <a:ext cx="480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409634" y="357083"/>
                      <a:ext cx="480640" cy="400110"/>
                    </a:xfrm>
                    <a:prstGeom prst="rect">
                      <a:avLst/>
                    </a:prstGeom>
                    <a:blipFill rotWithShape="1">
                      <a:blip r:embed="rId8"/>
                      <a:stretch>
                        <a:fillRect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452965" y="340242"/>
                      <a:ext cx="480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452965" y="340242"/>
                      <a:ext cx="480640" cy="400110"/>
                    </a:xfrm>
                    <a:prstGeom prst="rect">
                      <a:avLst/>
                    </a:prstGeom>
                    <a:blipFill rotWithShape="1">
                      <a:blip r:embed="rId9"/>
                      <a:stretch>
                        <a:fillRect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489649" y="346448"/>
                      <a:ext cx="480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489649" y="346448"/>
                      <a:ext cx="480640" cy="400110"/>
                    </a:xfrm>
                    <a:prstGeom prst="rect">
                      <a:avLst/>
                    </a:prstGeom>
                    <a:blipFill rotWithShape="1">
                      <a:blip r:embed="rId10"/>
                      <a:stretch>
                        <a:fillRect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169772" y="327772"/>
                      <a:ext cx="480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169772" y="327772"/>
                      <a:ext cx="480640" cy="400110"/>
                    </a:xfrm>
                    <a:prstGeom prst="rect">
                      <a:avLst/>
                    </a:prstGeom>
                    <a:blipFill rotWithShape="1">
                      <a:blip r:embed="rId11"/>
                      <a:stretch>
                        <a:fillRect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377322" y="80190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377322" y="801907"/>
                      <a:ext cx="610287" cy="400110"/>
                    </a:xfrm>
                    <a:prstGeom prst="rect">
                      <a:avLst/>
                    </a:prstGeom>
                    <a:blipFill rotWithShape="1">
                      <a:blip r:embed="rId12"/>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440426" y="79547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3440426" y="795477"/>
                      <a:ext cx="610287" cy="400110"/>
                    </a:xfrm>
                    <a:prstGeom prst="rect">
                      <a:avLst/>
                    </a:prstGeom>
                    <a:blipFill rotWithShape="1">
                      <a:blip r:embed="rId13"/>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102368" y="760872"/>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102368" y="760872"/>
                      <a:ext cx="610287" cy="400110"/>
                    </a:xfrm>
                    <a:prstGeom prst="rect">
                      <a:avLst/>
                    </a:prstGeom>
                    <a:blipFill rotWithShape="1">
                      <a:blip r:embed="rId14"/>
                      <a:stretch>
                        <a:fillRect b="-39130"/>
                      </a:stretch>
                    </a:blipFill>
                  </p:spPr>
                  <p:txBody>
                    <a:bodyPr/>
                    <a:lstStyle/>
                    <a:p>
                      <a:r>
                        <a:rPr lang="en-US">
                          <a:noFill/>
                        </a:rPr>
                        <a:t> </a:t>
                      </a:r>
                    </a:p>
                  </p:txBody>
                </p:sp>
              </mc:Fallback>
            </mc:AlternateContent>
          </p:grpSp>
          <p:sp>
            <p:nvSpPr>
              <p:cNvPr id="9" name="Oval 8"/>
              <p:cNvSpPr/>
              <p:nvPr/>
            </p:nvSpPr>
            <p:spPr>
              <a:xfrm>
                <a:off x="1996774" y="2082843"/>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095739" y="2101954"/>
                    <a:ext cx="610286" cy="5669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095739" y="2101954"/>
                    <a:ext cx="610286" cy="566921"/>
                  </a:xfrm>
                  <a:prstGeom prst="rect">
                    <a:avLst/>
                  </a:prstGeom>
                  <a:blipFill rotWithShape="1">
                    <a:blip r:embed="rId15"/>
                    <a:stretch>
                      <a:fillRect b="-1515"/>
                    </a:stretch>
                  </a:blipFill>
                </p:spPr>
                <p:txBody>
                  <a:bodyPr/>
                  <a:lstStyle/>
                  <a:p>
                    <a:r>
                      <a:rPr lang="en-US">
                        <a:noFill/>
                      </a:rPr>
                      <a:t> </a:t>
                    </a:r>
                  </a:p>
                </p:txBody>
              </p:sp>
            </mc:Fallback>
          </mc:AlternateContent>
          <p:sp>
            <p:nvSpPr>
              <p:cNvPr id="11" name="Oval 10"/>
              <p:cNvSpPr/>
              <p:nvPr/>
            </p:nvSpPr>
            <p:spPr>
              <a:xfrm>
                <a:off x="2845057" y="2081850"/>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3042100" y="2105097"/>
                    <a:ext cx="610286" cy="5669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042100" y="2105097"/>
                    <a:ext cx="610286" cy="566921"/>
                  </a:xfrm>
                  <a:prstGeom prst="rect">
                    <a:avLst/>
                  </a:prstGeom>
                  <a:blipFill rotWithShape="1">
                    <a:blip r:embed="rId16"/>
                    <a:stretch>
                      <a:fillRect b="-1515"/>
                    </a:stretch>
                  </a:blipFill>
                </p:spPr>
                <p:txBody>
                  <a:bodyPr/>
                  <a:lstStyle/>
                  <a:p>
                    <a:r>
                      <a:rPr lang="en-US">
                        <a:noFill/>
                      </a:rPr>
                      <a:t> </a:t>
                    </a:r>
                  </a:p>
                </p:txBody>
              </p:sp>
            </mc:Fallback>
          </mc:AlternateContent>
          <p:sp>
            <p:nvSpPr>
              <p:cNvPr id="13" name="Oval 12"/>
              <p:cNvSpPr/>
              <p:nvPr/>
            </p:nvSpPr>
            <p:spPr>
              <a:xfrm>
                <a:off x="4121282" y="2055266"/>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318324" y="2078513"/>
                    <a:ext cx="610286" cy="5669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b="0" i="1" baseline="-25000" dirty="0" smtClean="0">
                              <a:latin typeface="Cambria Math"/>
                              <a:ea typeface="Helvetica" charset="0"/>
                              <a:cs typeface="Helvetica" charset="0"/>
                            </a:rPr>
                            <m:t>𝑚</m:t>
                          </m:r>
                        </m:oMath>
                      </m:oMathPara>
                    </a14:m>
                    <a:endParaRPr lang="en-US" sz="2000" dirty="0">
                      <a:latin typeface="Helvetica" charset="0"/>
                      <a:ea typeface="Helvetica" charset="0"/>
                      <a:cs typeface="Helvetica"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318324" y="2078513"/>
                    <a:ext cx="610286" cy="566921"/>
                  </a:xfrm>
                  <a:prstGeom prst="rect">
                    <a:avLst/>
                  </a:prstGeom>
                  <a:blipFill rotWithShape="1">
                    <a:blip r:embed="rId17"/>
                    <a:stretch>
                      <a:fillRect/>
                    </a:stretch>
                  </a:blipFill>
                </p:spPr>
                <p:txBody>
                  <a:bodyPr/>
                  <a:lstStyle/>
                  <a:p>
                    <a:r>
                      <a:rPr lang="en-US">
                        <a:noFill/>
                      </a:rPr>
                      <a:t> </a:t>
                    </a:r>
                  </a:p>
                </p:txBody>
              </p:sp>
            </mc:Fallback>
          </mc:AlternateContent>
          <p:sp>
            <p:nvSpPr>
              <p:cNvPr id="15" name="Freeform 14"/>
              <p:cNvSpPr/>
              <p:nvPr/>
            </p:nvSpPr>
            <p:spPr>
              <a:xfrm>
                <a:off x="5650412" y="1345647"/>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flipH="1">
                <a:off x="743684" y="1297211"/>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1" name="Content Placeholder 2"/>
          <p:cNvSpPr txBox="1">
            <a:spLocks/>
          </p:cNvSpPr>
          <p:nvPr/>
        </p:nvSpPr>
        <p:spPr>
          <a:xfrm>
            <a:off x="304799" y="3581400"/>
            <a:ext cx="4480226" cy="3048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These conditions are satisfied by our algorithms.</a:t>
            </a:r>
          </a:p>
          <a:p>
            <a:r>
              <a:rPr lang="en-US" dirty="0"/>
              <a:t>Proofs depend on </a:t>
            </a:r>
            <a:r>
              <a:rPr lang="en-US" dirty="0">
                <a:solidFill>
                  <a:schemeClr val="tx2">
                    <a:lumMod val="75000"/>
                  </a:schemeClr>
                </a:solidFill>
              </a:rPr>
              <a:t>locality arguments, </a:t>
            </a:r>
            <a:r>
              <a:rPr lang="en-US" dirty="0"/>
              <a:t>common in distributed computing theory.</a:t>
            </a:r>
          </a:p>
        </p:txBody>
      </p:sp>
    </p:spTree>
    <p:extLst>
      <p:ext uri="{BB962C8B-B14F-4D97-AF65-F5344CB8AC3E}">
        <p14:creationId xmlns:p14="http://schemas.microsoft.com/office/powerpoint/2010/main" val="4106040328"/>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457200" y="533400"/>
            <a:ext cx="82296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Faster Solution with More Inhibitors</a:t>
            </a:r>
          </a:p>
        </p:txBody>
      </p:sp>
      <mc:AlternateContent xmlns:mc="http://schemas.openxmlformats.org/markup-compatibility/2006" xmlns:a14="http://schemas.microsoft.com/office/drawing/2010/main">
        <mc:Choice Requires="a14">
          <p:sp>
            <p:nvSpPr>
              <p:cNvPr id="92" name="Content Placeholder 2"/>
              <p:cNvSpPr txBox="1">
                <a:spLocks/>
              </p:cNvSpPr>
              <p:nvPr/>
            </p:nvSpPr>
            <p:spPr>
              <a:xfrm>
                <a:off x="228600" y="1371599"/>
                <a:ext cx="8610600" cy="1631149"/>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One stability inhibitor</a:t>
                </a:r>
                <a:r>
                  <a:rPr lang="en-US" dirty="0"/>
                  <a:t>, plus </a:t>
                </a:r>
                <a14:m>
                  <m:oMath xmlns:m="http://schemas.openxmlformats.org/officeDocument/2006/math">
                    <m:r>
                      <a:rPr lang="en-US" i="1" dirty="0" smtClean="0">
                        <a:solidFill>
                          <a:schemeClr val="tx2">
                            <a:lumMod val="75000"/>
                          </a:schemeClr>
                        </a:solidFill>
                        <a:latin typeface="Cambria Math" panose="02040503050406030204" pitchFamily="18" charset="0"/>
                      </a:rPr>
                      <m:t>𝑘</m:t>
                    </m:r>
                    <m:r>
                      <a:rPr lang="en-US" i="1" dirty="0" smtClean="0">
                        <a:solidFill>
                          <a:schemeClr val="tx2">
                            <a:lumMod val="75000"/>
                          </a:schemeClr>
                        </a:solidFill>
                        <a:latin typeface="Cambria Math" panose="02040503050406030204" pitchFamily="18" charset="0"/>
                      </a:rPr>
                      <m:t> </m:t>
                    </m:r>
                  </m:oMath>
                </a14:m>
                <a:r>
                  <a:rPr lang="en-US" dirty="0">
                    <a:solidFill>
                      <a:schemeClr val="tx2">
                        <a:lumMod val="75000"/>
                      </a:schemeClr>
                    </a:solidFill>
                  </a:rPr>
                  <a:t>convergence inhibitors</a:t>
                </a:r>
                <a:r>
                  <a:rPr lang="en-US" dirty="0"/>
                  <a:t> with exponentially-growing biases.</a:t>
                </a:r>
              </a:p>
              <a:p>
                <a:r>
                  <a:rPr lang="en-US" dirty="0"/>
                  <a:t>Extra inhibitors speed up convergence when there are many firing outputs:</a:t>
                </a:r>
              </a:p>
              <a:p>
                <a:endParaRPr lang="en-US" dirty="0"/>
              </a:p>
            </p:txBody>
          </p:sp>
        </mc:Choice>
        <mc:Fallback xmlns="">
          <p:sp>
            <p:nvSpPr>
              <p:cNvPr id="92" name="Content Placeholder 2"/>
              <p:cNvSpPr txBox="1">
                <a:spLocks noRot="1" noChangeAspect="1" noMove="1" noResize="1" noEditPoints="1" noAdjustHandles="1" noChangeArrowheads="1" noChangeShapeType="1" noTextEdit="1"/>
              </p:cNvSpPr>
              <p:nvPr/>
            </p:nvSpPr>
            <p:spPr>
              <a:xfrm>
                <a:off x="228600" y="1371599"/>
                <a:ext cx="8610600" cy="1631149"/>
              </a:xfrm>
              <a:prstGeom prst="rect">
                <a:avLst/>
              </a:prstGeom>
              <a:blipFill rotWithShape="1">
                <a:blip r:embed="rId3"/>
                <a:stretch>
                  <a:fillRect l="-637" t="-2612" r="-850" b="-8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Content Placeholder 2"/>
              <p:cNvSpPr txBox="1">
                <a:spLocks/>
              </p:cNvSpPr>
              <p:nvPr/>
            </p:nvSpPr>
            <p:spPr>
              <a:xfrm>
                <a:off x="228600" y="3002750"/>
                <a:ext cx="4305300" cy="362665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US" dirty="0"/>
                  <a:t>Higher-bias inhibitors trigger when more outputs are firing.</a:t>
                </a:r>
              </a:p>
              <a:p>
                <a:pPr lvl="1"/>
                <a:r>
                  <a:rPr lang="en-US" dirty="0"/>
                  <a:t>Having many firing inhibitors decreases the output neurons’ probability of continuing to fire.</a:t>
                </a:r>
              </a:p>
              <a:p>
                <a:r>
                  <a:rPr lang="en-US" dirty="0"/>
                  <a:t>Here, we modified the model to allow a neuron to remember potential over some number </a:t>
                </a:r>
                <a14:m>
                  <m:oMath xmlns:m="http://schemas.openxmlformats.org/officeDocument/2006/math">
                    <m:r>
                      <a:rPr lang="en-US" i="1" dirty="0" smtClean="0">
                        <a:latin typeface="Cambria Math"/>
                      </a:rPr>
                      <m:t>h</m:t>
                    </m:r>
                  </m:oMath>
                </a14:m>
                <a:r>
                  <a:rPr lang="en-US" dirty="0"/>
                  <a:t> of recent times; </a:t>
                </a:r>
                <a14:m>
                  <m:oMath xmlns:m="http://schemas.openxmlformats.org/officeDocument/2006/math">
                    <m:r>
                      <a:rPr lang="en-US" i="1" dirty="0" smtClean="0">
                        <a:latin typeface="Cambria Math"/>
                      </a:rPr>
                      <m:t>h</m:t>
                    </m:r>
                    <m:r>
                      <a:rPr lang="en-US" i="1" dirty="0" smtClean="0">
                        <a:latin typeface="Cambria Math"/>
                      </a:rPr>
                      <m:t> = 2 </m:t>
                    </m:r>
                  </m:oMath>
                </a14:m>
                <a:r>
                  <a:rPr lang="en-US" dirty="0"/>
                  <a:t>is enough. </a:t>
                </a:r>
              </a:p>
              <a:p>
                <a:endParaRPr lang="en-US" dirty="0"/>
              </a:p>
              <a:p>
                <a:endParaRPr lang="en-US" dirty="0"/>
              </a:p>
            </p:txBody>
          </p:sp>
        </mc:Choice>
        <mc:Fallback xmlns="">
          <p:sp>
            <p:nvSpPr>
              <p:cNvPr id="93" name="Content Placeholder 2"/>
              <p:cNvSpPr txBox="1">
                <a:spLocks noRot="1" noChangeAspect="1" noMove="1" noResize="1" noEditPoints="1" noAdjustHandles="1" noChangeArrowheads="1" noChangeShapeType="1" noTextEdit="1"/>
              </p:cNvSpPr>
              <p:nvPr/>
            </p:nvSpPr>
            <p:spPr>
              <a:xfrm>
                <a:off x="228600" y="3002750"/>
                <a:ext cx="4305300" cy="3626650"/>
              </a:xfrm>
              <a:prstGeom prst="rect">
                <a:avLst/>
              </a:prstGeom>
              <a:blipFill rotWithShape="1">
                <a:blip r:embed="rId4"/>
                <a:stretch>
                  <a:fillRect l="-1275" t="-672" r="-2833" b="-2689"/>
                </a:stretch>
              </a:blipFill>
            </p:spPr>
            <p:txBody>
              <a:bodyPr/>
              <a:lstStyle/>
              <a:p>
                <a:r>
                  <a:rPr lang="en-US">
                    <a:noFill/>
                  </a:rPr>
                  <a:t> </a:t>
                </a:r>
              </a:p>
            </p:txBody>
          </p:sp>
        </mc:Fallback>
      </mc:AlternateContent>
      <p:grpSp>
        <p:nvGrpSpPr>
          <p:cNvPr id="54" name="Group 53"/>
          <p:cNvGrpSpPr/>
          <p:nvPr/>
        </p:nvGrpSpPr>
        <p:grpSpPr>
          <a:xfrm>
            <a:off x="4533900" y="2813696"/>
            <a:ext cx="4418488" cy="3709327"/>
            <a:chOff x="1243556" y="564303"/>
            <a:chExt cx="5351417" cy="4529063"/>
          </a:xfrm>
        </p:grpSpPr>
        <p:sp>
          <p:nvSpPr>
            <p:cNvPr id="55" name="Oval 54"/>
            <p:cNvSpPr/>
            <p:nvPr/>
          </p:nvSpPr>
          <p:spPr>
            <a:xfrm>
              <a:off x="1688656" y="3849611"/>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1885699" y="387285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885699" y="3872858"/>
                  <a:ext cx="610287" cy="461665"/>
                </a:xfrm>
                <a:prstGeom prst="rect">
                  <a:avLst/>
                </a:prstGeom>
                <a:blipFill rotWithShape="1">
                  <a:blip r:embed="rId5"/>
                  <a:stretch>
                    <a:fillRect b="-5882"/>
                  </a:stretch>
                </a:blipFill>
              </p:spPr>
              <p:txBody>
                <a:bodyPr/>
                <a:lstStyle/>
                <a:p>
                  <a:r>
                    <a:rPr lang="en-US">
                      <a:noFill/>
                    </a:rPr>
                    <a:t> </a:t>
                  </a:r>
                </a:p>
              </p:txBody>
            </p:sp>
          </mc:Fallback>
        </mc:AlternateContent>
        <p:sp>
          <p:nvSpPr>
            <p:cNvPr id="57" name="Oval 56"/>
            <p:cNvSpPr/>
            <p:nvPr/>
          </p:nvSpPr>
          <p:spPr>
            <a:xfrm>
              <a:off x="2693689" y="3853727"/>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3748150" y="3857843"/>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p:cNvSpPr/>
            <p:nvPr/>
          </p:nvSpPr>
          <p:spPr>
            <a:xfrm>
              <a:off x="5408059" y="381515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2877194" y="3890646"/>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877194" y="3890646"/>
                  <a:ext cx="610287" cy="461665"/>
                </a:xfrm>
                <a:prstGeom prst="rect">
                  <a:avLst/>
                </a:prstGeom>
                <a:blipFill rotWithShape="1">
                  <a:blip r:embed="rId6"/>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940298" y="3884216"/>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3940298" y="3884216"/>
                  <a:ext cx="610287" cy="461665"/>
                </a:xfrm>
                <a:prstGeom prst="rect">
                  <a:avLst/>
                </a:prstGeom>
                <a:blipFill rotWithShape="1">
                  <a:blip r:embed="rId7"/>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5602240" y="3849611"/>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02240" y="3849611"/>
                  <a:ext cx="610287" cy="461665"/>
                </a:xfrm>
                <a:prstGeom prst="rect">
                  <a:avLst/>
                </a:prstGeom>
                <a:blipFill rotWithShape="1">
                  <a:blip r:embed="rId8"/>
                  <a:stretch>
                    <a:fillRect b="-5882"/>
                  </a:stretch>
                </a:blipFill>
              </p:spPr>
              <p:txBody>
                <a:bodyPr/>
                <a:lstStyle/>
                <a:p>
                  <a:r>
                    <a:rPr lang="en-US">
                      <a:noFill/>
                    </a:rPr>
                    <a:t> </a:t>
                  </a:r>
                </a:p>
              </p:txBody>
            </p:sp>
          </mc:Fallback>
        </mc:AlternateContent>
        <p:grpSp>
          <p:nvGrpSpPr>
            <p:cNvPr id="63" name="Group 62"/>
            <p:cNvGrpSpPr/>
            <p:nvPr/>
          </p:nvGrpSpPr>
          <p:grpSpPr>
            <a:xfrm>
              <a:off x="1243556" y="564303"/>
              <a:ext cx="5351417" cy="4529063"/>
              <a:chOff x="1243556" y="564303"/>
              <a:chExt cx="5351417" cy="4529063"/>
            </a:xfrm>
          </p:grpSpPr>
          <p:cxnSp>
            <p:nvCxnSpPr>
              <p:cNvPr id="64" name="Straight Arrow Connector 63"/>
              <p:cNvCxnSpPr>
                <a:stCxn id="66" idx="4"/>
                <a:endCxn id="73" idx="0"/>
              </p:cNvCxnSpPr>
              <p:nvPr/>
            </p:nvCxnSpPr>
            <p:spPr>
              <a:xfrm>
                <a:off x="2900755" y="3127653"/>
                <a:ext cx="1251504" cy="7301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6" idx="4"/>
                <a:endCxn id="75" idx="0"/>
              </p:cNvCxnSpPr>
              <p:nvPr/>
            </p:nvCxnSpPr>
            <p:spPr>
              <a:xfrm>
                <a:off x="2900755" y="3127653"/>
                <a:ext cx="2911413" cy="6875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67" idx="4"/>
                <a:endCxn id="75" idx="0"/>
              </p:cNvCxnSpPr>
              <p:nvPr/>
            </p:nvCxnSpPr>
            <p:spPr>
              <a:xfrm>
                <a:off x="3749038" y="3126660"/>
                <a:ext cx="2063130" cy="68849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66" idx="4"/>
                <a:endCxn id="62" idx="0"/>
              </p:cNvCxnSpPr>
              <p:nvPr/>
            </p:nvCxnSpPr>
            <p:spPr>
              <a:xfrm>
                <a:off x="2900755" y="3127653"/>
                <a:ext cx="197043" cy="72607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9" idx="4"/>
                <a:endCxn id="75" idx="0"/>
              </p:cNvCxnSpPr>
              <p:nvPr/>
            </p:nvCxnSpPr>
            <p:spPr>
              <a:xfrm>
                <a:off x="5025263" y="3100076"/>
                <a:ext cx="786905" cy="71507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69" idx="4"/>
                <a:endCxn id="73" idx="0"/>
              </p:cNvCxnSpPr>
              <p:nvPr/>
            </p:nvCxnSpPr>
            <p:spPr>
              <a:xfrm flipH="1">
                <a:off x="4152259" y="3100076"/>
                <a:ext cx="873004" cy="7577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9" idx="4"/>
                <a:endCxn id="62" idx="0"/>
              </p:cNvCxnSpPr>
              <p:nvPr/>
            </p:nvCxnSpPr>
            <p:spPr>
              <a:xfrm flipH="1">
                <a:off x="3097798" y="3100076"/>
                <a:ext cx="1927465" cy="7536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7" idx="4"/>
                <a:endCxn id="62" idx="0"/>
              </p:cNvCxnSpPr>
              <p:nvPr/>
            </p:nvCxnSpPr>
            <p:spPr>
              <a:xfrm flipH="1">
                <a:off x="3097798" y="3126660"/>
                <a:ext cx="651240" cy="7270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72" name="Group 71"/>
              <p:cNvGrpSpPr/>
              <p:nvPr/>
            </p:nvGrpSpPr>
            <p:grpSpPr>
              <a:xfrm>
                <a:off x="1243556" y="564303"/>
                <a:ext cx="5351417" cy="4529063"/>
                <a:chOff x="1243556" y="564303"/>
                <a:chExt cx="5351417" cy="4529063"/>
              </a:xfrm>
            </p:grpSpPr>
            <p:sp>
              <p:nvSpPr>
                <p:cNvPr id="73" name="Oval 72"/>
                <p:cNvSpPr/>
                <p:nvPr/>
              </p:nvSpPr>
              <p:spPr>
                <a:xfrm>
                  <a:off x="2496646" y="2319374"/>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p:cNvSpPr txBox="1"/>
                    <p:nvPr/>
                  </p:nvSpPr>
                  <p:spPr>
                    <a:xfrm>
                      <a:off x="2615757" y="2465064"/>
                      <a:ext cx="610287" cy="445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2615757" y="2465064"/>
                      <a:ext cx="610287" cy="445532"/>
                    </a:xfrm>
                    <a:prstGeom prst="rect">
                      <a:avLst/>
                    </a:prstGeom>
                    <a:blipFill rotWithShape="1">
                      <a:blip r:embed="rId9"/>
                      <a:stretch>
                        <a:fillRect b="-3077"/>
                      </a:stretch>
                    </a:blipFill>
                  </p:spPr>
                  <p:txBody>
                    <a:bodyPr/>
                    <a:lstStyle/>
                    <a:p>
                      <a:r>
                        <a:rPr lang="en-US">
                          <a:noFill/>
                        </a:rPr>
                        <a:t> </a:t>
                      </a:r>
                    </a:p>
                  </p:txBody>
                </p:sp>
              </mc:Fallback>
            </mc:AlternateContent>
            <p:sp>
              <p:nvSpPr>
                <p:cNvPr id="75" name="Oval 74"/>
                <p:cNvSpPr/>
                <p:nvPr/>
              </p:nvSpPr>
              <p:spPr>
                <a:xfrm>
                  <a:off x="3344929" y="2318381"/>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3443894" y="2465065"/>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3443894" y="2465065"/>
                      <a:ext cx="610287" cy="461665"/>
                    </a:xfrm>
                    <a:prstGeom prst="rect">
                      <a:avLst/>
                    </a:prstGeom>
                    <a:blipFill rotWithShape="1">
                      <a:blip r:embed="rId10"/>
                      <a:stretch>
                        <a:fillRect/>
                      </a:stretch>
                    </a:blipFill>
                  </p:spPr>
                  <p:txBody>
                    <a:bodyPr/>
                    <a:lstStyle/>
                    <a:p>
                      <a:r>
                        <a:rPr lang="en-US">
                          <a:noFill/>
                        </a:rPr>
                        <a:t> </a:t>
                      </a:r>
                    </a:p>
                  </p:txBody>
                </p:sp>
              </mc:Fallback>
            </mc:AlternateContent>
            <p:sp>
              <p:nvSpPr>
                <p:cNvPr id="77" name="Oval 76"/>
                <p:cNvSpPr/>
                <p:nvPr/>
              </p:nvSpPr>
              <p:spPr>
                <a:xfrm>
                  <a:off x="4621154" y="2291797"/>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TextBox 77"/>
                    <p:cNvSpPr txBox="1"/>
                    <p:nvPr/>
                  </p:nvSpPr>
                  <p:spPr>
                    <a:xfrm>
                      <a:off x="4650782" y="2465103"/>
                      <a:ext cx="898349" cy="445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b="0" i="1" baseline="-25000" dirty="0" smtClean="0">
                                <a:latin typeface="Cambria Math" panose="02040503050406030204" pitchFamily="18" charset="0"/>
                                <a:ea typeface="Helvetica" charset="0"/>
                                <a:cs typeface="Helvetica" charset="0"/>
                              </a:rPr>
                              <m:t>𝑘</m:t>
                            </m:r>
                            <m:r>
                              <a:rPr lang="en-US" sz="2000" b="0" i="1" baseline="-25000" dirty="0" smtClean="0">
                                <a:latin typeface="Cambria Math"/>
                                <a:ea typeface="Helvetica" charset="0"/>
                                <a:cs typeface="Helvetica" charset="0"/>
                              </a:rPr>
                              <m:t>+</m:t>
                            </m:r>
                            <m:r>
                              <a:rPr lang="en-US" sz="2000" b="0" i="1" baseline="-25000" dirty="0" smtClean="0">
                                <a:latin typeface="Cambria Math" panose="02040503050406030204" pitchFamily="18" charset="0"/>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4650782" y="2465103"/>
                      <a:ext cx="898349" cy="445532"/>
                    </a:xfrm>
                    <a:prstGeom prst="rect">
                      <a:avLst/>
                    </a:prstGeom>
                    <a:blipFill rotWithShape="1">
                      <a:blip r:embed="rId11"/>
                      <a:stretch>
                        <a:fillRect b="-18462"/>
                      </a:stretch>
                    </a:blipFill>
                  </p:spPr>
                  <p:txBody>
                    <a:bodyPr/>
                    <a:lstStyle/>
                    <a:p>
                      <a:r>
                        <a:rPr lang="en-US">
                          <a:noFill/>
                        </a:rPr>
                        <a:t> </a:t>
                      </a:r>
                    </a:p>
                  </p:txBody>
                </p:sp>
              </mc:Fallback>
            </mc:AlternateContent>
            <p:cxnSp>
              <p:nvCxnSpPr>
                <p:cNvPr id="79" name="Straight Arrow Connector 78"/>
                <p:cNvCxnSpPr>
                  <a:stCxn id="66" idx="4"/>
                  <a:endCxn id="60" idx="0"/>
                </p:cNvCxnSpPr>
                <p:nvPr/>
              </p:nvCxnSpPr>
              <p:spPr>
                <a:xfrm flipH="1">
                  <a:off x="2092765" y="3127653"/>
                  <a:ext cx="807990" cy="7219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67" idx="4"/>
                  <a:endCxn id="60" idx="0"/>
                </p:cNvCxnSpPr>
                <p:nvPr/>
              </p:nvCxnSpPr>
              <p:spPr>
                <a:xfrm flipH="1">
                  <a:off x="2092765" y="3126660"/>
                  <a:ext cx="1656273" cy="7229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69" idx="4"/>
                  <a:endCxn id="61" idx="0"/>
                </p:cNvCxnSpPr>
                <p:nvPr/>
              </p:nvCxnSpPr>
              <p:spPr>
                <a:xfrm flipH="1">
                  <a:off x="2190843" y="3100076"/>
                  <a:ext cx="2834420" cy="772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1243556" y="564303"/>
                  <a:ext cx="5351417" cy="4529063"/>
                  <a:chOff x="1243556" y="564303"/>
                  <a:chExt cx="5351417" cy="4529063"/>
                </a:xfrm>
              </p:grpSpPr>
              <p:sp>
                <p:nvSpPr>
                  <p:cNvPr id="83" name="Freeform 82"/>
                  <p:cNvSpPr/>
                  <p:nvPr/>
                </p:nvSpPr>
                <p:spPr>
                  <a:xfrm rot="5400000">
                    <a:off x="5588140" y="472534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Freeform 83"/>
                  <p:cNvSpPr/>
                  <p:nvPr/>
                </p:nvSpPr>
                <p:spPr>
                  <a:xfrm rot="5400000">
                    <a:off x="3929914" y="4736345"/>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Freeform 84"/>
                  <p:cNvSpPr/>
                  <p:nvPr/>
                </p:nvSpPr>
                <p:spPr>
                  <a:xfrm rot="5400000">
                    <a:off x="2851238" y="4755476"/>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Freeform 85"/>
                  <p:cNvSpPr/>
                  <p:nvPr/>
                </p:nvSpPr>
                <p:spPr>
                  <a:xfrm rot="5400000">
                    <a:off x="1817848" y="4755476"/>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1688656" y="997403"/>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TextBox 87"/>
                      <p:cNvSpPr txBox="1"/>
                      <p:nvPr/>
                    </p:nvSpPr>
                    <p:spPr>
                      <a:xfrm>
                        <a:off x="1885699" y="1020650"/>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1885699" y="1020650"/>
                        <a:ext cx="610287" cy="461665"/>
                      </a:xfrm>
                      <a:prstGeom prst="rect">
                        <a:avLst/>
                      </a:prstGeom>
                      <a:blipFill rotWithShape="1">
                        <a:blip r:embed="rId12"/>
                        <a:stretch>
                          <a:fillRect/>
                        </a:stretch>
                      </a:blipFill>
                    </p:spPr>
                    <p:txBody>
                      <a:bodyPr/>
                      <a:lstStyle/>
                      <a:p>
                        <a:r>
                          <a:rPr lang="en-US">
                            <a:noFill/>
                          </a:rPr>
                          <a:t> </a:t>
                        </a:r>
                      </a:p>
                    </p:txBody>
                  </p:sp>
                </mc:Fallback>
              </mc:AlternateContent>
              <p:sp>
                <p:nvSpPr>
                  <p:cNvPr id="89" name="Oval 88"/>
                  <p:cNvSpPr/>
                  <p:nvPr/>
                </p:nvSpPr>
                <p:spPr>
                  <a:xfrm>
                    <a:off x="2693689" y="1001519"/>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Oval 89"/>
                  <p:cNvSpPr/>
                  <p:nvPr/>
                </p:nvSpPr>
                <p:spPr>
                  <a:xfrm>
                    <a:off x="3748150" y="1005635"/>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3" name="TextBox 142"/>
                  <p:cNvSpPr txBox="1"/>
                  <p:nvPr/>
                </p:nvSpPr>
                <p:spPr>
                  <a:xfrm>
                    <a:off x="4650782" y="830679"/>
                    <a:ext cx="675811" cy="864324"/>
                  </a:xfrm>
                  <a:prstGeom prst="rect">
                    <a:avLst/>
                  </a:prstGeom>
                  <a:noFill/>
                </p:spPr>
                <p:txBody>
                  <a:bodyPr wrap="square" rtlCol="0">
                    <a:spAutoFit/>
                  </a:bodyPr>
                  <a:lstStyle/>
                  <a:p>
                    <a:r>
                      <a:rPr lang="en-US" sz="4000" dirty="0"/>
                      <a:t>…</a:t>
                    </a:r>
                  </a:p>
                </p:txBody>
              </p:sp>
              <p:sp>
                <p:nvSpPr>
                  <p:cNvPr id="144" name="Oval 143"/>
                  <p:cNvSpPr/>
                  <p:nvPr/>
                </p:nvSpPr>
                <p:spPr>
                  <a:xfrm>
                    <a:off x="5408059" y="96294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TextBox 144"/>
                  <p:cNvSpPr txBox="1"/>
                  <p:nvPr/>
                </p:nvSpPr>
                <p:spPr>
                  <a:xfrm>
                    <a:off x="1909506" y="593614"/>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0</a:t>
                    </a:r>
                  </a:p>
                </p:txBody>
              </p:sp>
              <p:sp>
                <p:nvSpPr>
                  <p:cNvPr id="146" name="TextBox 145"/>
                  <p:cNvSpPr txBox="1"/>
                  <p:nvPr/>
                </p:nvSpPr>
                <p:spPr>
                  <a:xfrm>
                    <a:off x="2952837" y="576773"/>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1</a:t>
                    </a:r>
                  </a:p>
                </p:txBody>
              </p:sp>
              <p:sp>
                <p:nvSpPr>
                  <p:cNvPr id="147" name="TextBox 146"/>
                  <p:cNvSpPr txBox="1"/>
                  <p:nvPr/>
                </p:nvSpPr>
                <p:spPr>
                  <a:xfrm>
                    <a:off x="3989521" y="582979"/>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1</a:t>
                    </a:r>
                  </a:p>
                </p:txBody>
              </p:sp>
              <p:sp>
                <p:nvSpPr>
                  <p:cNvPr id="148" name="TextBox 147"/>
                  <p:cNvSpPr txBox="1"/>
                  <p:nvPr/>
                </p:nvSpPr>
                <p:spPr>
                  <a:xfrm>
                    <a:off x="5669644" y="564303"/>
                    <a:ext cx="480640" cy="461665"/>
                  </a:xfrm>
                  <a:prstGeom prst="rect">
                    <a:avLst/>
                  </a:prstGeom>
                  <a:noFill/>
                </p:spPr>
                <p:txBody>
                  <a:bodyPr wrap="square" rtlCol="0">
                    <a:spAutoFit/>
                  </a:bodyPr>
                  <a:lstStyle/>
                  <a:p>
                    <a:r>
                      <a:rPr lang="en-US" sz="2400" dirty="0">
                        <a:latin typeface="Helvetica" charset="0"/>
                        <a:ea typeface="Helvetica" charset="0"/>
                        <a:cs typeface="Helvetica" charset="0"/>
                      </a:rPr>
                      <a:t>0</a:t>
                    </a:r>
                  </a:p>
                </p:txBody>
              </p:sp>
              <mc:AlternateContent xmlns:mc="http://schemas.openxmlformats.org/markup-compatibility/2006" xmlns:a14="http://schemas.microsoft.com/office/drawing/2010/main">
                <mc:Choice Requires="a14">
                  <p:sp>
                    <p:nvSpPr>
                      <p:cNvPr id="149" name="TextBox 148"/>
                      <p:cNvSpPr txBox="1"/>
                      <p:nvPr/>
                    </p:nvSpPr>
                    <p:spPr>
                      <a:xfrm>
                        <a:off x="2877194" y="103843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2877194" y="1038438"/>
                        <a:ext cx="610287"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p:cNvSpPr txBox="1"/>
                      <p:nvPr/>
                    </p:nvSpPr>
                    <p:spPr>
                      <a:xfrm>
                        <a:off x="3940298" y="103200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3940298" y="1032008"/>
                        <a:ext cx="610287" cy="461665"/>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p:cNvSpPr txBox="1"/>
                      <p:nvPr/>
                    </p:nvSpPr>
                    <p:spPr>
                      <a:xfrm>
                        <a:off x="5602240" y="997403"/>
                        <a:ext cx="610287" cy="445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smtClean="0">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5602240" y="997403"/>
                        <a:ext cx="610287" cy="445532"/>
                      </a:xfrm>
                      <a:prstGeom prst="rect">
                        <a:avLst/>
                      </a:prstGeom>
                      <a:blipFill rotWithShape="1">
                        <a:blip r:embed="rId15"/>
                        <a:stretch>
                          <a:fillRect/>
                        </a:stretch>
                      </a:blipFill>
                    </p:spPr>
                    <p:txBody>
                      <a:bodyPr/>
                      <a:lstStyle/>
                      <a:p>
                        <a:r>
                          <a:rPr lang="en-US">
                            <a:noFill/>
                          </a:rPr>
                          <a:t> </a:t>
                        </a:r>
                      </a:p>
                    </p:txBody>
                  </p:sp>
                </mc:Fallback>
              </mc:AlternateContent>
              <p:sp>
                <p:nvSpPr>
                  <p:cNvPr id="152" name="TextBox 151"/>
                  <p:cNvSpPr txBox="1"/>
                  <p:nvPr/>
                </p:nvSpPr>
                <p:spPr>
                  <a:xfrm>
                    <a:off x="4667079" y="3675091"/>
                    <a:ext cx="538930" cy="707885"/>
                  </a:xfrm>
                  <a:prstGeom prst="rect">
                    <a:avLst/>
                  </a:prstGeom>
                  <a:noFill/>
                </p:spPr>
                <p:txBody>
                  <a:bodyPr wrap="none" rtlCol="0">
                    <a:spAutoFit/>
                  </a:bodyPr>
                  <a:lstStyle/>
                  <a:p>
                    <a:r>
                      <a:rPr lang="en-US" sz="4000" dirty="0"/>
                      <a:t>…</a:t>
                    </a:r>
                  </a:p>
                </p:txBody>
              </p:sp>
              <p:sp>
                <p:nvSpPr>
                  <p:cNvPr id="153" name="Freeform 152"/>
                  <p:cNvSpPr/>
                  <p:nvPr/>
                </p:nvSpPr>
                <p:spPr>
                  <a:xfrm>
                    <a:off x="6150284" y="1582178"/>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Freeform 153"/>
                  <p:cNvSpPr/>
                  <p:nvPr/>
                </p:nvSpPr>
                <p:spPr>
                  <a:xfrm flipH="1">
                    <a:off x="1243556" y="1533742"/>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sp>
        <p:nvSpPr>
          <p:cNvPr id="94" name="TextBox 93"/>
          <p:cNvSpPr txBox="1"/>
          <p:nvPr/>
        </p:nvSpPr>
        <p:spPr>
          <a:xfrm>
            <a:off x="6840117" y="4150548"/>
            <a:ext cx="557995"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0134979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458200" cy="5105400"/>
              </a:xfrm>
            </p:spPr>
            <p:txBody>
              <a:bodyPr>
                <a:normAutofit/>
              </a:bodyPr>
              <a:lstStyle/>
              <a:p>
                <a:pPr marL="182880" lvl="1"/>
                <a:r>
                  <a:rPr lang="en-US" sz="2400" dirty="0">
                    <a:solidFill>
                      <a:schemeClr val="tx2">
                        <a:lumMod val="75000"/>
                      </a:schemeClr>
                    </a:solidFill>
                  </a:rPr>
                  <a:t>Theorem 4:</a:t>
                </a:r>
                <a:r>
                  <a:rPr lang="en-US" sz="2400" dirty="0"/>
                  <a:t>  Assume </a:t>
                </a:r>
                <a14:m>
                  <m:oMath xmlns:m="http://schemas.openxmlformats.org/officeDocument/2006/math">
                    <m:r>
                      <m:rPr>
                        <m:sty m:val="p"/>
                      </m:rPr>
                      <a:rPr lang="en-US" sz="2400" i="1" dirty="0">
                        <a:latin typeface="Cambria Math"/>
                      </a:rPr>
                      <m:t>γ</m:t>
                    </m:r>
                    <m:r>
                      <a:rPr lang="en-US" sz="2400" i="1" dirty="0">
                        <a:latin typeface="Cambria Math"/>
                      </a:rPr>
                      <m:t> ≥ </m:t>
                    </m:r>
                    <m:r>
                      <a:rPr lang="en-US" sz="2400" i="1" dirty="0">
                        <a:latin typeface="Cambria Math"/>
                      </a:rPr>
                      <m:t>𝑐</m:t>
                    </m:r>
                    <m:r>
                      <a:rPr lang="en-US" sz="2400" i="1" dirty="0">
                        <a:latin typeface="Cambria Math"/>
                      </a:rPr>
                      <m:t> </m:t>
                    </m:r>
                    <m:r>
                      <m:rPr>
                        <m:sty m:val="p"/>
                      </m:rPr>
                      <a:rPr lang="en-US" sz="2400" i="1" dirty="0">
                        <a:latin typeface="Cambria Math"/>
                      </a:rPr>
                      <m:t>log</m:t>
                    </m:r>
                    <m:func>
                      <m:funcPr>
                        <m:ctrlPr>
                          <a:rPr lang="en-US" sz="2400" i="1" dirty="0">
                            <a:latin typeface="Cambria Math" panose="02040503050406030204" pitchFamily="18" charset="0"/>
                          </a:rPr>
                        </m:ctrlPr>
                      </m:funcPr>
                      <m:fName>
                        <m:r>
                          <a:rPr lang="en-US" sz="2400" i="1" dirty="0">
                            <a:latin typeface="Cambria Math"/>
                          </a:rPr>
                          <m:t>(</m:t>
                        </m:r>
                      </m:fName>
                      <m:e>
                        <m:r>
                          <a:rPr lang="en-US" sz="2400" i="1" dirty="0">
                            <a:latin typeface="Cambria Math"/>
                          </a:rPr>
                          <m:t>𝑛</m:t>
                        </m:r>
                      </m:e>
                    </m:func>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𝑠</m:t>
                        </m:r>
                      </m:sub>
                    </m:sSub>
                    <m:r>
                      <a:rPr lang="en-US" sz="2400" i="1" dirty="0">
                        <a:latin typeface="Cambria Math"/>
                      </a:rPr>
                      <m:t> </m:t>
                    </m:r>
                    <m:r>
                      <a:rPr lang="en-US" sz="2400" i="1" dirty="0">
                        <a:latin typeface="Cambria Math" panose="02040503050406030204" pitchFamily="18" charset="0"/>
                      </a:rPr>
                      <m:t>/</m:t>
                    </m:r>
                    <m:r>
                      <m:rPr>
                        <m:sty m:val="p"/>
                      </m:rPr>
                      <a:rPr lang="en-US" sz="2400" i="1" dirty="0">
                        <a:latin typeface="Cambria Math"/>
                      </a:rPr>
                      <m:t>δ</m:t>
                    </m:r>
                  </m:oMath>
                </a14:m>
                <a:r>
                  <a:rPr lang="en-US" sz="2400" i="1" dirty="0">
                    <a:latin typeface="Cambria Math"/>
                  </a:rPr>
                  <a:t>).   </a:t>
                </a:r>
                <a:r>
                  <a:rPr lang="en-US" sz="2400" dirty="0"/>
                  <a:t>Then from any state, with probability </a:t>
                </a:r>
                <a14:m>
                  <m:oMath xmlns:m="http://schemas.openxmlformats.org/officeDocument/2006/math">
                    <m:r>
                      <a:rPr lang="en-US" sz="2400" i="1" dirty="0">
                        <a:latin typeface="Cambria Math"/>
                      </a:rPr>
                      <m:t>≥1 − </m:t>
                    </m:r>
                    <m:r>
                      <m:rPr>
                        <m:sty m:val="p"/>
                      </m:rPr>
                      <a:rPr lang="en-US" sz="2400" i="1" dirty="0">
                        <a:latin typeface="Cambria Math"/>
                      </a:rPr>
                      <m:t>δ</m:t>
                    </m:r>
                    <m:r>
                      <a:rPr lang="en-US" sz="2400" b="0" i="1" dirty="0" smtClean="0">
                        <a:latin typeface="Cambria Math"/>
                      </a:rPr>
                      <m:t>, </m:t>
                    </m:r>
                  </m:oMath>
                </a14:m>
                <a:r>
                  <a:rPr lang="en-US" sz="2400" dirty="0"/>
                  <a:t> the network converges, within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458200" cy="5105400"/>
              </a:xfrm>
              <a:blipFill rotWithShape="1">
                <a:blip r:embed="rId3"/>
                <a:stretch>
                  <a:fillRect l="-649" t="-955"/>
                </a:stretch>
              </a:blipFill>
            </p:spPr>
            <p:txBody>
              <a:bodyPr/>
              <a:lstStyle/>
              <a:p>
                <a:r>
                  <a:rPr lang="en-US">
                    <a:noFill/>
                  </a:rPr>
                  <a:t> </a:t>
                </a:r>
              </a:p>
            </p:txBody>
          </p:sp>
        </mc:Fallback>
      </mc:AlternateContent>
      <p:sp>
        <p:nvSpPr>
          <p:cNvPr id="54" name="Title 1"/>
          <p:cNvSpPr txBox="1">
            <a:spLocks/>
          </p:cNvSpPr>
          <p:nvPr/>
        </p:nvSpPr>
        <p:spPr>
          <a:xfrm>
            <a:off x="457200" y="533400"/>
            <a:ext cx="82296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Faster Solution with More Inhibitors</a:t>
            </a:r>
          </a:p>
        </p:txBody>
      </p:sp>
      <mc:AlternateContent xmlns:mc="http://schemas.openxmlformats.org/markup-compatibility/2006" xmlns:a14="http://schemas.microsoft.com/office/drawing/2010/main">
        <mc:Choice Requires="a14">
          <p:sp>
            <p:nvSpPr>
              <p:cNvPr id="55" name="Content Placeholder 2"/>
              <p:cNvSpPr txBox="1">
                <a:spLocks/>
              </p:cNvSpPr>
              <p:nvPr/>
            </p:nvSpPr>
            <p:spPr>
              <a:xfrm>
                <a:off x="457200" y="2362200"/>
                <a:ext cx="3792328" cy="23707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a:buNone/>
                </a:pP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𝑐</m:t>
                        </m:r>
                      </m:sub>
                    </m:sSub>
                    <m:r>
                      <a:rPr lang="en-US" sz="2400" i="1" dirty="0">
                        <a:latin typeface="Cambria Math"/>
                      </a:rPr>
                      <m:t>≈</m:t>
                    </m:r>
                    <m:r>
                      <a:rPr lang="en-US" sz="2400" b="0" i="1" dirty="0" smtClean="0">
                        <a:latin typeface="Cambria Math" panose="02040503050406030204" pitchFamily="18" charset="0"/>
                      </a:rPr>
                      <m:t>𝑐</m:t>
                    </m:r>
                    <m:r>
                      <a:rPr lang="en-US" sz="2400" b="0" i="1" dirty="0" smtClean="0">
                        <a:latin typeface="Cambria Math" panose="02040503050406030204" pitchFamily="18" charset="0"/>
                      </a:rPr>
                      <m:t> </m:t>
                    </m:r>
                    <m:r>
                      <a:rPr lang="en-US" sz="2400" i="1" dirty="0" smtClean="0">
                        <a:latin typeface="Cambria Math" panose="02040503050406030204" pitchFamily="18" charset="0"/>
                      </a:rPr>
                      <m:t>𝑘</m:t>
                    </m:r>
                    <m:func>
                      <m:funcPr>
                        <m:ctrlPr>
                          <a:rPr lang="en-US" sz="2400" i="1" dirty="0">
                            <a:latin typeface="Cambria Math" panose="02040503050406030204" pitchFamily="18" charset="0"/>
                          </a:rPr>
                        </m:ctrlPr>
                      </m:funcPr>
                      <m:fName>
                        <m:sSup>
                          <m:sSupPr>
                            <m:ctrlPr>
                              <a:rPr lang="en-US" sz="2400" i="1" dirty="0" smtClean="0">
                                <a:latin typeface="Cambria Math" panose="02040503050406030204" pitchFamily="18" charset="0"/>
                              </a:rPr>
                            </m:ctrlPr>
                          </m:sSupPr>
                          <m:e>
                            <m:r>
                              <m:rPr>
                                <m:sty m:val="p"/>
                              </m:rPr>
                              <a:rPr lang="en-US" sz="2400" dirty="0" smtClean="0">
                                <a:latin typeface="Cambria Math" panose="02040503050406030204" pitchFamily="18" charset="0"/>
                              </a:rPr>
                              <m:t>log</m:t>
                            </m:r>
                          </m:e>
                          <m:sup>
                            <m:f>
                              <m:fPr>
                                <m:ctrlPr>
                                  <a:rPr lang="en-US" sz="2400" i="1" dirty="0" smtClean="0">
                                    <a:latin typeface="Cambria Math" panose="02040503050406030204" pitchFamily="18" charset="0"/>
                                  </a:rPr>
                                </m:ctrlPr>
                              </m:fPr>
                              <m:num>
                                <m:r>
                                  <a:rPr lang="en-US" sz="2400" dirty="0" smtClean="0">
                                    <a:latin typeface="Cambria Math" panose="02040503050406030204" pitchFamily="18" charset="0"/>
                                  </a:rPr>
                                  <m:t>1</m:t>
                                </m:r>
                              </m:num>
                              <m:den>
                                <m:r>
                                  <m:rPr>
                                    <m:sty m:val="p"/>
                                  </m:rPr>
                                  <a:rPr lang="en-US" sz="2400" dirty="0" smtClean="0">
                                    <a:latin typeface="Cambria Math" panose="02040503050406030204" pitchFamily="18" charset="0"/>
                                  </a:rPr>
                                  <m:t>k</m:t>
                                </m:r>
                              </m:den>
                            </m:f>
                          </m:sup>
                        </m:sSup>
                        <m:r>
                          <a:rPr lang="en-US" sz="2400" dirty="0" smtClean="0">
                            <a:latin typeface="Cambria Math" panose="02040503050406030204" pitchFamily="18" charset="0"/>
                          </a:rPr>
                          <m:t> </m:t>
                        </m:r>
                        <m:r>
                          <m:rPr>
                            <m:sty m:val="p"/>
                          </m:rPr>
                          <a:rPr lang="en-US" sz="2400" dirty="0" smtClean="0">
                            <a:latin typeface="Cambria Math" panose="02040503050406030204" pitchFamily="18" charset="0"/>
                          </a:rPr>
                          <m:t>n</m:t>
                        </m:r>
                        <m:r>
                          <a:rPr lang="en-US" sz="2400" dirty="0" smtClean="0">
                            <a:latin typeface="Cambria Math" panose="02040503050406030204" pitchFamily="18" charset="0"/>
                          </a:rPr>
                          <m:t> </m:t>
                        </m:r>
                        <m:r>
                          <m:rPr>
                            <m:sty m:val="p"/>
                          </m:rPr>
                          <a:rPr lang="en-US" sz="2400" dirty="0">
                            <a:latin typeface="Cambria Math"/>
                          </a:rPr>
                          <m:t>log</m:t>
                        </m:r>
                      </m:fName>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i="1" dirty="0">
                                    <a:latin typeface="Cambria Math"/>
                                  </a:rPr>
                                  <m:t>1</m:t>
                                </m:r>
                              </m:num>
                              <m:den>
                                <m:r>
                                  <a:rPr lang="en-US" sz="2400" i="1" dirty="0">
                                    <a:latin typeface="Cambria Math"/>
                                  </a:rPr>
                                  <m:t>𝛿</m:t>
                                </m:r>
                              </m:den>
                            </m:f>
                          </m:e>
                        </m:d>
                      </m:e>
                    </m:func>
                  </m:oMath>
                </a14:m>
                <a:r>
                  <a:rPr lang="en-US" sz="2400" dirty="0"/>
                  <a:t>,       to a single firing output corresponding to a firing input, and remains stable for time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𝑠</m:t>
                        </m:r>
                      </m:sub>
                    </m:sSub>
                  </m:oMath>
                </a14:m>
                <a:r>
                  <a:rPr lang="en-US" sz="2400" dirty="0"/>
                  <a:t>.</a:t>
                </a:r>
              </a:p>
              <a:p>
                <a:endParaRPr lang="en-US" dirty="0"/>
              </a:p>
            </p:txBody>
          </p:sp>
        </mc:Choice>
        <mc:Fallback xmlns="">
          <p:sp>
            <p:nvSpPr>
              <p:cNvPr id="55" name="Content Placeholder 2"/>
              <p:cNvSpPr txBox="1">
                <a:spLocks noRot="1" noChangeAspect="1" noMove="1" noResize="1" noEditPoints="1" noAdjustHandles="1" noChangeArrowheads="1" noChangeShapeType="1" noTextEdit="1"/>
              </p:cNvSpPr>
              <p:nvPr/>
            </p:nvSpPr>
            <p:spPr>
              <a:xfrm>
                <a:off x="457200" y="2362200"/>
                <a:ext cx="3792328" cy="2370747"/>
              </a:xfrm>
              <a:prstGeom prst="rect">
                <a:avLst/>
              </a:prstGeom>
              <a:blipFill rotWithShape="1">
                <a:blip r:embed="rId4"/>
                <a:stretch>
                  <a:fillRect l="-2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Content Placeholder 2"/>
              <p:cNvSpPr txBox="1">
                <a:spLocks/>
              </p:cNvSpPr>
              <p:nvPr/>
            </p:nvSpPr>
            <p:spPr>
              <a:xfrm>
                <a:off x="94738" y="4570516"/>
                <a:ext cx="3944728" cy="205589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1" indent="-342900"/>
                <a:r>
                  <a:rPr lang="en-US" sz="2400" dirty="0">
                    <a:solidFill>
                      <a:schemeClr val="tx2">
                        <a:lumMod val="75000"/>
                      </a:schemeClr>
                    </a:solidFill>
                  </a:rPr>
                  <a:t>In other words:</a:t>
                </a:r>
              </a:p>
              <a:p>
                <a:pPr marL="342900" lvl="1" indent="-342900"/>
                <a:r>
                  <a:rPr lang="en-US" sz="2400" dirty="0"/>
                  <a:t>If </a:t>
                </a:r>
                <a14:m>
                  <m:oMath xmlns:m="http://schemas.openxmlformats.org/officeDocument/2006/math">
                    <m:r>
                      <m:rPr>
                        <m:sty m:val="p"/>
                      </m:rPr>
                      <a:rPr lang="en-US" sz="2400" i="1" dirty="0">
                        <a:latin typeface="Cambria Math"/>
                      </a:rPr>
                      <m:t>γ</m:t>
                    </m:r>
                    <m:r>
                      <a:rPr lang="en-US" sz="2400" i="1" dirty="0">
                        <a:latin typeface="Cambria Math"/>
                      </a:rPr>
                      <m:t> ≥ </m:t>
                    </m:r>
                    <m:r>
                      <a:rPr lang="en-US" sz="2400" i="1" dirty="0">
                        <a:latin typeface="Cambria Math"/>
                      </a:rPr>
                      <m:t>𝑐</m:t>
                    </m:r>
                    <m:r>
                      <a:rPr lang="en-US" sz="2400" i="1" dirty="0">
                        <a:latin typeface="Cambria Math"/>
                      </a:rPr>
                      <m:t> </m:t>
                    </m:r>
                    <m:r>
                      <m:rPr>
                        <m:sty m:val="p"/>
                      </m:rPr>
                      <a:rPr lang="en-US" sz="2400" i="1" dirty="0">
                        <a:latin typeface="Cambria Math"/>
                      </a:rPr>
                      <m:t>log</m:t>
                    </m:r>
                    <m:func>
                      <m:funcPr>
                        <m:ctrlPr>
                          <a:rPr lang="en-US" sz="2400" i="1" dirty="0">
                            <a:latin typeface="Cambria Math" panose="02040503050406030204" pitchFamily="18" charset="0"/>
                          </a:rPr>
                        </m:ctrlPr>
                      </m:funcPr>
                      <m:fName>
                        <m:r>
                          <a:rPr lang="en-US" sz="2400" i="1" dirty="0">
                            <a:latin typeface="Cambria Math"/>
                          </a:rPr>
                          <m:t>(</m:t>
                        </m:r>
                      </m:fName>
                      <m:e>
                        <m:r>
                          <a:rPr lang="en-US" sz="2400" i="1" dirty="0">
                            <a:latin typeface="Cambria Math"/>
                          </a:rPr>
                          <m:t>𝑛</m:t>
                        </m:r>
                      </m:e>
                    </m:func>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𝑠</m:t>
                        </m:r>
                      </m:sub>
                    </m:sSub>
                    <m:r>
                      <a:rPr lang="en-US" sz="2400" i="1" dirty="0">
                        <a:latin typeface="Cambria Math"/>
                      </a:rPr>
                      <m:t> /</m:t>
                    </m:r>
                    <m:r>
                      <m:rPr>
                        <m:sty m:val="p"/>
                      </m:rPr>
                      <a:rPr lang="en-US" sz="2400" i="1" dirty="0">
                        <a:latin typeface="Cambria Math" panose="02040503050406030204" pitchFamily="18" charset="0"/>
                      </a:rPr>
                      <m:t>δ</m:t>
                    </m:r>
                  </m:oMath>
                </a14:m>
                <a:r>
                  <a:rPr lang="en-US" sz="2400" i="1" dirty="0">
                    <a:latin typeface="Cambria Math"/>
                  </a:rPr>
                  <a:t>)</a:t>
                </a:r>
                <a:r>
                  <a:rPr lang="en-US" sz="2400" dirty="0"/>
                  <a:t>, then the network solves </a:t>
                </a:r>
                <a14:m>
                  <m:oMath xmlns:m="http://schemas.openxmlformats.org/officeDocument/2006/math">
                    <m:r>
                      <a:rPr lang="en-US" sz="2400" i="1" dirty="0">
                        <a:latin typeface="Cambria Math"/>
                      </a:rPr>
                      <m:t>𝑊𝑇𝐴</m:t>
                    </m:r>
                    <m:d>
                      <m:dPr>
                        <m:ctrlPr>
                          <a:rPr lang="en-US" sz="2400" i="1" dirty="0">
                            <a:latin typeface="Cambria Math" panose="02040503050406030204" pitchFamily="18" charset="0"/>
                          </a:rPr>
                        </m:ctrlPr>
                      </m:dPr>
                      <m:e>
                        <m:r>
                          <a:rPr lang="en-US" sz="2400" i="1" dirty="0" err="1">
                            <a:latin typeface="Cambria Math"/>
                          </a:rPr>
                          <m:t>𝑛</m:t>
                        </m:r>
                        <m:r>
                          <a:rPr lang="en-US" sz="2400" i="1" dirty="0" err="1">
                            <a:latin typeface="Cambria Math"/>
                          </a:rPr>
                          <m:t>,</m:t>
                        </m:r>
                        <m:sSub>
                          <m:sSubPr>
                            <m:ctrlPr>
                              <a:rPr lang="en-US" sz="2400" i="1" dirty="0" err="1">
                                <a:latin typeface="Cambria Math" panose="02040503050406030204" pitchFamily="18" charset="0"/>
                              </a:rPr>
                            </m:ctrlPr>
                          </m:sSubPr>
                          <m:e>
                            <m:r>
                              <a:rPr lang="en-US" sz="2400" i="1" dirty="0" err="1">
                                <a:latin typeface="Cambria Math"/>
                              </a:rPr>
                              <m:t>𝑡</m:t>
                            </m:r>
                          </m:e>
                          <m:sub>
                            <m:r>
                              <a:rPr lang="en-US" sz="2400" i="1" dirty="0" err="1">
                                <a:latin typeface="Cambria Math"/>
                              </a:rPr>
                              <m:t>𝑐</m:t>
                            </m:r>
                          </m:sub>
                        </m:sSub>
                        <m:r>
                          <a:rPr lang="en-US" sz="2400" i="1" dirty="0">
                            <a:latin typeface="Cambria Math"/>
                          </a:rPr>
                          <m:t>, </m:t>
                        </m:r>
                        <m:sSub>
                          <m:sSubPr>
                            <m:ctrlPr>
                              <a:rPr lang="en-US" sz="2400" i="1" dirty="0" err="1">
                                <a:latin typeface="Cambria Math" panose="02040503050406030204" pitchFamily="18" charset="0"/>
                              </a:rPr>
                            </m:ctrlPr>
                          </m:sSubPr>
                          <m:e>
                            <m:r>
                              <a:rPr lang="en-US" sz="2400" i="1" dirty="0" err="1">
                                <a:latin typeface="Cambria Math"/>
                              </a:rPr>
                              <m:t>𝑡</m:t>
                            </m:r>
                          </m:e>
                          <m:sub>
                            <m:r>
                              <a:rPr lang="en-US" sz="2400" i="1" dirty="0" err="1">
                                <a:latin typeface="Cambria Math"/>
                              </a:rPr>
                              <m:t>𝑠</m:t>
                            </m:r>
                          </m:sub>
                        </m:sSub>
                        <m:r>
                          <a:rPr lang="en-US" sz="2400" i="1" dirty="0">
                            <a:latin typeface="Cambria Math"/>
                          </a:rPr>
                          <m:t>, </m:t>
                        </m:r>
                        <m:r>
                          <m:rPr>
                            <m:sty m:val="p"/>
                          </m:rPr>
                          <a:rPr lang="en-US" sz="2400" i="1" dirty="0">
                            <a:latin typeface="Cambria Math"/>
                          </a:rPr>
                          <m:t>δ</m:t>
                        </m:r>
                      </m:e>
                    </m:d>
                    <m:r>
                      <a:rPr lang="en-US" sz="2400" i="1" dirty="0">
                        <a:latin typeface="Cambria Math"/>
                      </a:rPr>
                      <m:t> </m:t>
                    </m:r>
                    <m:r>
                      <a:rPr lang="en-US" sz="2400" dirty="0">
                        <a:latin typeface="Cambria Math"/>
                      </a:rPr>
                      <m:t>, </m:t>
                    </m:r>
                  </m:oMath>
                </a14:m>
                <a:r>
                  <a:rPr lang="en-US" sz="2400" dirty="0"/>
                  <a:t>with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𝑡</m:t>
                        </m:r>
                      </m:e>
                      <m:sub>
                        <m:r>
                          <a:rPr lang="en-US" sz="2400" i="1" dirty="0">
                            <a:latin typeface="Cambria Math"/>
                          </a:rPr>
                          <m:t>𝑐</m:t>
                        </m:r>
                      </m:sub>
                    </m:sSub>
                    <m:r>
                      <a:rPr lang="en-US" sz="2400" i="1" dirty="0">
                        <a:latin typeface="Cambria Math"/>
                      </a:rPr>
                      <m:t>≈</m:t>
                    </m:r>
                    <m:r>
                      <a:rPr lang="en-US" sz="2400" b="0" i="1" dirty="0" smtClean="0">
                        <a:latin typeface="Cambria Math" panose="02040503050406030204" pitchFamily="18" charset="0"/>
                      </a:rPr>
                      <m:t>𝑐</m:t>
                    </m:r>
                    <m:r>
                      <a:rPr lang="en-US" sz="2400" b="0" i="1" dirty="0" smtClean="0">
                        <a:latin typeface="Cambria Math" panose="02040503050406030204" pitchFamily="18" charset="0"/>
                      </a:rPr>
                      <m:t> </m:t>
                    </m:r>
                    <m:r>
                      <a:rPr lang="en-US" sz="2400" i="1" dirty="0" smtClean="0">
                        <a:latin typeface="Cambria Math" panose="02040503050406030204" pitchFamily="18" charset="0"/>
                      </a:rPr>
                      <m:t>𝑘</m:t>
                    </m:r>
                    <m:func>
                      <m:funcPr>
                        <m:ctrlPr>
                          <a:rPr lang="en-US" sz="2400" i="1" dirty="0">
                            <a:latin typeface="Cambria Math" panose="02040503050406030204" pitchFamily="18" charset="0"/>
                          </a:rPr>
                        </m:ctrlPr>
                      </m:funcPr>
                      <m:fName>
                        <m:sSup>
                          <m:sSupPr>
                            <m:ctrlPr>
                              <a:rPr lang="en-US" sz="2400" i="1" dirty="0" smtClean="0">
                                <a:latin typeface="Cambria Math" panose="02040503050406030204" pitchFamily="18" charset="0"/>
                              </a:rPr>
                            </m:ctrlPr>
                          </m:sSupPr>
                          <m:e>
                            <m:r>
                              <m:rPr>
                                <m:sty m:val="p"/>
                              </m:rPr>
                              <a:rPr lang="en-US" sz="2400" dirty="0" smtClean="0">
                                <a:latin typeface="Cambria Math" panose="02040503050406030204" pitchFamily="18" charset="0"/>
                              </a:rPr>
                              <m:t>log</m:t>
                            </m:r>
                          </m:e>
                          <m:sup>
                            <m:f>
                              <m:fPr>
                                <m:ctrlPr>
                                  <a:rPr lang="en-US" sz="2400" i="1" dirty="0" smtClean="0">
                                    <a:latin typeface="Cambria Math" panose="02040503050406030204" pitchFamily="18" charset="0"/>
                                  </a:rPr>
                                </m:ctrlPr>
                              </m:fPr>
                              <m:num>
                                <m:r>
                                  <a:rPr lang="en-US" sz="2400" dirty="0" smtClean="0">
                                    <a:latin typeface="Cambria Math" panose="02040503050406030204" pitchFamily="18" charset="0"/>
                                  </a:rPr>
                                  <m:t>1</m:t>
                                </m:r>
                              </m:num>
                              <m:den>
                                <m:r>
                                  <m:rPr>
                                    <m:sty m:val="p"/>
                                  </m:rPr>
                                  <a:rPr lang="en-US" sz="2400" dirty="0" smtClean="0">
                                    <a:latin typeface="Cambria Math" panose="02040503050406030204" pitchFamily="18" charset="0"/>
                                  </a:rPr>
                                  <m:t>k</m:t>
                                </m:r>
                              </m:den>
                            </m:f>
                          </m:sup>
                        </m:sSup>
                        <m:r>
                          <a:rPr lang="en-US" sz="2400" dirty="0" smtClean="0">
                            <a:latin typeface="Cambria Math" panose="02040503050406030204" pitchFamily="18" charset="0"/>
                          </a:rPr>
                          <m:t> </m:t>
                        </m:r>
                        <m:r>
                          <m:rPr>
                            <m:sty m:val="p"/>
                          </m:rPr>
                          <a:rPr lang="en-US" sz="2400" dirty="0" smtClean="0">
                            <a:latin typeface="Cambria Math" panose="02040503050406030204" pitchFamily="18" charset="0"/>
                          </a:rPr>
                          <m:t>n</m:t>
                        </m:r>
                        <m:r>
                          <a:rPr lang="en-US" sz="2400" dirty="0" smtClean="0">
                            <a:latin typeface="Cambria Math" panose="02040503050406030204" pitchFamily="18" charset="0"/>
                          </a:rPr>
                          <m:t> </m:t>
                        </m:r>
                        <m:r>
                          <m:rPr>
                            <m:sty m:val="p"/>
                          </m:rPr>
                          <a:rPr lang="en-US" sz="2400" dirty="0">
                            <a:latin typeface="Cambria Math"/>
                          </a:rPr>
                          <m:t>log</m:t>
                        </m:r>
                      </m:fName>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i="1" dirty="0">
                                    <a:latin typeface="Cambria Math"/>
                                  </a:rPr>
                                  <m:t>1</m:t>
                                </m:r>
                              </m:num>
                              <m:den>
                                <m:r>
                                  <a:rPr lang="en-US" sz="2400" i="1" dirty="0">
                                    <a:latin typeface="Cambria Math"/>
                                  </a:rPr>
                                  <m:t>𝛿</m:t>
                                </m:r>
                              </m:den>
                            </m:f>
                          </m:e>
                        </m:d>
                      </m:e>
                    </m:func>
                  </m:oMath>
                </a14:m>
                <a:r>
                  <a:rPr lang="en-US" sz="2400" dirty="0"/>
                  <a:t>.</a:t>
                </a:r>
              </a:p>
              <a:p>
                <a:endParaRPr lang="en-US" dirty="0"/>
              </a:p>
            </p:txBody>
          </p:sp>
        </mc:Choice>
        <mc:Fallback xmlns="">
          <p:sp>
            <p:nvSpPr>
              <p:cNvPr id="56" name="Content Placeholder 2"/>
              <p:cNvSpPr txBox="1">
                <a:spLocks noRot="1" noChangeAspect="1" noMove="1" noResize="1" noEditPoints="1" noAdjustHandles="1" noChangeArrowheads="1" noChangeShapeType="1" noTextEdit="1"/>
              </p:cNvSpPr>
              <p:nvPr/>
            </p:nvSpPr>
            <p:spPr>
              <a:xfrm>
                <a:off x="94738" y="4570516"/>
                <a:ext cx="3944728" cy="2055897"/>
              </a:xfrm>
              <a:prstGeom prst="rect">
                <a:avLst/>
              </a:prstGeom>
              <a:blipFill>
                <a:blip r:embed="rId5"/>
                <a:stretch>
                  <a:fillRect l="-1391" t="-3858" b="-1484"/>
                </a:stretch>
              </a:blipFill>
            </p:spPr>
            <p:txBody>
              <a:bodyPr/>
              <a:lstStyle/>
              <a:p>
                <a:r>
                  <a:rPr lang="en-US">
                    <a:noFill/>
                  </a:rPr>
                  <a:t> </a:t>
                </a:r>
              </a:p>
            </p:txBody>
          </p:sp>
        </mc:Fallback>
      </mc:AlternateContent>
      <p:grpSp>
        <p:nvGrpSpPr>
          <p:cNvPr id="57" name="Group 56"/>
          <p:cNvGrpSpPr/>
          <p:nvPr/>
        </p:nvGrpSpPr>
        <p:grpSpPr>
          <a:xfrm>
            <a:off x="4533900" y="2813696"/>
            <a:ext cx="4418488" cy="3709327"/>
            <a:chOff x="1243556" y="564303"/>
            <a:chExt cx="5351417" cy="4529063"/>
          </a:xfrm>
        </p:grpSpPr>
        <p:sp>
          <p:nvSpPr>
            <p:cNvPr id="58" name="Oval 57"/>
            <p:cNvSpPr/>
            <p:nvPr/>
          </p:nvSpPr>
          <p:spPr>
            <a:xfrm>
              <a:off x="1688656" y="3849611"/>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1885699" y="387285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885699" y="3872858"/>
                  <a:ext cx="610287" cy="461665"/>
                </a:xfrm>
                <a:prstGeom prst="rect">
                  <a:avLst/>
                </a:prstGeom>
                <a:blipFill rotWithShape="1">
                  <a:blip r:embed="rId19"/>
                  <a:stretch>
                    <a:fillRect b="-5882"/>
                  </a:stretch>
                </a:blipFill>
              </p:spPr>
              <p:txBody>
                <a:bodyPr/>
                <a:lstStyle/>
                <a:p>
                  <a:r>
                    <a:rPr lang="en-US">
                      <a:noFill/>
                    </a:rPr>
                    <a:t> </a:t>
                  </a:r>
                </a:p>
              </p:txBody>
            </p:sp>
          </mc:Fallback>
        </mc:AlternateContent>
        <p:sp>
          <p:nvSpPr>
            <p:cNvPr id="60" name="Oval 59"/>
            <p:cNvSpPr/>
            <p:nvPr/>
          </p:nvSpPr>
          <p:spPr>
            <a:xfrm>
              <a:off x="2693689" y="3853727"/>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p:cNvSpPr/>
            <p:nvPr/>
          </p:nvSpPr>
          <p:spPr>
            <a:xfrm>
              <a:off x="3748150" y="3857843"/>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p:cNvSpPr/>
            <p:nvPr/>
          </p:nvSpPr>
          <p:spPr>
            <a:xfrm>
              <a:off x="5408059" y="381515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p:cNvSpPr txBox="1"/>
                <p:nvPr/>
              </p:nvSpPr>
              <p:spPr>
                <a:xfrm>
                  <a:off x="2877194" y="3890646"/>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877194" y="3890646"/>
                  <a:ext cx="610287" cy="461665"/>
                </a:xfrm>
                <a:prstGeom prst="rect">
                  <a:avLst/>
                </a:prstGeom>
                <a:blipFill rotWithShape="1">
                  <a:blip r:embed="rId20"/>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940298" y="3884216"/>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3940298" y="3884216"/>
                  <a:ext cx="610287" cy="461665"/>
                </a:xfrm>
                <a:prstGeom prst="rect">
                  <a:avLst/>
                </a:prstGeom>
                <a:blipFill rotWithShape="1">
                  <a:blip r:embed="rId6"/>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5602240" y="3849611"/>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02240" y="3849611"/>
                  <a:ext cx="610287" cy="461665"/>
                </a:xfrm>
                <a:prstGeom prst="rect">
                  <a:avLst/>
                </a:prstGeom>
                <a:blipFill rotWithShape="1">
                  <a:blip r:embed="rId7"/>
                  <a:stretch>
                    <a:fillRect b="-5882"/>
                  </a:stretch>
                </a:blipFill>
              </p:spPr>
              <p:txBody>
                <a:bodyPr/>
                <a:lstStyle/>
                <a:p>
                  <a:r>
                    <a:rPr lang="en-US">
                      <a:noFill/>
                    </a:rPr>
                    <a:t> </a:t>
                  </a:r>
                </a:p>
              </p:txBody>
            </p:sp>
          </mc:Fallback>
        </mc:AlternateContent>
        <p:grpSp>
          <p:nvGrpSpPr>
            <p:cNvPr id="66" name="Group 65"/>
            <p:cNvGrpSpPr/>
            <p:nvPr/>
          </p:nvGrpSpPr>
          <p:grpSpPr>
            <a:xfrm>
              <a:off x="1243556" y="564303"/>
              <a:ext cx="5351417" cy="4529063"/>
              <a:chOff x="1243556" y="564303"/>
              <a:chExt cx="5351417" cy="4529063"/>
            </a:xfrm>
          </p:grpSpPr>
          <p:cxnSp>
            <p:nvCxnSpPr>
              <p:cNvPr id="67" name="Straight Arrow Connector 66"/>
              <p:cNvCxnSpPr>
                <a:stCxn id="69" idx="4"/>
                <a:endCxn id="76" idx="0"/>
              </p:cNvCxnSpPr>
              <p:nvPr/>
            </p:nvCxnSpPr>
            <p:spPr>
              <a:xfrm>
                <a:off x="2900755" y="3127653"/>
                <a:ext cx="1251504" cy="7301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9" idx="4"/>
                <a:endCxn id="78" idx="0"/>
              </p:cNvCxnSpPr>
              <p:nvPr/>
            </p:nvCxnSpPr>
            <p:spPr>
              <a:xfrm>
                <a:off x="2900755" y="3127653"/>
                <a:ext cx="2911413" cy="6875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70" idx="4"/>
                <a:endCxn id="78" idx="0"/>
              </p:cNvCxnSpPr>
              <p:nvPr/>
            </p:nvCxnSpPr>
            <p:spPr>
              <a:xfrm>
                <a:off x="3749038" y="3126660"/>
                <a:ext cx="2063130" cy="68849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9" idx="4"/>
                <a:endCxn id="65" idx="0"/>
              </p:cNvCxnSpPr>
              <p:nvPr/>
            </p:nvCxnSpPr>
            <p:spPr>
              <a:xfrm>
                <a:off x="2900755" y="3127653"/>
                <a:ext cx="197043" cy="72607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72" idx="4"/>
                <a:endCxn id="78" idx="0"/>
              </p:cNvCxnSpPr>
              <p:nvPr/>
            </p:nvCxnSpPr>
            <p:spPr>
              <a:xfrm>
                <a:off x="5025263" y="3100076"/>
                <a:ext cx="786905" cy="71507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72" idx="4"/>
                <a:endCxn id="76" idx="0"/>
              </p:cNvCxnSpPr>
              <p:nvPr/>
            </p:nvCxnSpPr>
            <p:spPr>
              <a:xfrm flipH="1">
                <a:off x="4152259" y="3100076"/>
                <a:ext cx="873004" cy="7577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72" idx="4"/>
                <a:endCxn id="65" idx="0"/>
              </p:cNvCxnSpPr>
              <p:nvPr/>
            </p:nvCxnSpPr>
            <p:spPr>
              <a:xfrm flipH="1">
                <a:off x="3097798" y="3100076"/>
                <a:ext cx="1927465" cy="7536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70" idx="4"/>
                <a:endCxn id="65" idx="0"/>
              </p:cNvCxnSpPr>
              <p:nvPr/>
            </p:nvCxnSpPr>
            <p:spPr>
              <a:xfrm flipH="1">
                <a:off x="3097798" y="3126660"/>
                <a:ext cx="651240" cy="7270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243556" y="564303"/>
                <a:ext cx="5351417" cy="4529063"/>
                <a:chOff x="1243556" y="564303"/>
                <a:chExt cx="5351417" cy="4529063"/>
              </a:xfrm>
            </p:grpSpPr>
            <p:sp>
              <p:nvSpPr>
                <p:cNvPr id="76" name="Oval 75"/>
                <p:cNvSpPr/>
                <p:nvPr/>
              </p:nvSpPr>
              <p:spPr>
                <a:xfrm>
                  <a:off x="2496646" y="2319374"/>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2615757" y="2465064"/>
                      <a:ext cx="610287" cy="445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2615757" y="2465064"/>
                      <a:ext cx="610287" cy="445532"/>
                    </a:xfrm>
                    <a:prstGeom prst="rect">
                      <a:avLst/>
                    </a:prstGeom>
                    <a:blipFill rotWithShape="1">
                      <a:blip r:embed="rId8"/>
                      <a:stretch>
                        <a:fillRect b="-3077"/>
                      </a:stretch>
                    </a:blipFill>
                  </p:spPr>
                  <p:txBody>
                    <a:bodyPr/>
                    <a:lstStyle/>
                    <a:p>
                      <a:r>
                        <a:rPr lang="en-US">
                          <a:noFill/>
                        </a:rPr>
                        <a:t> </a:t>
                      </a:r>
                    </a:p>
                  </p:txBody>
                </p:sp>
              </mc:Fallback>
            </mc:AlternateContent>
            <p:sp>
              <p:nvSpPr>
                <p:cNvPr id="78" name="Oval 77"/>
                <p:cNvSpPr/>
                <p:nvPr/>
              </p:nvSpPr>
              <p:spPr>
                <a:xfrm>
                  <a:off x="3344929" y="2318381"/>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p:cNvSpPr txBox="1"/>
                    <p:nvPr/>
                  </p:nvSpPr>
                  <p:spPr>
                    <a:xfrm>
                      <a:off x="3443894" y="2465065"/>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3443894" y="2465065"/>
                      <a:ext cx="610287" cy="461665"/>
                    </a:xfrm>
                    <a:prstGeom prst="rect">
                      <a:avLst/>
                    </a:prstGeom>
                    <a:blipFill rotWithShape="1">
                      <a:blip r:embed="rId9"/>
                      <a:stretch>
                        <a:fillRect/>
                      </a:stretch>
                    </a:blipFill>
                  </p:spPr>
                  <p:txBody>
                    <a:bodyPr/>
                    <a:lstStyle/>
                    <a:p>
                      <a:r>
                        <a:rPr lang="en-US">
                          <a:noFill/>
                        </a:rPr>
                        <a:t> </a:t>
                      </a:r>
                    </a:p>
                  </p:txBody>
                </p:sp>
              </mc:Fallback>
            </mc:AlternateContent>
            <p:sp>
              <p:nvSpPr>
                <p:cNvPr id="80" name="Oval 79"/>
                <p:cNvSpPr/>
                <p:nvPr/>
              </p:nvSpPr>
              <p:spPr>
                <a:xfrm>
                  <a:off x="4621154" y="2291797"/>
                  <a:ext cx="808218" cy="808279"/>
                </a:xfrm>
                <a:prstGeom prst="ellipse">
                  <a:avLst/>
                </a:prstGeom>
                <a:solidFill>
                  <a:schemeClr val="accent2">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TextBox 80"/>
                    <p:cNvSpPr txBox="1"/>
                    <p:nvPr/>
                  </p:nvSpPr>
                  <p:spPr>
                    <a:xfrm>
                      <a:off x="4367973" y="2465102"/>
                      <a:ext cx="1326965" cy="488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𝑎</m:t>
                            </m:r>
                            <m:r>
                              <a:rPr lang="en-US" sz="2000" b="0" i="1" baseline="-25000" dirty="0" smtClean="0">
                                <a:latin typeface="Cambria Math" panose="02040503050406030204" pitchFamily="18" charset="0"/>
                                <a:ea typeface="Helvetica" charset="0"/>
                                <a:cs typeface="Helvetica" charset="0"/>
                              </a:rPr>
                              <m:t>𝑘</m:t>
                            </m:r>
                            <m:r>
                              <a:rPr lang="en-US" sz="2000" b="0" i="1" baseline="-25000" dirty="0" smtClean="0">
                                <a:latin typeface="Cambria Math" panose="02040503050406030204" pitchFamily="18" charset="0"/>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4367973" y="2465102"/>
                      <a:ext cx="1326965" cy="488532"/>
                    </a:xfrm>
                    <a:prstGeom prst="rect">
                      <a:avLst/>
                    </a:prstGeom>
                    <a:blipFill>
                      <a:blip r:embed="rId21"/>
                      <a:stretch>
                        <a:fillRect b="-16667"/>
                      </a:stretch>
                    </a:blipFill>
                  </p:spPr>
                  <p:txBody>
                    <a:bodyPr/>
                    <a:lstStyle/>
                    <a:p>
                      <a:r>
                        <a:rPr lang="en-US">
                          <a:noFill/>
                        </a:rPr>
                        <a:t> </a:t>
                      </a:r>
                    </a:p>
                  </p:txBody>
                </p:sp>
              </mc:Fallback>
            </mc:AlternateContent>
            <p:cxnSp>
              <p:nvCxnSpPr>
                <p:cNvPr id="82" name="Straight Arrow Connector 81"/>
                <p:cNvCxnSpPr>
                  <a:stCxn id="69" idx="4"/>
                  <a:endCxn id="63" idx="0"/>
                </p:cNvCxnSpPr>
                <p:nvPr/>
              </p:nvCxnSpPr>
              <p:spPr>
                <a:xfrm flipH="1">
                  <a:off x="2092765" y="3127653"/>
                  <a:ext cx="807990" cy="7219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70" idx="4"/>
                  <a:endCxn id="63" idx="0"/>
                </p:cNvCxnSpPr>
                <p:nvPr/>
              </p:nvCxnSpPr>
              <p:spPr>
                <a:xfrm flipH="1">
                  <a:off x="2092765" y="3126660"/>
                  <a:ext cx="1656273" cy="7229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2" idx="4"/>
                  <a:endCxn id="64" idx="0"/>
                </p:cNvCxnSpPr>
                <p:nvPr/>
              </p:nvCxnSpPr>
              <p:spPr>
                <a:xfrm flipH="1">
                  <a:off x="2190843" y="3100076"/>
                  <a:ext cx="2834420" cy="7727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1243556" y="564303"/>
                  <a:ext cx="5351417" cy="4529063"/>
                  <a:chOff x="1243556" y="564303"/>
                  <a:chExt cx="5351417" cy="4529063"/>
                </a:xfrm>
              </p:grpSpPr>
              <p:sp>
                <p:nvSpPr>
                  <p:cNvPr id="86" name="Freeform 85"/>
                  <p:cNvSpPr/>
                  <p:nvPr/>
                </p:nvSpPr>
                <p:spPr>
                  <a:xfrm rot="5400000">
                    <a:off x="5588140" y="472534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Freeform 86"/>
                  <p:cNvSpPr/>
                  <p:nvPr/>
                </p:nvSpPr>
                <p:spPr>
                  <a:xfrm rot="5400000">
                    <a:off x="3929914" y="4736345"/>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Freeform 87"/>
                  <p:cNvSpPr/>
                  <p:nvPr/>
                </p:nvSpPr>
                <p:spPr>
                  <a:xfrm rot="5400000">
                    <a:off x="2851238" y="4755476"/>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Freeform 88"/>
                  <p:cNvSpPr/>
                  <p:nvPr/>
                </p:nvSpPr>
                <p:spPr>
                  <a:xfrm rot="5400000">
                    <a:off x="1817848" y="4755476"/>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1688656" y="997403"/>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Box 90"/>
                      <p:cNvSpPr txBox="1"/>
                      <p:nvPr/>
                    </p:nvSpPr>
                    <p:spPr>
                      <a:xfrm>
                        <a:off x="1885699" y="1020650"/>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1885699" y="1020650"/>
                        <a:ext cx="610287" cy="461665"/>
                      </a:xfrm>
                      <a:prstGeom prst="rect">
                        <a:avLst/>
                      </a:prstGeom>
                      <a:blipFill rotWithShape="1">
                        <a:blip r:embed="rId11"/>
                        <a:stretch>
                          <a:fillRect/>
                        </a:stretch>
                      </a:blipFill>
                    </p:spPr>
                    <p:txBody>
                      <a:bodyPr/>
                      <a:lstStyle/>
                      <a:p>
                        <a:r>
                          <a:rPr lang="en-US">
                            <a:noFill/>
                          </a:rPr>
                          <a:t> </a:t>
                        </a:r>
                      </a:p>
                    </p:txBody>
                  </p:sp>
                </mc:Fallback>
              </mc:AlternateContent>
              <p:sp>
                <p:nvSpPr>
                  <p:cNvPr id="92" name="Oval 91"/>
                  <p:cNvSpPr/>
                  <p:nvPr/>
                </p:nvSpPr>
                <p:spPr>
                  <a:xfrm>
                    <a:off x="2693689" y="1001519"/>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Oval 92"/>
                  <p:cNvSpPr/>
                  <p:nvPr/>
                </p:nvSpPr>
                <p:spPr>
                  <a:xfrm>
                    <a:off x="3748150" y="1005635"/>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p:cNvSpPr txBox="1"/>
                  <p:nvPr/>
                </p:nvSpPr>
                <p:spPr>
                  <a:xfrm>
                    <a:off x="4753561" y="1035469"/>
                    <a:ext cx="538930" cy="707886"/>
                  </a:xfrm>
                  <a:prstGeom prst="rect">
                    <a:avLst/>
                  </a:prstGeom>
                  <a:noFill/>
                </p:spPr>
                <p:txBody>
                  <a:bodyPr wrap="none" rtlCol="0">
                    <a:spAutoFit/>
                  </a:bodyPr>
                  <a:lstStyle/>
                  <a:p>
                    <a:r>
                      <a:rPr lang="en-US" sz="4000" dirty="0"/>
                      <a:t>…</a:t>
                    </a:r>
                  </a:p>
                </p:txBody>
              </p:sp>
              <p:sp>
                <p:nvSpPr>
                  <p:cNvPr id="95" name="Oval 94"/>
                  <p:cNvSpPr/>
                  <p:nvPr/>
                </p:nvSpPr>
                <p:spPr>
                  <a:xfrm>
                    <a:off x="5408059" y="96294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TextBox 95"/>
                  <p:cNvSpPr txBox="1"/>
                  <p:nvPr/>
                </p:nvSpPr>
                <p:spPr>
                  <a:xfrm>
                    <a:off x="1909506" y="593614"/>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0</a:t>
                    </a:r>
                  </a:p>
                </p:txBody>
              </p:sp>
              <p:sp>
                <p:nvSpPr>
                  <p:cNvPr id="97" name="TextBox 96"/>
                  <p:cNvSpPr txBox="1"/>
                  <p:nvPr/>
                </p:nvSpPr>
                <p:spPr>
                  <a:xfrm>
                    <a:off x="2952837" y="576773"/>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1</a:t>
                    </a:r>
                  </a:p>
                </p:txBody>
              </p:sp>
              <p:sp>
                <p:nvSpPr>
                  <p:cNvPr id="98" name="TextBox 97"/>
                  <p:cNvSpPr txBox="1"/>
                  <p:nvPr/>
                </p:nvSpPr>
                <p:spPr>
                  <a:xfrm>
                    <a:off x="3989521" y="582979"/>
                    <a:ext cx="480640" cy="461665"/>
                  </a:xfrm>
                  <a:prstGeom prst="rect">
                    <a:avLst/>
                  </a:prstGeom>
                  <a:noFill/>
                </p:spPr>
                <p:txBody>
                  <a:bodyPr wrap="square" rtlCol="0">
                    <a:spAutoFit/>
                  </a:bodyPr>
                  <a:lstStyle/>
                  <a:p>
                    <a:r>
                      <a:rPr lang="en-US" sz="2000" dirty="0">
                        <a:latin typeface="Helvetica" charset="0"/>
                        <a:ea typeface="Helvetica" charset="0"/>
                        <a:cs typeface="Helvetica" charset="0"/>
                      </a:rPr>
                      <a:t>1</a:t>
                    </a:r>
                  </a:p>
                </p:txBody>
              </p:sp>
              <p:sp>
                <p:nvSpPr>
                  <p:cNvPr id="99" name="TextBox 98"/>
                  <p:cNvSpPr txBox="1"/>
                  <p:nvPr/>
                </p:nvSpPr>
                <p:spPr>
                  <a:xfrm>
                    <a:off x="5669644" y="564303"/>
                    <a:ext cx="480640" cy="461665"/>
                  </a:xfrm>
                  <a:prstGeom prst="rect">
                    <a:avLst/>
                  </a:prstGeom>
                  <a:noFill/>
                </p:spPr>
                <p:txBody>
                  <a:bodyPr wrap="square" rtlCol="0">
                    <a:spAutoFit/>
                  </a:bodyPr>
                  <a:lstStyle/>
                  <a:p>
                    <a:r>
                      <a:rPr lang="en-US" sz="2400" dirty="0">
                        <a:latin typeface="Helvetica" charset="0"/>
                        <a:ea typeface="Helvetica" charset="0"/>
                        <a:cs typeface="Helvetica" charset="0"/>
                      </a:rPr>
                      <a:t>0</a:t>
                    </a:r>
                  </a:p>
                </p:txBody>
              </p:sp>
              <mc:AlternateContent xmlns:mc="http://schemas.openxmlformats.org/markup-compatibility/2006" xmlns:a14="http://schemas.microsoft.com/office/drawing/2010/main">
                <mc:Choice Requires="a14">
                  <p:sp>
                    <p:nvSpPr>
                      <p:cNvPr id="100" name="TextBox 99"/>
                      <p:cNvSpPr txBox="1"/>
                      <p:nvPr/>
                    </p:nvSpPr>
                    <p:spPr>
                      <a:xfrm>
                        <a:off x="2877194" y="103843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2877194" y="1038438"/>
                        <a:ext cx="610287" cy="461665"/>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3940298" y="1032008"/>
                        <a:ext cx="6102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3940298" y="1032008"/>
                        <a:ext cx="610287"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5602240" y="997403"/>
                        <a:ext cx="610287" cy="445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smtClean="0">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5602240" y="997403"/>
                        <a:ext cx="610287" cy="445532"/>
                      </a:xfrm>
                      <a:prstGeom prst="rect">
                        <a:avLst/>
                      </a:prstGeom>
                      <a:blipFill rotWithShape="1">
                        <a:blip r:embed="rId14"/>
                        <a:stretch>
                          <a:fillRect/>
                        </a:stretch>
                      </a:blipFill>
                    </p:spPr>
                    <p:txBody>
                      <a:bodyPr/>
                      <a:lstStyle/>
                      <a:p>
                        <a:r>
                          <a:rPr lang="en-US">
                            <a:noFill/>
                          </a:rPr>
                          <a:t> </a:t>
                        </a:r>
                      </a:p>
                    </p:txBody>
                  </p:sp>
                </mc:Fallback>
              </mc:AlternateContent>
              <p:sp>
                <p:nvSpPr>
                  <p:cNvPr id="103" name="TextBox 102"/>
                  <p:cNvSpPr txBox="1"/>
                  <p:nvPr/>
                </p:nvSpPr>
                <p:spPr>
                  <a:xfrm>
                    <a:off x="4753561" y="3887677"/>
                    <a:ext cx="538930" cy="707886"/>
                  </a:xfrm>
                  <a:prstGeom prst="rect">
                    <a:avLst/>
                  </a:prstGeom>
                  <a:noFill/>
                </p:spPr>
                <p:txBody>
                  <a:bodyPr wrap="none" rtlCol="0">
                    <a:spAutoFit/>
                  </a:bodyPr>
                  <a:lstStyle/>
                  <a:p>
                    <a:r>
                      <a:rPr lang="en-US" sz="4000" dirty="0"/>
                      <a:t>…</a:t>
                    </a:r>
                  </a:p>
                </p:txBody>
              </p:sp>
              <p:sp>
                <p:nvSpPr>
                  <p:cNvPr id="104" name="Freeform 103"/>
                  <p:cNvSpPr/>
                  <p:nvPr/>
                </p:nvSpPr>
                <p:spPr>
                  <a:xfrm>
                    <a:off x="6150284" y="1582178"/>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Freeform 104"/>
                  <p:cNvSpPr/>
                  <p:nvPr/>
                </p:nvSpPr>
                <p:spPr>
                  <a:xfrm flipH="1">
                    <a:off x="1243556" y="1533742"/>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spTree>
    <p:extLst>
      <p:ext uri="{BB962C8B-B14F-4D97-AF65-F5344CB8AC3E}">
        <p14:creationId xmlns:p14="http://schemas.microsoft.com/office/powerpoint/2010/main" val="7320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533400"/>
                <a:ext cx="8229600" cy="1295400"/>
              </a:xfrm>
            </p:spPr>
            <p:txBody>
              <a:bodyPr>
                <a:normAutofit fontScale="90000"/>
              </a:bodyPr>
              <a:lstStyle/>
              <a:p>
                <a:r>
                  <a:rPr lang="en-US" dirty="0"/>
                  <a:t>Winner-Take-All in SNNs:</a:t>
                </a:r>
                <a:br>
                  <a:rPr lang="en-US" dirty="0"/>
                </a:br>
                <a:r>
                  <a:rPr lang="en-US" dirty="0"/>
                  <a:t>Extension to </a:t>
                </a:r>
                <a14:m>
                  <m:oMath xmlns:m="http://schemas.openxmlformats.org/officeDocument/2006/math">
                    <m:r>
                      <a:rPr lang="en-US" i="1" dirty="0" smtClean="0">
                        <a:latin typeface="Cambria Math"/>
                      </a:rPr>
                      <m:t>𝑘</m:t>
                    </m:r>
                  </m:oMath>
                </a14:m>
                <a:r>
                  <a:rPr lang="en-US" dirty="0"/>
                  <a:t>-WTA</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533400"/>
                <a:ext cx="8229600" cy="1295400"/>
              </a:xfrm>
              <a:blipFill rotWithShape="1">
                <a:blip r:embed="rId2"/>
                <a:stretch>
                  <a:fillRect l="-2222" t="-3302" b="-13679"/>
                </a:stretch>
              </a:blipFill>
            </p:spPr>
            <p:txBody>
              <a:bodyPr/>
              <a:lstStyle/>
              <a:p>
                <a:r>
                  <a:rPr lang="en-US">
                    <a:noFill/>
                  </a:rPr>
                  <a:t> </a:t>
                </a:r>
              </a:p>
            </p:txBody>
          </p:sp>
        </mc:Fallback>
      </mc:AlternateContent>
      <p:sp>
        <p:nvSpPr>
          <p:cNvPr id="3" name="Content Placeholder 2"/>
          <p:cNvSpPr>
            <a:spLocks noGrp="1"/>
          </p:cNvSpPr>
          <p:nvPr>
            <p:ph idx="1"/>
          </p:nvPr>
        </p:nvSpPr>
        <p:spPr>
          <a:xfrm>
            <a:off x="457200" y="2057400"/>
            <a:ext cx="8229600" cy="4419600"/>
          </a:xfrm>
        </p:spPr>
        <p:txBody>
          <a:bodyPr/>
          <a:lstStyle/>
          <a:p>
            <a:r>
              <a:rPr lang="en-US" dirty="0">
                <a:solidFill>
                  <a:srgbClr val="0070C0"/>
                </a:solidFill>
              </a:rPr>
              <a:t>Su, Chang, Lynch.  Spike-based Winner-Take-All Computation:  Fundamental Limits and Order-Optimal Circuits.  Neural Computation 2019.</a:t>
            </a:r>
          </a:p>
          <a:p>
            <a:endParaRPr lang="en-US" dirty="0">
              <a:solidFill>
                <a:srgbClr val="0070C0"/>
              </a:solidFill>
            </a:endParaRPr>
          </a:p>
        </p:txBody>
      </p:sp>
      <p:grpSp>
        <p:nvGrpSpPr>
          <p:cNvPr id="4" name="Group 3"/>
          <p:cNvGrpSpPr/>
          <p:nvPr/>
        </p:nvGrpSpPr>
        <p:grpSpPr>
          <a:xfrm>
            <a:off x="5638801" y="4038600"/>
            <a:ext cx="3312882" cy="2626927"/>
            <a:chOff x="1990182" y="3235052"/>
            <a:chExt cx="4225080" cy="3318148"/>
          </a:xfrm>
        </p:grpSpPr>
        <p:grpSp>
          <p:nvGrpSpPr>
            <p:cNvPr id="5" name="Group 4"/>
            <p:cNvGrpSpPr/>
            <p:nvPr/>
          </p:nvGrpSpPr>
          <p:grpSpPr>
            <a:xfrm>
              <a:off x="1990182" y="3235052"/>
              <a:ext cx="4225080" cy="3318148"/>
              <a:chOff x="347536" y="551568"/>
              <a:chExt cx="4527621" cy="3768295"/>
            </a:xfrm>
          </p:grpSpPr>
          <p:grpSp>
            <p:nvGrpSpPr>
              <p:cNvPr id="7" name="Group 6"/>
              <p:cNvGrpSpPr/>
              <p:nvPr/>
            </p:nvGrpSpPr>
            <p:grpSpPr>
              <a:xfrm>
                <a:off x="347536" y="551568"/>
                <a:ext cx="4527621" cy="2306337"/>
                <a:chOff x="347536" y="551568"/>
                <a:chExt cx="4527621" cy="2306337"/>
              </a:xfrm>
            </p:grpSpPr>
            <p:sp>
              <p:nvSpPr>
                <p:cNvPr id="22" name="Rectangle 21"/>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1">
                      <a:blip r:embed="rId5"/>
                      <a:stretch>
                        <a:fillRect b="-15517"/>
                      </a:stretch>
                    </a:blipFill>
                  </p:spPr>
                  <p:txBody>
                    <a:bodyPr/>
                    <a:lstStyle/>
                    <a:p>
                      <a:r>
                        <a:rPr lang="en-US">
                          <a:noFill/>
                        </a:rPr>
                        <a:t> </a:t>
                      </a:r>
                    </a:p>
                  </p:txBody>
                </p:sp>
              </mc:Fallback>
            </mc:AlternateContent>
            <p:cxnSp>
              <p:nvCxnSpPr>
                <p:cNvPr id="25" name="Straight Arrow Connector 24"/>
                <p:cNvCxnSpPr>
                  <a:stCxn id="28"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9"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31"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31" name="Oval 30"/>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1">
                      <a:blip r:embed="rId10"/>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1">
                      <a:blip r:embed="rId11"/>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1">
                      <a:blip r:embed="rId12"/>
                      <a:stretch>
                        <a:fillRect b="-18519"/>
                      </a:stretch>
                    </a:blipFill>
                  </p:spPr>
                  <p:txBody>
                    <a:bodyPr/>
                    <a:lstStyle/>
                    <a:p>
                      <a:r>
                        <a:rPr lang="en-US">
                          <a:noFill/>
                        </a:rPr>
                        <a:t> </a:t>
                      </a:r>
                    </a:p>
                  </p:txBody>
                </p:sp>
              </mc:Fallback>
            </mc:AlternateContent>
            <p:cxnSp>
              <p:nvCxnSpPr>
                <p:cNvPr id="35" name="Straight Arrow Connector 34"/>
                <p:cNvCxnSpPr>
                  <a:stCxn id="23"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347536" y="2816709"/>
                <a:ext cx="4527621" cy="1503154"/>
                <a:chOff x="347536" y="2816709"/>
                <a:chExt cx="4527621" cy="1503154"/>
              </a:xfrm>
            </p:grpSpPr>
            <p:sp>
              <p:nvSpPr>
                <p:cNvPr id="9" name="Oval 8"/>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1">
                      <a:blip r:embed="rId13"/>
                      <a:stretch>
                        <a:fillRect b="-24138"/>
                      </a:stretch>
                    </a:blipFill>
                  </p:spPr>
                  <p:txBody>
                    <a:bodyPr/>
                    <a:lstStyle/>
                    <a:p>
                      <a:r>
                        <a:rPr lang="en-US">
                          <a:noFill/>
                        </a:rPr>
                        <a:t> </a:t>
                      </a:r>
                    </a:p>
                  </p:txBody>
                </p:sp>
              </mc:Fallback>
            </mc:AlternateContent>
            <p:sp>
              <p:nvSpPr>
                <p:cNvPr id="11" name="Oval 10"/>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14" name="Oval 13"/>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1">
                      <a:blip r:embed="rId14"/>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1">
                      <a:blip r:embed="rId15"/>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1">
                      <a:blip r:embed="rId16"/>
                      <a:stretch>
                        <a:fillRect b="-24138"/>
                      </a:stretch>
                    </a:blipFill>
                  </p:spPr>
                  <p:txBody>
                    <a:bodyPr/>
                    <a:lstStyle/>
                    <a:p>
                      <a:r>
                        <a:rPr lang="en-US">
                          <a:noFill/>
                        </a:rPr>
                        <a:t> </a:t>
                      </a:r>
                    </a:p>
                  </p:txBody>
                </p:sp>
              </mc:Fallback>
            </mc:AlternateContent>
            <p:cxnSp>
              <p:nvCxnSpPr>
                <p:cNvPr id="18" name="Straight Arrow Connector 17"/>
                <p:cNvCxnSpPr>
                  <a:endCxn id="14"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2"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9"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6" name="TextBox 5"/>
                <p:cNvSpPr txBox="1"/>
                <p:nvPr/>
              </p:nvSpPr>
              <p:spPr>
                <a:xfrm>
                  <a:off x="2952947" y="4585585"/>
                  <a:ext cx="2152905" cy="583143"/>
                </a:xfrm>
                <a:prstGeom prst="rect">
                  <a:avLst/>
                </a:prstGeom>
                <a:noFill/>
              </p:spPr>
              <p:txBody>
                <a:bodyPr wrap="square" rtlCol="0">
                  <a:spAutoFit/>
                </a:bodyPr>
                <a:lstStyle/>
                <a:p>
                  <a14:m>
                    <m:oMath xmlns:m="http://schemas.openxmlformats.org/officeDocument/2006/math">
                      <m:r>
                        <a:rPr lang="en-US" sz="2400" b="0" i="1" dirty="0" smtClean="0">
                          <a:latin typeface="Cambria Math"/>
                          <a:ea typeface="Helvetica" charset="0"/>
                          <a:cs typeface="Helvetica" charset="0"/>
                        </a:rPr>
                        <m:t>   </m:t>
                      </m:r>
                      <m:r>
                        <a:rPr lang="en-US" sz="2400" i="1" dirty="0" smtClean="0">
                          <a:latin typeface="Cambria Math"/>
                          <a:ea typeface="Helvetica" charset="0"/>
                          <a:cs typeface="Helvetica" charset="0"/>
                        </a:rPr>
                        <m:t>𝑘</m:t>
                      </m:r>
                    </m:oMath>
                  </a14:m>
                  <a:r>
                    <a:rPr lang="en-US" sz="2400" dirty="0">
                      <a:latin typeface="Helvetica" charset="0"/>
                      <a:ea typeface="Helvetica" charset="0"/>
                      <a:cs typeface="Helvetica" charset="0"/>
                    </a:rPr>
                    <a:t>-WTA</a:t>
                  </a:r>
                </a:p>
              </p:txBody>
            </p:sp>
          </mc:Choice>
          <mc:Fallback xmlns="">
            <p:sp>
              <p:nvSpPr>
                <p:cNvPr id="42" name="TextBox 41"/>
                <p:cNvSpPr txBox="1">
                  <a:spLocks noRot="1" noChangeAspect="1" noMove="1" noResize="1" noEditPoints="1" noAdjustHandles="1" noChangeArrowheads="1" noChangeShapeType="1" noTextEdit="1"/>
                </p:cNvSpPr>
                <p:nvPr/>
              </p:nvSpPr>
              <p:spPr>
                <a:xfrm>
                  <a:off x="2952947" y="4585585"/>
                  <a:ext cx="2152905" cy="583143"/>
                </a:xfrm>
                <a:prstGeom prst="rect">
                  <a:avLst/>
                </a:prstGeom>
                <a:blipFill rotWithShape="1">
                  <a:blip r:embed="rId17"/>
                  <a:stretch>
                    <a:fillRect t="-9211" b="-30263"/>
                  </a:stretch>
                </a:blipFill>
              </p:spPr>
              <p:txBody>
                <a:bodyPr/>
                <a:lstStyle/>
                <a:p>
                  <a:r>
                    <a:rPr lang="en-US">
                      <a:noFill/>
                    </a:rPr>
                    <a:t> </a:t>
                  </a:r>
                </a:p>
              </p:txBody>
            </p:sp>
          </mc:Fallback>
        </mc:AlternateContent>
      </p:grpSp>
    </p:spTree>
    <p:extLst>
      <p:ext uri="{BB962C8B-B14F-4D97-AF65-F5344CB8AC3E}">
        <p14:creationId xmlns:p14="http://schemas.microsoft.com/office/powerpoint/2010/main" val="3320141288"/>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381000"/>
                <a:ext cx="8229600" cy="1143000"/>
              </a:xfrm>
            </p:spPr>
            <p:txBody>
              <a:bodyPr/>
              <a:lstStyle/>
              <a:p>
                <a:r>
                  <a:rPr lang="en-US" dirty="0"/>
                  <a:t>Extension to </a:t>
                </a:r>
                <a14:m>
                  <m:oMath xmlns:m="http://schemas.openxmlformats.org/officeDocument/2006/math">
                    <m:r>
                      <a:rPr lang="en-US" i="1" dirty="0" smtClean="0">
                        <a:latin typeface="Cambria Math"/>
                      </a:rPr>
                      <m:t>𝑘</m:t>
                    </m:r>
                  </m:oMath>
                </a14:m>
                <a:r>
                  <a:rPr lang="en-US" dirty="0"/>
                  <a:t>-WTA</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381000"/>
                <a:ext cx="8229600" cy="1143000"/>
              </a:xfrm>
              <a:blipFill rotWithShape="1">
                <a:blip r:embed="rId3"/>
                <a:stretch>
                  <a:fillRect l="-2593" b="-3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8382000" cy="2209800"/>
              </a:xfrm>
            </p:spPr>
            <p:txBody>
              <a:bodyPr>
                <a:normAutofit/>
              </a:bodyPr>
              <a:lstStyle/>
              <a:p>
                <a:r>
                  <a:rPr lang="en-US" dirty="0"/>
                  <a:t>Now inputs fire, not at every round, but at different “rates”.</a:t>
                </a:r>
              </a:p>
              <a:p>
                <a:r>
                  <a:rPr lang="en-US" dirty="0"/>
                  <a:t>Model input firing by independent Bernoulli processes.</a:t>
                </a:r>
              </a:p>
              <a:p>
                <a:r>
                  <a:rPr lang="en-US" dirty="0">
                    <a:solidFill>
                      <a:schemeClr val="tx2">
                        <a:lumMod val="75000"/>
                      </a:schemeClr>
                    </a:solidFill>
                  </a:rPr>
                  <a:t>Problem:  </a:t>
                </a:r>
                <a:r>
                  <a:rPr lang="en-US" dirty="0"/>
                  <a:t>Choose the </a:t>
                </a:r>
                <a14:m>
                  <m:oMath xmlns:m="http://schemas.openxmlformats.org/officeDocument/2006/math">
                    <m:r>
                      <a:rPr lang="en-US" i="1" dirty="0" smtClean="0">
                        <a:latin typeface="Cambria Math"/>
                      </a:rPr>
                      <m:t>𝑘</m:t>
                    </m:r>
                  </m:oMath>
                </a14:m>
                <a:r>
                  <a:rPr lang="en-US" dirty="0"/>
                  <a:t> neurons with highest firing rates.</a:t>
                </a:r>
              </a:p>
              <a:p>
                <a:r>
                  <a:rPr lang="en-US" dirty="0"/>
                  <a:t>This is not the same as rate-based modeling:  we aren’t treating the rates as abstract real numbers.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8382000" cy="2209800"/>
              </a:xfrm>
              <a:blipFill rotWithShape="1">
                <a:blip r:embed="rId4"/>
                <a:stretch>
                  <a:fillRect l="-582" t="-1928" b="-3306"/>
                </a:stretch>
              </a:blipFill>
            </p:spPr>
            <p:txBody>
              <a:bodyPr/>
              <a:lstStyle/>
              <a:p>
                <a:r>
                  <a:rPr lang="en-US">
                    <a:noFill/>
                  </a:rPr>
                  <a:t> </a:t>
                </a:r>
              </a:p>
            </p:txBody>
          </p:sp>
        </mc:Fallback>
      </mc:AlternateContent>
      <p:grpSp>
        <p:nvGrpSpPr>
          <p:cNvPr id="40" name="Group 39"/>
          <p:cNvGrpSpPr/>
          <p:nvPr/>
        </p:nvGrpSpPr>
        <p:grpSpPr>
          <a:xfrm>
            <a:off x="5638801" y="4038600"/>
            <a:ext cx="3312882" cy="2626927"/>
            <a:chOff x="1990182" y="3235052"/>
            <a:chExt cx="4225080" cy="3318148"/>
          </a:xfrm>
        </p:grpSpPr>
        <p:grpSp>
          <p:nvGrpSpPr>
            <p:cNvPr id="41" name="Group 40"/>
            <p:cNvGrpSpPr/>
            <p:nvPr/>
          </p:nvGrpSpPr>
          <p:grpSpPr>
            <a:xfrm>
              <a:off x="1990182" y="3235052"/>
              <a:ext cx="4225080" cy="3318148"/>
              <a:chOff x="347536" y="551568"/>
              <a:chExt cx="4527621" cy="3768295"/>
            </a:xfrm>
          </p:grpSpPr>
          <p:grpSp>
            <p:nvGrpSpPr>
              <p:cNvPr id="43" name="Group 42"/>
              <p:cNvGrpSpPr/>
              <p:nvPr/>
            </p:nvGrpSpPr>
            <p:grpSpPr>
              <a:xfrm>
                <a:off x="347536" y="551568"/>
                <a:ext cx="4527621" cy="2306337"/>
                <a:chOff x="347536" y="551568"/>
                <a:chExt cx="4527621" cy="2306337"/>
              </a:xfrm>
            </p:grpSpPr>
            <p:sp>
              <p:nvSpPr>
                <p:cNvPr id="58" name="Rectangle 57"/>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1">
                      <a:blip r:embed="rId5"/>
                      <a:stretch>
                        <a:fillRect b="-15517"/>
                      </a:stretch>
                    </a:blipFill>
                  </p:spPr>
                  <p:txBody>
                    <a:bodyPr/>
                    <a:lstStyle/>
                    <a:p>
                      <a:r>
                        <a:rPr lang="en-US">
                          <a:noFill/>
                        </a:rPr>
                        <a:t> </a:t>
                      </a:r>
                    </a:p>
                  </p:txBody>
                </p:sp>
              </mc:Fallback>
            </mc:AlternateContent>
            <p:cxnSp>
              <p:nvCxnSpPr>
                <p:cNvPr id="61" name="Straight Arrow Connector 60"/>
                <p:cNvCxnSpPr>
                  <a:stCxn id="64"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5"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7"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TextBox 65"/>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67" name="Oval 66"/>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1">
                      <a:blip r:embed="rId10"/>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1">
                      <a:blip r:embed="rId11"/>
                      <a:stretch>
                        <a:fillRect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1">
                      <a:blip r:embed="rId12"/>
                      <a:stretch>
                        <a:fillRect b="-18519"/>
                      </a:stretch>
                    </a:blipFill>
                  </p:spPr>
                  <p:txBody>
                    <a:bodyPr/>
                    <a:lstStyle/>
                    <a:p>
                      <a:r>
                        <a:rPr lang="en-US">
                          <a:noFill/>
                        </a:rPr>
                        <a:t> </a:t>
                      </a:r>
                    </a:p>
                  </p:txBody>
                </p:sp>
              </mc:Fallback>
            </mc:AlternateContent>
            <p:cxnSp>
              <p:nvCxnSpPr>
                <p:cNvPr id="72" name="Straight Arrow Connector 71"/>
                <p:cNvCxnSpPr>
                  <a:stCxn id="59"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347536" y="2816709"/>
                <a:ext cx="4527621" cy="1503154"/>
                <a:chOff x="347536" y="2816709"/>
                <a:chExt cx="4527621" cy="1503154"/>
              </a:xfrm>
            </p:grpSpPr>
            <p:sp>
              <p:nvSpPr>
                <p:cNvPr id="45" name="Oval 44"/>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1">
                      <a:blip r:embed="rId13"/>
                      <a:stretch>
                        <a:fillRect b="-24138"/>
                      </a:stretch>
                    </a:blipFill>
                  </p:spPr>
                  <p:txBody>
                    <a:bodyPr/>
                    <a:lstStyle/>
                    <a:p>
                      <a:r>
                        <a:rPr lang="en-US">
                          <a:noFill/>
                        </a:rPr>
                        <a:t> </a:t>
                      </a:r>
                    </a:p>
                  </p:txBody>
                </p:sp>
              </mc:Fallback>
            </mc:AlternateContent>
            <p:sp>
              <p:nvSpPr>
                <p:cNvPr id="47" name="Oval 46"/>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50" name="Oval 49"/>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1">
                      <a:blip r:embed="rId14"/>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1">
                      <a:blip r:embed="rId15"/>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1">
                      <a:blip r:embed="rId16"/>
                      <a:stretch>
                        <a:fillRect b="-24138"/>
                      </a:stretch>
                    </a:blipFill>
                  </p:spPr>
                  <p:txBody>
                    <a:bodyPr/>
                    <a:lstStyle/>
                    <a:p>
                      <a:r>
                        <a:rPr lang="en-US">
                          <a:noFill/>
                        </a:rPr>
                        <a:t> </a:t>
                      </a:r>
                    </a:p>
                  </p:txBody>
                </p:sp>
              </mc:Fallback>
            </mc:AlternateContent>
            <p:cxnSp>
              <p:nvCxnSpPr>
                <p:cNvPr id="54" name="Straight Arrow Connector 53"/>
                <p:cNvCxnSpPr>
                  <a:endCxn id="50"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8"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5"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2" name="TextBox 41"/>
                <p:cNvSpPr txBox="1"/>
                <p:nvPr/>
              </p:nvSpPr>
              <p:spPr>
                <a:xfrm>
                  <a:off x="2952947" y="4585585"/>
                  <a:ext cx="2152905" cy="583143"/>
                </a:xfrm>
                <a:prstGeom prst="rect">
                  <a:avLst/>
                </a:prstGeom>
                <a:noFill/>
              </p:spPr>
              <p:txBody>
                <a:bodyPr wrap="square" rtlCol="0">
                  <a:spAutoFit/>
                </a:bodyPr>
                <a:lstStyle/>
                <a:p>
                  <a14:m>
                    <m:oMath xmlns:m="http://schemas.openxmlformats.org/officeDocument/2006/math">
                      <m:r>
                        <a:rPr lang="en-US" sz="2400" b="0" i="1" dirty="0" smtClean="0">
                          <a:latin typeface="Cambria Math"/>
                          <a:ea typeface="Helvetica" charset="0"/>
                          <a:cs typeface="Helvetica" charset="0"/>
                        </a:rPr>
                        <m:t>   </m:t>
                      </m:r>
                      <m:r>
                        <a:rPr lang="en-US" sz="2400" i="1" dirty="0" smtClean="0">
                          <a:latin typeface="Cambria Math"/>
                          <a:ea typeface="Helvetica" charset="0"/>
                          <a:cs typeface="Helvetica" charset="0"/>
                        </a:rPr>
                        <m:t>𝑘</m:t>
                      </m:r>
                    </m:oMath>
                  </a14:m>
                  <a:r>
                    <a:rPr lang="en-US" sz="2400" dirty="0">
                      <a:latin typeface="Helvetica" charset="0"/>
                      <a:ea typeface="Helvetica" charset="0"/>
                      <a:cs typeface="Helvetica" charset="0"/>
                    </a:rPr>
                    <a:t>-WTA</a:t>
                  </a:r>
                </a:p>
              </p:txBody>
            </p:sp>
          </mc:Choice>
          <mc:Fallback xmlns="">
            <p:sp>
              <p:nvSpPr>
                <p:cNvPr id="42" name="TextBox 41"/>
                <p:cNvSpPr txBox="1">
                  <a:spLocks noRot="1" noChangeAspect="1" noMove="1" noResize="1" noEditPoints="1" noAdjustHandles="1" noChangeArrowheads="1" noChangeShapeType="1" noTextEdit="1"/>
                </p:cNvSpPr>
                <p:nvPr/>
              </p:nvSpPr>
              <p:spPr>
                <a:xfrm>
                  <a:off x="2952947" y="4585585"/>
                  <a:ext cx="2152905" cy="583143"/>
                </a:xfrm>
                <a:prstGeom prst="rect">
                  <a:avLst/>
                </a:prstGeom>
                <a:blipFill rotWithShape="1">
                  <a:blip r:embed="rId17"/>
                  <a:stretch>
                    <a:fillRect t="-9211" b="-30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Content Placeholder 2"/>
              <p:cNvSpPr txBox="1">
                <a:spLocks/>
              </p:cNvSpPr>
              <p:nvPr/>
            </p:nvSpPr>
            <p:spPr>
              <a:xfrm>
                <a:off x="304800" y="3657600"/>
                <a:ext cx="5105400" cy="2971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Rather, the network must sample the firing of the inputs to infer information about the rates.</a:t>
                </a:r>
              </a:p>
              <a:p>
                <a:r>
                  <a:rPr lang="en-US" dirty="0"/>
                  <a:t>Doing this correctly and efficiently requires assumptions about separation between the </a:t>
                </a:r>
                <a14:m>
                  <m:oMath xmlns:m="http://schemas.openxmlformats.org/officeDocument/2006/math">
                    <m:r>
                      <a:rPr lang="en-US" i="1" dirty="0" smtClean="0">
                        <a:latin typeface="Cambria Math"/>
                      </a:rPr>
                      <m:t>𝑘</m:t>
                    </m:r>
                  </m:oMath>
                </a14:m>
                <a:r>
                  <a:rPr lang="en-US" dirty="0"/>
                  <a:t> highest rates and the others.</a:t>
                </a:r>
              </a:p>
              <a:p>
                <a:pPr marL="0" indent="0">
                  <a:buFont typeface="Arial" pitchFamily="34" charset="0"/>
                  <a:buNone/>
                </a:pPr>
                <a:endParaRPr lang="en-US" dirty="0"/>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304800" y="3657600"/>
                <a:ext cx="5105400" cy="2971800"/>
              </a:xfrm>
              <a:prstGeom prst="rect">
                <a:avLst/>
              </a:prstGeom>
              <a:blipFill>
                <a:blip r:embed="rId18"/>
                <a:stretch>
                  <a:fillRect l="-1074" t="-1434"/>
                </a:stretch>
              </a:blipFill>
            </p:spPr>
            <p:txBody>
              <a:bodyPr/>
              <a:lstStyle/>
              <a:p>
                <a:r>
                  <a:rPr lang="en-US">
                    <a:noFill/>
                  </a:rPr>
                  <a:t> </a:t>
                </a:r>
              </a:p>
            </p:txBody>
          </p:sp>
        </mc:Fallback>
      </mc:AlternateContent>
    </p:spTree>
    <p:extLst>
      <p:ext uri="{BB962C8B-B14F-4D97-AF65-F5344CB8AC3E}">
        <p14:creationId xmlns:p14="http://schemas.microsoft.com/office/powerpoint/2010/main" val="33344253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381000"/>
                <a:ext cx="8229600" cy="1143000"/>
              </a:xfrm>
            </p:spPr>
            <p:txBody>
              <a:bodyPr/>
              <a:lstStyle/>
              <a:p>
                <a:r>
                  <a:rPr lang="en-US" dirty="0"/>
                  <a:t>Extension to </a:t>
                </a:r>
                <a14:m>
                  <m:oMath xmlns:m="http://schemas.openxmlformats.org/officeDocument/2006/math">
                    <m:r>
                      <a:rPr lang="en-US" i="1" dirty="0">
                        <a:latin typeface="Cambria Math"/>
                      </a:rPr>
                      <m:t>𝑘</m:t>
                    </m:r>
                  </m:oMath>
                </a14:m>
                <a:r>
                  <a:rPr lang="en-US" dirty="0"/>
                  <a:t>-WTA</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381000"/>
                <a:ext cx="8229600" cy="1143000"/>
              </a:xfrm>
              <a:blipFill rotWithShape="1">
                <a:blip r:embed="rId3"/>
                <a:stretch>
                  <a:fillRect l="-2593" b="-3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2665954"/>
              </a:xfrm>
            </p:spPr>
            <p:txBody>
              <a:bodyPr>
                <a:normAutofit lnSpcReduction="10000"/>
              </a:bodyPr>
              <a:lstStyle/>
              <a:p>
                <a:r>
                  <a:rPr lang="en-US" dirty="0"/>
                  <a:t>Fix </a:t>
                </a:r>
                <a14:m>
                  <m:oMath xmlns:m="http://schemas.openxmlformats.org/officeDocument/2006/math">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𝑘</m:t>
                    </m:r>
                    <m:r>
                      <a:rPr lang="en-US" b="0" i="0" dirty="0" smtClean="0">
                        <a:latin typeface="Cambria Math" panose="02040503050406030204" pitchFamily="18" charset="0"/>
                      </a:rPr>
                      <m:t>.</m:t>
                    </m:r>
                  </m:oMath>
                </a14:m>
                <a:endParaRPr lang="en-US" b="0" dirty="0"/>
              </a:p>
              <a:p>
                <a:r>
                  <a:rPr lang="en-US" dirty="0"/>
                  <a:t>Fix error probability </a:t>
                </a:r>
                <a14:m>
                  <m:oMath xmlns:m="http://schemas.openxmlformats.org/officeDocument/2006/math">
                    <m:r>
                      <a:rPr lang="en-US" b="0" i="1" smtClean="0">
                        <a:latin typeface="Cambria Math"/>
                      </a:rPr>
                      <m:t>𝛿</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0,1</m:t>
                        </m:r>
                      </m:e>
                    </m:d>
                    <m:r>
                      <a:rPr lang="en-US" b="0" i="1" smtClean="0">
                        <a:latin typeface="Cambria Math"/>
                      </a:rPr>
                      <m:t>.</m:t>
                    </m:r>
                  </m:oMath>
                </a14:m>
                <a:r>
                  <a:rPr lang="en-US" dirty="0"/>
                  <a:t> </a:t>
                </a:r>
              </a:p>
              <a:p>
                <a:r>
                  <a:rPr lang="en-US" dirty="0"/>
                  <a:t>Use a vector </a:t>
                </a:r>
                <a14:m>
                  <m:oMath xmlns:m="http://schemas.openxmlformats.org/officeDocument/2006/math">
                    <m:r>
                      <a:rPr lang="en-US" i="1" dirty="0">
                        <a:latin typeface="Cambria Math" panose="02040503050406030204" pitchFamily="18" charset="0"/>
                      </a:rPr>
                      <m:t>𝑅</m:t>
                    </m:r>
                  </m:oMath>
                </a14:m>
                <a:r>
                  <a:rPr lang="en-US" dirty="0"/>
                  <a:t> to represent the firing rates for all the input neurons.</a:t>
                </a:r>
                <a:endParaRPr lang="en-US" b="0" dirty="0"/>
              </a:p>
              <a:p>
                <a:r>
                  <a:rPr lang="en-US" dirty="0"/>
                  <a:t>Assume vector </a:t>
                </a:r>
                <a14:m>
                  <m:oMath xmlns:m="http://schemas.openxmlformats.org/officeDocument/2006/math">
                    <m:r>
                      <a:rPr lang="en-US" i="1" dirty="0">
                        <a:latin typeface="Cambria Math" panose="02040503050406030204" pitchFamily="18" charset="0"/>
                      </a:rPr>
                      <m:t>𝑅</m:t>
                    </m:r>
                  </m:oMath>
                </a14:m>
                <a:r>
                  <a:rPr lang="en-US" dirty="0"/>
                  <a:t> is “admissible”, meaning that there is a size </a:t>
                </a:r>
                <a14:m>
                  <m:oMath xmlns:m="http://schemas.openxmlformats.org/officeDocument/2006/math">
                    <m:r>
                      <a:rPr lang="en-US" i="1" dirty="0" smtClean="0">
                        <a:latin typeface="Cambria Math"/>
                      </a:rPr>
                      <m:t>𝑘</m:t>
                    </m:r>
                  </m:oMath>
                </a14:m>
                <a:r>
                  <a:rPr lang="en-US" dirty="0"/>
                  <a:t> subset of the neurons whose firing rates are strictly greater than the rates of all of the other neurons.</a:t>
                </a: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2665954"/>
              </a:xfrm>
              <a:blipFill rotWithShape="1">
                <a:blip r:embed="rId4"/>
                <a:stretch>
                  <a:fillRect l="-582" t="-2975" b="-3432"/>
                </a:stretch>
              </a:blipFill>
            </p:spPr>
            <p:txBody>
              <a:bodyPr/>
              <a:lstStyle/>
              <a:p>
                <a:r>
                  <a:rPr lang="en-US">
                    <a:noFill/>
                  </a:rPr>
                  <a:t> </a:t>
                </a:r>
              </a:p>
            </p:txBody>
          </p:sp>
        </mc:Fallback>
      </mc:AlternateContent>
      <p:grpSp>
        <p:nvGrpSpPr>
          <p:cNvPr id="40" name="Group 39"/>
          <p:cNvGrpSpPr/>
          <p:nvPr/>
        </p:nvGrpSpPr>
        <p:grpSpPr>
          <a:xfrm>
            <a:off x="5638801" y="4038600"/>
            <a:ext cx="3312882" cy="2626927"/>
            <a:chOff x="1990182" y="3235052"/>
            <a:chExt cx="4225080" cy="3318148"/>
          </a:xfrm>
        </p:grpSpPr>
        <p:grpSp>
          <p:nvGrpSpPr>
            <p:cNvPr id="41" name="Group 40"/>
            <p:cNvGrpSpPr/>
            <p:nvPr/>
          </p:nvGrpSpPr>
          <p:grpSpPr>
            <a:xfrm>
              <a:off x="1990182" y="3235052"/>
              <a:ext cx="4225080" cy="3318148"/>
              <a:chOff x="347536" y="551568"/>
              <a:chExt cx="4527621" cy="3768295"/>
            </a:xfrm>
          </p:grpSpPr>
          <p:grpSp>
            <p:nvGrpSpPr>
              <p:cNvPr id="43" name="Group 42"/>
              <p:cNvGrpSpPr/>
              <p:nvPr/>
            </p:nvGrpSpPr>
            <p:grpSpPr>
              <a:xfrm>
                <a:off x="347536" y="551568"/>
                <a:ext cx="4527621" cy="2306337"/>
                <a:chOff x="347536" y="551568"/>
                <a:chExt cx="4527621" cy="2306337"/>
              </a:xfrm>
            </p:grpSpPr>
            <p:sp>
              <p:nvSpPr>
                <p:cNvPr id="58" name="Rectangle 57"/>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0">
                      <a:blip r:embed="rId5"/>
                      <a:stretch>
                        <a:fillRect b="-47826"/>
                      </a:stretch>
                    </a:blipFill>
                  </p:spPr>
                  <p:txBody>
                    <a:bodyPr/>
                    <a:lstStyle/>
                    <a:p>
                      <a:r>
                        <a:rPr lang="en-US">
                          <a:noFill/>
                        </a:rPr>
                        <a:t> </a:t>
                      </a:r>
                    </a:p>
                  </p:txBody>
                </p:sp>
              </mc:Fallback>
            </mc:AlternateContent>
            <p:cxnSp>
              <p:nvCxnSpPr>
                <p:cNvPr id="61" name="Straight Arrow Connector 60"/>
                <p:cNvCxnSpPr>
                  <a:stCxn id="64"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5"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7"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TextBox 65"/>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67" name="Oval 66"/>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0">
                      <a:blip r:embed="rId6"/>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0">
                      <a:blip r:embed="rId7"/>
                      <a:stretch>
                        <a:fillRect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0">
                      <a:blip r:embed="rId8"/>
                      <a:stretch>
                        <a:fillRect b="-41304"/>
                      </a:stretch>
                    </a:blipFill>
                  </p:spPr>
                  <p:txBody>
                    <a:bodyPr/>
                    <a:lstStyle/>
                    <a:p>
                      <a:r>
                        <a:rPr lang="en-US">
                          <a:noFill/>
                        </a:rPr>
                        <a:t> </a:t>
                      </a:r>
                    </a:p>
                  </p:txBody>
                </p:sp>
              </mc:Fallback>
            </mc:AlternateContent>
            <p:cxnSp>
              <p:nvCxnSpPr>
                <p:cNvPr id="72" name="Straight Arrow Connector 71"/>
                <p:cNvCxnSpPr>
                  <a:stCxn id="59"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347536" y="2816709"/>
                <a:ext cx="4527621" cy="1503154"/>
                <a:chOff x="347536" y="2816709"/>
                <a:chExt cx="4527621" cy="1503154"/>
              </a:xfrm>
            </p:grpSpPr>
            <p:sp>
              <p:nvSpPr>
                <p:cNvPr id="45" name="Oval 44"/>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0">
                      <a:blip r:embed="rId9"/>
                      <a:stretch>
                        <a:fillRect b="-58696"/>
                      </a:stretch>
                    </a:blipFill>
                  </p:spPr>
                  <p:txBody>
                    <a:bodyPr/>
                    <a:lstStyle/>
                    <a:p>
                      <a:r>
                        <a:rPr lang="en-US">
                          <a:noFill/>
                        </a:rPr>
                        <a:t> </a:t>
                      </a:r>
                    </a:p>
                  </p:txBody>
                </p:sp>
              </mc:Fallback>
            </mc:AlternateContent>
            <p:sp>
              <p:nvSpPr>
                <p:cNvPr id="47" name="Oval 46"/>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50" name="Oval 49"/>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0">
                      <a:blip r:embed="rId10"/>
                      <a:stretch>
                        <a:fillRect b="-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0">
                      <a:blip r:embed="rId11"/>
                      <a:stretch>
                        <a:fillRect b="-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0">
                      <a:blip r:embed="rId12"/>
                      <a:stretch>
                        <a:fillRect b="-58696"/>
                      </a:stretch>
                    </a:blipFill>
                  </p:spPr>
                  <p:txBody>
                    <a:bodyPr/>
                    <a:lstStyle/>
                    <a:p>
                      <a:r>
                        <a:rPr lang="en-US">
                          <a:noFill/>
                        </a:rPr>
                        <a:t> </a:t>
                      </a:r>
                    </a:p>
                  </p:txBody>
                </p:sp>
              </mc:Fallback>
            </mc:AlternateContent>
            <p:cxnSp>
              <p:nvCxnSpPr>
                <p:cNvPr id="54" name="Straight Arrow Connector 53"/>
                <p:cNvCxnSpPr>
                  <a:endCxn id="50"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8"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5"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2" name="TextBox 41"/>
                <p:cNvSpPr txBox="1"/>
                <p:nvPr/>
              </p:nvSpPr>
              <p:spPr>
                <a:xfrm>
                  <a:off x="2952947" y="4585585"/>
                  <a:ext cx="2152905" cy="583143"/>
                </a:xfrm>
                <a:prstGeom prst="rect">
                  <a:avLst/>
                </a:prstGeom>
                <a:noFill/>
              </p:spPr>
              <p:txBody>
                <a:bodyPr wrap="square" rtlCol="0">
                  <a:spAutoFit/>
                </a:bodyPr>
                <a:lstStyle/>
                <a:p>
                  <a14:m>
                    <m:oMath xmlns:m="http://schemas.openxmlformats.org/officeDocument/2006/math">
                      <m:r>
                        <a:rPr lang="en-US" sz="2400" b="0" i="1" dirty="0" smtClean="0">
                          <a:latin typeface="Cambria Math"/>
                          <a:ea typeface="Helvetica" charset="0"/>
                          <a:cs typeface="Helvetica" charset="0"/>
                        </a:rPr>
                        <m:t>   </m:t>
                      </m:r>
                      <m:r>
                        <a:rPr lang="en-US" sz="2400" i="1" dirty="0" smtClean="0">
                          <a:latin typeface="Cambria Math"/>
                          <a:ea typeface="Helvetica" charset="0"/>
                          <a:cs typeface="Helvetica" charset="0"/>
                        </a:rPr>
                        <m:t>𝑘</m:t>
                      </m:r>
                    </m:oMath>
                  </a14:m>
                  <a:r>
                    <a:rPr lang="en-US" sz="2400" dirty="0">
                      <a:latin typeface="Helvetica" charset="0"/>
                      <a:ea typeface="Helvetica" charset="0"/>
                      <a:cs typeface="Helvetica" charset="0"/>
                    </a:rPr>
                    <a:t>-WTA</a:t>
                  </a:r>
                </a:p>
              </p:txBody>
            </p:sp>
          </mc:Choice>
          <mc:Fallback xmlns="">
            <p:sp>
              <p:nvSpPr>
                <p:cNvPr id="42" name="TextBox 41"/>
                <p:cNvSpPr txBox="1">
                  <a:spLocks noRot="1" noChangeAspect="1" noMove="1" noResize="1" noEditPoints="1" noAdjustHandles="1" noChangeArrowheads="1" noChangeShapeType="1" noTextEdit="1"/>
                </p:cNvSpPr>
                <p:nvPr/>
              </p:nvSpPr>
              <p:spPr>
                <a:xfrm>
                  <a:off x="2952947" y="4585585"/>
                  <a:ext cx="2152905" cy="583143"/>
                </a:xfrm>
                <a:prstGeom prst="rect">
                  <a:avLst/>
                </a:prstGeom>
                <a:blipFill rotWithShape="0">
                  <a:blip r:embed="rId13"/>
                  <a:stretch>
                    <a:fillRect t="-9211" b="-30263"/>
                  </a:stretch>
                </a:blipFill>
              </p:spPr>
              <p:txBody>
                <a:bodyPr/>
                <a:lstStyle/>
                <a:p>
                  <a:r>
                    <a:rPr lang="en-US">
                      <a:noFill/>
                    </a:rPr>
                    <a:t> </a:t>
                  </a:r>
                </a:p>
              </p:txBody>
            </p:sp>
          </mc:Fallback>
        </mc:AlternateContent>
      </p:grpSp>
      <p:sp>
        <p:nvSpPr>
          <p:cNvPr id="36" name="Content Placeholder 2"/>
          <p:cNvSpPr txBox="1">
            <a:spLocks/>
          </p:cNvSpPr>
          <p:nvPr/>
        </p:nvSpPr>
        <p:spPr>
          <a:xfrm>
            <a:off x="304800" y="3733800"/>
            <a:ext cx="5257800" cy="2895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7" name="Content Placeholder 2"/>
              <p:cNvSpPr txBox="1">
                <a:spLocks/>
              </p:cNvSpPr>
              <p:nvPr/>
            </p:nvSpPr>
            <p:spPr>
              <a:xfrm>
                <a:off x="304800" y="4219136"/>
                <a:ext cx="5029200" cy="24102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For a vector </a:t>
                </a:r>
                <a14:m>
                  <m:oMath xmlns:m="http://schemas.openxmlformats.org/officeDocument/2006/math">
                    <m:r>
                      <a:rPr lang="en-US" i="1" dirty="0" smtClean="0">
                        <a:latin typeface="Cambria Math" panose="02040503050406030204" pitchFamily="18" charset="0"/>
                      </a:rPr>
                      <m:t>𝑅</m:t>
                    </m:r>
                  </m:oMath>
                </a14:m>
                <a:r>
                  <a:rPr lang="en-US" dirty="0"/>
                  <a:t> of possible rates for all inputs, define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𝑇</m:t>
                        </m:r>
                      </m:e>
                      <m:sub>
                        <m:r>
                          <a:rPr lang="en-US" i="1" dirty="0" smtClean="0">
                            <a:latin typeface="Cambria Math"/>
                          </a:rPr>
                          <m:t>𝑅</m:t>
                        </m:r>
                      </m:sub>
                    </m:sSub>
                  </m:oMath>
                </a14:m>
                <a:r>
                  <a:rPr lang="en-US" dirty="0"/>
                  <a:t> to be a certain statistic, capturing the “minimum distance” between different rates in </a:t>
                </a:r>
                <a14:m>
                  <m:oMath xmlns:m="http://schemas.openxmlformats.org/officeDocument/2006/math">
                    <m:r>
                      <a:rPr lang="en-US" i="1" dirty="0" smtClean="0">
                        <a:latin typeface="Cambria Math" panose="02040503050406030204" pitchFamily="18" charset="0"/>
                      </a:rPr>
                      <m:t>𝑅</m:t>
                    </m:r>
                  </m:oMath>
                </a14:m>
                <a:r>
                  <a:rPr lang="en-US" dirty="0"/>
                  <a:t> (related to KL-divergence).</a:t>
                </a:r>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304800" y="4219136"/>
                <a:ext cx="5029200" cy="2410263"/>
              </a:xfrm>
              <a:prstGeom prst="rect">
                <a:avLst/>
              </a:prstGeom>
              <a:blipFill rotWithShape="1">
                <a:blip r:embed="rId14"/>
                <a:stretch>
                  <a:fillRect l="-970" t="-1772" r="-3394"/>
                </a:stretch>
              </a:blipFill>
            </p:spPr>
            <p:txBody>
              <a:bodyPr/>
              <a:lstStyle/>
              <a:p>
                <a:r>
                  <a:rPr lang="en-US">
                    <a:noFill/>
                  </a:rPr>
                  <a:t> </a:t>
                </a:r>
              </a:p>
            </p:txBody>
          </p:sp>
        </mc:Fallback>
      </mc:AlternateContent>
    </p:spTree>
    <p:extLst>
      <p:ext uri="{BB962C8B-B14F-4D97-AF65-F5344CB8AC3E}">
        <p14:creationId xmlns:p14="http://schemas.microsoft.com/office/powerpoint/2010/main" val="63018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Lower Bound</a:t>
            </a:r>
          </a:p>
        </p:txBody>
      </p:sp>
      <p:grpSp>
        <p:nvGrpSpPr>
          <p:cNvPr id="40" name="Group 39"/>
          <p:cNvGrpSpPr/>
          <p:nvPr/>
        </p:nvGrpSpPr>
        <p:grpSpPr>
          <a:xfrm>
            <a:off x="5638801" y="4038600"/>
            <a:ext cx="3312882" cy="2626927"/>
            <a:chOff x="1990182" y="3235052"/>
            <a:chExt cx="4225080" cy="3318148"/>
          </a:xfrm>
        </p:grpSpPr>
        <p:grpSp>
          <p:nvGrpSpPr>
            <p:cNvPr id="41" name="Group 40"/>
            <p:cNvGrpSpPr/>
            <p:nvPr/>
          </p:nvGrpSpPr>
          <p:grpSpPr>
            <a:xfrm>
              <a:off x="1990182" y="3235052"/>
              <a:ext cx="4225080" cy="3318148"/>
              <a:chOff x="347536" y="551568"/>
              <a:chExt cx="4527621" cy="3768295"/>
            </a:xfrm>
          </p:grpSpPr>
          <p:grpSp>
            <p:nvGrpSpPr>
              <p:cNvPr id="43" name="Group 42"/>
              <p:cNvGrpSpPr/>
              <p:nvPr/>
            </p:nvGrpSpPr>
            <p:grpSpPr>
              <a:xfrm>
                <a:off x="347536" y="551568"/>
                <a:ext cx="4527621" cy="2306337"/>
                <a:chOff x="347536" y="551568"/>
                <a:chExt cx="4527621" cy="2306337"/>
              </a:xfrm>
            </p:grpSpPr>
            <p:sp>
              <p:nvSpPr>
                <p:cNvPr id="58" name="Rectangle 57"/>
                <p:cNvSpPr/>
                <p:nvPr/>
              </p:nvSpPr>
              <p:spPr>
                <a:xfrm>
                  <a:off x="1257445" y="1906929"/>
                  <a:ext cx="2499136" cy="950976"/>
                </a:xfrm>
                <a:prstGeom prst="rect">
                  <a:avLst/>
                </a:prstGeom>
                <a:solidFill>
                  <a:schemeClr val="accent2">
                    <a:lumMod val="40000"/>
                    <a:lumOff val="6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0">
                      <a:blip r:embed="rId5"/>
                      <a:stretch>
                        <a:fillRect b="-47826"/>
                      </a:stretch>
                    </a:blipFill>
                  </p:spPr>
                  <p:txBody>
                    <a:bodyPr/>
                    <a:lstStyle/>
                    <a:p>
                      <a:r>
                        <a:rPr lang="en-US">
                          <a:noFill/>
                        </a:rPr>
                        <a:t> </a:t>
                      </a:r>
                    </a:p>
                  </p:txBody>
                </p:sp>
              </mc:Fallback>
            </mc:AlternateContent>
            <p:cxnSp>
              <p:nvCxnSpPr>
                <p:cNvPr id="61" name="Straight Arrow Connector 60"/>
                <p:cNvCxnSpPr>
                  <a:stCxn id="64" idx="4"/>
                </p:cNvCxnSpPr>
                <p:nvPr/>
              </p:nvCxnSpPr>
              <p:spPr>
                <a:xfrm>
                  <a:off x="1756678" y="1463539"/>
                  <a:ext cx="295971" cy="4247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5" idx="4"/>
                </p:cNvCxnSpPr>
                <p:nvPr/>
              </p:nvCxnSpPr>
              <p:spPr>
                <a:xfrm flipH="1">
                  <a:off x="2648401" y="1467655"/>
                  <a:ext cx="162738"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7" idx="4"/>
                </p:cNvCxnSpPr>
                <p:nvPr/>
              </p:nvCxnSpPr>
              <p:spPr>
                <a:xfrm flipH="1">
                  <a:off x="3525606" y="1424966"/>
                  <a:ext cx="945442" cy="4473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TextBox 65"/>
                <p:cNvSpPr txBox="1"/>
                <p:nvPr/>
              </p:nvSpPr>
              <p:spPr>
                <a:xfrm>
                  <a:off x="3344445" y="551568"/>
                  <a:ext cx="538930" cy="707886"/>
                </a:xfrm>
                <a:prstGeom prst="rect">
                  <a:avLst/>
                </a:prstGeom>
                <a:noFill/>
              </p:spPr>
              <p:txBody>
                <a:bodyPr wrap="none" rtlCol="0">
                  <a:spAutoFit/>
                </a:bodyPr>
                <a:lstStyle/>
                <a:p>
                  <a:r>
                    <a:rPr lang="en-US" sz="4000" dirty="0"/>
                    <a:t>…</a:t>
                  </a:r>
                </a:p>
              </p:txBody>
            </p:sp>
            <p:sp>
              <p:nvSpPr>
                <p:cNvPr id="67" name="Oval 66"/>
                <p:cNvSpPr/>
                <p:nvPr/>
              </p:nvSpPr>
              <p:spPr>
                <a:xfrm>
                  <a:off x="4066939"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0">
                      <a:blip r:embed="rId6"/>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0">
                      <a:blip r:embed="rId7"/>
                      <a:stretch>
                        <a:fillRect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140768" y="810545"/>
                      <a:ext cx="61028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140768" y="810545"/>
                      <a:ext cx="610287" cy="400109"/>
                    </a:xfrm>
                    <a:prstGeom prst="rect">
                      <a:avLst/>
                    </a:prstGeom>
                    <a:blipFill rotWithShape="0">
                      <a:blip r:embed="rId8"/>
                      <a:stretch>
                        <a:fillRect b="-41304"/>
                      </a:stretch>
                    </a:blipFill>
                  </p:spPr>
                  <p:txBody>
                    <a:bodyPr/>
                    <a:lstStyle/>
                    <a:p>
                      <a:r>
                        <a:rPr lang="en-US">
                          <a:noFill/>
                        </a:rPr>
                        <a:t> </a:t>
                      </a:r>
                    </a:p>
                  </p:txBody>
                </p:sp>
              </mc:Fallback>
            </mc:AlternateContent>
            <p:cxnSp>
              <p:nvCxnSpPr>
                <p:cNvPr id="72" name="Straight Arrow Connector 71"/>
                <p:cNvCxnSpPr>
                  <a:stCxn id="59" idx="4"/>
                </p:cNvCxnSpPr>
                <p:nvPr/>
              </p:nvCxnSpPr>
              <p:spPr>
                <a:xfrm>
                  <a:off x="751645" y="1459423"/>
                  <a:ext cx="738376" cy="41290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347536" y="2816709"/>
                <a:ext cx="4527621" cy="1503154"/>
                <a:chOff x="347536" y="2816709"/>
                <a:chExt cx="4527621" cy="1503154"/>
              </a:xfrm>
            </p:grpSpPr>
            <p:sp>
              <p:nvSpPr>
                <p:cNvPr id="45" name="Oval 44"/>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0">
                      <a:blip r:embed="rId9"/>
                      <a:stretch>
                        <a:fillRect b="-58696"/>
                      </a:stretch>
                    </a:blipFill>
                  </p:spPr>
                  <p:txBody>
                    <a:bodyPr/>
                    <a:lstStyle/>
                    <a:p>
                      <a:r>
                        <a:rPr lang="en-US">
                          <a:noFill/>
                        </a:rPr>
                        <a:t> </a:t>
                      </a:r>
                    </a:p>
                  </p:txBody>
                </p:sp>
              </mc:Fallback>
            </mc:AlternateContent>
            <p:sp>
              <p:nvSpPr>
                <p:cNvPr id="47" name="Oval 46"/>
                <p:cNvSpPr/>
                <p:nvPr/>
              </p:nvSpPr>
              <p:spPr>
                <a:xfrm>
                  <a:off x="1352569"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3344445" y="3387884"/>
                  <a:ext cx="538930" cy="707886"/>
                </a:xfrm>
                <a:prstGeom prst="rect">
                  <a:avLst/>
                </a:prstGeom>
                <a:noFill/>
              </p:spPr>
              <p:txBody>
                <a:bodyPr wrap="none" rtlCol="0">
                  <a:spAutoFit/>
                </a:bodyPr>
                <a:lstStyle/>
                <a:p>
                  <a:r>
                    <a:rPr lang="en-US" sz="4000" dirty="0"/>
                    <a:t>…</a:t>
                  </a:r>
                </a:p>
              </p:txBody>
            </p:sp>
            <p:sp>
              <p:nvSpPr>
                <p:cNvPr id="50" name="Oval 49"/>
                <p:cNvSpPr/>
                <p:nvPr/>
              </p:nvSpPr>
              <p:spPr>
                <a:xfrm>
                  <a:off x="4066939"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p:cNvSpPr txBox="1"/>
                    <p:nvPr/>
                  </p:nvSpPr>
                  <p:spPr>
                    <a:xfrm>
                      <a:off x="1461005"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1461005" y="3672979"/>
                      <a:ext cx="610287" cy="400110"/>
                    </a:xfrm>
                    <a:prstGeom prst="rect">
                      <a:avLst/>
                    </a:prstGeom>
                    <a:blipFill rotWithShape="0">
                      <a:blip r:embed="rId10"/>
                      <a:stretch>
                        <a:fillRect b="-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0">
                      <a:blip r:embed="rId11"/>
                      <a:stretch>
                        <a:fillRect b="-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198877"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198877" y="3672979"/>
                      <a:ext cx="610287" cy="400110"/>
                    </a:xfrm>
                    <a:prstGeom prst="rect">
                      <a:avLst/>
                    </a:prstGeom>
                    <a:blipFill rotWithShape="0">
                      <a:blip r:embed="rId12"/>
                      <a:stretch>
                        <a:fillRect b="-58696"/>
                      </a:stretch>
                    </a:blipFill>
                  </p:spPr>
                  <p:txBody>
                    <a:bodyPr/>
                    <a:lstStyle/>
                    <a:p>
                      <a:r>
                        <a:rPr lang="en-US">
                          <a:noFill/>
                        </a:rPr>
                        <a:t> </a:t>
                      </a:r>
                    </a:p>
                  </p:txBody>
                </p:sp>
              </mc:Fallback>
            </mc:AlternateContent>
            <p:cxnSp>
              <p:nvCxnSpPr>
                <p:cNvPr id="54" name="Straight Arrow Connector 53"/>
                <p:cNvCxnSpPr>
                  <a:endCxn id="50" idx="0"/>
                </p:cNvCxnSpPr>
                <p:nvPr/>
              </p:nvCxnSpPr>
              <p:spPr>
                <a:xfrm>
                  <a:off x="3477077" y="2873525"/>
                  <a:ext cx="993971" cy="59537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8" idx="0"/>
                </p:cNvCxnSpPr>
                <p:nvPr/>
              </p:nvCxnSpPr>
              <p:spPr>
                <a:xfrm flipH="1">
                  <a:off x="2811139" y="2816709"/>
                  <a:ext cx="174966" cy="694875"/>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1702960" y="2873525"/>
                  <a:ext cx="389397" cy="670862"/>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5" idx="0"/>
                </p:cNvCxnSpPr>
                <p:nvPr/>
              </p:nvCxnSpPr>
              <p:spPr>
                <a:xfrm flipH="1">
                  <a:off x="751645" y="2881152"/>
                  <a:ext cx="738376" cy="62220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2" name="TextBox 41"/>
                <p:cNvSpPr txBox="1"/>
                <p:nvPr/>
              </p:nvSpPr>
              <p:spPr>
                <a:xfrm>
                  <a:off x="2952947" y="4585585"/>
                  <a:ext cx="2152905" cy="583143"/>
                </a:xfrm>
                <a:prstGeom prst="rect">
                  <a:avLst/>
                </a:prstGeom>
                <a:noFill/>
              </p:spPr>
              <p:txBody>
                <a:bodyPr wrap="square" rtlCol="0">
                  <a:spAutoFit/>
                </a:bodyPr>
                <a:lstStyle/>
                <a:p>
                  <a14:m>
                    <m:oMath xmlns:m="http://schemas.openxmlformats.org/officeDocument/2006/math">
                      <m:r>
                        <a:rPr lang="en-US" sz="2400" b="0" i="1" dirty="0" smtClean="0">
                          <a:latin typeface="Cambria Math"/>
                          <a:ea typeface="Helvetica" charset="0"/>
                          <a:cs typeface="Helvetica" charset="0"/>
                        </a:rPr>
                        <m:t>   </m:t>
                      </m:r>
                      <m:r>
                        <a:rPr lang="en-US" sz="2400" i="1" dirty="0" smtClean="0">
                          <a:latin typeface="Cambria Math"/>
                          <a:ea typeface="Helvetica" charset="0"/>
                          <a:cs typeface="Helvetica" charset="0"/>
                        </a:rPr>
                        <m:t>𝑘</m:t>
                      </m:r>
                    </m:oMath>
                  </a14:m>
                  <a:r>
                    <a:rPr lang="en-US" sz="2400" dirty="0">
                      <a:latin typeface="Helvetica" charset="0"/>
                      <a:ea typeface="Helvetica" charset="0"/>
                      <a:cs typeface="Helvetica" charset="0"/>
                    </a:rPr>
                    <a:t>-WTA</a:t>
                  </a:r>
                </a:p>
              </p:txBody>
            </p:sp>
          </mc:Choice>
          <mc:Fallback xmlns="">
            <p:sp>
              <p:nvSpPr>
                <p:cNvPr id="42" name="TextBox 41"/>
                <p:cNvSpPr txBox="1">
                  <a:spLocks noRot="1" noChangeAspect="1" noMove="1" noResize="1" noEditPoints="1" noAdjustHandles="1" noChangeArrowheads="1" noChangeShapeType="1" noTextEdit="1"/>
                </p:cNvSpPr>
                <p:nvPr/>
              </p:nvSpPr>
              <p:spPr>
                <a:xfrm>
                  <a:off x="2952947" y="4585585"/>
                  <a:ext cx="2152905" cy="583143"/>
                </a:xfrm>
                <a:prstGeom prst="rect">
                  <a:avLst/>
                </a:prstGeom>
                <a:blipFill rotWithShape="0">
                  <a:blip r:embed="rId13"/>
                  <a:stretch>
                    <a:fillRect t="-9211" b="-30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Content Placeholder 2"/>
              <p:cNvSpPr txBox="1">
                <a:spLocks/>
              </p:cNvSpPr>
              <p:nvPr/>
            </p:nvSpPr>
            <p:spPr>
              <a:xfrm>
                <a:off x="304800" y="1447800"/>
                <a:ext cx="8351194" cy="5181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Lower bound theorem:  </a:t>
                </a:r>
                <a:r>
                  <a:rPr lang="en-US" dirty="0"/>
                  <a:t>There is no algorithm that solves </a:t>
                </a:r>
                <a14:m>
                  <m:oMath xmlns:m="http://schemas.openxmlformats.org/officeDocument/2006/math">
                    <m:r>
                      <a:rPr lang="en-US" i="1" dirty="0" smtClean="0">
                        <a:latin typeface="Cambria Math"/>
                      </a:rPr>
                      <m:t>𝑘</m:t>
                    </m:r>
                  </m:oMath>
                </a14:m>
                <a:r>
                  <a:rPr lang="en-US" dirty="0"/>
                  <a:t>-WTA with error probability </a:t>
                </a:r>
                <a14:m>
                  <m:oMath xmlns:m="http://schemas.openxmlformats.org/officeDocument/2006/math">
                    <m:r>
                      <a:rPr lang="en-US" b="0" i="1" smtClean="0">
                        <a:latin typeface="Cambria Math"/>
                      </a:rPr>
                      <m:t>𝛿</m:t>
                    </m:r>
                  </m:oMath>
                </a14:m>
                <a:r>
                  <a:rPr lang="en-US" dirty="0"/>
                  <a:t>,</a:t>
                </a:r>
                <a:r>
                  <a:rPr lang="el-GR" dirty="0"/>
                  <a:t> </a:t>
                </a:r>
                <a:r>
                  <a:rPr lang="en-US" dirty="0"/>
                  <a:t>for all rate assignments from </a:t>
                </a:r>
                <a14:m>
                  <m:oMath xmlns:m="http://schemas.openxmlformats.org/officeDocument/2006/math">
                    <m:r>
                      <a:rPr lang="en-US" i="1" dirty="0" smtClean="0">
                        <a:latin typeface="Cambria Math" panose="02040503050406030204" pitchFamily="18" charset="0"/>
                      </a:rPr>
                      <m:t>𝑅</m:t>
                    </m:r>
                  </m:oMath>
                </a14:m>
                <a:r>
                  <a:rPr lang="en-US" dirty="0"/>
                  <a:t>, and that converges within time </a:t>
                </a:r>
                <a14:m>
                  <m:oMath xmlns:m="http://schemas.openxmlformats.org/officeDocument/2006/math">
                    <m:r>
                      <a:rPr lang="en-US" i="1">
                        <a:latin typeface="Cambria Math"/>
                      </a:rPr>
                      <m:t> </m:t>
                    </m:r>
                  </m:oMath>
                </a14:m>
                <a:endParaRPr lang="en-US" i="1" dirty="0">
                  <a:latin typeface="Cambria Math"/>
                </a:endParaRPr>
              </a:p>
              <a:p>
                <a:pPr marL="0" indent="0">
                  <a:buNone/>
                </a:pPr>
                <a:r>
                  <a:rPr lang="en-US" b="0" dirty="0"/>
                  <a:t>  </a:t>
                </a:r>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𝛿</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ctrlPr>
                                  <a:rPr lang="en-US" b="0" i="1" smtClean="0">
                                    <a:latin typeface="Cambria Math" panose="02040503050406030204" pitchFamily="18" charset="0"/>
                                  </a:rPr>
                                </m:ctrlPr>
                              </m:dPr>
                              <m:e>
                                <m:r>
                                  <a:rPr lang="en-US" b="0" i="1" smtClean="0">
                                    <a:latin typeface="Cambria Math"/>
                                  </a:rPr>
                                  <m:t>𝑘</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r>
                                      <a:rPr lang="en-US" b="0" i="1" smtClean="0">
                                        <a:latin typeface="Cambria Math"/>
                                      </a:rPr>
                                      <m:t>𝑘</m:t>
                                    </m:r>
                                  </m:e>
                                </m:d>
                              </m:e>
                            </m:d>
                          </m:e>
                        </m:func>
                        <m:r>
                          <a:rPr lang="en-US" b="0" i="1" smtClean="0">
                            <a:latin typeface="Cambria Math"/>
                          </a:rPr>
                          <m:t>−1</m:t>
                        </m:r>
                      </m:e>
                    </m:d>
                    <m:sSub>
                      <m:sSubPr>
                        <m:ctrlPr>
                          <a:rPr lang="en-US" b="0" i="1" smtClean="0">
                            <a:latin typeface="Cambria Math" panose="02040503050406030204" pitchFamily="18" charset="0"/>
                          </a:rPr>
                        </m:ctrlPr>
                      </m:sSubPr>
                      <m:e>
                        <m:r>
                          <a:rPr lang="en-US" b="0" i="1" smtClean="0">
                            <a:latin typeface="Cambria Math"/>
                          </a:rPr>
                          <m:t>𝑇</m:t>
                        </m:r>
                      </m:e>
                      <m:sub>
                        <m:r>
                          <a:rPr lang="en-US" b="0" i="1" smtClean="0">
                            <a:latin typeface="Cambria Math"/>
                          </a:rPr>
                          <m:t>𝑅</m:t>
                        </m:r>
                      </m:sub>
                    </m:sSub>
                    <m:r>
                      <a:rPr lang="en-US" b="0" i="1" smtClean="0">
                        <a:latin typeface="Cambria Math"/>
                      </a:rPr>
                      <m:t>.</m:t>
                    </m:r>
                  </m:oMath>
                </a14:m>
                <a:r>
                  <a:rPr lang="en-US" dirty="0"/>
                  <a:t> </a:t>
                </a:r>
              </a:p>
              <a:p>
                <a:r>
                  <a:rPr lang="en-US" dirty="0"/>
                  <a:t>Proof based on information theory.</a:t>
                </a:r>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304800" y="1447800"/>
                <a:ext cx="8351194" cy="5181600"/>
              </a:xfrm>
              <a:prstGeom prst="rect">
                <a:avLst/>
              </a:prstGeom>
              <a:blipFill>
                <a:blip r:embed="rId14"/>
                <a:stretch>
                  <a:fillRect l="-657" t="-824"/>
                </a:stretch>
              </a:blipFill>
            </p:spPr>
            <p:txBody>
              <a:bodyPr/>
              <a:lstStyle/>
              <a:p>
                <a:r>
                  <a:rPr lang="en-US">
                    <a:noFill/>
                  </a:rPr>
                  <a:t> </a:t>
                </a:r>
              </a:p>
            </p:txBody>
          </p:sp>
        </mc:Fallback>
      </mc:AlternateContent>
      <p:sp>
        <p:nvSpPr>
          <p:cNvPr id="37" name="Content Placeholder 2"/>
          <p:cNvSpPr txBox="1">
            <a:spLocks/>
          </p:cNvSpPr>
          <p:nvPr/>
        </p:nvSpPr>
        <p:spPr>
          <a:xfrm>
            <a:off x="304800" y="3733800"/>
            <a:ext cx="5029200" cy="2895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Does not depend on the particular SNN model; in fact, the result would still apply to a centralized algorithm.</a:t>
            </a:r>
          </a:p>
          <a:p>
            <a:r>
              <a:rPr lang="en-US" dirty="0"/>
              <a:t>Depends just on the difficulty of sampling.</a:t>
            </a:r>
          </a:p>
        </p:txBody>
      </p:sp>
    </p:spTree>
    <p:extLst>
      <p:ext uri="{BB962C8B-B14F-4D97-AF65-F5344CB8AC3E}">
        <p14:creationId xmlns:p14="http://schemas.microsoft.com/office/powerpoint/2010/main" val="4198318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Upper Bound</a:t>
            </a:r>
          </a:p>
        </p:txBody>
      </p:sp>
      <p:sp>
        <p:nvSpPr>
          <p:cNvPr id="3" name="Content Placeholder 2"/>
          <p:cNvSpPr>
            <a:spLocks noGrp="1"/>
          </p:cNvSpPr>
          <p:nvPr>
            <p:ph idx="1"/>
          </p:nvPr>
        </p:nvSpPr>
        <p:spPr>
          <a:xfrm>
            <a:off x="381000" y="1524000"/>
            <a:ext cx="8305800" cy="4953000"/>
          </a:xfrm>
        </p:spPr>
        <p:txBody>
          <a:bodyPr/>
          <a:lstStyle/>
          <a:p>
            <a:r>
              <a:rPr lang="en-US" dirty="0"/>
              <a:t>Uses a particular SNN model.</a:t>
            </a:r>
          </a:p>
          <a:p>
            <a:r>
              <a:rPr lang="en-US" dirty="0">
                <a:solidFill>
                  <a:schemeClr val="tx2">
                    <a:lumMod val="75000"/>
                  </a:schemeClr>
                </a:solidFill>
              </a:rPr>
              <a:t>Structure:</a:t>
            </a:r>
            <a:r>
              <a:rPr lang="en-US" dirty="0">
                <a:solidFill>
                  <a:schemeClr val="tx2">
                    <a:lumMod val="50000"/>
                  </a:schemeClr>
                </a:solidFill>
              </a:rPr>
              <a:t>  </a:t>
            </a:r>
            <a:r>
              <a:rPr lang="en-US" dirty="0"/>
              <a:t>Inputs excite corresponding outputs; outputs inhibit each other (in a clique).</a:t>
            </a:r>
          </a:p>
          <a:p>
            <a:endParaRPr lang="en-US" dirty="0"/>
          </a:p>
        </p:txBody>
      </p:sp>
      <p:grpSp>
        <p:nvGrpSpPr>
          <p:cNvPr id="4" name="Group 3"/>
          <p:cNvGrpSpPr/>
          <p:nvPr/>
        </p:nvGrpSpPr>
        <p:grpSpPr>
          <a:xfrm>
            <a:off x="6694959" y="3657600"/>
            <a:ext cx="2012432" cy="2971800"/>
            <a:chOff x="6694959" y="3657600"/>
            <a:chExt cx="2012432" cy="2971800"/>
          </a:xfrm>
        </p:grpSpPr>
        <p:grpSp>
          <p:nvGrpSpPr>
            <p:cNvPr id="5" name="Group 4"/>
            <p:cNvGrpSpPr/>
            <p:nvPr/>
          </p:nvGrpSpPr>
          <p:grpSpPr>
            <a:xfrm>
              <a:off x="7176511" y="5505205"/>
              <a:ext cx="1038688" cy="301948"/>
              <a:chOff x="7176511" y="5505205"/>
              <a:chExt cx="1038688" cy="301948"/>
            </a:xfrm>
          </p:grpSpPr>
          <p:cxnSp>
            <p:nvCxnSpPr>
              <p:cNvPr id="28" name="Straight Arrow Connector 27"/>
              <p:cNvCxnSpPr>
                <a:stCxn id="15" idx="3"/>
                <a:endCxn id="13" idx="7"/>
              </p:cNvCxnSpPr>
              <p:nvPr/>
            </p:nvCxnSpPr>
            <p:spPr>
              <a:xfrm flipH="1">
                <a:off x="7176511" y="5505205"/>
                <a:ext cx="302627" cy="29620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6" idx="1"/>
                <a:endCxn id="15" idx="5"/>
              </p:cNvCxnSpPr>
              <p:nvPr/>
            </p:nvCxnSpPr>
            <p:spPr>
              <a:xfrm flipH="1" flipV="1">
                <a:off x="7878069" y="5505205"/>
                <a:ext cx="337130" cy="30194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6694959" y="3657600"/>
              <a:ext cx="2012432" cy="2971800"/>
              <a:chOff x="6694959" y="3657600"/>
              <a:chExt cx="2012432" cy="2971800"/>
            </a:xfrm>
          </p:grpSpPr>
          <p:grpSp>
            <p:nvGrpSpPr>
              <p:cNvPr id="7" name="Group 6"/>
              <p:cNvGrpSpPr/>
              <p:nvPr/>
            </p:nvGrpSpPr>
            <p:grpSpPr>
              <a:xfrm>
                <a:off x="6705600" y="3657600"/>
                <a:ext cx="2001791" cy="2067036"/>
                <a:chOff x="347536" y="651144"/>
                <a:chExt cx="2867712" cy="2965138"/>
              </a:xfrm>
            </p:grpSpPr>
            <p:sp>
              <p:nvSpPr>
                <p:cNvPr id="19" name="Oval 18"/>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0">
                      <a:blip r:embed="rId6"/>
                      <a:stretch>
                        <a:fillRect b="-47826"/>
                      </a:stretch>
                    </a:blipFill>
                  </p:spPr>
                  <p:txBody>
                    <a:bodyPr/>
                    <a:lstStyle/>
                    <a:p>
                      <a:r>
                        <a:rPr lang="en-US">
                          <a:noFill/>
                        </a:rPr>
                        <a:t> </a:t>
                      </a:r>
                    </a:p>
                  </p:txBody>
                </p:sp>
              </mc:Fallback>
            </mc:AlternateContent>
            <p:cxnSp>
              <p:nvCxnSpPr>
                <p:cNvPr id="21" name="Straight Arrow Connector 20"/>
                <p:cNvCxnSpPr>
                  <a:stCxn id="23" idx="4"/>
                  <a:endCxn id="15" idx="0"/>
                </p:cNvCxnSpPr>
                <p:nvPr/>
              </p:nvCxnSpPr>
              <p:spPr>
                <a:xfrm flipH="1">
                  <a:off x="1741435" y="1463539"/>
                  <a:ext cx="15243" cy="114806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4" idx="4"/>
                  <a:endCxn id="16" idx="0"/>
                </p:cNvCxnSpPr>
                <p:nvPr/>
              </p:nvCxnSpPr>
              <p:spPr>
                <a:xfrm flipH="1">
                  <a:off x="2795897" y="1467656"/>
                  <a:ext cx="15243" cy="214862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0">
                      <a:blip r:embed="rId7"/>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0">
                      <a:blip r:embed="rId8"/>
                      <a:stretch>
                        <a:fillRect b="-47826"/>
                      </a:stretch>
                    </a:blipFill>
                  </p:spPr>
                  <p:txBody>
                    <a:bodyPr/>
                    <a:lstStyle/>
                    <a:p>
                      <a:r>
                        <a:rPr lang="en-US">
                          <a:noFill/>
                        </a:rPr>
                        <a:t> </a:t>
                      </a:r>
                    </a:p>
                  </p:txBody>
                </p:sp>
              </mc:Fallback>
            </mc:AlternateContent>
            <p:cxnSp>
              <p:nvCxnSpPr>
                <p:cNvPr id="27" name="Straight Arrow Connector 26"/>
                <p:cNvCxnSpPr>
                  <a:stCxn id="19" idx="4"/>
                  <a:endCxn id="13" idx="0"/>
                </p:cNvCxnSpPr>
                <p:nvPr/>
              </p:nvCxnSpPr>
              <p:spPr>
                <a:xfrm flipH="1">
                  <a:off x="736402" y="1459423"/>
                  <a:ext cx="15243" cy="214862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694959" y="5024260"/>
                <a:ext cx="2001792" cy="1263838"/>
                <a:chOff x="347536" y="2506905"/>
                <a:chExt cx="2867712" cy="1812958"/>
              </a:xfrm>
            </p:grpSpPr>
            <p:sp>
              <p:nvSpPr>
                <p:cNvPr id="13" name="Oval 12"/>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0">
                      <a:blip r:embed="rId9"/>
                      <a:stretch>
                        <a:fillRect b="-58696"/>
                      </a:stretch>
                    </a:blipFill>
                  </p:spPr>
                  <p:txBody>
                    <a:bodyPr/>
                    <a:lstStyle/>
                    <a:p>
                      <a:r>
                        <a:rPr lang="en-US">
                          <a:noFill/>
                        </a:rPr>
                        <a:t> </a:t>
                      </a:r>
                    </a:p>
                  </p:txBody>
                </p:sp>
              </mc:Fallback>
            </mc:AlternateContent>
            <p:sp>
              <p:nvSpPr>
                <p:cNvPr id="15" name="Oval 14"/>
                <p:cNvSpPr/>
                <p:nvPr/>
              </p:nvSpPr>
              <p:spPr>
                <a:xfrm>
                  <a:off x="1352569" y="2506905"/>
                  <a:ext cx="808219" cy="808278"/>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1451534" y="2532552"/>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451534" y="2532552"/>
                      <a:ext cx="610287" cy="400110"/>
                    </a:xfrm>
                    <a:prstGeom prst="rect">
                      <a:avLst/>
                    </a:prstGeom>
                    <a:blipFill rotWithShape="1">
                      <a:blip r:embed="rId10"/>
                      <a:stretch>
                        <a:fillRect b="-5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0">
                      <a:blip r:embed="rId11"/>
                      <a:stretch>
                        <a:fillRect b="-58696"/>
                      </a:stretch>
                    </a:blipFill>
                  </p:spPr>
                  <p:txBody>
                    <a:bodyPr/>
                    <a:lstStyle/>
                    <a:p>
                      <a:r>
                        <a:rPr lang="en-US">
                          <a:noFill/>
                        </a:rPr>
                        <a:t> </a:t>
                      </a:r>
                    </a:p>
                  </p:txBody>
                </p:sp>
              </mc:Fallback>
            </mc:AlternateContent>
          </p:grpSp>
          <p:sp>
            <p:nvSpPr>
              <p:cNvPr id="9" name="Freeform 8"/>
              <p:cNvSpPr/>
              <p:nvPr/>
            </p:nvSpPr>
            <p:spPr>
              <a:xfrm rot="5400000">
                <a:off x="6781657" y="6346796"/>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9"/>
              <p:cNvSpPr/>
              <p:nvPr/>
            </p:nvSpPr>
            <p:spPr>
              <a:xfrm rot="5400000">
                <a:off x="7514972" y="5617175"/>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rot="5400000">
                <a:off x="8252474" y="6346796"/>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16" idx="2"/>
                <a:endCxn id="13" idx="6"/>
              </p:cNvCxnSpPr>
              <p:nvPr/>
            </p:nvCxnSpPr>
            <p:spPr>
              <a:xfrm flipH="1" flipV="1">
                <a:off x="7259132" y="6000628"/>
                <a:ext cx="873446" cy="573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0" name="Content Placeholder 2"/>
              <p:cNvSpPr txBox="1">
                <a:spLocks/>
              </p:cNvSpPr>
              <p:nvPr/>
            </p:nvSpPr>
            <p:spPr>
              <a:xfrm>
                <a:off x="381000" y="2971800"/>
                <a:ext cx="5867400" cy="3657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Neuron state:  </a:t>
                </a:r>
                <a:r>
                  <a:rPr lang="en-US" dirty="0"/>
                  <a:t>Expand to include limited memory:  for each of the most recent </a:t>
                </a:r>
                <a14:m>
                  <m:oMath xmlns:m="http://schemas.openxmlformats.org/officeDocument/2006/math">
                    <m:r>
                      <a:rPr lang="en-US" i="1" dirty="0" smtClean="0">
                        <a:latin typeface="Cambria Math"/>
                      </a:rPr>
                      <m:t>𝑚</m:t>
                    </m:r>
                  </m:oMath>
                </a14:m>
                <a:r>
                  <a:rPr lang="en-US" dirty="0"/>
                  <a:t> times, remember the incoming potential.</a:t>
                </a:r>
              </a:p>
              <a:p>
                <a:endParaRPr lang="en-US" dirty="0"/>
              </a:p>
            </p:txBody>
          </p:sp>
        </mc:Choice>
        <mc:Fallback xmlns="">
          <p:sp>
            <p:nvSpPr>
              <p:cNvPr id="30" name="Content Placeholder 2"/>
              <p:cNvSpPr txBox="1">
                <a:spLocks noRot="1" noChangeAspect="1" noMove="1" noResize="1" noEditPoints="1" noAdjustHandles="1" noChangeArrowheads="1" noChangeShapeType="1" noTextEdit="1"/>
              </p:cNvSpPr>
              <p:nvPr/>
            </p:nvSpPr>
            <p:spPr>
              <a:xfrm>
                <a:off x="381000" y="2971800"/>
                <a:ext cx="5867400" cy="3657600"/>
              </a:xfrm>
              <a:prstGeom prst="rect">
                <a:avLst/>
              </a:prstGeom>
              <a:blipFill rotWithShape="1">
                <a:blip r:embed="rId12"/>
                <a:stretch>
                  <a:fillRect l="-936" t="-1167" r="-1143"/>
                </a:stretch>
              </a:blipFill>
            </p:spPr>
            <p:txBody>
              <a:bodyPr/>
              <a:lstStyle/>
              <a:p>
                <a:r>
                  <a:rPr lang="en-US">
                    <a:noFill/>
                  </a:rPr>
                  <a:t> </a:t>
                </a:r>
              </a:p>
            </p:txBody>
          </p:sp>
        </mc:Fallback>
      </mc:AlternateContent>
      <p:grpSp>
        <p:nvGrpSpPr>
          <p:cNvPr id="31" name="Group 30"/>
          <p:cNvGrpSpPr/>
          <p:nvPr/>
        </p:nvGrpSpPr>
        <p:grpSpPr>
          <a:xfrm>
            <a:off x="2286000" y="4494005"/>
            <a:ext cx="2645301" cy="2022400"/>
            <a:chOff x="1047909" y="2140960"/>
            <a:chExt cx="2818111" cy="2512558"/>
          </a:xfrm>
        </p:grpSpPr>
        <p:sp>
          <p:nvSpPr>
            <p:cNvPr id="32" name="Oval 31"/>
            <p:cNvSpPr/>
            <p:nvPr/>
          </p:nvSpPr>
          <p:spPr>
            <a:xfrm>
              <a:off x="1908640" y="2145728"/>
              <a:ext cx="627902" cy="61839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2732555" y="2140960"/>
              <a:ext cx="627902" cy="61839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4" name="Group 33"/>
            <p:cNvGrpSpPr/>
            <p:nvPr/>
          </p:nvGrpSpPr>
          <p:grpSpPr>
            <a:xfrm>
              <a:off x="1047909" y="2140960"/>
              <a:ext cx="2818111" cy="2512558"/>
              <a:chOff x="1184055" y="1457325"/>
              <a:chExt cx="2818111" cy="2512558"/>
            </a:xfrm>
          </p:grpSpPr>
          <p:grpSp>
            <p:nvGrpSpPr>
              <p:cNvPr id="35" name="Group 34"/>
              <p:cNvGrpSpPr/>
              <p:nvPr/>
            </p:nvGrpSpPr>
            <p:grpSpPr>
              <a:xfrm>
                <a:off x="1247771" y="1457325"/>
                <a:ext cx="627902" cy="618399"/>
                <a:chOff x="4272011" y="1179427"/>
                <a:chExt cx="808218" cy="808279"/>
              </a:xfrm>
            </p:grpSpPr>
            <p:sp>
              <p:nvSpPr>
                <p:cNvPr id="49" name="Oval 48"/>
                <p:cNvSpPr/>
                <p:nvPr/>
              </p:nvSpPr>
              <p:spPr>
                <a:xfrm>
                  <a:off x="4272011" y="117942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4404074" y="1237132"/>
                      <a:ext cx="610288" cy="7496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a:ea typeface="Helvetica" charset="0"/>
                                <a:cs typeface="Helvetica" charset="0"/>
                              </a:rPr>
                              <m:t>𝑣</m:t>
                            </m:r>
                            <m:r>
                              <a:rPr lang="en-US" sz="2400" i="1" baseline="-25000" dirty="0" smtClean="0">
                                <a:latin typeface="Cambria Math"/>
                                <a:ea typeface="Helvetica" charset="0"/>
                                <a:cs typeface="Helvetica" charset="0"/>
                              </a:rPr>
                              <m:t>1</m:t>
                            </m:r>
                          </m:oMath>
                        </m:oMathPara>
                      </a14:m>
                      <a:endParaRPr lang="en-US" sz="2400" dirty="0">
                        <a:latin typeface="Helvetica" charset="0"/>
                        <a:ea typeface="Helvetica" charset="0"/>
                        <a:cs typeface="Helvetica"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4404074" y="1237132"/>
                      <a:ext cx="610288" cy="749667"/>
                    </a:xfrm>
                    <a:prstGeom prst="rect">
                      <a:avLst/>
                    </a:prstGeom>
                    <a:blipFill rotWithShape="1">
                      <a:blip r:embed="rId13"/>
                      <a:stretch>
                        <a:fillRect b="-5263"/>
                      </a:stretch>
                    </a:blipFill>
                  </p:spPr>
                  <p:txBody>
                    <a:bodyPr/>
                    <a:lstStyle/>
                    <a:p>
                      <a:r>
                        <a:rPr lang="en-US">
                          <a:noFill/>
                        </a:rPr>
                        <a:t> </a:t>
                      </a:r>
                    </a:p>
                  </p:txBody>
                </p:sp>
              </mc:Fallback>
            </mc:AlternateContent>
          </p:grpSp>
          <p:grpSp>
            <p:nvGrpSpPr>
              <p:cNvPr id="36" name="Group 35"/>
              <p:cNvGrpSpPr/>
              <p:nvPr/>
            </p:nvGrpSpPr>
            <p:grpSpPr>
              <a:xfrm>
                <a:off x="2151531" y="2859660"/>
                <a:ext cx="627902" cy="623995"/>
                <a:chOff x="4272011" y="1172113"/>
                <a:chExt cx="808218" cy="815593"/>
              </a:xfrm>
              <a:solidFill>
                <a:schemeClr val="bg2">
                  <a:lumMod val="90000"/>
                </a:schemeClr>
              </a:solidFill>
            </p:grpSpPr>
            <p:sp>
              <p:nvSpPr>
                <p:cNvPr id="47" name="Oval 46"/>
                <p:cNvSpPr/>
                <p:nvPr/>
              </p:nvSpPr>
              <p:spPr>
                <a:xfrm>
                  <a:off x="4272011" y="1179427"/>
                  <a:ext cx="808218" cy="808279"/>
                </a:xfrm>
                <a:prstGeom prst="ellipse">
                  <a:avLst/>
                </a:prstGeom>
                <a:grp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370976" y="1172113"/>
                      <a:ext cx="610287" cy="7496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a:ea typeface="Helvetica" charset="0"/>
                                <a:cs typeface="Helvetica" charset="0"/>
                              </a:rPr>
                              <m:t>𝑢</m:t>
                            </m:r>
                          </m:oMath>
                        </m:oMathPara>
                      </a14:m>
                      <a:endParaRPr lang="en-US" sz="2400" dirty="0">
                        <a:latin typeface="Helvetica" charset="0"/>
                        <a:ea typeface="Helvetica" charset="0"/>
                        <a:cs typeface="Helvetica"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370976" y="1172113"/>
                      <a:ext cx="610287" cy="749667"/>
                    </a:xfrm>
                    <a:prstGeom prst="rect">
                      <a:avLst/>
                    </a:prstGeom>
                    <a:blipFill rotWithShape="1">
                      <a:blip r:embed="rId14"/>
                      <a:stretch>
                        <a:fillRect/>
                      </a:stretch>
                    </a:blipFill>
                  </p:spPr>
                  <p:txBody>
                    <a:bodyPr/>
                    <a:lstStyle/>
                    <a:p>
                      <a:r>
                        <a:rPr lang="en-US">
                          <a:noFill/>
                        </a:rPr>
                        <a:t> </a:t>
                      </a:r>
                    </a:p>
                  </p:txBody>
                </p:sp>
              </mc:Fallback>
            </mc:AlternateContent>
          </p:grpSp>
          <p:cxnSp>
            <p:nvCxnSpPr>
              <p:cNvPr id="37" name="Straight Arrow Connector 36"/>
              <p:cNvCxnSpPr/>
              <p:nvPr/>
            </p:nvCxnSpPr>
            <p:spPr>
              <a:xfrm>
                <a:off x="2342529" y="2078873"/>
                <a:ext cx="122952" cy="7807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47" idx="7"/>
              </p:cNvCxnSpPr>
              <p:nvPr/>
            </p:nvCxnSpPr>
            <p:spPr>
              <a:xfrm flipH="1">
                <a:off x="2687478" y="2074105"/>
                <a:ext cx="478966" cy="881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477553" y="1488720"/>
                <a:ext cx="524613" cy="573556"/>
              </a:xfrm>
              <a:prstGeom prst="rect">
                <a:avLst/>
              </a:prstGeom>
              <a:noFill/>
            </p:spPr>
            <p:txBody>
              <a:bodyPr wrap="none" rtlCol="0">
                <a:spAutoFit/>
              </a:bodyPr>
              <a:lstStyle/>
              <a:p>
                <a:r>
                  <a:rPr lang="en-US" sz="2400" dirty="0"/>
                  <a:t>…</a:t>
                </a:r>
              </a:p>
            </p:txBody>
          </p:sp>
          <p:cxnSp>
            <p:nvCxnSpPr>
              <p:cNvPr id="40" name="Straight Arrow Connector 39"/>
              <p:cNvCxnSpPr/>
              <p:nvPr/>
            </p:nvCxnSpPr>
            <p:spPr>
              <a:xfrm>
                <a:off x="2697725" y="3397239"/>
                <a:ext cx="322733" cy="449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510155" y="3441145"/>
                <a:ext cx="1" cy="5287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2091877" y="3413009"/>
                <a:ext cx="214760" cy="4827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714627" y="2074105"/>
                <a:ext cx="578301" cy="852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2128700" y="1485817"/>
                    <a:ext cx="474130" cy="573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a:ea typeface="Helvetica" charset="0"/>
                              <a:cs typeface="Helvetica" charset="0"/>
                            </a:rPr>
                            <m:t>𝑣</m:t>
                          </m:r>
                          <m:r>
                            <a:rPr lang="en-US" sz="2400" i="1" baseline="-25000" dirty="0" smtClean="0">
                              <a:latin typeface="Cambria Math"/>
                              <a:ea typeface="Helvetica" charset="0"/>
                              <a:cs typeface="Helvetica" charset="0"/>
                            </a:rPr>
                            <m:t>2</m:t>
                          </m:r>
                        </m:oMath>
                      </m:oMathPara>
                    </a14:m>
                    <a:endParaRPr lang="en-US" sz="2400" dirty="0">
                      <a:latin typeface="Helvetica" charset="0"/>
                      <a:ea typeface="Helvetica" charset="0"/>
                      <a:cs typeface="Helvetica"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128700" y="1485817"/>
                    <a:ext cx="474130" cy="573556"/>
                  </a:xfrm>
                  <a:prstGeom prst="rect">
                    <a:avLst/>
                  </a:prstGeom>
                  <a:blipFill rotWithShape="1">
                    <a:blip r:embed="rId15"/>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52615" y="1481050"/>
                    <a:ext cx="474130" cy="573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a:ea typeface="Helvetica" charset="0"/>
                              <a:cs typeface="Helvetica" charset="0"/>
                            </a:rPr>
                            <m:t>𝑣</m:t>
                          </m:r>
                          <m:r>
                            <a:rPr lang="en-US" sz="2400" i="1" baseline="-25000" dirty="0" smtClean="0">
                              <a:latin typeface="Cambria Math"/>
                              <a:ea typeface="Helvetica" charset="0"/>
                              <a:cs typeface="Helvetica" charset="0"/>
                            </a:rPr>
                            <m:t>3</m:t>
                          </m:r>
                        </m:oMath>
                      </m:oMathPara>
                    </a14:m>
                    <a:endParaRPr lang="en-US" sz="24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52615" y="1481050"/>
                    <a:ext cx="474130" cy="573556"/>
                  </a:xfrm>
                  <a:prstGeom prst="rect">
                    <a:avLst/>
                  </a:prstGeom>
                  <a:blipFill rotWithShape="1">
                    <a:blip r:embed="rId16"/>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84055" y="2406714"/>
                    <a:ext cx="1166569" cy="4588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ea typeface="Helvetica" charset="0"/>
                              <a:cs typeface="Helvetica" charset="0"/>
                            </a:rPr>
                            <m:t>𝑤</m:t>
                          </m:r>
                          <m:r>
                            <a:rPr lang="en-US" i="1" dirty="0" smtClean="0">
                              <a:latin typeface="Cambria Math"/>
                              <a:ea typeface="Helvetica" charset="0"/>
                              <a:cs typeface="Helvetica" charset="0"/>
                            </a:rPr>
                            <m:t>(</m:t>
                          </m:r>
                          <m:r>
                            <a:rPr lang="en-US" b="0" i="1" dirty="0" smtClean="0">
                              <a:latin typeface="Cambria Math"/>
                              <a:ea typeface="Helvetica" charset="0"/>
                              <a:cs typeface="Helvetica" charset="0"/>
                            </a:rPr>
                            <m:t>𝑣</m:t>
                          </m:r>
                          <m:r>
                            <a:rPr lang="en-US" i="1" baseline="-25000" dirty="0" smtClean="0">
                              <a:latin typeface="Cambria Math"/>
                              <a:ea typeface="Helvetica" charset="0"/>
                              <a:cs typeface="Helvetica" charset="0"/>
                            </a:rPr>
                            <m:t>1</m:t>
                          </m:r>
                          <m:r>
                            <a:rPr lang="en-US" i="1" dirty="0" smtClean="0">
                              <a:latin typeface="Cambria Math"/>
                              <a:ea typeface="Helvetica" charset="0"/>
                              <a:cs typeface="Helvetica" charset="0"/>
                            </a:rPr>
                            <m:t>,</m:t>
                          </m:r>
                          <m:r>
                            <a:rPr lang="en-US" b="0" i="1" dirty="0" smtClean="0">
                              <a:latin typeface="Cambria Math"/>
                              <a:ea typeface="Helvetica" charset="0"/>
                              <a:cs typeface="Helvetica" charset="0"/>
                            </a:rPr>
                            <m:t>𝑢</m:t>
                          </m:r>
                          <m:r>
                            <a:rPr lang="en-US" i="1" dirty="0" smtClean="0">
                              <a:latin typeface="Cambria Math"/>
                              <a:ea typeface="Helvetica" charset="0"/>
                              <a:cs typeface="Helvetica" charset="0"/>
                            </a:rPr>
                            <m:t>)</m:t>
                          </m:r>
                        </m:oMath>
                      </m:oMathPara>
                    </a14:m>
                    <a:endParaRPr lang="en-US"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184055" y="2406714"/>
                    <a:ext cx="1166569" cy="458845"/>
                  </a:xfrm>
                  <a:prstGeom prst="rect">
                    <a:avLst/>
                  </a:prstGeom>
                  <a:blipFill rotWithShape="1">
                    <a:blip r:embed="rId17"/>
                    <a:stretch>
                      <a:fillRect b="-1500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83641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133365"/>
                <a:ext cx="8230278" cy="2448036"/>
              </a:xfrm>
            </p:spPr>
            <p:txBody>
              <a:bodyPr>
                <a:normAutofit/>
              </a:bodyPr>
              <a:lstStyle/>
              <a:p>
                <a:r>
                  <a:rPr lang="en-US" sz="2200" dirty="0"/>
                  <a:t>Simple algorithm, time </a:t>
                </a:r>
                <a14:m>
                  <m:oMath xmlns:m="http://schemas.openxmlformats.org/officeDocument/2006/math">
                    <m:r>
                      <a:rPr lang="en-US" sz="2200" b="0" i="1" dirty="0" smtClean="0">
                        <a:latin typeface="Cambria Math"/>
                      </a:rPr>
                      <m:t>𝑂</m:t>
                    </m:r>
                    <m:r>
                      <a:rPr lang="en-US" sz="2200" b="0" i="1" dirty="0" smtClean="0">
                        <a:latin typeface="Cambria Math"/>
                      </a:rPr>
                      <m:t>(</m:t>
                    </m:r>
                    <m:func>
                      <m:funcPr>
                        <m:ctrlPr>
                          <a:rPr lang="en-US" sz="2200" b="0" i="1" dirty="0" smtClean="0">
                            <a:latin typeface="Cambria Math" panose="02040503050406030204" pitchFamily="18" charset="0"/>
                          </a:rPr>
                        </m:ctrlPr>
                      </m:funcPr>
                      <m:fName>
                        <m:r>
                          <m:rPr>
                            <m:sty m:val="p"/>
                          </m:rPr>
                          <a:rPr lang="en-US" sz="2200" b="0" i="0" dirty="0" smtClean="0">
                            <a:latin typeface="Cambria Math"/>
                          </a:rPr>
                          <m:t>log</m:t>
                        </m:r>
                      </m:fName>
                      <m:e>
                        <m:d>
                          <m:dPr>
                            <m:ctrlPr>
                              <a:rPr lang="en-US" sz="2200" b="0" i="1" dirty="0" smtClean="0">
                                <a:latin typeface="Cambria Math" panose="02040503050406030204" pitchFamily="18" charset="0"/>
                              </a:rPr>
                            </m:ctrlPr>
                          </m:dPr>
                          <m:e>
                            <m:f>
                              <m:fPr>
                                <m:ctrlPr>
                                  <a:rPr lang="en-US" sz="2200" b="0" i="1" dirty="0" smtClean="0">
                                    <a:latin typeface="Cambria Math" panose="02040503050406030204" pitchFamily="18" charset="0"/>
                                  </a:rPr>
                                </m:ctrlPr>
                              </m:fPr>
                              <m:num>
                                <m:r>
                                  <a:rPr lang="en-US" sz="2200" b="0" i="1" dirty="0" smtClean="0">
                                    <a:latin typeface="Cambria Math"/>
                                  </a:rPr>
                                  <m:t>1</m:t>
                                </m:r>
                              </m:num>
                              <m:den>
                                <m:r>
                                  <a:rPr lang="en-US" sz="2200" b="0" i="1" dirty="0" smtClean="0">
                                    <a:latin typeface="Cambria Math"/>
                                  </a:rPr>
                                  <m:t>𝛿</m:t>
                                </m:r>
                              </m:den>
                            </m:f>
                          </m:e>
                        </m:d>
                      </m:e>
                    </m:func>
                    <m:func>
                      <m:funcPr>
                        <m:ctrlPr>
                          <a:rPr lang="en-US" sz="2200" i="1" dirty="0">
                            <a:latin typeface="Cambria Math" panose="02040503050406030204" pitchFamily="18" charset="0"/>
                          </a:rPr>
                        </m:ctrlPr>
                      </m:funcPr>
                      <m:fName>
                        <m:r>
                          <a:rPr lang="en-US" sz="2200" b="0" i="0" dirty="0" smtClean="0">
                            <a:latin typeface="Cambria Math"/>
                          </a:rPr>
                          <m:t>+ </m:t>
                        </m:r>
                        <m:r>
                          <m:rPr>
                            <m:sty m:val="p"/>
                          </m:rPr>
                          <a:rPr lang="en-US" sz="2200" dirty="0">
                            <a:latin typeface="Cambria Math"/>
                          </a:rPr>
                          <m:t>log</m:t>
                        </m:r>
                      </m:fName>
                      <m:e>
                        <m:d>
                          <m:dPr>
                            <m:ctrlPr>
                              <a:rPr lang="en-US" sz="2200" i="1" dirty="0">
                                <a:latin typeface="Cambria Math" panose="02040503050406030204" pitchFamily="18" charset="0"/>
                              </a:rPr>
                            </m:ctrlPr>
                          </m:dPr>
                          <m:e>
                            <m:r>
                              <a:rPr lang="en-US" sz="2200" i="1" dirty="0">
                                <a:latin typeface="Cambria Math"/>
                              </a:rPr>
                              <m:t>𝑘</m:t>
                            </m:r>
                            <m:d>
                              <m:dPr>
                                <m:ctrlPr>
                                  <a:rPr lang="en-US" sz="2200" i="1" dirty="0">
                                    <a:latin typeface="Cambria Math" panose="02040503050406030204" pitchFamily="18" charset="0"/>
                                  </a:rPr>
                                </m:ctrlPr>
                              </m:dPr>
                              <m:e>
                                <m:r>
                                  <a:rPr lang="en-US" sz="2200" i="1" dirty="0">
                                    <a:latin typeface="Cambria Math"/>
                                  </a:rPr>
                                  <m:t>𝑛</m:t>
                                </m:r>
                                <m:r>
                                  <a:rPr lang="en-US" sz="2200" i="1" dirty="0">
                                    <a:latin typeface="Cambria Math"/>
                                  </a:rPr>
                                  <m:t>−</m:t>
                                </m:r>
                                <m:r>
                                  <a:rPr lang="en-US" sz="2200" i="1" dirty="0">
                                    <a:latin typeface="Cambria Math"/>
                                  </a:rPr>
                                  <m:t>𝑘</m:t>
                                </m:r>
                              </m:e>
                            </m:d>
                          </m:e>
                        </m:d>
                      </m:e>
                    </m:func>
                    <m:r>
                      <a:rPr lang="en-US" sz="2200" b="0" i="1" dirty="0" smtClean="0">
                        <a:latin typeface="Cambria Math"/>
                      </a:rPr>
                      <m:t> </m:t>
                    </m:r>
                    <m:sSub>
                      <m:sSubPr>
                        <m:ctrlPr>
                          <a:rPr lang="en-US" sz="2200" b="0" i="1" dirty="0" smtClean="0">
                            <a:latin typeface="Cambria Math" panose="02040503050406030204" pitchFamily="18" charset="0"/>
                          </a:rPr>
                        </m:ctrlPr>
                      </m:sSubPr>
                      <m:e>
                        <m:r>
                          <a:rPr lang="en-US" sz="2200" b="0" i="1" dirty="0" smtClean="0">
                            <a:latin typeface="Cambria Math"/>
                          </a:rPr>
                          <m:t>𝑇</m:t>
                        </m:r>
                      </m:e>
                      <m:sub>
                        <m:r>
                          <a:rPr lang="en-US" sz="2200" b="0" i="1" dirty="0" smtClean="0">
                            <a:latin typeface="Cambria Math"/>
                          </a:rPr>
                          <m:t>𝑅</m:t>
                        </m:r>
                      </m:sub>
                    </m:sSub>
                    <m:r>
                      <a:rPr lang="en-US" sz="2200" i="1" dirty="0">
                        <a:latin typeface="Cambria Math"/>
                      </a:rPr>
                      <m:t>)</m:t>
                    </m:r>
                  </m:oMath>
                </a14:m>
                <a:r>
                  <a:rPr lang="en-US" sz="2200" dirty="0"/>
                  <a:t>.</a:t>
                </a:r>
              </a:p>
              <a:p>
                <a:r>
                  <a:rPr lang="en-US" sz="2200" dirty="0"/>
                  <a:t>Uses memory:  </a:t>
                </a:r>
                <a14:m>
                  <m:oMath xmlns:m="http://schemas.openxmlformats.org/officeDocument/2006/math">
                    <m:r>
                      <a:rPr lang="en-US" sz="2200" i="1" dirty="0" smtClean="0">
                        <a:latin typeface="Cambria Math"/>
                      </a:rPr>
                      <m:t>𝑚</m:t>
                    </m:r>
                  </m:oMath>
                </a14:m>
                <a:r>
                  <a:rPr lang="en-US" sz="2200" dirty="0"/>
                  <a:t> previous potentials, where  </a:t>
                </a:r>
                <a14:m>
                  <m:oMath xmlns:m="http://schemas.openxmlformats.org/officeDocument/2006/math">
                    <m:r>
                      <a:rPr lang="en-US" sz="2200" b="0" i="1" dirty="0" smtClean="0">
                        <a:latin typeface="Cambria Math"/>
                      </a:rPr>
                      <m:t>𝑚</m:t>
                    </m:r>
                    <m:r>
                      <a:rPr lang="en-US" sz="2200" i="1" dirty="0">
                        <a:latin typeface="Cambria Math"/>
                      </a:rPr>
                      <m:t>=</m:t>
                    </m:r>
                    <m:r>
                      <m:rPr>
                        <m:sty m:val="p"/>
                      </m:rPr>
                      <a:rPr lang="en-US" sz="2200" b="0" i="0" dirty="0" smtClean="0">
                        <a:latin typeface="Cambria Math"/>
                      </a:rPr>
                      <m:t>Ω</m:t>
                    </m:r>
                    <m:r>
                      <a:rPr lang="en-US" sz="2200" i="1" dirty="0">
                        <a:latin typeface="Cambria Math"/>
                      </a:rPr>
                      <m:t>(</m:t>
                    </m:r>
                    <m:func>
                      <m:funcPr>
                        <m:ctrlPr>
                          <a:rPr lang="en-US" sz="2200" i="1" dirty="0">
                            <a:latin typeface="Cambria Math" panose="02040503050406030204" pitchFamily="18" charset="0"/>
                          </a:rPr>
                        </m:ctrlPr>
                      </m:funcPr>
                      <m:fName>
                        <m:r>
                          <m:rPr>
                            <m:sty m:val="p"/>
                          </m:rPr>
                          <a:rPr lang="en-US" sz="2200" dirty="0">
                            <a:latin typeface="Cambria Math"/>
                          </a:rPr>
                          <m:t>log</m:t>
                        </m:r>
                      </m:fName>
                      <m:e>
                        <m:d>
                          <m:dPr>
                            <m:ctrlPr>
                              <a:rPr lang="en-US" sz="2200" i="1" dirty="0">
                                <a:latin typeface="Cambria Math" panose="02040503050406030204" pitchFamily="18" charset="0"/>
                              </a:rPr>
                            </m:ctrlPr>
                          </m:dPr>
                          <m:e>
                            <m:f>
                              <m:fPr>
                                <m:ctrlPr>
                                  <a:rPr lang="en-US" sz="2200" i="1" dirty="0">
                                    <a:latin typeface="Cambria Math" panose="02040503050406030204" pitchFamily="18" charset="0"/>
                                  </a:rPr>
                                </m:ctrlPr>
                              </m:fPr>
                              <m:num>
                                <m:r>
                                  <a:rPr lang="en-US" sz="2200" i="1" dirty="0">
                                    <a:latin typeface="Cambria Math"/>
                                  </a:rPr>
                                  <m:t>1</m:t>
                                </m:r>
                              </m:num>
                              <m:den>
                                <m:r>
                                  <a:rPr lang="en-US" sz="2200" i="1" dirty="0">
                                    <a:latin typeface="Cambria Math"/>
                                  </a:rPr>
                                  <m:t>𝛿</m:t>
                                </m:r>
                              </m:den>
                            </m:f>
                          </m:e>
                        </m:d>
                      </m:e>
                    </m:func>
                    <m:func>
                      <m:funcPr>
                        <m:ctrlPr>
                          <a:rPr lang="en-US" sz="2200" i="1" dirty="0">
                            <a:latin typeface="Cambria Math" panose="02040503050406030204" pitchFamily="18" charset="0"/>
                          </a:rPr>
                        </m:ctrlPr>
                      </m:funcPr>
                      <m:fName>
                        <m:r>
                          <a:rPr lang="en-US" sz="2200" dirty="0">
                            <a:latin typeface="Cambria Math"/>
                          </a:rPr>
                          <m:t>+ </m:t>
                        </m:r>
                        <m:r>
                          <m:rPr>
                            <m:sty m:val="p"/>
                          </m:rPr>
                          <a:rPr lang="en-US" sz="2200" dirty="0">
                            <a:latin typeface="Cambria Math"/>
                          </a:rPr>
                          <m:t>log</m:t>
                        </m:r>
                      </m:fName>
                      <m:e>
                        <m:d>
                          <m:dPr>
                            <m:ctrlPr>
                              <a:rPr lang="en-US" sz="2200" i="1" dirty="0">
                                <a:latin typeface="Cambria Math" panose="02040503050406030204" pitchFamily="18" charset="0"/>
                              </a:rPr>
                            </m:ctrlPr>
                          </m:dPr>
                          <m:e>
                            <m:r>
                              <a:rPr lang="en-US" sz="2200" i="1" dirty="0">
                                <a:latin typeface="Cambria Math"/>
                              </a:rPr>
                              <m:t>𝑘</m:t>
                            </m:r>
                            <m:d>
                              <m:dPr>
                                <m:ctrlPr>
                                  <a:rPr lang="en-US" sz="2200" i="1" dirty="0">
                                    <a:latin typeface="Cambria Math" panose="02040503050406030204" pitchFamily="18" charset="0"/>
                                  </a:rPr>
                                </m:ctrlPr>
                              </m:dPr>
                              <m:e>
                                <m:r>
                                  <a:rPr lang="en-US" sz="2200" i="1" dirty="0">
                                    <a:latin typeface="Cambria Math"/>
                                  </a:rPr>
                                  <m:t>𝑛</m:t>
                                </m:r>
                                <m:r>
                                  <a:rPr lang="en-US" sz="2200" i="1" dirty="0">
                                    <a:latin typeface="Cambria Math"/>
                                  </a:rPr>
                                  <m:t>−</m:t>
                                </m:r>
                                <m:r>
                                  <a:rPr lang="en-US" sz="2200" i="1" dirty="0">
                                    <a:latin typeface="Cambria Math"/>
                                  </a:rPr>
                                  <m:t>𝑘</m:t>
                                </m:r>
                              </m:e>
                            </m:d>
                          </m:e>
                        </m:d>
                      </m:e>
                    </m:func>
                    <m:r>
                      <a:rPr lang="en-US" sz="2200" b="0" i="1" dirty="0" smtClean="0">
                        <a:latin typeface="Cambria Math"/>
                      </a:rPr>
                      <m:t> </m:t>
                    </m:r>
                    <m:sSub>
                      <m:sSubPr>
                        <m:ctrlPr>
                          <a:rPr lang="en-US" sz="2200" b="0" i="1" dirty="0" smtClean="0">
                            <a:latin typeface="Cambria Math" panose="02040503050406030204" pitchFamily="18" charset="0"/>
                          </a:rPr>
                        </m:ctrlPr>
                      </m:sSubPr>
                      <m:e>
                        <m:r>
                          <a:rPr lang="en-US" sz="2200" b="0" i="1" dirty="0" smtClean="0">
                            <a:latin typeface="Cambria Math"/>
                          </a:rPr>
                          <m:t>𝑇</m:t>
                        </m:r>
                      </m:e>
                      <m:sub>
                        <m:r>
                          <a:rPr lang="en-US" sz="2200" b="0" i="1" dirty="0" smtClean="0">
                            <a:latin typeface="Cambria Math"/>
                          </a:rPr>
                          <m:t>𝑅</m:t>
                        </m:r>
                      </m:sub>
                    </m:sSub>
                    <m:r>
                      <a:rPr lang="en-US" sz="2200" i="1" dirty="0">
                        <a:latin typeface="Cambria Math"/>
                      </a:rPr>
                      <m:t>)</m:t>
                    </m:r>
                  </m:oMath>
                </a14:m>
                <a:r>
                  <a:rPr lang="en-US" sz="2200" dirty="0"/>
                  <a:t>.</a:t>
                </a:r>
              </a:p>
              <a:p>
                <a:r>
                  <a:rPr lang="en-US" sz="2200" dirty="0">
                    <a:solidFill>
                      <a:schemeClr val="tx2">
                        <a:lumMod val="75000"/>
                      </a:schemeClr>
                    </a:solidFill>
                  </a:rPr>
                  <a:t>Algorithm idea: </a:t>
                </a:r>
                <a:r>
                  <a:rPr lang="en-US" sz="2200" dirty="0"/>
                  <a:t>Output neurons that fire excite themselves (self-loops), and inhibit others (clique).</a:t>
                </a:r>
              </a:p>
              <a:p>
                <a:endParaRPr lang="en-US" dirty="0">
                  <a:solidFill>
                    <a:schemeClr val="tx2">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133365"/>
                <a:ext cx="8230278" cy="2448036"/>
              </a:xfrm>
              <a:blipFill>
                <a:blip r:embed="rId3"/>
                <a:stretch>
                  <a:fillRect l="-519"/>
                </a:stretch>
              </a:blipFill>
            </p:spPr>
            <p:txBody>
              <a:bodyPr/>
              <a:lstStyle/>
              <a:p>
                <a:r>
                  <a:rPr lang="en-US">
                    <a:noFill/>
                  </a:rPr>
                  <a:t> </a:t>
                </a:r>
              </a:p>
            </p:txBody>
          </p:sp>
        </mc:Fallback>
      </mc:AlternateContent>
      <p:sp>
        <p:nvSpPr>
          <p:cNvPr id="5" name="Title 1"/>
          <p:cNvSpPr>
            <a:spLocks noGrp="1"/>
          </p:cNvSpPr>
          <p:nvPr>
            <p:ph type="title"/>
          </p:nvPr>
        </p:nvSpPr>
        <p:spPr>
          <a:xfrm>
            <a:off x="457200" y="304800"/>
            <a:ext cx="8229600" cy="990599"/>
          </a:xfrm>
        </p:spPr>
        <p:txBody>
          <a:bodyPr/>
          <a:lstStyle/>
          <a:p>
            <a:r>
              <a:rPr lang="en-US" dirty="0"/>
              <a:t>Upper  Bound</a:t>
            </a:r>
          </a:p>
        </p:txBody>
      </p:sp>
      <mc:AlternateContent xmlns:mc="http://schemas.openxmlformats.org/markup-compatibility/2006" xmlns:a14="http://schemas.microsoft.com/office/drawing/2010/main">
        <mc:Choice Requires="a14">
          <p:sp>
            <p:nvSpPr>
              <p:cNvPr id="37" name="Content Placeholder 2"/>
              <p:cNvSpPr txBox="1">
                <a:spLocks/>
              </p:cNvSpPr>
              <p:nvPr/>
            </p:nvSpPr>
            <p:spPr>
              <a:xfrm>
                <a:off x="304799" y="3429000"/>
                <a:ext cx="6252773" cy="33528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Neuron </a:t>
                </a: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𝑖</m:t>
                        </m:r>
                      </m:sub>
                    </m:sSub>
                  </m:oMath>
                </a14:m>
                <a:r>
                  <a:rPr lang="en-US" dirty="0">
                    <a:solidFill>
                      <a:schemeClr val="tx2">
                        <a:lumMod val="75000"/>
                      </a:schemeClr>
                    </a:solidFill>
                  </a:rPr>
                  <a:t> </a:t>
                </a:r>
                <a:r>
                  <a:rPr lang="en-US" dirty="0"/>
                  <a:t>fires at time </a:t>
                </a:r>
                <a14:m>
                  <m:oMath xmlns:m="http://schemas.openxmlformats.org/officeDocument/2006/math">
                    <m:r>
                      <a:rPr lang="en-US" i="1" dirty="0">
                        <a:latin typeface="Cambria Math"/>
                      </a:rPr>
                      <m:t>𝑡</m:t>
                    </m:r>
                  </m:oMath>
                </a14:m>
                <a:r>
                  <a:rPr lang="en-US" dirty="0"/>
                  <a:t> exactly if either:</a:t>
                </a:r>
              </a:p>
              <a:p>
                <a:pPr lvl="1"/>
                <a:r>
                  <a:rPr lang="en-US" sz="2200" dirty="0"/>
                  <a:t>It didn’t fire at time </a:t>
                </a:r>
                <a14:m>
                  <m:oMath xmlns:m="http://schemas.openxmlformats.org/officeDocument/2006/math">
                    <m:r>
                      <a:rPr lang="en-US" sz="2200" i="1" dirty="0" smtClean="0">
                        <a:latin typeface="Cambria Math"/>
                      </a:rPr>
                      <m:t>𝑡</m:t>
                    </m:r>
                    <m:r>
                      <a:rPr lang="en-US" sz="2200" i="1" dirty="0" smtClean="0">
                        <a:latin typeface="Cambria Math"/>
                      </a:rPr>
                      <m:t>−1</m:t>
                    </m:r>
                  </m:oMath>
                </a14:m>
                <a:r>
                  <a:rPr lang="en-US" sz="2200" dirty="0"/>
                  <a:t>, and its total incoming potential, based on firings at times </a:t>
                </a:r>
                <a14:m>
                  <m:oMath xmlns:m="http://schemas.openxmlformats.org/officeDocument/2006/math">
                    <m:r>
                      <a:rPr lang="en-US" sz="2200" i="1" dirty="0" smtClean="0">
                        <a:latin typeface="Cambria Math"/>
                      </a:rPr>
                      <m:t>𝑡</m:t>
                    </m:r>
                    <m:r>
                      <a:rPr lang="en-US" sz="2200" i="1" dirty="0" smtClean="0">
                        <a:latin typeface="Cambria Math"/>
                      </a:rPr>
                      <m:t>−1,…,</m:t>
                    </m:r>
                  </m:oMath>
                </a14:m>
                <a:endParaRPr lang="en-US" sz="2200" i="1" dirty="0">
                  <a:latin typeface="Cambria Math"/>
                </a:endParaRPr>
              </a:p>
              <a:p>
                <a:pPr marL="274320" lvl="1" indent="0">
                  <a:buNone/>
                </a:pPr>
                <a:r>
                  <a:rPr lang="en-US" sz="2200" dirty="0"/>
                  <a:t>   </a:t>
                </a:r>
                <a14:m>
                  <m:oMath xmlns:m="http://schemas.openxmlformats.org/officeDocument/2006/math">
                    <m:r>
                      <a:rPr lang="en-US" sz="2200" i="1" dirty="0" smtClean="0">
                        <a:latin typeface="Cambria Math"/>
                      </a:rPr>
                      <m:t>𝑡</m:t>
                    </m:r>
                    <m:r>
                      <a:rPr lang="en-US" sz="2200" i="1" dirty="0" smtClean="0">
                        <a:latin typeface="Cambria Math"/>
                      </a:rPr>
                      <m:t>−</m:t>
                    </m:r>
                    <m:r>
                      <a:rPr lang="en-US" sz="2200" i="1" dirty="0" smtClean="0">
                        <a:latin typeface="Cambria Math"/>
                      </a:rPr>
                      <m:t>𝑚</m:t>
                    </m:r>
                    <m:r>
                      <a:rPr lang="en-US" sz="2200" b="0" i="1" dirty="0" smtClean="0">
                        <a:latin typeface="Cambria Math"/>
                      </a:rPr>
                      <m:t>,</m:t>
                    </m:r>
                    <m:r>
                      <a:rPr lang="en-US" sz="2200" i="1" dirty="0" smtClean="0">
                        <a:latin typeface="Cambria Math"/>
                      </a:rPr>
                      <m:t> </m:t>
                    </m:r>
                  </m:oMath>
                </a14:m>
                <a:r>
                  <a:rPr lang="en-US" sz="2200" dirty="0"/>
                  <a:t>is </a:t>
                </a:r>
                <a14:m>
                  <m:oMath xmlns:m="http://schemas.openxmlformats.org/officeDocument/2006/math">
                    <m:r>
                      <a:rPr lang="en-US" sz="2200" i="1" smtClean="0">
                        <a:latin typeface="Cambria Math"/>
                      </a:rPr>
                      <m:t>≥</m:t>
                    </m:r>
                    <m:r>
                      <a:rPr lang="en-US" sz="2200" i="1" smtClean="0">
                        <a:latin typeface="Cambria Math"/>
                      </a:rPr>
                      <m:t>𝑏</m:t>
                    </m:r>
                  </m:oMath>
                </a14:m>
                <a:r>
                  <a:rPr lang="en-US" sz="2200" dirty="0"/>
                  <a:t> (its bias), or</a:t>
                </a:r>
              </a:p>
              <a:p>
                <a:pPr lvl="1"/>
                <a:r>
                  <a:rPr lang="en-US" sz="2200" dirty="0"/>
                  <a:t>It did fire at time </a:t>
                </a:r>
                <a14:m>
                  <m:oMath xmlns:m="http://schemas.openxmlformats.org/officeDocument/2006/math">
                    <m:r>
                      <a:rPr lang="en-US" sz="2200" i="1" dirty="0">
                        <a:latin typeface="Cambria Math"/>
                      </a:rPr>
                      <m:t>𝑡</m:t>
                    </m:r>
                    <m:r>
                      <a:rPr lang="en-US" sz="2200" i="1" dirty="0">
                        <a:latin typeface="Cambria Math"/>
                      </a:rPr>
                      <m:t>−1</m:t>
                    </m:r>
                  </m:oMath>
                </a14:m>
                <a:r>
                  <a:rPr lang="en-US" sz="2200" dirty="0"/>
                  <a:t>, and its total incoming potential, based on firings at times </a:t>
                </a:r>
                <a14:m>
                  <m:oMath xmlns:m="http://schemas.openxmlformats.org/officeDocument/2006/math">
                    <m:r>
                      <a:rPr lang="en-US" sz="2200" i="1" dirty="0">
                        <a:latin typeface="Cambria Math"/>
                      </a:rPr>
                      <m:t>𝑡</m:t>
                    </m:r>
                    <m:r>
                      <a:rPr lang="en-US" sz="2200" i="1" dirty="0">
                        <a:latin typeface="Cambria Math"/>
                      </a:rPr>
                      <m:t>−1,…,</m:t>
                    </m:r>
                  </m:oMath>
                </a14:m>
                <a:endParaRPr lang="en-US" sz="2200" i="1" dirty="0">
                  <a:latin typeface="Cambria Math"/>
                </a:endParaRPr>
              </a:p>
              <a:p>
                <a:pPr marL="274320" lvl="1" indent="0">
                  <a:buNone/>
                </a:pPr>
                <a:r>
                  <a:rPr lang="en-US" sz="2200" dirty="0"/>
                  <a:t>   </a:t>
                </a:r>
                <a14:m>
                  <m:oMath xmlns:m="http://schemas.openxmlformats.org/officeDocument/2006/math">
                    <m:r>
                      <a:rPr lang="en-US" sz="2200" i="1" dirty="0">
                        <a:latin typeface="Cambria Math"/>
                      </a:rPr>
                      <m:t>𝑡</m:t>
                    </m:r>
                    <m:r>
                      <a:rPr lang="en-US" sz="2200" i="1" dirty="0">
                        <a:latin typeface="Cambria Math"/>
                      </a:rPr>
                      <m:t>−</m:t>
                    </m:r>
                    <m:r>
                      <a:rPr lang="en-US" sz="2200" i="1" dirty="0">
                        <a:latin typeface="Cambria Math"/>
                      </a:rPr>
                      <m:t>𝑚</m:t>
                    </m:r>
                    <m:r>
                      <a:rPr lang="en-US" sz="2200" b="0" i="1" dirty="0" smtClean="0">
                        <a:latin typeface="Cambria Math"/>
                      </a:rPr>
                      <m:t>,</m:t>
                    </m:r>
                    <m:r>
                      <a:rPr lang="en-US" sz="2200" i="1" dirty="0">
                        <a:latin typeface="Cambria Math"/>
                      </a:rPr>
                      <m:t> </m:t>
                    </m:r>
                  </m:oMath>
                </a14:m>
                <a:r>
                  <a:rPr lang="en-US" sz="2200" dirty="0"/>
                  <a:t>is </a:t>
                </a:r>
                <a14:m>
                  <m:oMath xmlns:m="http://schemas.openxmlformats.org/officeDocument/2006/math">
                    <m:r>
                      <a:rPr lang="en-US" sz="2200" i="1">
                        <a:latin typeface="Cambria Math"/>
                      </a:rPr>
                      <m:t>≥</m:t>
                    </m:r>
                    <m:r>
                      <a:rPr lang="en-US" sz="2200" b="0" i="1" smtClean="0">
                        <a:latin typeface="Cambria Math"/>
                      </a:rPr>
                      <m:t>1.</m:t>
                    </m:r>
                  </m:oMath>
                </a14:m>
                <a:r>
                  <a:rPr lang="en-US" sz="2200" dirty="0"/>
                  <a:t> </a:t>
                </a:r>
              </a:p>
              <a:p>
                <a:r>
                  <a:rPr lang="en-US" dirty="0"/>
                  <a:t>Getting this to solve </a:t>
                </a:r>
                <a14:m>
                  <m:oMath xmlns:m="http://schemas.openxmlformats.org/officeDocument/2006/math">
                    <m:r>
                      <a:rPr lang="en-US" i="1" dirty="0" smtClean="0">
                        <a:latin typeface="Cambria Math"/>
                      </a:rPr>
                      <m:t>𝑘</m:t>
                    </m:r>
                  </m:oMath>
                </a14:m>
                <a:r>
                  <a:rPr lang="en-US" dirty="0"/>
                  <a:t>-WTA requires fine-tuning the weights and biases (weights depend on </a:t>
                </a:r>
                <a14:m>
                  <m:oMath xmlns:m="http://schemas.openxmlformats.org/officeDocument/2006/math">
                    <m:r>
                      <a:rPr lang="en-US" i="1" dirty="0" smtClean="0">
                        <a:latin typeface="Cambria Math" panose="02040503050406030204" pitchFamily="18" charset="0"/>
                      </a:rPr>
                      <m:t>𝑘</m:t>
                    </m:r>
                  </m:oMath>
                </a14:m>
                <a:r>
                  <a:rPr lang="en-US" dirty="0"/>
                  <a:t>).</a:t>
                </a:r>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304799" y="3429000"/>
                <a:ext cx="6252773" cy="3352800"/>
              </a:xfrm>
              <a:prstGeom prst="rect">
                <a:avLst/>
              </a:prstGeom>
              <a:blipFill>
                <a:blip r:embed="rId4"/>
                <a:stretch>
                  <a:fillRect l="-682" t="-1091" r="-1852" b="-364"/>
                </a:stretch>
              </a:blipFill>
            </p:spPr>
            <p:txBody>
              <a:bodyPr/>
              <a:lstStyle/>
              <a:p>
                <a:r>
                  <a:rPr lang="en-US">
                    <a:noFill/>
                  </a:rPr>
                  <a:t> </a:t>
                </a:r>
              </a:p>
            </p:txBody>
          </p:sp>
        </mc:Fallback>
      </mc:AlternateContent>
      <p:grpSp>
        <p:nvGrpSpPr>
          <p:cNvPr id="6" name="Group 5"/>
          <p:cNvGrpSpPr/>
          <p:nvPr/>
        </p:nvGrpSpPr>
        <p:grpSpPr>
          <a:xfrm>
            <a:off x="6694959" y="3657600"/>
            <a:ext cx="2012432" cy="2971800"/>
            <a:chOff x="6694959" y="3657600"/>
            <a:chExt cx="2012432" cy="2971800"/>
          </a:xfrm>
        </p:grpSpPr>
        <p:grpSp>
          <p:nvGrpSpPr>
            <p:cNvPr id="4" name="Group 3"/>
            <p:cNvGrpSpPr/>
            <p:nvPr/>
          </p:nvGrpSpPr>
          <p:grpSpPr>
            <a:xfrm>
              <a:off x="7176511" y="5505205"/>
              <a:ext cx="1038688" cy="301948"/>
              <a:chOff x="7176511" y="5505205"/>
              <a:chExt cx="1038688" cy="301948"/>
            </a:xfrm>
          </p:grpSpPr>
          <p:cxnSp>
            <p:nvCxnSpPr>
              <p:cNvPr id="81" name="Straight Arrow Connector 80"/>
              <p:cNvCxnSpPr>
                <a:stCxn id="45" idx="3"/>
                <a:endCxn id="43" idx="7"/>
              </p:cNvCxnSpPr>
              <p:nvPr/>
            </p:nvCxnSpPr>
            <p:spPr>
              <a:xfrm flipH="1">
                <a:off x="7176511" y="5505205"/>
                <a:ext cx="302627" cy="29620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6" idx="1"/>
                <a:endCxn id="45" idx="5"/>
              </p:cNvCxnSpPr>
              <p:nvPr/>
            </p:nvCxnSpPr>
            <p:spPr>
              <a:xfrm flipH="1" flipV="1">
                <a:off x="7878069" y="5505205"/>
                <a:ext cx="337130" cy="30194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6694959" y="3657600"/>
              <a:ext cx="2012432" cy="2971800"/>
              <a:chOff x="6694959" y="3657600"/>
              <a:chExt cx="2012432" cy="2971800"/>
            </a:xfrm>
          </p:grpSpPr>
          <p:grpSp>
            <p:nvGrpSpPr>
              <p:cNvPr id="41" name="Group 40"/>
              <p:cNvGrpSpPr/>
              <p:nvPr/>
            </p:nvGrpSpPr>
            <p:grpSpPr>
              <a:xfrm>
                <a:off x="6705600" y="3657600"/>
                <a:ext cx="2001791" cy="2067036"/>
                <a:chOff x="347536" y="651144"/>
                <a:chExt cx="2867712" cy="2965138"/>
              </a:xfrm>
            </p:grpSpPr>
            <p:sp>
              <p:nvSpPr>
                <p:cNvPr id="57" name="Oval 56"/>
                <p:cNvSpPr/>
                <p:nvPr/>
              </p:nvSpPr>
              <p:spPr>
                <a:xfrm>
                  <a:off x="347536"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p:cNvSpPr txBox="1"/>
                    <p:nvPr/>
                  </p:nvSpPr>
                  <p:spPr>
                    <a:xfrm>
                      <a:off x="455035"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55035" y="820771"/>
                      <a:ext cx="610287" cy="400110"/>
                    </a:xfrm>
                    <a:prstGeom prst="rect">
                      <a:avLst/>
                    </a:prstGeom>
                    <a:blipFill rotWithShape="0">
                      <a:blip r:embed="rId6"/>
                      <a:stretch>
                        <a:fillRect b="-47826"/>
                      </a:stretch>
                    </a:blipFill>
                  </p:spPr>
                  <p:txBody>
                    <a:bodyPr/>
                    <a:lstStyle/>
                    <a:p>
                      <a:r>
                        <a:rPr lang="en-US">
                          <a:noFill/>
                        </a:rPr>
                        <a:t> </a:t>
                      </a:r>
                    </a:p>
                  </p:txBody>
                </p:sp>
              </mc:Fallback>
            </mc:AlternateContent>
            <p:cxnSp>
              <p:nvCxnSpPr>
                <p:cNvPr id="59" name="Straight Arrow Connector 58"/>
                <p:cNvCxnSpPr>
                  <a:stCxn id="62" idx="4"/>
                  <a:endCxn id="45" idx="0"/>
                </p:cNvCxnSpPr>
                <p:nvPr/>
              </p:nvCxnSpPr>
              <p:spPr>
                <a:xfrm flipH="1">
                  <a:off x="1741435" y="1463539"/>
                  <a:ext cx="15243" cy="114806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63" idx="4"/>
                  <a:endCxn id="46" idx="0"/>
                </p:cNvCxnSpPr>
                <p:nvPr/>
              </p:nvCxnSpPr>
              <p:spPr>
                <a:xfrm flipH="1">
                  <a:off x="2795897" y="1467656"/>
                  <a:ext cx="15243" cy="214862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352569"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2407030"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1461005" y="84309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1461005" y="843098"/>
                      <a:ext cx="610287" cy="400110"/>
                    </a:xfrm>
                    <a:prstGeom prst="rect">
                      <a:avLst/>
                    </a:prstGeom>
                    <a:blipFill rotWithShape="0">
                      <a:blip r:embed="rId7"/>
                      <a:stretch>
                        <a:fillRect b="-45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501998" y="83580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2501998" y="835809"/>
                      <a:ext cx="610287" cy="400110"/>
                    </a:xfrm>
                    <a:prstGeom prst="rect">
                      <a:avLst/>
                    </a:prstGeom>
                    <a:blipFill rotWithShape="0">
                      <a:blip r:embed="rId8"/>
                      <a:stretch>
                        <a:fillRect b="-47826"/>
                      </a:stretch>
                    </a:blipFill>
                  </p:spPr>
                  <p:txBody>
                    <a:bodyPr/>
                    <a:lstStyle/>
                    <a:p>
                      <a:r>
                        <a:rPr lang="en-US">
                          <a:noFill/>
                        </a:rPr>
                        <a:t> </a:t>
                      </a:r>
                    </a:p>
                  </p:txBody>
                </p:sp>
              </mc:Fallback>
            </mc:AlternateContent>
            <p:cxnSp>
              <p:nvCxnSpPr>
                <p:cNvPr id="69" name="Straight Arrow Connector 68"/>
                <p:cNvCxnSpPr>
                  <a:stCxn id="57" idx="4"/>
                  <a:endCxn id="43" idx="0"/>
                </p:cNvCxnSpPr>
                <p:nvPr/>
              </p:nvCxnSpPr>
              <p:spPr>
                <a:xfrm flipH="1">
                  <a:off x="736402" y="1459423"/>
                  <a:ext cx="15243" cy="214862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6694959" y="5024260"/>
                <a:ext cx="2001792" cy="1263838"/>
                <a:chOff x="347536" y="2506905"/>
                <a:chExt cx="2867712" cy="1812958"/>
              </a:xfrm>
            </p:grpSpPr>
            <p:sp>
              <p:nvSpPr>
                <p:cNvPr id="43" name="Oval 42"/>
                <p:cNvSpPr/>
                <p:nvPr/>
              </p:nvSpPr>
              <p:spPr>
                <a:xfrm>
                  <a:off x="347536"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425721" y="3688017"/>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25721" y="3688017"/>
                      <a:ext cx="610287" cy="400110"/>
                    </a:xfrm>
                    <a:prstGeom prst="rect">
                      <a:avLst/>
                    </a:prstGeom>
                    <a:blipFill rotWithShape="0">
                      <a:blip r:embed="rId9"/>
                      <a:stretch>
                        <a:fillRect b="-58696"/>
                      </a:stretch>
                    </a:blipFill>
                  </p:spPr>
                  <p:txBody>
                    <a:bodyPr/>
                    <a:lstStyle/>
                    <a:p>
                      <a:r>
                        <a:rPr lang="en-US">
                          <a:noFill/>
                        </a:rPr>
                        <a:t> </a:t>
                      </a:r>
                    </a:p>
                  </p:txBody>
                </p:sp>
              </mc:Fallback>
            </mc:AlternateContent>
            <p:sp>
              <p:nvSpPr>
                <p:cNvPr id="45" name="Oval 44"/>
                <p:cNvSpPr/>
                <p:nvPr/>
              </p:nvSpPr>
              <p:spPr>
                <a:xfrm>
                  <a:off x="1352569" y="2506905"/>
                  <a:ext cx="808219" cy="808278"/>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2407030"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1451534" y="2532552"/>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451534" y="2532552"/>
                      <a:ext cx="610287" cy="400110"/>
                    </a:xfrm>
                    <a:prstGeom prst="rect">
                      <a:avLst/>
                    </a:prstGeom>
                    <a:blipFill rotWithShape="1">
                      <a:blip r:embed="rId10"/>
                      <a:stretch>
                        <a:fillRect b="-5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532773" y="3672979"/>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532773" y="3672979"/>
                      <a:ext cx="610287" cy="400110"/>
                    </a:xfrm>
                    <a:prstGeom prst="rect">
                      <a:avLst/>
                    </a:prstGeom>
                    <a:blipFill rotWithShape="0">
                      <a:blip r:embed="rId11"/>
                      <a:stretch>
                        <a:fillRect b="-58696"/>
                      </a:stretch>
                    </a:blipFill>
                  </p:spPr>
                  <p:txBody>
                    <a:bodyPr/>
                    <a:lstStyle/>
                    <a:p>
                      <a:r>
                        <a:rPr lang="en-US">
                          <a:noFill/>
                        </a:rPr>
                        <a:t> </a:t>
                      </a:r>
                    </a:p>
                  </p:txBody>
                </p:sp>
              </mc:Fallback>
            </mc:AlternateContent>
          </p:grpSp>
          <p:sp>
            <p:nvSpPr>
              <p:cNvPr id="78" name="Freeform 77"/>
              <p:cNvSpPr/>
              <p:nvPr/>
            </p:nvSpPr>
            <p:spPr>
              <a:xfrm rot="5400000">
                <a:off x="6781657" y="6346796"/>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79" name="Freeform 78"/>
              <p:cNvSpPr/>
              <p:nvPr/>
            </p:nvSpPr>
            <p:spPr>
              <a:xfrm rot="5400000">
                <a:off x="7514972" y="5617175"/>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Freeform 79"/>
              <p:cNvSpPr/>
              <p:nvPr/>
            </p:nvSpPr>
            <p:spPr>
              <a:xfrm rot="5400000">
                <a:off x="8252474" y="6346796"/>
                <a:ext cx="361765" cy="203443"/>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Arrow Connector 86"/>
              <p:cNvCxnSpPr>
                <a:stCxn id="46" idx="2"/>
                <a:endCxn id="43" idx="6"/>
              </p:cNvCxnSpPr>
              <p:nvPr/>
            </p:nvCxnSpPr>
            <p:spPr>
              <a:xfrm flipH="1" flipV="1">
                <a:off x="7259132" y="6000628"/>
                <a:ext cx="873446" cy="573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83114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a:t>Motivation</a:t>
            </a:r>
          </a:p>
        </p:txBody>
      </p:sp>
      <p:sp>
        <p:nvSpPr>
          <p:cNvPr id="3" name="Content Placeholder 2"/>
          <p:cNvSpPr>
            <a:spLocks noGrp="1"/>
          </p:cNvSpPr>
          <p:nvPr>
            <p:ph idx="1"/>
          </p:nvPr>
        </p:nvSpPr>
        <p:spPr>
          <a:xfrm>
            <a:off x="304800" y="1295400"/>
            <a:ext cx="8534400" cy="5181600"/>
          </a:xfrm>
        </p:spPr>
        <p:txBody>
          <a:bodyPr>
            <a:normAutofit/>
          </a:bodyPr>
          <a:lstStyle/>
          <a:p>
            <a:r>
              <a:rPr lang="en-US" sz="2800" dirty="0">
                <a:solidFill>
                  <a:schemeClr val="tx2">
                    <a:lumMod val="75000"/>
                  </a:schemeClr>
                </a:solidFill>
              </a:rPr>
              <a:t>Biology:</a:t>
            </a:r>
          </a:p>
          <a:p>
            <a:pPr lvl="1"/>
            <a:r>
              <a:rPr lang="en-US" sz="2400" dirty="0"/>
              <a:t>Understand computational aspects of biological neural networks:  models, algorithmic building blocks, limitations.</a:t>
            </a:r>
          </a:p>
          <a:p>
            <a:r>
              <a:rPr lang="en-US" sz="2800" dirty="0">
                <a:solidFill>
                  <a:schemeClr val="tx2">
                    <a:lumMod val="75000"/>
                  </a:schemeClr>
                </a:solidFill>
              </a:rPr>
              <a:t>Computer science:</a:t>
            </a:r>
          </a:p>
          <a:p>
            <a:pPr lvl="1"/>
            <a:r>
              <a:rPr lang="en-US" sz="2400" dirty="0"/>
              <a:t>Similar problems arise in CS and AI.</a:t>
            </a:r>
          </a:p>
          <a:p>
            <a:pPr lvl="1"/>
            <a:r>
              <a:rPr lang="en-US" sz="2400" dirty="0"/>
              <a:t>Get a new perspective by studying them in biological networks.</a:t>
            </a:r>
          </a:p>
          <a:p>
            <a:pPr lvl="1"/>
            <a:endParaRPr lang="en-US" sz="2400" dirty="0"/>
          </a:p>
        </p:txBody>
      </p:sp>
      <p:pic>
        <p:nvPicPr>
          <p:cNvPr id="4" name="Picture 2">
            <a:extLst>
              <a:ext uri="{FF2B5EF4-FFF2-40B4-BE49-F238E27FC236}">
                <a16:creationId xmlns:a16="http://schemas.microsoft.com/office/drawing/2014/main" id="{028E6B04-D344-4CA1-A9C6-4D5CC91D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0FC6BE33-4A55-4A38-BFA2-F25EC700F0F3}"/>
              </a:ext>
            </a:extLst>
          </p:cNvPr>
          <p:cNvSpPr txBox="1">
            <a:spLocks/>
          </p:cNvSpPr>
          <p:nvPr/>
        </p:nvSpPr>
        <p:spPr>
          <a:xfrm>
            <a:off x="304800" y="4419600"/>
            <a:ext cx="4800600" cy="2209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US" sz="2400" dirty="0"/>
              <a:t>Biological algorithms are flexible, robust, adaptive---also desirable properties for computer systems.</a:t>
            </a:r>
          </a:p>
        </p:txBody>
      </p:sp>
    </p:spTree>
    <p:extLst>
      <p:ext uri="{BB962C8B-B14F-4D97-AF65-F5344CB8AC3E}">
        <p14:creationId xmlns:p14="http://schemas.microsoft.com/office/powerpoint/2010/main" val="3964445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60614"/>
            <a:ext cx="8458200" cy="2200656"/>
          </a:xfrm>
        </p:spPr>
        <p:txBody>
          <a:bodyPr/>
          <a:lstStyle/>
          <a:p>
            <a:r>
              <a:rPr lang="en-US" sz="4800" dirty="0" err="1"/>
              <a:t>Ii</a:t>
            </a:r>
            <a:r>
              <a:rPr lang="en-US" sz="4800" dirty="0"/>
              <a:t>:  Random projection, clustering, and short-term memory</a:t>
            </a:r>
          </a:p>
        </p:txBody>
      </p:sp>
      <p:sp>
        <p:nvSpPr>
          <p:cNvPr id="3" name="Subtitle 2"/>
          <p:cNvSpPr>
            <a:spLocks noGrp="1"/>
          </p:cNvSpPr>
          <p:nvPr>
            <p:ph type="subTitle" idx="1"/>
          </p:nvPr>
        </p:nvSpPr>
        <p:spPr>
          <a:xfrm>
            <a:off x="381000" y="3505200"/>
            <a:ext cx="3886200" cy="3039886"/>
          </a:xfrm>
        </p:spPr>
        <p:txBody>
          <a:bodyPr>
            <a:normAutofit fontScale="92500" lnSpcReduction="20000"/>
          </a:bodyPr>
          <a:lstStyle/>
          <a:p>
            <a:r>
              <a:rPr lang="en-US" sz="3600" dirty="0" err="1">
                <a:solidFill>
                  <a:srgbClr val="0070C0"/>
                </a:solidFill>
              </a:rPr>
              <a:t>Hitron</a:t>
            </a:r>
            <a:r>
              <a:rPr lang="en-US" sz="3600" dirty="0">
                <a:solidFill>
                  <a:srgbClr val="0070C0"/>
                </a:solidFill>
              </a:rPr>
              <a:t>, Lynch, </a:t>
            </a:r>
            <a:r>
              <a:rPr lang="en-US" sz="3600" dirty="0" err="1">
                <a:solidFill>
                  <a:srgbClr val="0070C0"/>
                </a:solidFill>
              </a:rPr>
              <a:t>Musco</a:t>
            </a:r>
            <a:r>
              <a:rPr lang="en-US" sz="3600" dirty="0">
                <a:solidFill>
                  <a:srgbClr val="0070C0"/>
                </a:solidFill>
              </a:rPr>
              <a:t>, </a:t>
            </a:r>
            <a:r>
              <a:rPr lang="en-US" sz="3600" dirty="0" err="1">
                <a:solidFill>
                  <a:srgbClr val="0070C0"/>
                </a:solidFill>
              </a:rPr>
              <a:t>Parter</a:t>
            </a:r>
            <a:r>
              <a:rPr lang="en-US" sz="3600" dirty="0">
                <a:solidFill>
                  <a:srgbClr val="0070C0"/>
                </a:solidFill>
              </a:rPr>
              <a:t>.  Random projection, clustering, and short-term memory in SNNs.  ITCS 2020</a:t>
            </a:r>
          </a:p>
          <a:p>
            <a:endParaRPr lang="en-US" sz="3600" dirty="0"/>
          </a:p>
        </p:txBody>
      </p:sp>
      <p:pic>
        <p:nvPicPr>
          <p:cNvPr id="5" name="Picture 2">
            <a:extLst>
              <a:ext uri="{FF2B5EF4-FFF2-40B4-BE49-F238E27FC236}">
                <a16:creationId xmlns:a16="http://schemas.microsoft.com/office/drawing/2014/main" id="{B835688F-2CF7-48E2-B4B6-CE99242BB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3557490"/>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rmAutofit/>
          </a:bodyPr>
          <a:lstStyle/>
          <a:p>
            <a:r>
              <a:rPr lang="en-US" dirty="0"/>
              <a:t>Random projection, clustering, and short-term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2057400"/>
                <a:ext cx="8610600" cy="4572000"/>
              </a:xfrm>
            </p:spPr>
            <p:txBody>
              <a:bodyPr>
                <a:normAutofit/>
              </a:bodyPr>
              <a:lstStyle/>
              <a:p>
                <a:r>
                  <a:rPr lang="en-US" dirty="0"/>
                  <a:t>Neural compression of vector inputs.</a:t>
                </a:r>
              </a:p>
              <a:p>
                <a:r>
                  <a:rPr lang="en-US" dirty="0">
                    <a:solidFill>
                      <a:schemeClr val="tx2">
                        <a:lumMod val="75000"/>
                      </a:schemeClr>
                    </a:solidFill>
                  </a:rPr>
                  <a:t>Two stages:</a:t>
                </a:r>
              </a:p>
              <a:p>
                <a:pPr lvl="1"/>
                <a:r>
                  <a:rPr lang="en-US" sz="2200" dirty="0"/>
                  <a:t>Random projection, implemented by random synaptic connectivity.</a:t>
                </a:r>
              </a:p>
              <a:p>
                <a:pPr lvl="1"/>
                <a:r>
                  <a:rPr lang="en-US" sz="2200" dirty="0" err="1"/>
                  <a:t>Sparsification</a:t>
                </a:r>
                <a:r>
                  <a:rPr lang="en-US" sz="2200" dirty="0"/>
                  <a:t> step, implemented by </a:t>
                </a:r>
                <a14:m>
                  <m:oMath xmlns:m="http://schemas.openxmlformats.org/officeDocument/2006/math">
                    <m:r>
                      <a:rPr lang="en-US" sz="2200" i="1" dirty="0" smtClean="0">
                        <a:latin typeface="Cambria Math"/>
                      </a:rPr>
                      <m:t>𝑘</m:t>
                    </m:r>
                    <m:r>
                      <a:rPr lang="en-US" sz="2200" i="1" dirty="0" smtClean="0">
                        <a:latin typeface="Cambria Math"/>
                      </a:rPr>
                      <m:t>−</m:t>
                    </m:r>
                  </m:oMath>
                </a14:m>
                <a:r>
                  <a:rPr lang="en-US" sz="2200" dirty="0"/>
                  <a:t>WTA.</a:t>
                </a:r>
              </a:p>
              <a:p>
                <a:r>
                  <a:rPr lang="en-US" dirty="0"/>
                  <a:t>Compress well-separated vectors to well-separated lower-dimensional vectors.</a:t>
                </a:r>
              </a:p>
              <a:p>
                <a:r>
                  <a:rPr lang="en-US" dirty="0"/>
                  <a:t>Mirror known biological networks, e.g. in fruit-fly olfactory system </a:t>
                </a:r>
                <a:r>
                  <a:rPr lang="en-US" dirty="0">
                    <a:solidFill>
                      <a:srgbClr val="0070C0"/>
                    </a:solidFill>
                  </a:rPr>
                  <a:t>[</a:t>
                </a:r>
                <a:r>
                  <a:rPr lang="en-US" dirty="0" err="1">
                    <a:solidFill>
                      <a:srgbClr val="0070C0"/>
                    </a:solidFill>
                  </a:rPr>
                  <a:t>Navlakha</a:t>
                </a:r>
                <a:r>
                  <a:rPr lang="en-US" dirty="0">
                    <a:solidFill>
                      <a:srgbClr val="0070C0"/>
                    </a:solidFill>
                  </a:rPr>
                  <a:t> et al.]</a:t>
                </a:r>
              </a:p>
              <a:p>
                <a:r>
                  <a:rPr lang="en-US" dirty="0"/>
                  <a:t>Our work contributes theoretical understanding.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2057400"/>
                <a:ext cx="8610600" cy="4572000"/>
              </a:xfrm>
              <a:blipFill>
                <a:blip r:embed="rId3"/>
                <a:stretch>
                  <a:fillRect l="-637" t="-933"/>
                </a:stretch>
              </a:blipFill>
            </p:spPr>
            <p:txBody>
              <a:bodyPr/>
              <a:lstStyle/>
              <a:p>
                <a:r>
                  <a:rPr lang="en-US">
                    <a:noFill/>
                  </a:rPr>
                  <a:t> </a:t>
                </a:r>
              </a:p>
            </p:txBody>
          </p:sp>
        </mc:Fallback>
      </mc:AlternateContent>
    </p:spTree>
    <p:extLst>
      <p:ext uri="{BB962C8B-B14F-4D97-AF65-F5344CB8AC3E}">
        <p14:creationId xmlns:p14="http://schemas.microsoft.com/office/powerpoint/2010/main" val="7746007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rmAutofit/>
          </a:bodyPr>
          <a:lstStyle/>
          <a:p>
            <a:r>
              <a:rPr lang="en-US" dirty="0"/>
              <a:t>Random projection, clustering, and short-term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2057400"/>
                <a:ext cx="8610600" cy="4572000"/>
              </a:xfrm>
            </p:spPr>
            <p:txBody>
              <a:bodyPr>
                <a:normAutofit/>
              </a:bodyPr>
              <a:lstStyle/>
              <a:p>
                <a:r>
                  <a:rPr lang="en-US" dirty="0">
                    <a:solidFill>
                      <a:schemeClr val="tx2">
                        <a:lumMod val="75000"/>
                      </a:schemeClr>
                    </a:solidFill>
                  </a:rPr>
                  <a:t>Two stages:</a:t>
                </a:r>
              </a:p>
              <a:p>
                <a:pPr lvl="1"/>
                <a:r>
                  <a:rPr lang="en-US" dirty="0"/>
                  <a:t>Random projection, implemented by random synaptic connectivity.</a:t>
                </a:r>
              </a:p>
              <a:p>
                <a:pPr lvl="1"/>
                <a:r>
                  <a:rPr lang="en-US" dirty="0" err="1"/>
                  <a:t>Sparsification</a:t>
                </a:r>
                <a:r>
                  <a:rPr lang="en-US" dirty="0"/>
                  <a:t> step, implemented by </a:t>
                </a:r>
                <a14:m>
                  <m:oMath xmlns:m="http://schemas.openxmlformats.org/officeDocument/2006/math">
                    <m:r>
                      <a:rPr lang="en-US" i="1" dirty="0" smtClean="0">
                        <a:latin typeface="Cambria Math"/>
                      </a:rPr>
                      <m:t>𝑘</m:t>
                    </m:r>
                    <m:r>
                      <a:rPr lang="en-US" i="1" dirty="0" smtClean="0">
                        <a:latin typeface="Cambria Math"/>
                      </a:rPr>
                      <m:t>−</m:t>
                    </m:r>
                  </m:oMath>
                </a14:m>
                <a:r>
                  <a:rPr lang="en-US" dirty="0"/>
                  <a:t>WTA.</a:t>
                </a:r>
              </a:p>
              <a:p>
                <a:r>
                  <a:rPr lang="en-US" dirty="0"/>
                  <a:t>Compress well-separated vectors to well-separated lower-dimensional vectors.</a:t>
                </a:r>
              </a:p>
              <a:p>
                <a:r>
                  <a:rPr lang="en-US" dirty="0">
                    <a:solidFill>
                      <a:schemeClr val="tx2">
                        <a:lumMod val="75000"/>
                      </a:schemeClr>
                    </a:solidFill>
                  </a:rPr>
                  <a:t>Third stage:  </a:t>
                </a:r>
                <a:r>
                  <a:rPr lang="en-US" dirty="0"/>
                  <a:t>Short-term memory</a:t>
                </a:r>
              </a:p>
              <a:p>
                <a:pPr lvl="1"/>
                <a:r>
                  <a:rPr lang="en-US" dirty="0"/>
                  <a:t>Network maps each input to a unique representative neuron.</a:t>
                </a:r>
              </a:p>
              <a:p>
                <a:pPr lvl="1"/>
                <a:r>
                  <a:rPr lang="en-US" dirty="0"/>
                  <a:t>Establishes firing patterns, no modification of edge weights. </a:t>
                </a:r>
              </a:p>
              <a:p>
                <a:pPr lvl="1"/>
                <a:r>
                  <a:rPr lang="en-US" dirty="0"/>
                  <a:t>Remembers previous associations, but only for a limited time.</a:t>
                </a:r>
              </a:p>
              <a:p>
                <a:pPr lvl="1"/>
                <a:endParaRPr lang="en-US" dirty="0"/>
              </a:p>
              <a:p>
                <a:r>
                  <a:rPr lang="en-US" dirty="0"/>
                  <a:t>Overall network implements clustering, with memory.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2057400"/>
                <a:ext cx="8610600" cy="4572000"/>
              </a:xfrm>
              <a:blipFill>
                <a:blip r:embed="rId3"/>
                <a:stretch>
                  <a:fillRect l="-637" t="-933"/>
                </a:stretch>
              </a:blipFill>
            </p:spPr>
            <p:txBody>
              <a:bodyPr/>
              <a:lstStyle/>
              <a:p>
                <a:r>
                  <a:rPr lang="en-US">
                    <a:noFill/>
                  </a:rPr>
                  <a:t> </a:t>
                </a:r>
              </a:p>
            </p:txBody>
          </p:sp>
        </mc:Fallback>
      </mc:AlternateContent>
    </p:spTree>
    <p:extLst>
      <p:ext uri="{BB962C8B-B14F-4D97-AF65-F5344CB8AC3E}">
        <p14:creationId xmlns:p14="http://schemas.microsoft.com/office/powerpoint/2010/main" val="283667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60614"/>
            <a:ext cx="8458200" cy="2200656"/>
          </a:xfrm>
        </p:spPr>
        <p:txBody>
          <a:bodyPr/>
          <a:lstStyle/>
          <a:p>
            <a:r>
              <a:rPr lang="en-US" dirty="0" err="1"/>
              <a:t>Iii</a:t>
            </a:r>
            <a:r>
              <a:rPr lang="en-US" dirty="0"/>
              <a:t>:  A compositional Model FOR Spiking Neural Networks</a:t>
            </a:r>
          </a:p>
        </p:txBody>
      </p:sp>
      <p:sp>
        <p:nvSpPr>
          <p:cNvPr id="3" name="Subtitle 2"/>
          <p:cNvSpPr>
            <a:spLocks noGrp="1"/>
          </p:cNvSpPr>
          <p:nvPr>
            <p:ph type="subTitle" idx="1"/>
          </p:nvPr>
        </p:nvSpPr>
        <p:spPr>
          <a:xfrm>
            <a:off x="381000" y="3505200"/>
            <a:ext cx="4953000" cy="3039886"/>
          </a:xfrm>
        </p:spPr>
        <p:txBody>
          <a:bodyPr>
            <a:normAutofit/>
          </a:bodyPr>
          <a:lstStyle/>
          <a:p>
            <a:r>
              <a:rPr lang="en-US" sz="3000" dirty="0">
                <a:solidFill>
                  <a:srgbClr val="0070C0"/>
                </a:solidFill>
              </a:rPr>
              <a:t>Lynch, </a:t>
            </a:r>
            <a:r>
              <a:rPr lang="en-US" sz="3000" dirty="0" err="1">
                <a:solidFill>
                  <a:srgbClr val="0070C0"/>
                </a:solidFill>
              </a:rPr>
              <a:t>Musco</a:t>
            </a:r>
            <a:r>
              <a:rPr lang="en-US" sz="3000" dirty="0">
                <a:solidFill>
                  <a:srgbClr val="0070C0"/>
                </a:solidFill>
              </a:rPr>
              <a:t>.  </a:t>
            </a:r>
          </a:p>
          <a:p>
            <a:r>
              <a:rPr lang="en-US" sz="3000" dirty="0">
                <a:solidFill>
                  <a:srgbClr val="0070C0"/>
                </a:solidFill>
              </a:rPr>
              <a:t>A Compositional Model for Spiking Neural Networks.  </a:t>
            </a:r>
          </a:p>
          <a:p>
            <a:r>
              <a:rPr lang="en-US" sz="3000" dirty="0" err="1">
                <a:solidFill>
                  <a:srgbClr val="0070C0"/>
                </a:solidFill>
              </a:rPr>
              <a:t>arXiv</a:t>
            </a:r>
            <a:r>
              <a:rPr lang="en-US" sz="3000" dirty="0">
                <a:solidFill>
                  <a:srgbClr val="0070C0"/>
                </a:solidFill>
              </a:rPr>
              <a:t> 1808.03884v2, 2021.  </a:t>
            </a:r>
            <a:r>
              <a:rPr lang="en-US" sz="3000" dirty="0" err="1">
                <a:solidFill>
                  <a:srgbClr val="0070C0"/>
                </a:solidFill>
              </a:rPr>
              <a:t>Vaandrager</a:t>
            </a:r>
            <a:r>
              <a:rPr lang="en-US" sz="3000" dirty="0">
                <a:solidFill>
                  <a:srgbClr val="0070C0"/>
                </a:solidFill>
              </a:rPr>
              <a:t> Festschrift 2022.</a:t>
            </a:r>
          </a:p>
          <a:p>
            <a:endParaRPr lang="en-US" sz="3600" dirty="0"/>
          </a:p>
        </p:txBody>
      </p:sp>
      <p:pic>
        <p:nvPicPr>
          <p:cNvPr id="5" name="Picture 2">
            <a:extLst>
              <a:ext uri="{FF2B5EF4-FFF2-40B4-BE49-F238E27FC236}">
                <a16:creationId xmlns:a16="http://schemas.microsoft.com/office/drawing/2014/main" id="{B835688F-2CF7-48E2-B4B6-CE99242BB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13094"/>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72" y="381000"/>
            <a:ext cx="8229600" cy="1447800"/>
          </a:xfrm>
        </p:spPr>
        <p:txBody>
          <a:bodyPr>
            <a:normAutofit/>
          </a:bodyPr>
          <a:lstStyle/>
          <a:p>
            <a:r>
              <a:rPr lang="en-US" dirty="0"/>
              <a:t>Compositional Model for Spiking Neural Networks</a:t>
            </a:r>
          </a:p>
        </p:txBody>
      </p:sp>
      <p:sp>
        <p:nvSpPr>
          <p:cNvPr id="3" name="Content Placeholder 2"/>
          <p:cNvSpPr>
            <a:spLocks noGrp="1"/>
          </p:cNvSpPr>
          <p:nvPr>
            <p:ph idx="1"/>
          </p:nvPr>
        </p:nvSpPr>
        <p:spPr>
          <a:xfrm>
            <a:off x="228600" y="2057400"/>
            <a:ext cx="8458200" cy="4572000"/>
          </a:xfrm>
        </p:spPr>
        <p:txBody>
          <a:bodyPr>
            <a:normAutofit/>
          </a:bodyPr>
          <a:lstStyle/>
          <a:p>
            <a:r>
              <a:rPr lang="en-US" dirty="0">
                <a:solidFill>
                  <a:srgbClr val="0070C0"/>
                </a:solidFill>
              </a:rPr>
              <a:t>Lynch, </a:t>
            </a:r>
            <a:r>
              <a:rPr lang="en-US" dirty="0" err="1">
                <a:solidFill>
                  <a:srgbClr val="0070C0"/>
                </a:solidFill>
              </a:rPr>
              <a:t>Musco</a:t>
            </a:r>
            <a:r>
              <a:rPr lang="en-US" dirty="0">
                <a:solidFill>
                  <a:srgbClr val="0070C0"/>
                </a:solidFill>
              </a:rPr>
              <a:t>.  A Compositional Model for Spiking Neural Networks.  </a:t>
            </a:r>
            <a:r>
              <a:rPr lang="en-US" dirty="0" err="1">
                <a:solidFill>
                  <a:srgbClr val="0070C0"/>
                </a:solidFill>
              </a:rPr>
              <a:t>arXiv</a:t>
            </a:r>
            <a:r>
              <a:rPr lang="en-US" dirty="0">
                <a:solidFill>
                  <a:srgbClr val="0070C0"/>
                </a:solidFill>
              </a:rPr>
              <a:t> 1808.03884v2, 2021.</a:t>
            </a:r>
          </a:p>
          <a:p>
            <a:endParaRPr lang="en-US" dirty="0">
              <a:solidFill>
                <a:srgbClr val="0070C0"/>
              </a:solidFill>
            </a:endParaRPr>
          </a:p>
          <a:p>
            <a:r>
              <a:rPr lang="en-US" dirty="0">
                <a:solidFill>
                  <a:srgbClr val="0070C0"/>
                </a:solidFill>
              </a:rPr>
              <a:t>Also see:</a:t>
            </a:r>
          </a:p>
          <a:p>
            <a:r>
              <a:rPr lang="en-US" dirty="0">
                <a:solidFill>
                  <a:srgbClr val="0070C0"/>
                </a:solidFill>
              </a:rPr>
              <a:t>Andres E. </a:t>
            </a:r>
            <a:r>
              <a:rPr lang="en-US" dirty="0" err="1">
                <a:solidFill>
                  <a:srgbClr val="0070C0"/>
                </a:solidFill>
              </a:rPr>
              <a:t>Lombo</a:t>
            </a:r>
            <a:r>
              <a:rPr lang="en-US" dirty="0">
                <a:solidFill>
                  <a:srgbClr val="0070C0"/>
                </a:solidFill>
              </a:rPr>
              <a:t>, Jesus E. </a:t>
            </a:r>
            <a:r>
              <a:rPr lang="en-US" dirty="0" err="1">
                <a:solidFill>
                  <a:srgbClr val="0070C0"/>
                </a:solidFill>
              </a:rPr>
              <a:t>Lares</a:t>
            </a:r>
            <a:r>
              <a:rPr lang="en-US" dirty="0">
                <a:solidFill>
                  <a:srgbClr val="0070C0"/>
                </a:solidFill>
              </a:rPr>
              <a:t>, Matteo Castellani, Chi-Ning Chou, Nancy Lynch, Karl K. Berggren. </a:t>
            </a:r>
            <a:r>
              <a:rPr lang="en-US" b="1" dirty="0">
                <a:solidFill>
                  <a:srgbClr val="0070C0"/>
                </a:solidFill>
              </a:rPr>
              <a:t>A Superconducting Nanowire-based Architecture for Neuromorphic Computing.</a:t>
            </a:r>
            <a:r>
              <a:rPr lang="en-US" dirty="0">
                <a:solidFill>
                  <a:srgbClr val="0070C0"/>
                </a:solidFill>
              </a:rPr>
              <a:t>  </a:t>
            </a:r>
            <a:r>
              <a:rPr lang="en-US" i="1" dirty="0">
                <a:solidFill>
                  <a:srgbClr val="0070C0"/>
                </a:solidFill>
              </a:rPr>
              <a:t>Neuromorphic Computing and Engineering.</a:t>
            </a:r>
            <a:r>
              <a:rPr lang="en-US" dirty="0">
                <a:solidFill>
                  <a:srgbClr val="0070C0"/>
                </a:solidFill>
              </a:rPr>
              <a:t> Also, arXiv:2112.08928</a:t>
            </a:r>
          </a:p>
        </p:txBody>
      </p:sp>
    </p:spTree>
    <p:extLst>
      <p:ext uri="{BB962C8B-B14F-4D97-AF65-F5344CB8AC3E}">
        <p14:creationId xmlns:p14="http://schemas.microsoft.com/office/powerpoint/2010/main" val="4074588537"/>
      </p:ext>
    </p:extLst>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r>
              <a:rPr lang="en-US" dirty="0"/>
              <a:t>Compositional Model for SNNs</a:t>
            </a:r>
          </a:p>
        </p:txBody>
      </p:sp>
      <p:sp>
        <p:nvSpPr>
          <p:cNvPr id="3" name="Content Placeholder 2"/>
          <p:cNvSpPr>
            <a:spLocks noGrp="1"/>
          </p:cNvSpPr>
          <p:nvPr>
            <p:ph idx="1"/>
          </p:nvPr>
        </p:nvSpPr>
        <p:spPr>
          <a:xfrm>
            <a:off x="304800" y="1676400"/>
            <a:ext cx="8610600" cy="5029200"/>
          </a:xfrm>
        </p:spPr>
        <p:txBody>
          <a:bodyPr>
            <a:normAutofit/>
          </a:bodyPr>
          <a:lstStyle/>
          <a:p>
            <a:r>
              <a:rPr lang="en-US" dirty="0"/>
              <a:t>Formal math foundation for modeling and reasoning about synchronous, stochastic SNNs.</a:t>
            </a:r>
          </a:p>
          <a:p>
            <a:r>
              <a:rPr lang="en-US" dirty="0">
                <a:solidFill>
                  <a:schemeClr val="tx2">
                    <a:lumMod val="75000"/>
                  </a:schemeClr>
                </a:solidFill>
              </a:rPr>
              <a:t>Basic model:  </a:t>
            </a:r>
            <a:r>
              <a:rPr lang="en-US" dirty="0"/>
              <a:t>Neuron state contains firing status only.</a:t>
            </a:r>
          </a:p>
          <a:p>
            <a:r>
              <a:rPr lang="en-US" dirty="0">
                <a:solidFill>
                  <a:schemeClr val="tx2">
                    <a:lumMod val="75000"/>
                  </a:schemeClr>
                </a:solidFill>
              </a:rPr>
              <a:t>External behavior </a:t>
            </a:r>
            <a:r>
              <a:rPr lang="en-US" dirty="0"/>
              <a:t>of an SNN.</a:t>
            </a:r>
          </a:p>
          <a:p>
            <a:r>
              <a:rPr lang="en-US" dirty="0">
                <a:solidFill>
                  <a:schemeClr val="tx2">
                    <a:lumMod val="75000"/>
                  </a:schemeClr>
                </a:solidFill>
              </a:rPr>
              <a:t>Composition operator</a:t>
            </a:r>
            <a:r>
              <a:rPr lang="en-US" dirty="0"/>
              <a:t>, supports modeling SNNs as combinations of smaller SNNs.</a:t>
            </a:r>
          </a:p>
          <a:p>
            <a:r>
              <a:rPr lang="en-US" dirty="0">
                <a:solidFill>
                  <a:schemeClr val="tx2">
                    <a:lumMod val="75000"/>
                  </a:schemeClr>
                </a:solidFill>
              </a:rPr>
              <a:t>Hiding operator, </a:t>
            </a:r>
            <a:r>
              <a:rPr lang="en-US" dirty="0"/>
              <a:t>reclassifies some outputs as internal.</a:t>
            </a:r>
          </a:p>
          <a:p>
            <a:r>
              <a:rPr lang="en-US" dirty="0"/>
              <a:t>Proved that these operators respect external behavior.</a:t>
            </a:r>
          </a:p>
          <a:p>
            <a:r>
              <a:rPr lang="en-US" dirty="0"/>
              <a:t>General notion of a </a:t>
            </a:r>
            <a:r>
              <a:rPr lang="en-US" dirty="0">
                <a:solidFill>
                  <a:schemeClr val="tx2">
                    <a:lumMod val="75000"/>
                  </a:schemeClr>
                </a:solidFill>
              </a:rPr>
              <a:t>problem </a:t>
            </a:r>
            <a:r>
              <a:rPr lang="en-US" dirty="0"/>
              <a:t>to be solved by an SNN.</a:t>
            </a:r>
          </a:p>
          <a:p>
            <a:r>
              <a:rPr lang="en-US" dirty="0"/>
              <a:t>Proved that the operators respect the problems solved.</a:t>
            </a:r>
          </a:p>
        </p:txBody>
      </p:sp>
    </p:spTree>
    <p:extLst>
      <p:ext uri="{BB962C8B-B14F-4D97-AF65-F5344CB8AC3E}">
        <p14:creationId xmlns:p14="http://schemas.microsoft.com/office/powerpoint/2010/main" val="1616174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72" y="381000"/>
            <a:ext cx="8229600" cy="969527"/>
          </a:xfrm>
        </p:spPr>
        <p:txBody>
          <a:bodyPr>
            <a:normAutofit/>
          </a:bodyPr>
          <a:lstStyle/>
          <a:p>
            <a:r>
              <a:rPr lang="en-US" dirty="0"/>
              <a:t>Composition Operator </a:t>
            </a:r>
          </a:p>
        </p:txBody>
      </p:sp>
      <p:sp>
        <p:nvSpPr>
          <p:cNvPr id="3" name="Content Placeholder 2"/>
          <p:cNvSpPr>
            <a:spLocks noGrp="1"/>
          </p:cNvSpPr>
          <p:nvPr>
            <p:ph idx="1"/>
          </p:nvPr>
        </p:nvSpPr>
        <p:spPr>
          <a:xfrm>
            <a:off x="152400" y="1295400"/>
            <a:ext cx="8758030" cy="5486400"/>
          </a:xfrm>
        </p:spPr>
        <p:txBody>
          <a:bodyPr>
            <a:normAutofit lnSpcReduction="10000"/>
          </a:bodyPr>
          <a:lstStyle/>
          <a:p>
            <a:r>
              <a:rPr lang="en-US" dirty="0"/>
              <a:t>Supports combining networks that solve simple problems into larger networks that solve more complex problems.</a:t>
            </a:r>
          </a:p>
          <a:p>
            <a:endParaRPr lang="en-US" dirty="0"/>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marL="0" indent="0">
              <a:buNone/>
            </a:pPr>
            <a:endParaRPr lang="en-US" dirty="0">
              <a:solidFill>
                <a:schemeClr val="tx2">
                  <a:lumMod val="75000"/>
                </a:schemeClr>
              </a:solidFill>
            </a:endParaRPr>
          </a:p>
          <a:p>
            <a:pPr marL="0" indent="0">
              <a:buNone/>
            </a:pPr>
            <a:endParaRPr lang="en-US" dirty="0"/>
          </a:p>
          <a:p>
            <a:pPr marL="0" indent="0">
              <a:buNone/>
            </a:pPr>
            <a:endParaRPr lang="en-US" dirty="0"/>
          </a:p>
          <a:p>
            <a:r>
              <a:rPr lang="en-US" dirty="0">
                <a:solidFill>
                  <a:schemeClr val="tx2">
                    <a:lumMod val="75000"/>
                  </a:schemeClr>
                </a:solidFill>
              </a:rPr>
              <a:t>Lesson from some of our earlier work on Probabilistic I/O Automata:  To get compositionality, we must resolve nondeterminism carefully.</a:t>
            </a:r>
            <a:endParaRPr lang="en-US" dirty="0"/>
          </a:p>
          <a:p>
            <a:r>
              <a:rPr lang="en-US" dirty="0"/>
              <a:t>Here, synchrony removes all timing nondeterminism, internal choices are stochastic; nondeterminism is limited to input.</a:t>
            </a:r>
          </a:p>
        </p:txBody>
      </p:sp>
      <p:grpSp>
        <p:nvGrpSpPr>
          <p:cNvPr id="4" name="Group 3">
            <a:extLst>
              <a:ext uri="{FF2B5EF4-FFF2-40B4-BE49-F238E27FC236}">
                <a16:creationId xmlns:a16="http://schemas.microsoft.com/office/drawing/2014/main" id="{08105E26-4F5D-4F23-8C37-C8B50EA90AB5}"/>
              </a:ext>
            </a:extLst>
          </p:cNvPr>
          <p:cNvGrpSpPr/>
          <p:nvPr/>
        </p:nvGrpSpPr>
        <p:grpSpPr>
          <a:xfrm>
            <a:off x="4542170" y="2286000"/>
            <a:ext cx="4331328" cy="2180010"/>
            <a:chOff x="436615" y="2395913"/>
            <a:chExt cx="7783320" cy="4051297"/>
          </a:xfrm>
        </p:grpSpPr>
        <p:sp>
          <p:nvSpPr>
            <p:cNvPr id="5" name="Rectangle 4">
              <a:extLst>
                <a:ext uri="{FF2B5EF4-FFF2-40B4-BE49-F238E27FC236}">
                  <a16:creationId xmlns:a16="http://schemas.microsoft.com/office/drawing/2014/main" id="{A3081D54-4E12-4EDD-96F7-3AA73D3F9F96}"/>
                </a:ext>
              </a:extLst>
            </p:cNvPr>
            <p:cNvSpPr/>
            <p:nvPr/>
          </p:nvSpPr>
          <p:spPr>
            <a:xfrm>
              <a:off x="1406869" y="3585108"/>
              <a:ext cx="2217237" cy="2862102"/>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WTA</a:t>
              </a: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D645033-7C9E-458C-BF01-F9118FAD4533}"/>
                    </a:ext>
                  </a:extLst>
                </p:cNvPr>
                <p:cNvSpPr/>
                <p:nvPr/>
              </p:nvSpPr>
              <p:spPr>
                <a:xfrm>
                  <a:off x="436615" y="3617218"/>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101" name="Oval 100">
                  <a:extLst>
                    <a:ext uri="{FF2B5EF4-FFF2-40B4-BE49-F238E27FC236}">
                      <a16:creationId xmlns:a16="http://schemas.microsoft.com/office/drawing/2014/main" id="{222EB465-D79B-4F63-B9FC-2531E96E6967}"/>
                    </a:ext>
                  </a:extLst>
                </p:cNvPr>
                <p:cNvSpPr>
                  <a:spLocks noRot="1" noChangeAspect="1" noMove="1" noResize="1" noEditPoints="1" noAdjustHandles="1" noChangeArrowheads="1" noChangeShapeType="1" noTextEdit="1"/>
                </p:cNvSpPr>
                <p:nvPr/>
              </p:nvSpPr>
              <p:spPr>
                <a:xfrm>
                  <a:off x="436615" y="3617218"/>
                  <a:ext cx="619579" cy="654717"/>
                </a:xfrm>
                <a:prstGeom prst="ellipse">
                  <a:avLst/>
                </a:prstGeom>
                <a:blipFill>
                  <a:blip r:embed="rId44"/>
                  <a:stretch>
                    <a:fillRect/>
                  </a:stretch>
                </a:blipFill>
                <a:ln>
                  <a:solidFill>
                    <a:schemeClr val="tx1">
                      <a:lumMod val="50000"/>
                      <a:lumOff val="50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EC40CCD-FEA5-459B-817F-5C226C2B338C}"/>
                </a:ext>
              </a:extLst>
            </p:cNvPr>
            <p:cNvCxnSpPr/>
            <p:nvPr/>
          </p:nvCxnSpPr>
          <p:spPr>
            <a:xfrm>
              <a:off x="1056194" y="4965423"/>
              <a:ext cx="37244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100C836-8A91-4241-8BBA-C7F932DAFA7B}"/>
                </a:ext>
              </a:extLst>
            </p:cNvPr>
            <p:cNvCxnSpPr/>
            <p:nvPr/>
          </p:nvCxnSpPr>
          <p:spPr>
            <a:xfrm flipV="1">
              <a:off x="1034422" y="5973917"/>
              <a:ext cx="372446"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853C62C-0601-4EA4-A4BE-CAA269BFCCD3}"/>
                </a:ext>
              </a:extLst>
            </p:cNvPr>
            <p:cNvCxnSpPr>
              <a:stCxn id="6" idx="6"/>
            </p:cNvCxnSpPr>
            <p:nvPr/>
          </p:nvCxnSpPr>
          <p:spPr>
            <a:xfrm flipV="1">
              <a:off x="1056194" y="3944576"/>
              <a:ext cx="350675"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CF93E3D-24D1-42AE-B87F-9EF4EDF9D45C}"/>
                    </a:ext>
                  </a:extLst>
                </p:cNvPr>
                <p:cNvSpPr/>
                <p:nvPr/>
              </p:nvSpPr>
              <p:spPr>
                <a:xfrm>
                  <a:off x="4104478" y="3610827"/>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1</m:t>
                            </m:r>
                          </m:sub>
                        </m:sSub>
                      </m:oMath>
                    </m:oMathPara>
                  </a14:m>
                  <a:endParaRPr lang="en-US" sz="2000" b="0" dirty="0"/>
                </a:p>
              </p:txBody>
            </p:sp>
          </mc:Choice>
          <mc:Fallback xmlns="">
            <p:sp>
              <p:nvSpPr>
                <p:cNvPr id="105" name="Oval 104">
                  <a:extLst>
                    <a:ext uri="{FF2B5EF4-FFF2-40B4-BE49-F238E27FC236}">
                      <a16:creationId xmlns:a16="http://schemas.microsoft.com/office/drawing/2014/main" id="{CCA0D740-72F1-4F69-B2CA-6FE32F427413}"/>
                    </a:ext>
                  </a:extLst>
                </p:cNvPr>
                <p:cNvSpPr>
                  <a:spLocks noRot="1" noChangeAspect="1" noMove="1" noResize="1" noEditPoints="1" noAdjustHandles="1" noChangeArrowheads="1" noChangeShapeType="1" noTextEdit="1"/>
                </p:cNvSpPr>
                <p:nvPr/>
              </p:nvSpPr>
              <p:spPr>
                <a:xfrm>
                  <a:off x="4104478" y="3610827"/>
                  <a:ext cx="619579" cy="697494"/>
                </a:xfrm>
                <a:prstGeom prst="ellipse">
                  <a:avLst/>
                </a:prstGeom>
                <a:blipFill>
                  <a:blip r:embed="rId45"/>
                  <a:stretch>
                    <a:fillRect l="-5333" b="-2632"/>
                  </a:stretch>
                </a:blipFill>
                <a:ln>
                  <a:solidFill>
                    <a:schemeClr val="tx1">
                      <a:lumMod val="50000"/>
                      <a:lumOff val="50000"/>
                    </a:schemeClr>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F52E545-AF77-41A8-9029-27F895A42D75}"/>
                </a:ext>
              </a:extLst>
            </p:cNvPr>
            <p:cNvCxnSpPr>
              <a:endCxn id="10" idx="2"/>
            </p:cNvCxnSpPr>
            <p:nvPr/>
          </p:nvCxnSpPr>
          <p:spPr>
            <a:xfrm>
              <a:off x="3624106" y="3959574"/>
              <a:ext cx="480372"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66EF574-D266-4B3D-BB44-7ECA6403EAE0}"/>
                </a:ext>
              </a:extLst>
            </p:cNvPr>
            <p:cNvCxnSpPr>
              <a:stCxn id="17" idx="2"/>
            </p:cNvCxnSpPr>
            <p:nvPr/>
          </p:nvCxnSpPr>
          <p:spPr>
            <a:xfrm flipH="1">
              <a:off x="3624106" y="5995520"/>
              <a:ext cx="480372"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A5BE99A-C2E6-4550-B0DC-D9A289A5D1EA}"/>
                </a:ext>
              </a:extLst>
            </p:cNvPr>
            <p:cNvCxnSpPr>
              <a:stCxn id="16" idx="2"/>
              <a:endCxn id="5" idx="3"/>
            </p:cNvCxnSpPr>
            <p:nvPr/>
          </p:nvCxnSpPr>
          <p:spPr>
            <a:xfrm flipH="1" flipV="1">
              <a:off x="3624106" y="5016159"/>
              <a:ext cx="492121" cy="133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87F470D-C4FD-4C7F-97AE-CA1E472203F2}"/>
                    </a:ext>
                  </a:extLst>
                </p:cNvPr>
                <p:cNvSpPr/>
                <p:nvPr/>
              </p:nvSpPr>
              <p:spPr>
                <a:xfrm>
                  <a:off x="436615" y="5689550"/>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09" name="Oval 108">
                  <a:extLst>
                    <a:ext uri="{FF2B5EF4-FFF2-40B4-BE49-F238E27FC236}">
                      <a16:creationId xmlns:a16="http://schemas.microsoft.com/office/drawing/2014/main" id="{85CF9082-0366-4539-842F-968033520651}"/>
                    </a:ext>
                  </a:extLst>
                </p:cNvPr>
                <p:cNvSpPr>
                  <a:spLocks noRot="1" noChangeAspect="1" noMove="1" noResize="1" noEditPoints="1" noAdjustHandles="1" noChangeArrowheads="1" noChangeShapeType="1" noTextEdit="1"/>
                </p:cNvSpPr>
                <p:nvPr/>
              </p:nvSpPr>
              <p:spPr>
                <a:xfrm>
                  <a:off x="436615" y="5689550"/>
                  <a:ext cx="619579" cy="654717"/>
                </a:xfrm>
                <a:prstGeom prst="ellipse">
                  <a:avLst/>
                </a:prstGeom>
                <a:blipFill>
                  <a:blip r:embed="rId46"/>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234B27C-F92C-4593-9D80-5FC3DADD87F5}"/>
                    </a:ext>
                  </a:extLst>
                </p:cNvPr>
                <p:cNvSpPr/>
                <p:nvPr/>
              </p:nvSpPr>
              <p:spPr>
                <a:xfrm>
                  <a:off x="480158" y="4646980"/>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10" name="Oval 109">
                  <a:extLst>
                    <a:ext uri="{FF2B5EF4-FFF2-40B4-BE49-F238E27FC236}">
                      <a16:creationId xmlns:a16="http://schemas.microsoft.com/office/drawing/2014/main" id="{AC49910C-F59B-4C40-8448-5E8B3ACC9AC2}"/>
                    </a:ext>
                  </a:extLst>
                </p:cNvPr>
                <p:cNvSpPr>
                  <a:spLocks noRot="1" noChangeAspect="1" noMove="1" noResize="1" noEditPoints="1" noAdjustHandles="1" noChangeArrowheads="1" noChangeShapeType="1" noTextEdit="1"/>
                </p:cNvSpPr>
                <p:nvPr/>
              </p:nvSpPr>
              <p:spPr>
                <a:xfrm>
                  <a:off x="480158" y="4646980"/>
                  <a:ext cx="619579" cy="654717"/>
                </a:xfrm>
                <a:prstGeom prst="ellipse">
                  <a:avLst/>
                </a:prstGeom>
                <a:blipFill>
                  <a:blip r:embed="rId47"/>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94A626E-FE13-4665-8519-08931FB621D3}"/>
                    </a:ext>
                  </a:extLst>
                </p:cNvPr>
                <p:cNvSpPr/>
                <p:nvPr/>
              </p:nvSpPr>
              <p:spPr>
                <a:xfrm>
                  <a:off x="4116227" y="4668751"/>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2</m:t>
                            </m:r>
                          </m:sub>
                        </m:sSub>
                      </m:oMath>
                    </m:oMathPara>
                  </a14:m>
                  <a:endParaRPr lang="en-US" sz="2000" b="0" dirty="0"/>
                </a:p>
              </p:txBody>
            </p:sp>
          </mc:Choice>
          <mc:Fallback xmlns="">
            <p:sp>
              <p:nvSpPr>
                <p:cNvPr id="111" name="Oval 110">
                  <a:extLst>
                    <a:ext uri="{FF2B5EF4-FFF2-40B4-BE49-F238E27FC236}">
                      <a16:creationId xmlns:a16="http://schemas.microsoft.com/office/drawing/2014/main" id="{26EA087F-45CB-4C1D-8106-0B56DE0737DB}"/>
                    </a:ext>
                  </a:extLst>
                </p:cNvPr>
                <p:cNvSpPr>
                  <a:spLocks noRot="1" noChangeAspect="1" noMove="1" noResize="1" noEditPoints="1" noAdjustHandles="1" noChangeArrowheads="1" noChangeShapeType="1" noTextEdit="1"/>
                </p:cNvSpPr>
                <p:nvPr/>
              </p:nvSpPr>
              <p:spPr>
                <a:xfrm>
                  <a:off x="4116227" y="4668751"/>
                  <a:ext cx="619579" cy="697494"/>
                </a:xfrm>
                <a:prstGeom prst="ellipse">
                  <a:avLst/>
                </a:prstGeom>
                <a:blipFill>
                  <a:blip r:embed="rId48"/>
                  <a:stretch>
                    <a:fillRect l="-5333" b="-2632"/>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53680F74-4222-4F41-9D4A-096AD91DA2EE}"/>
                    </a:ext>
                  </a:extLst>
                </p:cNvPr>
                <p:cNvSpPr/>
                <p:nvPr/>
              </p:nvSpPr>
              <p:spPr>
                <a:xfrm>
                  <a:off x="4104478" y="5646773"/>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3</m:t>
                            </m:r>
                          </m:sub>
                        </m:sSub>
                      </m:oMath>
                    </m:oMathPara>
                  </a14:m>
                  <a:endParaRPr lang="en-US" sz="2000" b="0" dirty="0"/>
                </a:p>
              </p:txBody>
            </p:sp>
          </mc:Choice>
          <mc:Fallback xmlns="">
            <p:sp>
              <p:nvSpPr>
                <p:cNvPr id="112" name="Oval 111">
                  <a:extLst>
                    <a:ext uri="{FF2B5EF4-FFF2-40B4-BE49-F238E27FC236}">
                      <a16:creationId xmlns:a16="http://schemas.microsoft.com/office/drawing/2014/main" id="{87F98043-5A6A-4297-A26C-B59CCAC22BD9}"/>
                    </a:ext>
                  </a:extLst>
                </p:cNvPr>
                <p:cNvSpPr>
                  <a:spLocks noRot="1" noChangeAspect="1" noMove="1" noResize="1" noEditPoints="1" noAdjustHandles="1" noChangeArrowheads="1" noChangeShapeType="1" noTextEdit="1"/>
                </p:cNvSpPr>
                <p:nvPr/>
              </p:nvSpPr>
              <p:spPr>
                <a:xfrm>
                  <a:off x="4104478" y="5646773"/>
                  <a:ext cx="619579" cy="697494"/>
                </a:xfrm>
                <a:prstGeom prst="ellipse">
                  <a:avLst/>
                </a:prstGeom>
                <a:blipFill>
                  <a:blip r:embed="rId49"/>
                  <a:stretch>
                    <a:fillRect l="-5333" b="-1299"/>
                  </a:stretch>
                </a:blipFill>
                <a:ln>
                  <a:solidFill>
                    <a:schemeClr val="tx1">
                      <a:lumMod val="50000"/>
                      <a:lumOff val="50000"/>
                    </a:schemeClr>
                  </a:solidFill>
                </a:ln>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85BB8FE4-EB40-41C5-BFB4-4B51D4CF3AEB}"/>
                </a:ext>
              </a:extLst>
            </p:cNvPr>
            <p:cNvGrpSpPr/>
            <p:nvPr/>
          </p:nvGrpSpPr>
          <p:grpSpPr>
            <a:xfrm>
              <a:off x="5486400" y="2395913"/>
              <a:ext cx="2733535" cy="4029715"/>
              <a:chOff x="5486400" y="2395913"/>
              <a:chExt cx="2733535" cy="4029715"/>
            </a:xfrm>
          </p:grpSpPr>
          <p:cxnSp>
            <p:nvCxnSpPr>
              <p:cNvPr id="22" name="Straight Arrow Connector 21">
                <a:extLst>
                  <a:ext uri="{FF2B5EF4-FFF2-40B4-BE49-F238E27FC236}">
                    <a16:creationId xmlns:a16="http://schemas.microsoft.com/office/drawing/2014/main" id="{77CBA659-0DC6-4FE0-BE24-028A4E573388}"/>
                  </a:ext>
                </a:extLst>
              </p:cNvPr>
              <p:cNvCxnSpPr/>
              <p:nvPr/>
            </p:nvCxnSpPr>
            <p:spPr>
              <a:xfrm>
                <a:off x="6946748" y="3050631"/>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AF5D2477-AB11-4B54-AD00-D59126AEC3B7}"/>
                  </a:ext>
                </a:extLst>
              </p:cNvPr>
              <p:cNvGrpSpPr/>
              <p:nvPr/>
            </p:nvGrpSpPr>
            <p:grpSpPr>
              <a:xfrm>
                <a:off x="5486400" y="2395913"/>
                <a:ext cx="2733535" cy="4029715"/>
                <a:chOff x="5486400" y="2395913"/>
                <a:chExt cx="2733535" cy="4029715"/>
              </a:xfrm>
            </p:grpSpPr>
            <p:cxnSp>
              <p:nvCxnSpPr>
                <p:cNvPr id="24" name="Straight Arrow Connector 23">
                  <a:extLst>
                    <a:ext uri="{FF2B5EF4-FFF2-40B4-BE49-F238E27FC236}">
                      <a16:creationId xmlns:a16="http://schemas.microsoft.com/office/drawing/2014/main" id="{38B82B18-4D1E-4476-BA16-8064ADA8D4A8}"/>
                    </a:ext>
                  </a:extLst>
                </p:cNvPr>
                <p:cNvCxnSpPr/>
                <p:nvPr/>
              </p:nvCxnSpPr>
              <p:spPr>
                <a:xfrm>
                  <a:off x="7883356" y="3061518"/>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25" name="Group 24">
                  <a:extLst>
                    <a:ext uri="{FF2B5EF4-FFF2-40B4-BE49-F238E27FC236}">
                      <a16:creationId xmlns:a16="http://schemas.microsoft.com/office/drawing/2014/main" id="{B28E8AB8-21E2-4C52-8576-71230D460908}"/>
                    </a:ext>
                  </a:extLst>
                </p:cNvPr>
                <p:cNvGrpSpPr/>
                <p:nvPr/>
              </p:nvGrpSpPr>
              <p:grpSpPr>
                <a:xfrm>
                  <a:off x="5486400" y="2395913"/>
                  <a:ext cx="2733535" cy="4029715"/>
                  <a:chOff x="5486400" y="2395913"/>
                  <a:chExt cx="2733535" cy="4029715"/>
                </a:xfrm>
              </p:grpSpPr>
              <p:grpSp>
                <p:nvGrpSpPr>
                  <p:cNvPr id="26" name="Group 25">
                    <a:extLst>
                      <a:ext uri="{FF2B5EF4-FFF2-40B4-BE49-F238E27FC236}">
                        <a16:creationId xmlns:a16="http://schemas.microsoft.com/office/drawing/2014/main" id="{8D0E0BB7-C18A-4ECA-A046-AAEDFC18F777}"/>
                      </a:ext>
                    </a:extLst>
                  </p:cNvPr>
                  <p:cNvGrpSpPr/>
                  <p:nvPr/>
                </p:nvGrpSpPr>
                <p:grpSpPr>
                  <a:xfrm>
                    <a:off x="5486400" y="3061518"/>
                    <a:ext cx="2733535" cy="2188982"/>
                    <a:chOff x="527560" y="1467655"/>
                    <a:chExt cx="3229021" cy="1836893"/>
                  </a:xfrm>
                </p:grpSpPr>
                <p:sp>
                  <p:nvSpPr>
                    <p:cNvPr id="36" name="Rectangle 35">
                      <a:extLst>
                        <a:ext uri="{FF2B5EF4-FFF2-40B4-BE49-F238E27FC236}">
                          <a16:creationId xmlns:a16="http://schemas.microsoft.com/office/drawing/2014/main" id="{991C6792-AE38-434D-A912-1DADBF65FFC9}"/>
                        </a:ext>
                      </a:extLst>
                    </p:cNvPr>
                    <p:cNvSpPr/>
                    <p:nvPr/>
                  </p:nvSpPr>
                  <p:spPr>
                    <a:xfrm>
                      <a:off x="527560" y="1906929"/>
                      <a:ext cx="3229021" cy="139761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Filter</a:t>
                      </a:r>
                    </a:p>
                  </p:txBody>
                </p:sp>
                <p:cxnSp>
                  <p:nvCxnSpPr>
                    <p:cNvPr id="37" name="Straight Arrow Connector 36">
                      <a:extLst>
                        <a:ext uri="{FF2B5EF4-FFF2-40B4-BE49-F238E27FC236}">
                          <a16:creationId xmlns:a16="http://schemas.microsoft.com/office/drawing/2014/main" id="{21D21CFE-7380-4528-8DD6-64437010665F}"/>
                        </a:ext>
                      </a:extLst>
                    </p:cNvPr>
                    <p:cNvCxnSpPr/>
                    <p:nvPr/>
                  </p:nvCxnSpPr>
                  <p:spPr>
                    <a:xfrm>
                      <a:off x="1128364" y="1467655"/>
                      <a:ext cx="0"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47BAFA98-866E-4477-AC75-C70DE3E512B3}"/>
                          </a:ext>
                        </a:extLst>
                      </p:cNvPr>
                      <p:cNvSpPr/>
                      <p:nvPr/>
                    </p:nvSpPr>
                    <p:spPr>
                      <a:xfrm>
                        <a:off x="7573567" y="2395914"/>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52" name="Oval 151"/>
                      <p:cNvSpPr>
                        <a:spLocks noRot="1" noChangeAspect="1" noMove="1" noResize="1" noEditPoints="1" noAdjustHandles="1" noChangeArrowheads="1" noChangeShapeType="1" noTextEdit="1"/>
                      </p:cNvSpPr>
                      <p:nvPr/>
                    </p:nvSpPr>
                    <p:spPr>
                      <a:xfrm>
                        <a:off x="7573567" y="2395914"/>
                        <a:ext cx="619579" cy="654717"/>
                      </a:xfrm>
                      <a:prstGeom prst="ellipse">
                        <a:avLst/>
                      </a:prstGeom>
                      <a:blipFill rotWithShape="0">
                        <a:blip r:embed="rId10"/>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C467506F-144B-4255-92B4-B58329891446}"/>
                          </a:ext>
                        </a:extLst>
                      </p:cNvPr>
                      <p:cNvSpPr/>
                      <p:nvPr/>
                    </p:nvSpPr>
                    <p:spPr>
                      <a:xfrm>
                        <a:off x="6639976" y="2406801"/>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53" name="Oval 152"/>
                      <p:cNvSpPr>
                        <a:spLocks noRot="1" noChangeAspect="1" noMove="1" noResize="1" noEditPoints="1" noAdjustHandles="1" noChangeArrowheads="1" noChangeShapeType="1" noTextEdit="1"/>
                      </p:cNvSpPr>
                      <p:nvPr/>
                    </p:nvSpPr>
                    <p:spPr>
                      <a:xfrm>
                        <a:off x="6639976" y="2406801"/>
                        <a:ext cx="619579" cy="654717"/>
                      </a:xfrm>
                      <a:prstGeom prst="ellipse">
                        <a:avLst/>
                      </a:prstGeom>
                      <a:blipFill rotWithShape="0">
                        <a:blip r:embed="rId11"/>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61D6D2C1-5B40-44D8-A761-080FFFF3C1C2}"/>
                          </a:ext>
                        </a:extLst>
                      </p:cNvPr>
                      <p:cNvSpPr/>
                      <p:nvPr/>
                    </p:nvSpPr>
                    <p:spPr>
                      <a:xfrm>
                        <a:off x="5676100" y="2395913"/>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154" name="Oval 153"/>
                      <p:cNvSpPr>
                        <a:spLocks noRot="1" noChangeAspect="1" noMove="1" noResize="1" noEditPoints="1" noAdjustHandles="1" noChangeArrowheads="1" noChangeShapeType="1" noTextEdit="1"/>
                      </p:cNvSpPr>
                      <p:nvPr/>
                    </p:nvSpPr>
                    <p:spPr>
                      <a:xfrm>
                        <a:off x="5676100" y="2395913"/>
                        <a:ext cx="619579" cy="654717"/>
                      </a:xfrm>
                      <a:prstGeom prst="ellipse">
                        <a:avLst/>
                      </a:prstGeom>
                      <a:blipFill rotWithShape="0">
                        <a:blip r:embed="rId12"/>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EE6BEA24-CF0A-4F5B-B8FE-795981853403}"/>
                          </a:ext>
                        </a:extLst>
                      </p:cNvPr>
                      <p:cNvSpPr/>
                      <p:nvPr/>
                    </p:nvSpPr>
                    <p:spPr>
                      <a:xfrm>
                        <a:off x="7561629" y="5770911"/>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58" name="Oval 157"/>
                      <p:cNvSpPr>
                        <a:spLocks noRot="1" noChangeAspect="1" noMove="1" noResize="1" noEditPoints="1" noAdjustHandles="1" noChangeArrowheads="1" noChangeShapeType="1" noTextEdit="1"/>
                      </p:cNvSpPr>
                      <p:nvPr/>
                    </p:nvSpPr>
                    <p:spPr>
                      <a:xfrm>
                        <a:off x="7561629" y="5770911"/>
                        <a:ext cx="619579" cy="654717"/>
                      </a:xfrm>
                      <a:prstGeom prst="ellipse">
                        <a:avLst/>
                      </a:prstGeom>
                      <a:blipFill rotWithShape="0">
                        <a:blip r:embed="rId13"/>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66E90BF4-71D3-4CD2-8D5C-68B9B0A28707}"/>
                          </a:ext>
                        </a:extLst>
                      </p:cNvPr>
                      <p:cNvSpPr/>
                      <p:nvPr/>
                    </p:nvSpPr>
                    <p:spPr>
                      <a:xfrm>
                        <a:off x="6543377" y="5741638"/>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59" name="Oval 158"/>
                      <p:cNvSpPr>
                        <a:spLocks noRot="1" noChangeAspect="1" noMove="1" noResize="1" noEditPoints="1" noAdjustHandles="1" noChangeArrowheads="1" noChangeShapeType="1" noTextEdit="1"/>
                      </p:cNvSpPr>
                      <p:nvPr/>
                    </p:nvSpPr>
                    <p:spPr>
                      <a:xfrm>
                        <a:off x="6543377" y="5741638"/>
                        <a:ext cx="619579" cy="654717"/>
                      </a:xfrm>
                      <a:prstGeom prst="ellipse">
                        <a:avLst/>
                      </a:prstGeom>
                      <a:blipFill rotWithShape="0">
                        <a:blip r:embed="rId14"/>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C7D418DB-5C02-4CE7-8E40-C8B8B31B13CF}"/>
                          </a:ext>
                        </a:extLst>
                      </p:cNvPr>
                      <p:cNvSpPr/>
                      <p:nvPr/>
                    </p:nvSpPr>
                    <p:spPr>
                      <a:xfrm>
                        <a:off x="5579501" y="571357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160" name="Oval 159"/>
                      <p:cNvSpPr>
                        <a:spLocks noRot="1" noChangeAspect="1" noMove="1" noResize="1" noEditPoints="1" noAdjustHandles="1" noChangeArrowheads="1" noChangeShapeType="1" noTextEdit="1"/>
                      </p:cNvSpPr>
                      <p:nvPr/>
                    </p:nvSpPr>
                    <p:spPr>
                      <a:xfrm>
                        <a:off x="5579501" y="5713575"/>
                        <a:ext cx="619579" cy="654717"/>
                      </a:xfrm>
                      <a:prstGeom prst="ellipse">
                        <a:avLst/>
                      </a:prstGeom>
                      <a:blipFill rotWithShape="0">
                        <a:blip r:embed="rId15"/>
                        <a:stretch>
                          <a:fillRect/>
                        </a:stretch>
                      </a:blipFill>
                      <a:ln>
                        <a:solidFill>
                          <a:schemeClr val="tx1">
                            <a:lumMod val="50000"/>
                            <a:lumOff val="50000"/>
                          </a:schemeClr>
                        </a:solidFill>
                      </a:ln>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7A555EC3-ABF3-493A-8352-54298F40DC53}"/>
                      </a:ext>
                    </a:extLst>
                  </p:cNvPr>
                  <p:cNvCxnSpPr/>
                  <p:nvPr/>
                </p:nvCxnSpPr>
                <p:spPr>
                  <a:xfrm>
                    <a:off x="5889290" y="5250500"/>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A0EA3CE-E3FF-4C78-AA03-A1A53224CBD1}"/>
                      </a:ext>
                    </a:extLst>
                  </p:cNvPr>
                  <p:cNvCxnSpPr/>
                  <p:nvPr/>
                </p:nvCxnSpPr>
                <p:spPr>
                  <a:xfrm>
                    <a:off x="7883356" y="5250500"/>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82A6AFD-A322-4592-8325-72583AE36F81}"/>
                      </a:ext>
                    </a:extLst>
                  </p:cNvPr>
                  <p:cNvCxnSpPr/>
                  <p:nvPr/>
                </p:nvCxnSpPr>
                <p:spPr>
                  <a:xfrm>
                    <a:off x="6865715" y="5286016"/>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grpSp>
        <p:cxnSp>
          <p:nvCxnSpPr>
            <p:cNvPr id="19" name="Straight Arrow Connector 18">
              <a:extLst>
                <a:ext uri="{FF2B5EF4-FFF2-40B4-BE49-F238E27FC236}">
                  <a16:creationId xmlns:a16="http://schemas.microsoft.com/office/drawing/2014/main" id="{3F377036-9652-4E71-B284-2BED2BD4B03D}"/>
                </a:ext>
              </a:extLst>
            </p:cNvPr>
            <p:cNvCxnSpPr>
              <a:stCxn id="10" idx="6"/>
            </p:cNvCxnSpPr>
            <p:nvPr/>
          </p:nvCxnSpPr>
          <p:spPr>
            <a:xfrm>
              <a:off x="4724057" y="3959574"/>
              <a:ext cx="76234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FC91BDA-7F03-45DC-8901-B55B778ACF7A}"/>
                </a:ext>
              </a:extLst>
            </p:cNvPr>
            <p:cNvCxnSpPr/>
            <p:nvPr/>
          </p:nvCxnSpPr>
          <p:spPr>
            <a:xfrm flipV="1">
              <a:off x="4724056" y="4646980"/>
              <a:ext cx="762344" cy="3705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CD1D203-CC94-4B50-8F58-493E42E6EC2F}"/>
                </a:ext>
              </a:extLst>
            </p:cNvPr>
            <p:cNvCxnSpPr/>
            <p:nvPr/>
          </p:nvCxnSpPr>
          <p:spPr>
            <a:xfrm flipV="1">
              <a:off x="4724055" y="5181600"/>
              <a:ext cx="762343" cy="7894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sp>
        <p:nvSpPr>
          <p:cNvPr id="38" name="Content Placeholder 2">
            <a:extLst>
              <a:ext uri="{FF2B5EF4-FFF2-40B4-BE49-F238E27FC236}">
                <a16:creationId xmlns:a16="http://schemas.microsoft.com/office/drawing/2014/main" id="{6BBD7433-6239-44F1-8091-4A07A84C0D5C}"/>
              </a:ext>
            </a:extLst>
          </p:cNvPr>
          <p:cNvSpPr txBox="1">
            <a:spLocks/>
          </p:cNvSpPr>
          <p:nvPr/>
        </p:nvSpPr>
        <p:spPr>
          <a:xfrm>
            <a:off x="240672" y="2613540"/>
            <a:ext cx="4204292" cy="211086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endParaRPr lang="en-US" dirty="0"/>
          </a:p>
        </p:txBody>
      </p:sp>
      <p:sp>
        <p:nvSpPr>
          <p:cNvPr id="39" name="Content Placeholder 2">
            <a:extLst>
              <a:ext uri="{FF2B5EF4-FFF2-40B4-BE49-F238E27FC236}">
                <a16:creationId xmlns:a16="http://schemas.microsoft.com/office/drawing/2014/main" id="{99F09547-8992-4DA1-9E02-282358BBB5EF}"/>
              </a:ext>
            </a:extLst>
          </p:cNvPr>
          <p:cNvSpPr txBox="1">
            <a:spLocks/>
          </p:cNvSpPr>
          <p:nvPr/>
        </p:nvSpPr>
        <p:spPr>
          <a:xfrm>
            <a:off x="152399" y="2133600"/>
            <a:ext cx="4324011" cy="269295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Example:  Attention network:</a:t>
            </a:r>
          </a:p>
          <a:p>
            <a:pPr lvl="1"/>
            <a:r>
              <a:rPr lang="en-US" sz="2200" dirty="0"/>
              <a:t>Allows the brain to focus on one input stream out of several that arrive in parallel.</a:t>
            </a:r>
          </a:p>
          <a:p>
            <a:pPr lvl="1"/>
            <a:r>
              <a:rPr lang="en-US" sz="2200" dirty="0"/>
              <a:t>Composed of a WTA that selects one stream, and a Filter network that passes on inputs from selected streams.</a:t>
            </a:r>
            <a:endParaRPr lang="en-US" sz="2200" dirty="0">
              <a:solidFill>
                <a:schemeClr val="tx2">
                  <a:lumMod val="75000"/>
                </a:schemeClr>
              </a:solidFill>
            </a:endParaRPr>
          </a:p>
        </p:txBody>
      </p:sp>
    </p:spTree>
    <p:extLst>
      <p:ext uri="{BB962C8B-B14F-4D97-AF65-F5344CB8AC3E}">
        <p14:creationId xmlns:p14="http://schemas.microsoft.com/office/powerpoint/2010/main" val="666852055"/>
      </p:ext>
    </p:extLst>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5011"/>
            <a:ext cx="8534400" cy="1219200"/>
          </a:xfrm>
        </p:spPr>
        <p:txBody>
          <a:bodyPr>
            <a:normAutofit/>
          </a:bodyPr>
          <a:lstStyle/>
          <a:p>
            <a:r>
              <a:rPr lang="en-US" dirty="0"/>
              <a:t>1.  The SNN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604211"/>
                <a:ext cx="8458200" cy="4872789"/>
              </a:xfrm>
            </p:spPr>
            <p:txBody>
              <a:bodyPr>
                <a:normAutofit/>
              </a:bodyPr>
              <a:lstStyle/>
              <a:p>
                <a:r>
                  <a:rPr lang="en-US" dirty="0">
                    <a:solidFill>
                      <a:schemeClr val="tx2">
                        <a:lumMod val="75000"/>
                      </a:schemeClr>
                    </a:solidFill>
                  </a:rPr>
                  <a:t>Firing pattern </a:t>
                </a:r>
                <a:r>
                  <a:rPr lang="en-US" dirty="0"/>
                  <a:t>for a set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  </m:t>
                    </m:r>
                  </m:oMath>
                </a14:m>
                <a:r>
                  <a:rPr lang="en-US" dirty="0"/>
                  <a:t>of neurons:  Maps </a:t>
                </a:r>
                <a14:m>
                  <m:oMath xmlns:m="http://schemas.openxmlformats.org/officeDocument/2006/math">
                    <m:r>
                      <a:rPr lang="en-US" i="1" dirty="0" smtClean="0">
                        <a:latin typeface="Cambria Math" panose="02040503050406030204" pitchFamily="18" charset="0"/>
                      </a:rPr>
                      <m:t>𝑉</m:t>
                    </m:r>
                  </m:oMath>
                </a14:m>
                <a:r>
                  <a:rPr lang="en-US" dirty="0"/>
                  <a:t> to</a:t>
                </a:r>
                <a14:m>
                  <m:oMath xmlns:m="http://schemas.openxmlformats.org/officeDocument/2006/math">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0,1</m:t>
                        </m:r>
                      </m:e>
                    </m:d>
                    <m:r>
                      <a:rPr lang="en-US" b="0"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1 </m:t>
                    </m:r>
                    <m:r>
                      <m:rPr>
                        <m:sty m:val="p"/>
                      </m:rPr>
                      <a:rPr lang="en-US" b="0" i="1" smtClean="0">
                        <a:latin typeface="Cambria Math" panose="02040503050406030204" pitchFamily="18" charset="0"/>
                      </a:rPr>
                      <m:t>i</m:t>
                    </m:r>
                  </m:oMath>
                </a14:m>
                <a:r>
                  <a:rPr lang="en-US" dirty="0"/>
                  <a:t>ndicates “firing”.</a:t>
                </a:r>
              </a:p>
              <a:p>
                <a:r>
                  <a:rPr lang="en-US" dirty="0">
                    <a:solidFill>
                      <a:schemeClr val="tx2">
                        <a:lumMod val="75000"/>
                      </a:schemeClr>
                    </a:solidFill>
                  </a:rPr>
                  <a:t>SNN consists of:</a:t>
                </a:r>
              </a:p>
              <a:p>
                <a:pPr lvl="1"/>
                <a14:m>
                  <m:oMath xmlns:m="http://schemas.openxmlformats.org/officeDocument/2006/math">
                    <m:r>
                      <a:rPr lang="en-US" sz="2200" i="1" dirty="0" smtClean="0">
                        <a:solidFill>
                          <a:schemeClr val="tx2">
                            <a:lumMod val="75000"/>
                          </a:schemeClr>
                        </a:solidFill>
                        <a:latin typeface="Cambria Math" panose="02040503050406030204" pitchFamily="18" charset="0"/>
                      </a:rPr>
                      <m:t>𝑁</m:t>
                    </m:r>
                    <m:r>
                      <a:rPr lang="en-US" sz="2200" b="0" i="1" dirty="0" smtClean="0">
                        <a:solidFill>
                          <a:schemeClr val="tx2">
                            <a:lumMod val="75000"/>
                          </a:schemeClr>
                        </a:solidFill>
                        <a:latin typeface="Cambria Math" panose="02040503050406030204" pitchFamily="18" charset="0"/>
                      </a:rPr>
                      <m:t>,</m:t>
                    </m:r>
                    <m:r>
                      <a:rPr lang="en-US" sz="2200" b="0" i="0" dirty="0" smtClean="0">
                        <a:solidFill>
                          <a:schemeClr val="tx2">
                            <a:lumMod val="75000"/>
                          </a:schemeClr>
                        </a:solidFill>
                        <a:latin typeface="Cambria Math" panose="02040503050406030204" pitchFamily="18" charset="0"/>
                      </a:rPr>
                      <m:t> </m:t>
                    </m:r>
                  </m:oMath>
                </a14:m>
                <a:r>
                  <a:rPr lang="en-US" sz="2200" b="0" dirty="0"/>
                  <a:t>neurons, </a:t>
                </a:r>
                <a:r>
                  <a:rPr lang="en-US" sz="2200" dirty="0"/>
                  <a:t>partitioned into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𝑖𝑛</m:t>
                        </m:r>
                      </m:sub>
                    </m:sSub>
                    <m:r>
                      <a:rPr lang="en-US" sz="2200" b="0" i="0" smtClean="0">
                        <a:latin typeface="Cambria Math" panose="02040503050406030204" pitchFamily="18" charset="0"/>
                      </a:rPr>
                      <m:t>, </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𝑁</m:t>
                        </m:r>
                      </m:e>
                      <m:sub>
                        <m:r>
                          <a:rPr lang="en-US" sz="2200" b="0" i="1" dirty="0" smtClean="0">
                            <a:latin typeface="Cambria Math" panose="02040503050406030204" pitchFamily="18" charset="0"/>
                          </a:rPr>
                          <m:t>𝑜𝑢𝑡</m:t>
                        </m:r>
                      </m:sub>
                    </m:sSub>
                    <m:r>
                      <a:rPr lang="en-US" sz="2200" b="0" i="0" dirty="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𝑖𝑛𝑡</m:t>
                        </m:r>
                      </m:sub>
                    </m:sSub>
                  </m:oMath>
                </a14:m>
                <a:r>
                  <a:rPr lang="en-US" sz="2200" dirty="0"/>
                  <a:t>.</a:t>
                </a:r>
              </a:p>
              <a:p>
                <a:pPr lvl="2"/>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𝑒𝑥𝑡</m:t>
                        </m:r>
                      </m:sub>
                    </m:sSub>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𝑖𝑛</m:t>
                        </m:r>
                      </m:sub>
                    </m:sSub>
                    <m:r>
                      <a:rPr lang="en-US" sz="2200" b="0" i="1" dirty="0" smtClean="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𝑁</m:t>
                        </m:r>
                      </m:e>
                      <m:sub>
                        <m:r>
                          <a:rPr lang="en-US" sz="2200" i="1" dirty="0">
                            <a:latin typeface="Cambria Math" panose="02040503050406030204" pitchFamily="18" charset="0"/>
                          </a:rPr>
                          <m:t>𝑜𝑢𝑡</m:t>
                        </m:r>
                      </m:sub>
                    </m:sSub>
                  </m:oMath>
                </a14:m>
                <a:r>
                  <a:rPr lang="en-US" sz="2200" dirty="0"/>
                  <a:t>.</a:t>
                </a:r>
              </a:p>
              <a:p>
                <a:pPr lvl="2"/>
                <a:r>
                  <a:rPr lang="en-US" sz="2200" dirty="0"/>
                  <a:t>Each non-input neuron has a real-valued </a:t>
                </a:r>
                <a14:m>
                  <m:oMath xmlns:m="http://schemas.openxmlformats.org/officeDocument/2006/math">
                    <m:r>
                      <a:rPr lang="en-US" sz="2200" b="0" i="1" smtClean="0">
                        <a:latin typeface="Cambria Math" panose="02040503050406030204" pitchFamily="18" charset="0"/>
                      </a:rPr>
                      <m:t>𝑏𝑖𝑎𝑠</m:t>
                    </m:r>
                    <m:r>
                      <a:rPr lang="en-US" sz="2200" b="0" i="1" smtClean="0">
                        <a:latin typeface="Cambria Math" panose="02040503050406030204" pitchFamily="18" charset="0"/>
                      </a:rPr>
                      <m:t>.</m:t>
                    </m:r>
                  </m:oMath>
                </a14:m>
                <a:endParaRPr lang="en-US" sz="2200" b="0" i="1" dirty="0"/>
              </a:p>
              <a:p>
                <a:pPr lvl="1"/>
                <a14:m>
                  <m:oMath xmlns:m="http://schemas.openxmlformats.org/officeDocument/2006/math">
                    <m:r>
                      <a:rPr lang="en-US" sz="2200" i="1" dirty="0" smtClean="0">
                        <a:solidFill>
                          <a:schemeClr val="tx2">
                            <a:lumMod val="75000"/>
                          </a:schemeClr>
                        </a:solidFill>
                        <a:latin typeface="Cambria Math" panose="02040503050406030204" pitchFamily="18" charset="0"/>
                      </a:rPr>
                      <m:t>𝐸</m:t>
                    </m:r>
                  </m:oMath>
                </a14:m>
                <a:r>
                  <a:rPr lang="en-US" sz="2200" dirty="0">
                    <a:solidFill>
                      <a:schemeClr val="tx2">
                        <a:lumMod val="75000"/>
                      </a:schemeClr>
                    </a:solidFill>
                  </a:rPr>
                  <a:t>, </a:t>
                </a:r>
                <a:r>
                  <a:rPr lang="en-US" sz="2200" dirty="0"/>
                  <a:t>directed edges between neurons.</a:t>
                </a:r>
                <a:endParaRPr lang="en-US" sz="2200" b="0" dirty="0"/>
              </a:p>
              <a:p>
                <a:pPr lvl="2"/>
                <a:r>
                  <a:rPr lang="en-US" sz="2200" dirty="0"/>
                  <a:t>Input neurons have no incoming edges.</a:t>
                </a:r>
                <a:endParaRPr lang="en-US" sz="2200" b="0" dirty="0"/>
              </a:p>
              <a:p>
                <a:pPr lvl="2"/>
                <a:r>
                  <a:rPr lang="en-US" sz="2200" dirty="0"/>
                  <a:t>Allow self-loops on non-input neurons.</a:t>
                </a:r>
              </a:p>
              <a:p>
                <a:pPr lvl="2"/>
                <a:r>
                  <a:rPr lang="en-US" sz="2200" dirty="0"/>
                  <a:t>Each edge has a real-valued </a:t>
                </a:r>
                <a14:m>
                  <m:oMath xmlns:m="http://schemas.openxmlformats.org/officeDocument/2006/math">
                    <m:r>
                      <a:rPr lang="en-US" sz="2200" i="1" dirty="0" smtClean="0">
                        <a:latin typeface="Cambria Math" panose="02040503050406030204" pitchFamily="18" charset="0"/>
                      </a:rPr>
                      <m:t>𝑤𝑒𝑖𝑔h𝑡</m:t>
                    </m:r>
                    <m:r>
                      <a:rPr lang="en-US" sz="2200" i="1" dirty="0" smtClean="0">
                        <a:latin typeface="Cambria Math" panose="02040503050406030204" pitchFamily="18" charset="0"/>
                      </a:rPr>
                      <m:t>.</m:t>
                    </m:r>
                  </m:oMath>
                </a14:m>
                <a:endParaRPr lang="en-US" sz="2200" dirty="0"/>
              </a:p>
              <a:p>
                <a:pPr lvl="1"/>
                <a14:m>
                  <m:oMath xmlns:m="http://schemas.openxmlformats.org/officeDocument/2006/math">
                    <m:sSub>
                      <m:sSubPr>
                        <m:ctrlPr>
                          <a:rPr lang="en-US" sz="2200" i="1" dirty="0" smtClean="0">
                            <a:solidFill>
                              <a:schemeClr val="tx2">
                                <a:lumMod val="75000"/>
                              </a:schemeClr>
                            </a:solidFill>
                            <a:latin typeface="Cambria Math" panose="02040503050406030204" pitchFamily="18" charset="0"/>
                          </a:rPr>
                        </m:ctrlPr>
                      </m:sSubPr>
                      <m:e>
                        <m:r>
                          <a:rPr lang="en-US" sz="2200" i="1" dirty="0" smtClean="0">
                            <a:solidFill>
                              <a:schemeClr val="tx2">
                                <a:lumMod val="75000"/>
                              </a:schemeClr>
                            </a:solidFill>
                            <a:latin typeface="Cambria Math" panose="02040503050406030204" pitchFamily="18" charset="0"/>
                          </a:rPr>
                          <m:t>𝐹</m:t>
                        </m:r>
                      </m:e>
                      <m:sub>
                        <m:r>
                          <a:rPr lang="en-US" sz="2200" i="1" dirty="0" smtClean="0">
                            <a:solidFill>
                              <a:schemeClr val="tx2">
                                <a:lumMod val="75000"/>
                              </a:schemeClr>
                            </a:solidFill>
                            <a:latin typeface="Cambria Math" panose="02040503050406030204" pitchFamily="18" charset="0"/>
                          </a:rPr>
                          <m:t>0</m:t>
                        </m:r>
                      </m:sub>
                    </m:sSub>
                  </m:oMath>
                </a14:m>
                <a:r>
                  <a:rPr lang="en-US" sz="2200" dirty="0">
                    <a:solidFill>
                      <a:schemeClr val="tx2">
                        <a:lumMod val="75000"/>
                      </a:schemeClr>
                    </a:solidFill>
                  </a:rPr>
                  <a:t>, </a:t>
                </a:r>
                <a:r>
                  <a:rPr lang="en-US" sz="2200" dirty="0"/>
                  <a:t>initial firing pattern for non-input neurons.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604211"/>
                <a:ext cx="8458200" cy="4872789"/>
              </a:xfrm>
              <a:blipFill>
                <a:blip r:embed="rId3"/>
                <a:stretch>
                  <a:fillRect l="-649" t="-875"/>
                </a:stretch>
              </a:blipFill>
            </p:spPr>
            <p:txBody>
              <a:bodyPr/>
              <a:lstStyle/>
              <a:p>
                <a:r>
                  <a:rPr lang="en-US">
                    <a:noFill/>
                  </a:rPr>
                  <a:t> </a:t>
                </a:r>
              </a:p>
            </p:txBody>
          </p:sp>
        </mc:Fallback>
      </mc:AlternateContent>
    </p:spTree>
    <p:extLst>
      <p:ext uri="{BB962C8B-B14F-4D97-AF65-F5344CB8AC3E}">
        <p14:creationId xmlns:p14="http://schemas.microsoft.com/office/powerpoint/2010/main" val="94172948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Executions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0"/>
                <a:ext cx="8763000" cy="5105400"/>
              </a:xfrm>
            </p:spPr>
            <p:txBody>
              <a:bodyPr>
                <a:normAutofit/>
              </a:bodyPr>
              <a:lstStyle/>
              <a:p>
                <a:r>
                  <a:rPr lang="en-US" dirty="0">
                    <a:solidFill>
                      <a:schemeClr val="tx2">
                        <a:lumMod val="75000"/>
                      </a:schemeClr>
                    </a:solidFill>
                  </a:rPr>
                  <a:t>Configuration</a:t>
                </a:r>
                <a:r>
                  <a:rPr lang="en-US" i="1" dirty="0">
                    <a:solidFill>
                      <a:schemeClr val="tx2">
                        <a:lumMod val="75000"/>
                      </a:schemeClr>
                    </a:solidFill>
                  </a:rPr>
                  <a:t>:</a:t>
                </a:r>
                <a:r>
                  <a:rPr lang="en-US" b="1" i="1" dirty="0">
                    <a:solidFill>
                      <a:schemeClr val="tx2">
                        <a:lumMod val="75000"/>
                      </a:schemeClr>
                    </a:solidFill>
                  </a:rPr>
                  <a:t>  </a:t>
                </a:r>
                <a:r>
                  <a:rPr lang="en-US" dirty="0"/>
                  <a:t>Firing pattern for the entire set </a:t>
                </a:r>
                <a14:m>
                  <m:oMath xmlns:m="http://schemas.openxmlformats.org/officeDocument/2006/math">
                    <m:r>
                      <a:rPr lang="en-US" i="1">
                        <a:latin typeface="Cambria Math" panose="02040503050406030204" pitchFamily="18" charset="0"/>
                      </a:rPr>
                      <m:t>𝑁</m:t>
                    </m:r>
                  </m:oMath>
                </a14:m>
                <a:r>
                  <a:rPr lang="en-US" dirty="0"/>
                  <a:t> of neurons.</a:t>
                </a:r>
                <a:endParaRPr lang="en-US" b="1" i="1" dirty="0"/>
              </a:p>
              <a:p>
                <a:r>
                  <a:rPr lang="en-US" dirty="0"/>
                  <a:t>Project configuration </a:t>
                </a:r>
                <a14:m>
                  <m:oMath xmlns:m="http://schemas.openxmlformats.org/officeDocument/2006/math">
                    <m:r>
                      <a:rPr lang="en-US" i="1" dirty="0" smtClean="0">
                        <a:latin typeface="Cambria Math" panose="02040503050406030204" pitchFamily="18" charset="0"/>
                      </a:rPr>
                      <m:t>𝐶</m:t>
                    </m:r>
                  </m:oMath>
                </a14:m>
                <a:r>
                  <a:rPr lang="en-US" dirty="0"/>
                  <a:t> on any subset </a:t>
                </a:r>
                <a14:m>
                  <m:oMath xmlns:m="http://schemas.openxmlformats.org/officeDocument/2006/math">
                    <m:r>
                      <a:rPr lang="en-US" i="1" dirty="0" smtClean="0">
                        <a:latin typeface="Cambria Math" panose="02040503050406030204" pitchFamily="18" charset="0"/>
                      </a:rPr>
                      <m:t>𝑀</m:t>
                    </m:r>
                  </m:oMath>
                </a14:m>
                <a:r>
                  <a:rPr lang="en-US" dirty="0"/>
                  <a:t> of </a:t>
                </a:r>
                <a14:m>
                  <m:oMath xmlns:m="http://schemas.openxmlformats.org/officeDocument/2006/math">
                    <m:r>
                      <a:rPr lang="en-US" i="1" dirty="0" smtClean="0">
                        <a:latin typeface="Cambria Math" panose="02040503050406030204" pitchFamily="18" charset="0"/>
                      </a:rPr>
                      <m:t>𝑁</m:t>
                    </m:r>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 ⌈ </m:t>
                    </m:r>
                    <m:r>
                      <a:rPr lang="en-US" b="0" i="1" smtClean="0">
                        <a:latin typeface="Cambria Math" panose="02040503050406030204" pitchFamily="18" charset="0"/>
                      </a:rPr>
                      <m:t>𝑀</m:t>
                    </m:r>
                    <m:r>
                      <a:rPr lang="en-US" b="0" i="1" smtClean="0">
                        <a:latin typeface="Cambria Math" panose="02040503050406030204" pitchFamily="18" charset="0"/>
                      </a:rPr>
                      <m:t>.</m:t>
                    </m:r>
                  </m:oMath>
                </a14:m>
                <a:endParaRPr lang="en-US" dirty="0"/>
              </a:p>
              <a:p>
                <a:r>
                  <a:rPr lang="en-US" dirty="0">
                    <a:solidFill>
                      <a:schemeClr val="tx1"/>
                    </a:solidFill>
                  </a:rPr>
                  <a:t>Initial configuration</a:t>
                </a:r>
                <a14:m>
                  <m:oMath xmlns:m="http://schemas.openxmlformats.org/officeDocument/2006/math">
                    <m:r>
                      <a:rPr lang="en-US" b="1" i="1" dirty="0" smtClean="0">
                        <a:solidFill>
                          <a:schemeClr val="tx1"/>
                        </a:solidFill>
                        <a:latin typeface="Cambria Math" panose="02040503050406030204" pitchFamily="18" charset="0"/>
                      </a:rPr>
                      <m:t>:</m:t>
                    </m:r>
                  </m:oMath>
                </a14:m>
                <a:r>
                  <a:rPr lang="en-US" b="1" i="1" dirty="0">
                    <a:solidFill>
                      <a:schemeClr val="tx1"/>
                    </a:solidFill>
                  </a:rPr>
                  <a:t>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 </m:t>
                    </m:r>
                    <m:sSub>
                      <m:sSubPr>
                        <m:ctrlPr>
                          <a:rPr lang="en-US" b="0"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𝑁</m:t>
                            </m:r>
                          </m:e>
                          <m:sub>
                            <m:r>
                              <a:rPr lang="en-US" b="0" i="1" smtClean="0">
                                <a:latin typeface="Cambria Math" panose="02040503050406030204" pitchFamily="18" charset="0"/>
                              </a:rPr>
                              <m:t>𝑜𝑢𝑡</m:t>
                            </m:r>
                          </m:sub>
                        </m:sSub>
                        <m:r>
                          <a:rPr lang="en-US" b="0" i="1" smtClean="0">
                            <a:latin typeface="Cambria Math" panose="02040503050406030204" pitchFamily="18" charset="0"/>
                          </a:rPr>
                          <m:t> </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𝑖𝑛𝑡</m:t>
                            </m:r>
                          </m:sub>
                        </m:sSub>
                        <m:r>
                          <m:rPr>
                            <m:nor/>
                          </m:rPr>
                          <a:rPr lang="en-US" b="0" i="0" dirty="0" smtClean="0">
                            <a:latin typeface="Cambria Math" panose="02040503050406030204" pitchFamily="18" charset="0"/>
                          </a:rPr>
                          <m:t>)</m:t>
                        </m:r>
                        <m:r>
                          <m:rPr>
                            <m:nor/>
                          </m:rPr>
                          <a:rPr lang="en-US" dirty="0"/>
                          <m:t> </m:t>
                        </m:r>
                        <m:r>
                          <a:rPr lang="en-US" b="0" i="1" dirty="0" smtClean="0">
                            <a:latin typeface="Cambria Math" panose="02040503050406030204" pitchFamily="18" charset="0"/>
                          </a:rPr>
                          <m:t>= </m:t>
                        </m:r>
                        <m:r>
                          <a:rPr lang="en-US" b="0" i="1" smtClean="0">
                            <a:latin typeface="Cambria Math" panose="02040503050406030204" pitchFamily="18" charset="0"/>
                          </a:rPr>
                          <m:t>𝐹</m:t>
                        </m:r>
                      </m:e>
                      <m:sub>
                        <m:r>
                          <a:rPr lang="en-US" b="0" i="1" smtClean="0">
                            <a:latin typeface="Cambria Math" panose="02040503050406030204" pitchFamily="18" charset="0"/>
                          </a:rPr>
                          <m:t>0</m:t>
                        </m:r>
                      </m:sub>
                    </m:sSub>
                  </m:oMath>
                </a14:m>
                <a:r>
                  <a:rPr lang="en-US" b="0" i="1" dirty="0">
                    <a:latin typeface="Cambria Math" panose="02040503050406030204" pitchFamily="18" charset="0"/>
                  </a:rPr>
                  <a:t>.</a:t>
                </a:r>
              </a:p>
              <a:p>
                <a:endParaRPr lang="en-US" b="0" i="1" dirty="0">
                  <a:latin typeface="Cambria Math" panose="02040503050406030204" pitchFamily="18" charset="0"/>
                </a:endParaRPr>
              </a:p>
              <a:p>
                <a:r>
                  <a:rPr lang="en-US" dirty="0"/>
                  <a:t>Network operates in synchronous rounds.</a:t>
                </a:r>
              </a:p>
              <a:p>
                <a:r>
                  <a:rPr lang="en-US" dirty="0">
                    <a:solidFill>
                      <a:schemeClr val="tx2">
                        <a:lumMod val="75000"/>
                      </a:schemeClr>
                    </a:solidFill>
                  </a:rPr>
                  <a:t>Execution</a:t>
                </a:r>
                <a:r>
                  <a:rPr lang="en-US" b="1" i="1" dirty="0">
                    <a:solidFill>
                      <a:schemeClr val="tx2">
                        <a:lumMod val="75000"/>
                      </a:schemeClr>
                    </a:solidFill>
                  </a:rPr>
                  <a:t>:</a:t>
                </a:r>
                <a:r>
                  <a:rPr lang="en-US" dirty="0"/>
                  <a:t> Finite or infinite sequence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0" smtClean="0">
                        <a:latin typeface="Cambria Math" panose="02040503050406030204" pitchFamily="18" charset="0"/>
                      </a:rPr>
                      <m:t>,…  </m:t>
                    </m:r>
                  </m:oMath>
                </a14:m>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0</m:t>
                        </m:r>
                      </m:sub>
                    </m:sSub>
                  </m:oMath>
                </a14:m>
                <a:r>
                  <a:rPr lang="en-US" dirty="0"/>
                  <a:t> is an initial configuration. </a:t>
                </a:r>
              </a:p>
              <a:p>
                <a:r>
                  <a:rPr lang="en-US" dirty="0"/>
                  <a:t>Project execution </a:t>
                </a:r>
                <a14:m>
                  <m:oMath xmlns:m="http://schemas.openxmlformats.org/officeDocument/2006/math">
                    <m:r>
                      <a:rPr lang="en-US" i="1">
                        <a:latin typeface="Cambria Math" panose="02040503050406030204" pitchFamily="18" charset="0"/>
                      </a:rPr>
                      <m:t>𝛼</m:t>
                    </m:r>
                  </m:oMath>
                </a14:m>
                <a:r>
                  <a:rPr lang="en-US" dirty="0"/>
                  <a:t> on any subset</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𝑀</m:t>
                    </m:r>
                  </m:oMath>
                </a14:m>
                <a:r>
                  <a:rPr lang="en-US" dirty="0"/>
                  <a:t> of </a:t>
                </a:r>
                <a14:m>
                  <m:oMath xmlns:m="http://schemas.openxmlformats.org/officeDocument/2006/math">
                    <m:r>
                      <a:rPr lang="en-US" i="1" dirty="0">
                        <a:latin typeface="Cambria Math" panose="02040503050406030204" pitchFamily="18" charset="0"/>
                      </a:rPr>
                      <m:t>𝑁</m:t>
                    </m:r>
                  </m:oMath>
                </a14:m>
                <a:r>
                  <a:rPr lang="en-US" dirty="0"/>
                  <a:t>,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𝑇𝑟𝑎𝑐𝑒</m:t>
                    </m:r>
                    <m:d>
                      <m:dPr>
                        <m:ctrlPr>
                          <a:rPr lang="en-US" i="1">
                            <a:latin typeface="Cambria Math" panose="02040503050406030204" pitchFamily="18" charset="0"/>
                          </a:rPr>
                        </m:ctrlPr>
                      </m:dPr>
                      <m:e>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𝑒𝑥𝑡</m:t>
                        </m:r>
                      </m:sub>
                    </m:sSub>
                    <m:r>
                      <a:rPr lang="en-US" i="1">
                        <a:latin typeface="Cambria Math" panose="02040503050406030204" pitchFamily="18" charset="0"/>
                      </a:rPr>
                      <m:t>.</m:t>
                    </m:r>
                  </m:oMath>
                </a14:m>
                <a:endParaRPr lang="en-US" dirty="0"/>
              </a:p>
              <a:p>
                <a:r>
                  <a:rPr lang="en-US" dirty="0">
                    <a:solidFill>
                      <a:schemeClr val="tx2">
                        <a:lumMod val="75000"/>
                      </a:schemeClr>
                    </a:solidFill>
                  </a:rPr>
                  <a:t>Trace of the network</a:t>
                </a:r>
                <a14:m>
                  <m:oMath xmlns:m="http://schemas.openxmlformats.org/officeDocument/2006/math">
                    <m:r>
                      <a:rPr lang="en-US" b="0" i="1">
                        <a:solidFill>
                          <a:schemeClr val="tx2">
                            <a:lumMod val="75000"/>
                          </a:schemeClr>
                        </a:solidFill>
                        <a:latin typeface="Cambria Math" panose="02040503050406030204" pitchFamily="18" charset="0"/>
                      </a:rPr>
                      <m:t> </m:t>
                    </m:r>
                  </m:oMath>
                </a14:m>
                <a:r>
                  <a:rPr lang="en-US" dirty="0">
                    <a:solidFill>
                      <a:schemeClr val="tx2">
                        <a:lumMod val="75000"/>
                      </a:schemeClr>
                    </a:solidFill>
                  </a:rPr>
                  <a:t>: </a:t>
                </a:r>
                <a:r>
                  <a:rPr lang="en-US" dirty="0"/>
                  <a:t>Trace of any execution.</a:t>
                </a:r>
              </a:p>
              <a:p>
                <a:endParaRPr lang="en-US" b="0" dirty="0">
                  <a:latin typeface="Cambria Math" panose="02040503050406030204" pitchFamily="18" charset="0"/>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0"/>
                <a:ext cx="8763000" cy="5105400"/>
              </a:xfrm>
              <a:blipFill>
                <a:blip r:embed="rId3"/>
                <a:stretch>
                  <a:fillRect l="-626" t="-835" r="-139"/>
                </a:stretch>
              </a:blipFill>
            </p:spPr>
            <p:txBody>
              <a:bodyPr/>
              <a:lstStyle/>
              <a:p>
                <a:r>
                  <a:rPr lang="en-US">
                    <a:noFill/>
                  </a:rPr>
                  <a:t> </a:t>
                </a:r>
              </a:p>
            </p:txBody>
          </p:sp>
        </mc:Fallback>
      </mc:AlternateContent>
    </p:spTree>
    <p:extLst>
      <p:ext uri="{BB962C8B-B14F-4D97-AF65-F5344CB8AC3E}">
        <p14:creationId xmlns:p14="http://schemas.microsoft.com/office/powerpoint/2010/main" val="229499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85088"/>
                <a:ext cx="8534400" cy="5091912"/>
              </a:xfrm>
            </p:spPr>
            <p:txBody>
              <a:bodyPr>
                <a:normAutofit/>
              </a:bodyPr>
              <a:lstStyle/>
              <a:p>
                <a:r>
                  <a:rPr lang="en-US" dirty="0"/>
                  <a:t>Define a </a:t>
                </a:r>
                <a:r>
                  <a:rPr lang="en-US" dirty="0">
                    <a:solidFill>
                      <a:schemeClr val="tx2">
                        <a:lumMod val="75000"/>
                      </a:schemeClr>
                    </a:solidFill>
                  </a:rPr>
                  <a:t>probabilistic execution for any infinite input execution </a:t>
                </a:r>
                <a14:m>
                  <m:oMath xmlns:m="http://schemas.openxmlformats.org/officeDocument/2006/math">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𝛽</m:t>
                        </m:r>
                      </m:e>
                      <m:sub>
                        <m:r>
                          <a:rPr lang="en-US" b="0" i="1" smtClean="0">
                            <a:solidFill>
                              <a:schemeClr val="tx2">
                                <a:lumMod val="75000"/>
                              </a:schemeClr>
                            </a:solidFill>
                            <a:latin typeface="Cambria Math" panose="02040503050406030204" pitchFamily="18" charset="0"/>
                          </a:rPr>
                          <m:t>𝑖𝑛</m:t>
                        </m:r>
                      </m:sub>
                    </m:sSub>
                    <m:r>
                      <a:rPr lang="en-US" b="0" i="1" smtClean="0">
                        <a:solidFill>
                          <a:schemeClr val="tx2">
                            <a:lumMod val="75000"/>
                          </a:schemeClr>
                        </a:solidFill>
                        <a:latin typeface="Cambria Math" panose="02040503050406030204" pitchFamily="18" charset="0"/>
                      </a:rPr>
                      <m:t>.</m:t>
                    </m:r>
                  </m:oMath>
                </a14:m>
                <a:endParaRPr lang="en-US" dirty="0">
                  <a:solidFill>
                    <a:schemeClr val="tx2">
                      <a:lumMod val="75000"/>
                    </a:schemeClr>
                  </a:solidFill>
                </a:endParaRPr>
              </a:p>
              <a:p>
                <a:r>
                  <a:rPr lang="en-US" dirty="0"/>
                  <a:t>A probability distribution </a:t>
                </a:r>
                <a14:m>
                  <m:oMath xmlns:m="http://schemas.openxmlformats.org/officeDocument/2006/math">
                    <m:r>
                      <a:rPr lang="en-US" b="0" i="1" smtClean="0">
                        <a:latin typeface="Cambria Math" panose="02040503050406030204" pitchFamily="18" charset="0"/>
                      </a:rPr>
                      <m:t>𝑃</m:t>
                    </m:r>
                  </m:oMath>
                </a14:m>
                <a:r>
                  <a:rPr lang="en-US" dirty="0"/>
                  <a:t> on the set of infinite executions </a:t>
                </a:r>
                <a:r>
                  <a:rPr lang="en-US" dirty="0">
                    <a:solidFill>
                      <a:schemeClr val="tx1"/>
                    </a:solidFill>
                  </a:rPr>
                  <a:t>consistent with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𝑖𝑛</m:t>
                        </m:r>
                      </m:sub>
                    </m:sSub>
                    <m:r>
                      <a:rPr lang="en-US" i="1">
                        <a:solidFill>
                          <a:schemeClr val="tx1"/>
                        </a:solidFill>
                        <a:latin typeface="Cambria Math" panose="02040503050406030204" pitchFamily="18" charset="0"/>
                      </a:rPr>
                      <m:t>.</m:t>
                    </m:r>
                  </m:oMath>
                </a14:m>
                <a:endParaRPr lang="en-US" dirty="0">
                  <a:solidFill>
                    <a:schemeClr val="tx2">
                      <a:lumMod val="75000"/>
                    </a:schemeClr>
                  </a:solidFill>
                </a:endParaRPr>
              </a:p>
              <a:p>
                <a:r>
                  <a:rPr lang="en-US" dirty="0"/>
                  <a:t>All start with the same initial configuration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b="0" dirty="0"/>
              </a:p>
              <a:p>
                <a:r>
                  <a:rPr lang="en-US" dirty="0"/>
                  <a:t>Based on defining probabilities for “cones”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m:rPr>
                        <m:sty m:val="p"/>
                      </m:rPr>
                      <a:rPr lang="en-US" i="1" dirty="0" smtClean="0">
                        <a:latin typeface="Cambria Math" panose="02040503050406030204" pitchFamily="18" charset="0"/>
                      </a:rPr>
                      <m:t>α</m:t>
                    </m:r>
                    <m:r>
                      <a:rPr lang="en-US" i="1" dirty="0" smtClean="0">
                        <a:latin typeface="Cambria Math" panose="02040503050406030204" pitchFamily="18" charset="0"/>
                      </a:rPr>
                      <m:t>)</m:t>
                    </m:r>
                  </m:oMath>
                </a14:m>
                <a:r>
                  <a:rPr lang="en-US" dirty="0"/>
                  <a:t>, for all finite executions </a:t>
                </a:r>
                <a14:m>
                  <m:oMath xmlns:m="http://schemas.openxmlformats.org/officeDocument/2006/math">
                    <m:r>
                      <m:rPr>
                        <m:sty m:val="p"/>
                      </m:rPr>
                      <a:rPr lang="en-US" b="0" i="1" smtClean="0">
                        <a:latin typeface="Cambria Math" panose="02040503050406030204" pitchFamily="18" charset="0"/>
                      </a:rPr>
                      <m:t>α</m:t>
                    </m:r>
                  </m:oMath>
                </a14:m>
                <a:r>
                  <a:rPr lang="en-US" b="0" dirty="0"/>
                  <a:t> that </a:t>
                </a:r>
                <a:r>
                  <a:rPr lang="en-US" dirty="0"/>
                  <a:t>are</a:t>
                </a:r>
                <a:r>
                  <a:rPr lang="en-US" b="0" dirty="0"/>
                  <a:t> consistent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i="1">
                        <a:latin typeface="Cambria Math" panose="02040503050406030204" pitchFamily="18" charset="0"/>
                      </a:rPr>
                      <m:t>.</m:t>
                    </m:r>
                  </m:oMath>
                </a14:m>
                <a:endParaRPr lang="en-US" b="0" dirty="0"/>
              </a:p>
              <a:p>
                <a14:m>
                  <m:oMath xmlns:m="http://schemas.openxmlformats.org/officeDocument/2006/math">
                    <m:r>
                      <a:rPr lang="en-US" i="1">
                        <a:latin typeface="Cambria Math" panose="02040503050406030204" pitchFamily="18" charset="0"/>
                      </a:rPr>
                      <m:t>𝐴</m:t>
                    </m:r>
                    <m:d>
                      <m:dPr>
                        <m:ctrlPr>
                          <a:rPr lang="en-US" i="1">
                            <a:latin typeface="Cambria Math" panose="02040503050406030204" pitchFamily="18" charset="0"/>
                          </a:rPr>
                        </m:ctrlPr>
                      </m:dPr>
                      <m:e>
                        <m:r>
                          <a:rPr lang="en-US" b="0" i="1" smtClean="0">
                            <a:latin typeface="Cambria Math" panose="02040503050406030204" pitchFamily="18" charset="0"/>
                          </a:rPr>
                          <m:t>𝛼</m:t>
                        </m:r>
                      </m:e>
                    </m:d>
                    <m:r>
                      <a:rPr lang="en-US" b="0" i="1" smtClean="0">
                        <a:latin typeface="Cambria Math" panose="02040503050406030204" pitchFamily="18" charset="0"/>
                      </a:rPr>
                      <m:t>= </m:t>
                    </m:r>
                  </m:oMath>
                </a14:m>
                <a:r>
                  <a:rPr lang="en-US" dirty="0"/>
                  <a:t>infinite executions that are consistent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b="0" i="0" smtClean="0">
                        <a:latin typeface="Cambria Math" panose="02040503050406030204" pitchFamily="18" charset="0"/>
                      </a:rPr>
                      <m:t> </m:t>
                    </m:r>
                  </m:oMath>
                </a14:m>
                <a:r>
                  <a:rPr lang="en-US" dirty="0"/>
                  <a:t> and extend </a:t>
                </a:r>
                <a14:m>
                  <m:oMath xmlns:m="http://schemas.openxmlformats.org/officeDocument/2006/math">
                    <m:r>
                      <m:rPr>
                        <m:sty m:val="p"/>
                      </m:rPr>
                      <a:rPr lang="en-US" b="0" i="1" smtClean="0">
                        <a:latin typeface="Cambria Math" panose="02040503050406030204" pitchFamily="18" charset="0"/>
                      </a:rPr>
                      <m:t>α</m:t>
                    </m:r>
                    <m:r>
                      <a:rPr lang="en-US" b="0" i="0" smtClean="0">
                        <a:latin typeface="Cambria Math" panose="02040503050406030204" pitchFamily="18" charset="0"/>
                      </a:rPr>
                      <m:t>:</m:t>
                    </m:r>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85088"/>
                <a:ext cx="8534400" cy="5091912"/>
              </a:xfrm>
              <a:blipFill>
                <a:blip r:embed="rId3"/>
                <a:stretch>
                  <a:fillRect l="-643" t="-837" r="-714"/>
                </a:stretch>
              </a:blipFill>
            </p:spPr>
            <p:txBody>
              <a:bodyPr/>
              <a:lstStyle/>
              <a:p>
                <a:r>
                  <a:rPr lang="en-US">
                    <a:noFill/>
                  </a:rPr>
                  <a:t> </a:t>
                </a:r>
              </a:p>
            </p:txBody>
          </p:sp>
        </mc:Fallback>
      </mc:AlternateContent>
      <p:sp>
        <p:nvSpPr>
          <p:cNvPr id="2" name="Title 1"/>
          <p:cNvSpPr>
            <a:spLocks noGrp="1"/>
          </p:cNvSpPr>
          <p:nvPr>
            <p:ph type="title"/>
          </p:nvPr>
        </p:nvSpPr>
        <p:spPr>
          <a:xfrm>
            <a:off x="457200" y="304800"/>
            <a:ext cx="8229600" cy="1219200"/>
          </a:xfrm>
        </p:spPr>
        <p:txBody>
          <a:bodyPr/>
          <a:lstStyle/>
          <a:p>
            <a:r>
              <a:rPr lang="en-US" dirty="0"/>
              <a:t>Probabilistic Executions</a:t>
            </a:r>
          </a:p>
        </p:txBody>
      </p:sp>
      <p:grpSp>
        <p:nvGrpSpPr>
          <p:cNvPr id="4" name="Group 3">
            <a:extLst>
              <a:ext uri="{FF2B5EF4-FFF2-40B4-BE49-F238E27FC236}">
                <a16:creationId xmlns:a16="http://schemas.microsoft.com/office/drawing/2014/main" id="{2C5FD463-C8D6-4270-92E8-6C900CECBDA0}"/>
              </a:ext>
            </a:extLst>
          </p:cNvPr>
          <p:cNvGrpSpPr/>
          <p:nvPr/>
        </p:nvGrpSpPr>
        <p:grpSpPr>
          <a:xfrm>
            <a:off x="3657600" y="4777755"/>
            <a:ext cx="4823023" cy="2061942"/>
            <a:chOff x="3657600" y="4777755"/>
            <a:chExt cx="4823023" cy="2061942"/>
          </a:xfrm>
        </p:grpSpPr>
        <p:grpSp>
          <p:nvGrpSpPr>
            <p:cNvPr id="93" name="Group 92">
              <a:extLst>
                <a:ext uri="{FF2B5EF4-FFF2-40B4-BE49-F238E27FC236}">
                  <a16:creationId xmlns:a16="http://schemas.microsoft.com/office/drawing/2014/main" id="{5612B24C-B79B-4452-9FBF-F1F61053805E}"/>
                </a:ext>
              </a:extLst>
            </p:cNvPr>
            <p:cNvGrpSpPr/>
            <p:nvPr/>
          </p:nvGrpSpPr>
          <p:grpSpPr>
            <a:xfrm>
              <a:off x="3657600" y="4777755"/>
              <a:ext cx="4823023" cy="1789556"/>
              <a:chOff x="2176931" y="4953000"/>
              <a:chExt cx="4823023" cy="1789556"/>
            </a:xfrm>
          </p:grpSpPr>
          <p:grpSp>
            <p:nvGrpSpPr>
              <p:cNvPr id="28" name="Group 27">
                <a:extLst>
                  <a:ext uri="{FF2B5EF4-FFF2-40B4-BE49-F238E27FC236}">
                    <a16:creationId xmlns:a16="http://schemas.microsoft.com/office/drawing/2014/main" id="{6932E345-C0C6-4BE3-A384-E305060E0C01}"/>
                  </a:ext>
                </a:extLst>
              </p:cNvPr>
              <p:cNvGrpSpPr/>
              <p:nvPr/>
            </p:nvGrpSpPr>
            <p:grpSpPr>
              <a:xfrm>
                <a:off x="2209800" y="5867400"/>
                <a:ext cx="1066800" cy="148169"/>
                <a:chOff x="2209800" y="5720644"/>
                <a:chExt cx="1066800" cy="148169"/>
              </a:xfrm>
            </p:grpSpPr>
            <p:cxnSp>
              <p:nvCxnSpPr>
                <p:cNvPr id="23" name="Straight Connector 22">
                  <a:extLst>
                    <a:ext uri="{FF2B5EF4-FFF2-40B4-BE49-F238E27FC236}">
                      <a16:creationId xmlns:a16="http://schemas.microsoft.com/office/drawing/2014/main" id="{6AEFC92B-156D-4B86-83B3-302424583E0A}"/>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9A2A5FED-8B48-496B-8C3B-7E8CC5F25B55}"/>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51A008B-2531-4BD7-9A76-5659C3320B0C}"/>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474D9056-90F3-4FFF-B855-3C7163ECD195}"/>
                  </a:ext>
                </a:extLst>
              </p:cNvPr>
              <p:cNvGrpSpPr/>
              <p:nvPr/>
            </p:nvGrpSpPr>
            <p:grpSpPr>
              <a:xfrm>
                <a:off x="3124200" y="5856815"/>
                <a:ext cx="1066800" cy="148169"/>
                <a:chOff x="2209800" y="5720644"/>
                <a:chExt cx="1066800" cy="148169"/>
              </a:xfrm>
            </p:grpSpPr>
            <p:cxnSp>
              <p:nvCxnSpPr>
                <p:cNvPr id="60" name="Straight Connector 59">
                  <a:extLst>
                    <a:ext uri="{FF2B5EF4-FFF2-40B4-BE49-F238E27FC236}">
                      <a16:creationId xmlns:a16="http://schemas.microsoft.com/office/drawing/2014/main" id="{C72EDEE0-267E-40A9-B205-E494D58CA5C2}"/>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A46BB8DE-940C-49AB-A3C4-92B3EC4BE8A1}"/>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9A7ABEF-9399-4836-B5B7-F66DFC3188DB}"/>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807E919B-3769-427D-BA2B-028F0157F955}"/>
                  </a:ext>
                </a:extLst>
              </p:cNvPr>
              <p:cNvGrpSpPr/>
              <p:nvPr/>
            </p:nvGrpSpPr>
            <p:grpSpPr>
              <a:xfrm>
                <a:off x="2176931" y="5630196"/>
                <a:ext cx="2925647" cy="593261"/>
                <a:chOff x="2176931" y="5630196"/>
                <a:chExt cx="2925647" cy="593261"/>
              </a:xfrm>
            </p:grpSpPr>
            <p:grpSp>
              <p:nvGrpSpPr>
                <p:cNvPr id="35" name="Group 34">
                  <a:extLst>
                    <a:ext uri="{FF2B5EF4-FFF2-40B4-BE49-F238E27FC236}">
                      <a16:creationId xmlns:a16="http://schemas.microsoft.com/office/drawing/2014/main" id="{10BA4CF8-A48B-4523-9E9D-A2A79B0C21B6}"/>
                    </a:ext>
                  </a:extLst>
                </p:cNvPr>
                <p:cNvGrpSpPr/>
                <p:nvPr/>
              </p:nvGrpSpPr>
              <p:grpSpPr>
                <a:xfrm rot="20116091">
                  <a:off x="2176931" y="5672592"/>
                  <a:ext cx="1066800" cy="148169"/>
                  <a:chOff x="2209800" y="5720644"/>
                  <a:chExt cx="1066800" cy="148169"/>
                </a:xfrm>
              </p:grpSpPr>
              <p:cxnSp>
                <p:nvCxnSpPr>
                  <p:cNvPr id="36" name="Straight Connector 35">
                    <a:extLst>
                      <a:ext uri="{FF2B5EF4-FFF2-40B4-BE49-F238E27FC236}">
                        <a16:creationId xmlns:a16="http://schemas.microsoft.com/office/drawing/2014/main" id="{342084FD-9681-47A5-A0CF-115AE1FB4C8E}"/>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751C93E8-25B4-4DA3-829C-2D91F14B9AA8}"/>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9F8D8CC-94D9-4B2F-88FB-B07B30052B3E}"/>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4407F85-9A68-41B2-8167-9B4C19E18E50}"/>
                    </a:ext>
                  </a:extLst>
                </p:cNvPr>
                <p:cNvGrpSpPr/>
                <p:nvPr/>
              </p:nvGrpSpPr>
              <p:grpSpPr>
                <a:xfrm rot="1516808">
                  <a:off x="4001911" y="6058754"/>
                  <a:ext cx="1066800" cy="148169"/>
                  <a:chOff x="2209800" y="5720644"/>
                  <a:chExt cx="1066800" cy="148169"/>
                </a:xfrm>
              </p:grpSpPr>
              <p:cxnSp>
                <p:nvCxnSpPr>
                  <p:cNvPr id="48" name="Straight Connector 47">
                    <a:extLst>
                      <a:ext uri="{FF2B5EF4-FFF2-40B4-BE49-F238E27FC236}">
                        <a16:creationId xmlns:a16="http://schemas.microsoft.com/office/drawing/2014/main" id="{EB373A85-A342-4C46-8583-AA86AAE73466}"/>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49" name="Oval 48">
                    <a:extLst>
                      <a:ext uri="{FF2B5EF4-FFF2-40B4-BE49-F238E27FC236}">
                        <a16:creationId xmlns:a16="http://schemas.microsoft.com/office/drawing/2014/main" id="{11851F10-399C-487B-BA21-81640A0642CE}"/>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60B4B66-84A7-481C-B688-221272955692}"/>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46D1D141-736D-4083-8A7F-45F1F58B6EF6}"/>
                    </a:ext>
                  </a:extLst>
                </p:cNvPr>
                <p:cNvGrpSpPr/>
                <p:nvPr/>
              </p:nvGrpSpPr>
              <p:grpSpPr>
                <a:xfrm>
                  <a:off x="4035778" y="5852583"/>
                  <a:ext cx="1066800" cy="148169"/>
                  <a:chOff x="2209800" y="5720644"/>
                  <a:chExt cx="1066800" cy="148169"/>
                </a:xfrm>
              </p:grpSpPr>
              <p:cxnSp>
                <p:nvCxnSpPr>
                  <p:cNvPr id="56" name="Straight Connector 55">
                    <a:extLst>
                      <a:ext uri="{FF2B5EF4-FFF2-40B4-BE49-F238E27FC236}">
                        <a16:creationId xmlns:a16="http://schemas.microsoft.com/office/drawing/2014/main" id="{C274B864-C69B-47DB-B245-D3874BF1CD71}"/>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57" name="Oval 56">
                    <a:extLst>
                      <a:ext uri="{FF2B5EF4-FFF2-40B4-BE49-F238E27FC236}">
                        <a16:creationId xmlns:a16="http://schemas.microsoft.com/office/drawing/2014/main" id="{096FA089-74E7-406D-A722-EA868E303CEC}"/>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BD19509-1FDD-401A-9245-6D970DB834A5}"/>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96A4944-EEBE-48F5-844F-95E28A5E23B7}"/>
                    </a:ext>
                  </a:extLst>
                </p:cNvPr>
                <p:cNvGrpSpPr/>
                <p:nvPr/>
              </p:nvGrpSpPr>
              <p:grpSpPr>
                <a:xfrm rot="20116091">
                  <a:off x="3118977" y="5630196"/>
                  <a:ext cx="1066800" cy="148169"/>
                  <a:chOff x="2209800" y="5720644"/>
                  <a:chExt cx="1066800" cy="148169"/>
                </a:xfrm>
              </p:grpSpPr>
              <p:cxnSp>
                <p:nvCxnSpPr>
                  <p:cNvPr id="64" name="Straight Connector 63">
                    <a:extLst>
                      <a:ext uri="{FF2B5EF4-FFF2-40B4-BE49-F238E27FC236}">
                        <a16:creationId xmlns:a16="http://schemas.microsoft.com/office/drawing/2014/main" id="{70EAD4E5-3198-4EEC-A01E-9CC8248E3AC6}"/>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65" name="Oval 64">
                    <a:extLst>
                      <a:ext uri="{FF2B5EF4-FFF2-40B4-BE49-F238E27FC236}">
                        <a16:creationId xmlns:a16="http://schemas.microsoft.com/office/drawing/2014/main" id="{153F5514-48DF-4011-8B0B-A27AA7AC4355}"/>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1219178-A211-4D89-A780-CFF1B32239BA}"/>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7A0BEDD-1C70-4210-8AB1-347640ECA4CA}"/>
                    </a:ext>
                  </a:extLst>
                </p:cNvPr>
                <p:cNvGrpSpPr/>
                <p:nvPr/>
              </p:nvGrpSpPr>
              <p:grpSpPr>
                <a:xfrm rot="20116091">
                  <a:off x="4003426" y="5637594"/>
                  <a:ext cx="1066800" cy="148169"/>
                  <a:chOff x="2209800" y="5720644"/>
                  <a:chExt cx="1066800" cy="148169"/>
                </a:xfrm>
              </p:grpSpPr>
              <p:cxnSp>
                <p:nvCxnSpPr>
                  <p:cNvPr id="68" name="Straight Connector 67">
                    <a:extLst>
                      <a:ext uri="{FF2B5EF4-FFF2-40B4-BE49-F238E27FC236}">
                        <a16:creationId xmlns:a16="http://schemas.microsoft.com/office/drawing/2014/main" id="{AA5EC432-A971-4A5A-9B2C-37DFE73D7640}"/>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AF4D672D-EBED-4F11-9545-4413031AA047}"/>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0EF5F3E-17ED-4F1D-9156-067D91CF3CDB}"/>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F5BF5ADC-1857-4459-A00B-3A1DBDA21B65}"/>
                    </a:ext>
                  </a:extLst>
                </p:cNvPr>
                <p:cNvGrpSpPr/>
                <p:nvPr/>
              </p:nvGrpSpPr>
              <p:grpSpPr>
                <a:xfrm rot="1516808">
                  <a:off x="2178367" y="6075288"/>
                  <a:ext cx="1066800" cy="148169"/>
                  <a:chOff x="2209800" y="5720644"/>
                  <a:chExt cx="1066800" cy="148169"/>
                </a:xfrm>
              </p:grpSpPr>
              <p:cxnSp>
                <p:nvCxnSpPr>
                  <p:cNvPr id="72" name="Straight Connector 71">
                    <a:extLst>
                      <a:ext uri="{FF2B5EF4-FFF2-40B4-BE49-F238E27FC236}">
                        <a16:creationId xmlns:a16="http://schemas.microsoft.com/office/drawing/2014/main" id="{67952E5A-BA77-4C7C-B65C-6057CDCF16B3}"/>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73" name="Oval 72">
                    <a:extLst>
                      <a:ext uri="{FF2B5EF4-FFF2-40B4-BE49-F238E27FC236}">
                        <a16:creationId xmlns:a16="http://schemas.microsoft.com/office/drawing/2014/main" id="{1F2E5297-E2FB-480B-98CA-62848AF79D92}"/>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16CB16-4B16-43F6-BB60-72B05C35E716}"/>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37BAFFC0-2A1F-491F-BD57-82E3FB03B823}"/>
                    </a:ext>
                  </a:extLst>
                </p:cNvPr>
                <p:cNvGrpSpPr/>
                <p:nvPr/>
              </p:nvGrpSpPr>
              <p:grpSpPr>
                <a:xfrm rot="1516808">
                  <a:off x="3097872" y="6045356"/>
                  <a:ext cx="1066800" cy="148169"/>
                  <a:chOff x="2209800" y="5720644"/>
                  <a:chExt cx="1066800" cy="148169"/>
                </a:xfrm>
              </p:grpSpPr>
              <p:cxnSp>
                <p:nvCxnSpPr>
                  <p:cNvPr id="76" name="Straight Connector 75">
                    <a:extLst>
                      <a:ext uri="{FF2B5EF4-FFF2-40B4-BE49-F238E27FC236}">
                        <a16:creationId xmlns:a16="http://schemas.microsoft.com/office/drawing/2014/main" id="{D6CE8877-9BBB-4D0F-A12F-BCC0E958F026}"/>
                      </a:ext>
                    </a:extLst>
                  </p:cNvPr>
                  <p:cNvCxnSpPr>
                    <a:cxnSpLocks/>
                  </p:cNvCxnSpPr>
                  <p:nvPr/>
                </p:nvCxnSpPr>
                <p:spPr>
                  <a:xfrm>
                    <a:off x="2362200" y="5779912"/>
                    <a:ext cx="762000" cy="0"/>
                  </a:xfrm>
                  <a:prstGeom prst="line">
                    <a:avLst/>
                  </a:prstGeom>
                </p:spPr>
                <p:style>
                  <a:lnRef idx="2">
                    <a:schemeClr val="dk1"/>
                  </a:lnRef>
                  <a:fillRef idx="0">
                    <a:schemeClr val="dk1"/>
                  </a:fillRef>
                  <a:effectRef idx="1">
                    <a:schemeClr val="dk1"/>
                  </a:effectRef>
                  <a:fontRef idx="minor">
                    <a:schemeClr val="tx1"/>
                  </a:fontRef>
                </p:style>
              </p:cxnSp>
              <p:sp>
                <p:nvSpPr>
                  <p:cNvPr id="77" name="Oval 76">
                    <a:extLst>
                      <a:ext uri="{FF2B5EF4-FFF2-40B4-BE49-F238E27FC236}">
                        <a16:creationId xmlns:a16="http://schemas.microsoft.com/office/drawing/2014/main" id="{E46BE075-019C-449E-A6BE-463EB42779A5}"/>
                      </a:ext>
                    </a:extLst>
                  </p:cNvPr>
                  <p:cNvSpPr/>
                  <p:nvPr/>
                </p:nvSpPr>
                <p:spPr>
                  <a:xfrm>
                    <a:off x="2209800" y="5727701"/>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E1AEC81-35BC-4D81-8FE6-6B03A4C54825}"/>
                      </a:ext>
                    </a:extLst>
                  </p:cNvPr>
                  <p:cNvSpPr/>
                  <p:nvPr/>
                </p:nvSpPr>
                <p:spPr>
                  <a:xfrm>
                    <a:off x="3124200" y="5720644"/>
                    <a:ext cx="152400" cy="141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0" name="Straight Connector 79">
                <a:extLst>
                  <a:ext uri="{FF2B5EF4-FFF2-40B4-BE49-F238E27FC236}">
                    <a16:creationId xmlns:a16="http://schemas.microsoft.com/office/drawing/2014/main" id="{39671361-CC2F-4103-BCF4-34656FD821F6}"/>
                  </a:ext>
                </a:extLst>
              </p:cNvPr>
              <p:cNvCxnSpPr>
                <a:cxnSpLocks/>
              </p:cNvCxnSpPr>
              <p:nvPr/>
            </p:nvCxnSpPr>
            <p:spPr>
              <a:xfrm flipV="1">
                <a:off x="5075683" y="4953000"/>
                <a:ext cx="1924271" cy="899311"/>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id="{6BA9FA58-FFA1-472F-A913-496664B07741}"/>
                  </a:ext>
                </a:extLst>
              </p:cNvPr>
              <p:cNvCxnSpPr>
                <a:cxnSpLocks/>
              </p:cNvCxnSpPr>
              <p:nvPr/>
            </p:nvCxnSpPr>
            <p:spPr>
              <a:xfrm>
                <a:off x="5040489" y="5961982"/>
                <a:ext cx="1862227" cy="780574"/>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CACBEE2D-AB01-4C89-BFF8-FC0C096663E9}"/>
                      </a:ext>
                    </a:extLst>
                  </p:cNvPr>
                  <p:cNvSpPr txBox="1"/>
                  <p:nvPr/>
                </p:nvSpPr>
                <p:spPr>
                  <a:xfrm>
                    <a:off x="5770775" y="5649491"/>
                    <a:ext cx="7341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oMath>
                      </m:oMathPara>
                    </a14:m>
                    <a:endParaRPr lang="en-US" dirty="0"/>
                  </a:p>
                </p:txBody>
              </p:sp>
            </mc:Choice>
            <mc:Fallback xmlns="">
              <p:sp>
                <p:nvSpPr>
                  <p:cNvPr id="91" name="TextBox 90">
                    <a:extLst>
                      <a:ext uri="{FF2B5EF4-FFF2-40B4-BE49-F238E27FC236}">
                        <a16:creationId xmlns:a16="http://schemas.microsoft.com/office/drawing/2014/main" id="{CACBEE2D-AB01-4C89-BFF8-FC0C096663E9}"/>
                      </a:ext>
                    </a:extLst>
                  </p:cNvPr>
                  <p:cNvSpPr txBox="1">
                    <a:spLocks noRot="1" noChangeAspect="1" noMove="1" noResize="1" noEditPoints="1" noAdjustHandles="1" noChangeArrowheads="1" noChangeShapeType="1" noTextEdit="1"/>
                  </p:cNvSpPr>
                  <p:nvPr/>
                </p:nvSpPr>
                <p:spPr>
                  <a:xfrm>
                    <a:off x="5770775" y="5649491"/>
                    <a:ext cx="734111" cy="369332"/>
                  </a:xfrm>
                  <a:prstGeom prst="rect">
                    <a:avLst/>
                  </a:prstGeom>
                  <a:blipFill>
                    <a:blip r:embed="rId4"/>
                    <a:stretch>
                      <a:fillRect b="-147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ECE1687-9227-4BFC-821E-C35F83DB10C8}"/>
                    </a:ext>
                  </a:extLst>
                </p:cNvPr>
                <p:cNvSpPr txBox="1"/>
                <p:nvPr/>
              </p:nvSpPr>
              <p:spPr>
                <a:xfrm>
                  <a:off x="5170134" y="6470365"/>
                  <a:ext cx="3936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oMath>
                    </m:oMathPara>
                  </a14:m>
                  <a:endParaRPr lang="en-US" dirty="0"/>
                </a:p>
              </p:txBody>
            </p:sp>
          </mc:Choice>
          <mc:Fallback xmlns="">
            <p:sp>
              <p:nvSpPr>
                <p:cNvPr id="95" name="TextBox 94">
                  <a:extLst>
                    <a:ext uri="{FF2B5EF4-FFF2-40B4-BE49-F238E27FC236}">
                      <a16:creationId xmlns:a16="http://schemas.microsoft.com/office/drawing/2014/main" id="{FECE1687-9227-4BFC-821E-C35F83DB10C8}"/>
                    </a:ext>
                  </a:extLst>
                </p:cNvPr>
                <p:cNvSpPr txBox="1">
                  <a:spLocks noRot="1" noChangeAspect="1" noMove="1" noResize="1" noEditPoints="1" noAdjustHandles="1" noChangeArrowheads="1" noChangeShapeType="1" noTextEdit="1"/>
                </p:cNvSpPr>
                <p:nvPr/>
              </p:nvSpPr>
              <p:spPr>
                <a:xfrm>
                  <a:off x="5170134" y="6470365"/>
                  <a:ext cx="393633" cy="369332"/>
                </a:xfrm>
                <a:prstGeom prst="rect">
                  <a:avLst/>
                </a:prstGeom>
                <a:blipFill>
                  <a:blip r:embed="rId5"/>
                  <a:stretch>
                    <a:fillRect/>
                  </a:stretch>
                </a:blipFill>
              </p:spPr>
              <p:txBody>
                <a:bodyPr/>
                <a:lstStyle/>
                <a:p>
                  <a:r>
                    <a:rPr lang="en-US">
                      <a:noFill/>
                    </a:rPr>
                    <a:t> </a:t>
                  </a:r>
                </a:p>
              </p:txBody>
            </p:sp>
          </mc:Fallback>
        </mc:AlternateContent>
        <p:sp>
          <p:nvSpPr>
            <p:cNvPr id="96" name="Right Brace 95">
              <a:extLst>
                <a:ext uri="{FF2B5EF4-FFF2-40B4-BE49-F238E27FC236}">
                  <a16:creationId xmlns:a16="http://schemas.microsoft.com/office/drawing/2014/main" id="{3587ED66-A784-46DE-BC39-E286F3912EFD}"/>
                </a:ext>
              </a:extLst>
            </p:cNvPr>
            <p:cNvSpPr/>
            <p:nvPr/>
          </p:nvSpPr>
          <p:spPr>
            <a:xfrm rot="5400000">
              <a:off x="4980984" y="5034086"/>
              <a:ext cx="284854" cy="286588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1144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normAutofit/>
          </a:bodyPr>
          <a:lstStyle/>
          <a:p>
            <a:r>
              <a:rPr lang="en-US" dirty="0"/>
              <a:t>Our Work So Far</a:t>
            </a:r>
          </a:p>
        </p:txBody>
      </p:sp>
      <p:sp>
        <p:nvSpPr>
          <p:cNvPr id="3" name="Content Placeholder 2"/>
          <p:cNvSpPr>
            <a:spLocks noGrp="1"/>
          </p:cNvSpPr>
          <p:nvPr>
            <p:ph idx="1"/>
          </p:nvPr>
        </p:nvSpPr>
        <p:spPr>
          <a:xfrm>
            <a:off x="356260" y="1600200"/>
            <a:ext cx="8559140" cy="4876800"/>
          </a:xfrm>
        </p:spPr>
        <p:txBody>
          <a:bodyPr/>
          <a:lstStyle/>
          <a:p>
            <a:r>
              <a:rPr lang="en-US" dirty="0"/>
              <a:t>Uses synchronous, stochastic </a:t>
            </a:r>
            <a:r>
              <a:rPr lang="en-US" dirty="0">
                <a:solidFill>
                  <a:schemeClr val="tx2">
                    <a:lumMod val="75000"/>
                  </a:schemeClr>
                </a:solidFill>
              </a:rPr>
              <a:t>Spiking Neural Network (SNN) models.</a:t>
            </a:r>
          </a:p>
          <a:p>
            <a:r>
              <a:rPr lang="en-US" dirty="0"/>
              <a:t>We defined formal SNN models.</a:t>
            </a:r>
          </a:p>
          <a:p>
            <a:r>
              <a:rPr lang="en-US" dirty="0"/>
              <a:t>Identified abstract problems to be solved by SNNs.</a:t>
            </a:r>
          </a:p>
          <a:p>
            <a:r>
              <a:rPr lang="en-US" dirty="0"/>
              <a:t>Designed SNNs that solve the problems, analyzed them in terms of network size, convergence time, stability time.</a:t>
            </a:r>
          </a:p>
          <a:p>
            <a:endParaRPr lang="en-US" dirty="0"/>
          </a:p>
        </p:txBody>
      </p:sp>
      <p:sp>
        <p:nvSpPr>
          <p:cNvPr id="10" name="Content Placeholder 2"/>
          <p:cNvSpPr txBox="1">
            <a:spLocks/>
          </p:cNvSpPr>
          <p:nvPr/>
        </p:nvSpPr>
        <p:spPr>
          <a:xfrm>
            <a:off x="356260" y="4114800"/>
            <a:ext cx="4825340" cy="264186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Proved tradeoffs, lower bounds.</a:t>
            </a:r>
          </a:p>
          <a:p>
            <a:r>
              <a:rPr lang="en-US" dirty="0"/>
              <a:t>Collaborated with neuroscientists </a:t>
            </a:r>
            <a:r>
              <a:rPr lang="en-US" dirty="0">
                <a:solidFill>
                  <a:srgbClr val="0070C0"/>
                </a:solidFill>
              </a:rPr>
              <a:t>(</a:t>
            </a:r>
            <a:r>
              <a:rPr lang="en-US" dirty="0" err="1">
                <a:solidFill>
                  <a:srgbClr val="0070C0"/>
                </a:solidFill>
              </a:rPr>
              <a:t>Graybiel</a:t>
            </a:r>
            <a:r>
              <a:rPr lang="en-US" dirty="0">
                <a:solidFill>
                  <a:srgbClr val="0070C0"/>
                </a:solidFill>
              </a:rPr>
              <a:t>, </a:t>
            </a:r>
            <a:r>
              <a:rPr lang="en-US" dirty="0" err="1">
                <a:solidFill>
                  <a:srgbClr val="0070C0"/>
                </a:solidFill>
              </a:rPr>
              <a:t>Halassa</a:t>
            </a:r>
            <a:r>
              <a:rPr lang="en-US" dirty="0">
                <a:solidFill>
                  <a:srgbClr val="0070C0"/>
                </a:solidFill>
              </a:rPr>
              <a:t>) </a:t>
            </a:r>
            <a:r>
              <a:rPr lang="en-US" dirty="0"/>
              <a:t>and neural network hardware developers </a:t>
            </a:r>
            <a:r>
              <a:rPr lang="en-US" dirty="0">
                <a:solidFill>
                  <a:srgbClr val="0070C0"/>
                </a:solidFill>
              </a:rPr>
              <a:t>(Berggren).</a:t>
            </a:r>
          </a:p>
        </p:txBody>
      </p:sp>
      <p:pic>
        <p:nvPicPr>
          <p:cNvPr id="7" name="Picture 2">
            <a:extLst>
              <a:ext uri="{FF2B5EF4-FFF2-40B4-BE49-F238E27FC236}">
                <a16:creationId xmlns:a16="http://schemas.microsoft.com/office/drawing/2014/main" id="{2BFE1E4C-6BDE-4F63-A0C7-F2E8FF589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295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a:t>External Behavior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534400" cy="4953000"/>
              </a:xfrm>
            </p:spPr>
            <p:txBody>
              <a:bodyPr>
                <a:normAutofit/>
              </a:bodyPr>
              <a:lstStyle/>
              <a:p>
                <a:r>
                  <a:rPr lang="en-US" dirty="0"/>
                  <a:t>The </a:t>
                </a:r>
                <a:r>
                  <a:rPr lang="en-US" dirty="0">
                    <a:solidFill>
                      <a:schemeClr val="tx2">
                        <a:lumMod val="75000"/>
                      </a:schemeClr>
                    </a:solidFill>
                  </a:rPr>
                  <a:t>external behavior of an SNN </a:t>
                </a:r>
                <a:r>
                  <a:rPr lang="en-US" b="1" i="1" dirty="0">
                    <a:solidFill>
                      <a:schemeClr val="tx2">
                        <a:lumMod val="75000"/>
                      </a:schemeClr>
                    </a:solidFill>
                  </a:rPr>
                  <a:t>N</a:t>
                </a:r>
                <a:r>
                  <a:rPr lang="en-US" dirty="0">
                    <a:solidFill>
                      <a:schemeClr val="tx2">
                        <a:lumMod val="75000"/>
                      </a:schemeClr>
                    </a:solidFill>
                  </a:rPr>
                  <a:t>, </a:t>
                </a:r>
                <a14:m>
                  <m:oMath xmlns:m="http://schemas.openxmlformats.org/officeDocument/2006/math">
                    <m:r>
                      <a:rPr lang="en-US" i="1">
                        <a:solidFill>
                          <a:schemeClr val="tx2">
                            <a:lumMod val="75000"/>
                          </a:schemeClr>
                        </a:solidFill>
                        <a:latin typeface="Cambria Math" panose="02040503050406030204" pitchFamily="18" charset="0"/>
                      </a:rPr>
                      <m:t>𝐵𝑒h</m:t>
                    </m:r>
                    <m:d>
                      <m:dPr>
                        <m:ctrlPr>
                          <a:rPr lang="en-US" i="1">
                            <a:solidFill>
                              <a:schemeClr val="tx2">
                                <a:lumMod val="75000"/>
                              </a:schemeClr>
                            </a:solidFill>
                            <a:latin typeface="Cambria Math" panose="02040503050406030204" pitchFamily="18" charset="0"/>
                          </a:rPr>
                        </m:ctrlPr>
                      </m:dPr>
                      <m:e>
                        <m:r>
                          <a:rPr lang="en-US" b="1" i="1">
                            <a:solidFill>
                              <a:schemeClr val="tx2">
                                <a:lumMod val="75000"/>
                              </a:schemeClr>
                            </a:solidFill>
                            <a:latin typeface="Cambria Math" panose="02040503050406030204" pitchFamily="18" charset="0"/>
                          </a:rPr>
                          <m:t>𝑵</m:t>
                        </m:r>
                      </m:e>
                    </m:d>
                    <m:r>
                      <a:rPr lang="en-US" b="0" i="1" smtClean="0">
                        <a:solidFill>
                          <a:schemeClr val="tx2">
                            <a:lumMod val="75000"/>
                          </a:schemeClr>
                        </a:solidFill>
                        <a:latin typeface="Cambria Math" panose="02040503050406030204" pitchFamily="18" charset="0"/>
                      </a:rPr>
                      <m:t>,</m:t>
                    </m:r>
                    <m:r>
                      <m:rPr>
                        <m:nor/>
                      </m:rPr>
                      <a:rPr lang="en-US" dirty="0">
                        <a:solidFill>
                          <a:schemeClr val="tx2">
                            <a:lumMod val="75000"/>
                          </a:schemeClr>
                        </a:solidFill>
                      </a:rPr>
                      <m:t> </m:t>
                    </m:r>
                    <m:r>
                      <m:rPr>
                        <m:nor/>
                      </m:rPr>
                      <a:rPr lang="en-US" dirty="0"/>
                      <m:t>maps</m:t>
                    </m:r>
                    <m:r>
                      <m:rPr>
                        <m:nor/>
                      </m:rPr>
                      <a:rPr lang="en-US" dirty="0"/>
                      <m:t> </m:t>
                    </m:r>
                    <m:r>
                      <m:rPr>
                        <m:nor/>
                      </m:rPr>
                      <a:rPr lang="en-US" dirty="0"/>
                      <m:t>each</m:t>
                    </m:r>
                    <m:r>
                      <m:rPr>
                        <m:nor/>
                      </m:rPr>
                      <a:rPr lang="en-US" dirty="0"/>
                      <m:t> </m:t>
                    </m:r>
                    <m:r>
                      <m:rPr>
                        <m:nor/>
                      </m:rPr>
                      <a:rPr lang="en-US" dirty="0"/>
                      <m:t>infinite</m:t>
                    </m:r>
                    <m:r>
                      <m:rPr>
                        <m:nor/>
                      </m:rPr>
                      <a:rPr lang="en-US" dirty="0"/>
                      <m:t> </m:t>
                    </m:r>
                    <m:r>
                      <m:rPr>
                        <m:nor/>
                      </m:rPr>
                      <a:rPr lang="en-US" dirty="0"/>
                      <m:t>input</m:t>
                    </m:r>
                    <m:r>
                      <m:rPr>
                        <m:nor/>
                      </m:rPr>
                      <a:rPr lang="en-US" dirty="0"/>
                      <m:t> </m:t>
                    </m:r>
                    <m:r>
                      <m:rPr>
                        <m:nor/>
                      </m:rPr>
                      <a:rPr lang="en-US" dirty="0"/>
                      <m:t>execution</m:t>
                    </m:r>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m:rPr>
                        <m:nor/>
                      </m:rPr>
                      <a:rPr lang="en-US" dirty="0"/>
                      <m:t> </m:t>
                    </m:r>
                    <m:r>
                      <m:rPr>
                        <m:nor/>
                      </m:rPr>
                      <a:rPr lang="en-US" dirty="0"/>
                      <m:t>to</m:t>
                    </m:r>
                    <m:r>
                      <m:rPr>
                        <m:nor/>
                      </m:rPr>
                      <a:rPr lang="en-US" dirty="0"/>
                      <m:t> </m:t>
                    </m:r>
                    <m:r>
                      <m:rPr>
                        <m:nor/>
                      </m:rPr>
                      <a:rPr lang="en-US" dirty="0"/>
                      <m:t>a</m:t>
                    </m:r>
                    <m:r>
                      <m:rPr>
                        <m:nor/>
                      </m:rPr>
                      <a:rPr lang="en-US" dirty="0"/>
                      <m:t> </m:t>
                    </m:r>
                    <m:r>
                      <m:rPr>
                        <m:nor/>
                      </m:rPr>
                      <a:rPr lang="en-US" dirty="0"/>
                      <m:t>probability</m:t>
                    </m:r>
                    <m:r>
                      <m:rPr>
                        <m:nor/>
                      </m:rPr>
                      <a:rPr lang="en-US" dirty="0"/>
                      <m:t> </m:t>
                    </m:r>
                    <m:r>
                      <m:rPr>
                        <m:nor/>
                      </m:rPr>
                      <a:rPr lang="en-US" dirty="0"/>
                      <m:t>distribution</m:t>
                    </m:r>
                    <m:r>
                      <m:rPr>
                        <m:nor/>
                      </m:rPr>
                      <a:rPr lang="en-US" dirty="0"/>
                      <m:t> </m:t>
                    </m:r>
                    <m:r>
                      <m:rPr>
                        <m:nor/>
                      </m:rPr>
                      <a:rPr lang="en-US" dirty="0"/>
                      <m:t>on</m:t>
                    </m:r>
                    <m:r>
                      <m:rPr>
                        <m:nor/>
                      </m:rPr>
                      <a:rPr lang="en-US" b="0" i="0" dirty="0" smtClean="0"/>
                      <m:t> (</m:t>
                    </m:r>
                    <m:r>
                      <m:rPr>
                        <m:nor/>
                      </m:rPr>
                      <a:rPr lang="en-US" b="0" i="0" dirty="0" smtClean="0"/>
                      <m:t>external</m:t>
                    </m:r>
                    <m:r>
                      <m:rPr>
                        <m:nor/>
                      </m:rPr>
                      <a:rPr lang="en-US" b="0" i="0" dirty="0" smtClean="0"/>
                      <m:t>) </m:t>
                    </m:r>
                    <m:r>
                      <m:rPr>
                        <m:nor/>
                      </m:rPr>
                      <a:rPr lang="en-US" dirty="0"/>
                      <m:t>traces</m:t>
                    </m:r>
                    <m:r>
                      <m:rPr>
                        <m:nor/>
                      </m:rPr>
                      <a:rPr lang="en-US" b="0" i="0" dirty="0" smtClean="0"/>
                      <m:t>.</m:t>
                    </m:r>
                  </m:oMath>
                </a14:m>
                <a:endParaRPr lang="en-US" dirty="0"/>
              </a:p>
              <a:p>
                <a:r>
                  <a:rPr lang="en-US" dirty="0"/>
                  <a:t>Formally, maps each</a:t>
                </a: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𝑖𝑛</m:t>
                        </m:r>
                      </m:sub>
                    </m:sSub>
                  </m:oMath>
                </a14:m>
                <a:r>
                  <a:rPr lang="en-US" dirty="0">
                    <a:solidFill>
                      <a:schemeClr val="tx1"/>
                    </a:solidFill>
                  </a:rPr>
                  <a:t> to the collection of cone probabilities </a:t>
                </a:r>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𝛽</m:t>
                                </m:r>
                              </m:e>
                            </m:d>
                          </m:e>
                        </m:d>
                      </m:e>
                    </m:d>
                    <m:r>
                      <a:rPr lang="en-US" b="0" i="1" smtClean="0">
                        <a:solidFill>
                          <a:schemeClr val="tx1"/>
                        </a:solidFill>
                        <a:latin typeface="Cambria Math" panose="02040503050406030204" pitchFamily="18" charset="0"/>
                      </a:rPr>
                      <m:t>,</m:t>
                    </m:r>
                  </m:oMath>
                </a14:m>
                <a:r>
                  <a:rPr lang="en-US" dirty="0">
                    <a:solidFill>
                      <a:schemeClr val="tx1"/>
                    </a:solidFill>
                  </a:rPr>
                  <a:t> for finite traces </a:t>
                </a:r>
                <a14:m>
                  <m:oMath xmlns:m="http://schemas.openxmlformats.org/officeDocument/2006/math">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 </m:t>
                    </m:r>
                  </m:oMath>
                </a14:m>
                <a:r>
                  <a:rPr lang="en-US" dirty="0">
                    <a:solidFill>
                      <a:schemeClr val="tx1"/>
                    </a:solidFill>
                  </a:rPr>
                  <a:t>that are consistent with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𝑖𝑛</m:t>
                        </m:r>
                      </m:sub>
                    </m:sSub>
                    <m:r>
                      <a:rPr lang="en-US" b="0" i="0" smtClean="0">
                        <a:solidFill>
                          <a:schemeClr val="tx1"/>
                        </a:solidFill>
                        <a:latin typeface="Cambria Math" panose="02040503050406030204" pitchFamily="18" charset="0"/>
                      </a:rPr>
                      <m:t>.</m:t>
                    </m:r>
                  </m:oMath>
                </a14:m>
                <a:endParaRPr lang="en-US" dirty="0">
                  <a:solidFill>
                    <a:schemeClr val="tx1"/>
                  </a:solidFill>
                </a:endParaRPr>
              </a:p>
              <a:p>
                <a:endParaRPr lang="en-US" dirty="0">
                  <a:solidFill>
                    <a:schemeClr val="tx1"/>
                  </a:solidFill>
                </a:endParaRPr>
              </a:p>
              <a:p>
                <a:r>
                  <a:rPr lang="en-US" dirty="0">
                    <a:solidFill>
                      <a:schemeClr val="tx1"/>
                    </a:solidFill>
                  </a:rPr>
                  <a:t>We prove that </a:t>
                </a:r>
                <a14:m>
                  <m:oMath xmlns:m="http://schemas.openxmlformats.org/officeDocument/2006/math">
                    <m:r>
                      <a:rPr lang="en-US" i="1">
                        <a:solidFill>
                          <a:schemeClr val="tx1"/>
                        </a:solidFill>
                        <a:latin typeface="Cambria Math" panose="02040503050406030204" pitchFamily="18" charset="0"/>
                      </a:rPr>
                      <m:t>𝐵𝑒h</m:t>
                    </m:r>
                  </m:oMath>
                </a14:m>
                <a:r>
                  <a:rPr lang="en-US" i="1" dirty="0">
                    <a:solidFill>
                      <a:schemeClr val="tx1"/>
                    </a:solidFill>
                  </a:rPr>
                  <a:t> </a:t>
                </a:r>
                <a:r>
                  <a:rPr lang="en-US" dirty="0">
                    <a:solidFill>
                      <a:schemeClr val="tx1"/>
                    </a:solidFill>
                  </a:rPr>
                  <a:t>is compositional:  The external </a:t>
                </a:r>
                <a:r>
                  <a:rPr lang="en-US" dirty="0"/>
                  <a:t>behavior </a:t>
                </a:r>
                <a14:m>
                  <m:oMath xmlns:m="http://schemas.openxmlformats.org/officeDocument/2006/math">
                    <m:r>
                      <a:rPr lang="en-US" b="0" i="1" smtClean="0">
                        <a:latin typeface="Cambria Math" panose="02040503050406030204" pitchFamily="18" charset="0"/>
                      </a:rPr>
                      <m:t>𝐵𝑒h</m:t>
                    </m:r>
                  </m:oMath>
                </a14:m>
                <a:r>
                  <a:rPr lang="en-US" dirty="0"/>
                  <a:t> of a composed network is determined by the external behaviors </a:t>
                </a:r>
                <a14:m>
                  <m:oMath xmlns:m="http://schemas.openxmlformats.org/officeDocument/2006/math">
                    <m:r>
                      <a:rPr lang="en-US" i="1">
                        <a:latin typeface="Cambria Math" panose="02040503050406030204" pitchFamily="18" charset="0"/>
                      </a:rPr>
                      <m:t>𝐵𝑒h</m:t>
                    </m:r>
                  </m:oMath>
                </a14:m>
                <a:r>
                  <a:rPr lang="en-US" dirty="0"/>
                  <a:t> of the sub-networks.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534400" cy="4953000"/>
              </a:xfrm>
              <a:blipFill>
                <a:blip r:embed="rId3"/>
                <a:stretch>
                  <a:fillRect l="-643" t="-862" r="-571"/>
                </a:stretch>
              </a:blipFill>
            </p:spPr>
            <p:txBody>
              <a:bodyPr/>
              <a:lstStyle/>
              <a:p>
                <a:r>
                  <a:rPr lang="en-US">
                    <a:noFill/>
                  </a:rPr>
                  <a:t> </a:t>
                </a:r>
              </a:p>
            </p:txBody>
          </p:sp>
        </mc:Fallback>
      </mc:AlternateContent>
    </p:spTree>
    <p:extLst>
      <p:ext uri="{BB962C8B-B14F-4D97-AF65-F5344CB8AC3E}">
        <p14:creationId xmlns:p14="http://schemas.microsoft.com/office/powerpoint/2010/main" val="2406598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DD1BBB2-199E-498E-A3B3-D9AAA7FCB79C}"/>
                  </a:ext>
                </a:extLst>
              </p:cNvPr>
              <p:cNvSpPr>
                <a:spLocks noGrp="1"/>
              </p:cNvSpPr>
              <p:nvPr>
                <p:ph type="title"/>
              </p:nvPr>
            </p:nvSpPr>
            <p:spPr>
              <a:xfrm>
                <a:off x="228600" y="381000"/>
                <a:ext cx="8686800" cy="1143000"/>
              </a:xfrm>
            </p:spPr>
            <p:txBody>
              <a:bodyPr>
                <a:normAutofit/>
              </a:bodyPr>
              <a:lstStyle/>
              <a:p>
                <a:r>
                  <a:rPr lang="en-US" dirty="0"/>
                  <a:t>2.  Composition of </a:t>
                </a:r>
                <a:r>
                  <a:rPr lang="en-US" dirty="0">
                    <a:solidFill>
                      <a:schemeClr val="tx2"/>
                    </a:solidFill>
                  </a:rPr>
                  <a:t>SNNs </a:t>
                </a:r>
                <a14:m>
                  <m:oMath xmlns:m="http://schemas.openxmlformats.org/officeDocument/2006/math">
                    <m:sSup>
                      <m:sSupPr>
                        <m:ctrlPr>
                          <a:rPr lang="en-US" b="1" i="1">
                            <a:solidFill>
                              <a:schemeClr val="tx2"/>
                            </a:solidFill>
                            <a:latin typeface="Cambria Math" panose="02040503050406030204" pitchFamily="18" charset="0"/>
                          </a:rPr>
                        </m:ctrlPr>
                      </m:sSupPr>
                      <m:e>
                        <m:r>
                          <a:rPr lang="en-US" b="1" i="1">
                            <a:solidFill>
                              <a:schemeClr val="tx2"/>
                            </a:solidFill>
                            <a:latin typeface="Cambria Math" panose="02040503050406030204" pitchFamily="18" charset="0"/>
                          </a:rPr>
                          <m:t>𝑵</m:t>
                        </m:r>
                      </m:e>
                      <m:sup>
                        <m:r>
                          <a:rPr lang="en-US" b="1" i="1">
                            <a:solidFill>
                              <a:schemeClr val="tx2"/>
                            </a:solidFill>
                            <a:latin typeface="Cambria Math" panose="02040503050406030204" pitchFamily="18" charset="0"/>
                          </a:rPr>
                          <m:t>𝟏</m:t>
                        </m:r>
                      </m:sup>
                    </m:sSup>
                    <m:r>
                      <a:rPr lang="en-US" i="1">
                        <a:solidFill>
                          <a:schemeClr val="tx2"/>
                        </a:solidFill>
                        <a:latin typeface="Cambria Math" panose="02040503050406030204" pitchFamily="18" charset="0"/>
                      </a:rPr>
                      <m:t> </m:t>
                    </m:r>
                  </m:oMath>
                </a14:m>
                <a:r>
                  <a:rPr lang="en-US" dirty="0">
                    <a:solidFill>
                      <a:schemeClr val="tx2"/>
                    </a:solidFill>
                  </a:rPr>
                  <a:t>and </a:t>
                </a:r>
                <a14:m>
                  <m:oMath xmlns:m="http://schemas.openxmlformats.org/officeDocument/2006/math">
                    <m:sSup>
                      <m:sSupPr>
                        <m:ctrlPr>
                          <a:rPr lang="en-US" b="1" i="1">
                            <a:solidFill>
                              <a:schemeClr val="tx2"/>
                            </a:solidFill>
                            <a:latin typeface="Cambria Math" panose="02040503050406030204" pitchFamily="18" charset="0"/>
                          </a:rPr>
                        </m:ctrlPr>
                      </m:sSupPr>
                      <m:e>
                        <m:r>
                          <a:rPr lang="en-US" b="1" i="1">
                            <a:solidFill>
                              <a:schemeClr val="tx2"/>
                            </a:solidFill>
                            <a:latin typeface="Cambria Math" panose="02040503050406030204" pitchFamily="18" charset="0"/>
                          </a:rPr>
                          <m:t>𝑵</m:t>
                        </m:r>
                      </m:e>
                      <m:sup>
                        <m:r>
                          <a:rPr lang="en-US" b="1" i="1">
                            <a:solidFill>
                              <a:schemeClr val="tx2"/>
                            </a:solidFill>
                            <a:latin typeface="Cambria Math" panose="02040503050406030204" pitchFamily="18" charset="0"/>
                          </a:rPr>
                          <m:t>𝟐</m:t>
                        </m:r>
                      </m:sup>
                    </m:sSup>
                  </m:oMath>
                </a14:m>
                <a:r>
                  <a:rPr lang="en-US" dirty="0">
                    <a:solidFill>
                      <a:schemeClr val="tx2"/>
                    </a:solidFill>
                  </a:rPr>
                  <a:t>:</a:t>
                </a:r>
                <a:endParaRPr lang="en-US" dirty="0"/>
              </a:p>
            </p:txBody>
          </p:sp>
        </mc:Choice>
        <mc:Fallback xmlns="">
          <p:sp>
            <p:nvSpPr>
              <p:cNvPr id="2" name="Title 1">
                <a:extLst>
                  <a:ext uri="{FF2B5EF4-FFF2-40B4-BE49-F238E27FC236}">
                    <a16:creationId xmlns:a16="http://schemas.microsoft.com/office/drawing/2014/main" id="{ADD1BBB2-199E-498E-A3B3-D9AAA7FCB79C}"/>
                  </a:ext>
                </a:extLst>
              </p:cNvPr>
              <p:cNvSpPr>
                <a:spLocks noGrp="1" noRot="1" noChangeAspect="1" noMove="1" noResize="1" noEditPoints="1" noAdjustHandles="1" noChangeArrowheads="1" noChangeShapeType="1" noTextEdit="1"/>
              </p:cNvSpPr>
              <p:nvPr>
                <p:ph type="title"/>
              </p:nvPr>
            </p:nvSpPr>
            <p:spPr>
              <a:xfrm>
                <a:off x="228600" y="381000"/>
                <a:ext cx="8686800" cy="1143000"/>
              </a:xfrm>
              <a:blipFill>
                <a:blip r:embed="rId3"/>
                <a:stretch>
                  <a:fillRect l="-2526" b="-4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44E7B6-F727-4FB7-A8FA-DB05A2470234}"/>
                  </a:ext>
                </a:extLst>
              </p:cNvPr>
              <p:cNvSpPr>
                <a:spLocks noGrp="1"/>
              </p:cNvSpPr>
              <p:nvPr>
                <p:ph idx="1"/>
              </p:nvPr>
            </p:nvSpPr>
            <p:spPr>
              <a:xfrm>
                <a:off x="228600" y="1524000"/>
                <a:ext cx="8686800" cy="5105400"/>
              </a:xfrm>
            </p:spPr>
            <p:txBody>
              <a:bodyPr>
                <a:normAutofit/>
              </a:bodyPr>
              <a:lstStyle/>
              <a:p>
                <a:r>
                  <a:rPr lang="en-US" dirty="0">
                    <a:solidFill>
                      <a:schemeClr val="tx2">
                        <a:lumMod val="75000"/>
                      </a:schemeClr>
                    </a:solidFill>
                  </a:rPr>
                  <a:t>Compatibility</a:t>
                </a:r>
                <a:r>
                  <a:rPr lang="en-US" dirty="0">
                    <a:solidFill>
                      <a:schemeClr val="tx1"/>
                    </a:solidFill>
                  </a:rPr>
                  <a:t>:</a:t>
                </a:r>
              </a:p>
              <a:p>
                <a:pPr lvl="1"/>
                <a:r>
                  <a:rPr lang="en-US" sz="2200" dirty="0">
                    <a:solidFill>
                      <a:schemeClr val="tx1"/>
                    </a:solidFill>
                  </a:rPr>
                  <a:t>No internal neuron of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𝟏</m:t>
                        </m:r>
                      </m:sup>
                    </m:sSup>
                  </m:oMath>
                </a14:m>
                <a:r>
                  <a:rPr lang="en-US" sz="2200" dirty="0">
                    <a:solidFill>
                      <a:schemeClr val="tx1"/>
                    </a:solidFill>
                  </a:rPr>
                  <a:t> is a neuron of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𝟐</m:t>
                        </m:r>
                      </m:sup>
                    </m:sSup>
                    <m:r>
                      <a:rPr lang="en-US" sz="2200" b="1" i="0" smtClean="0">
                        <a:solidFill>
                          <a:schemeClr val="tx1"/>
                        </a:solidFill>
                        <a:latin typeface="Cambria Math" panose="02040503050406030204" pitchFamily="18" charset="0"/>
                      </a:rPr>
                      <m:t>,</m:t>
                    </m:r>
                  </m:oMath>
                </a14:m>
                <a:r>
                  <a:rPr lang="en-US" sz="2200" dirty="0">
                    <a:solidFill>
                      <a:schemeClr val="tx1"/>
                    </a:solidFill>
                  </a:rPr>
                  <a:t> and vice versa.</a:t>
                </a:r>
              </a:p>
              <a:p>
                <a:pPr lvl="1"/>
                <a:r>
                  <a:rPr lang="en-US" sz="2200" dirty="0"/>
                  <a:t>No neuron is an output neuron of both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𝟏</m:t>
                        </m:r>
                      </m:sup>
                    </m:sSup>
                    <m:r>
                      <a:rPr lang="en-US" sz="2200" i="1">
                        <a:latin typeface="Cambria Math" panose="02040503050406030204" pitchFamily="18" charset="0"/>
                      </a:rPr>
                      <m:t> </m:t>
                    </m:r>
                  </m:oMath>
                </a14:m>
                <a:r>
                  <a:rPr lang="en-US" sz="2200" dirty="0"/>
                  <a:t>and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𝟐</m:t>
                        </m:r>
                      </m:sup>
                    </m:sSup>
                    <m:r>
                      <a:rPr lang="en-US" sz="2200" b="1" i="1">
                        <a:latin typeface="Cambria Math" panose="02040503050406030204" pitchFamily="18" charset="0"/>
                      </a:rPr>
                      <m:t>.</m:t>
                    </m:r>
                  </m:oMath>
                </a14:m>
                <a:endParaRPr lang="en-US" sz="2200" dirty="0"/>
              </a:p>
              <a:p>
                <a:pPr lvl="1"/>
                <a:r>
                  <a:rPr lang="en-US" sz="2200" dirty="0"/>
                  <a:t>(</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𝟏</m:t>
                        </m:r>
                      </m:sup>
                    </m:sSup>
                    <m:r>
                      <a:rPr lang="en-US" sz="2200" i="1">
                        <a:latin typeface="Cambria Math" panose="02040503050406030204" pitchFamily="18" charset="0"/>
                      </a:rPr>
                      <m:t> </m:t>
                    </m:r>
                  </m:oMath>
                </a14:m>
                <a:r>
                  <a:rPr lang="en-US" sz="2200" dirty="0"/>
                  <a:t>and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𝟐</m:t>
                        </m:r>
                      </m:sup>
                    </m:sSup>
                    <m:r>
                      <a:rPr lang="en-US" sz="2200" b="1" i="1" smtClean="0">
                        <a:latin typeface="Cambria Math" panose="02040503050406030204" pitchFamily="18" charset="0"/>
                      </a:rPr>
                      <m:t> </m:t>
                    </m:r>
                  </m:oMath>
                </a14:m>
                <a:r>
                  <a:rPr lang="en-US" sz="2200" dirty="0"/>
                  <a:t>may have common input neurons, and outputs of one may be inputs of the other.)</a:t>
                </a:r>
                <a:endParaRPr lang="en-US" dirty="0"/>
              </a:p>
              <a:p>
                <a:r>
                  <a:rPr lang="en-US" dirty="0">
                    <a:solidFill>
                      <a:schemeClr val="tx2">
                        <a:lumMod val="75000"/>
                      </a:schemeClr>
                    </a:solidFill>
                    <a:latin typeface="+mj-lt"/>
                  </a:rPr>
                  <a:t>Composition </a:t>
                </a:r>
                <a14:m>
                  <m:oMath xmlns:m="http://schemas.openxmlformats.org/officeDocument/2006/math">
                    <m:r>
                      <a:rPr lang="en-US" b="1" i="1">
                        <a:solidFill>
                          <a:schemeClr val="tx2">
                            <a:lumMod val="75000"/>
                          </a:schemeClr>
                        </a:solidFill>
                        <a:latin typeface="Cambria Math" panose="02040503050406030204" pitchFamily="18" charset="0"/>
                      </a:rPr>
                      <m:t>𝑵</m:t>
                    </m:r>
                    <m:r>
                      <a:rPr lang="en-US" i="1">
                        <a:solidFill>
                          <a:schemeClr val="tx2">
                            <a:lumMod val="75000"/>
                          </a:schemeClr>
                        </a:solidFill>
                        <a:latin typeface="Cambria Math" panose="02040503050406030204" pitchFamily="18" charset="0"/>
                      </a:rPr>
                      <m:t>=</m:t>
                    </m:r>
                    <m:sSup>
                      <m:sSupPr>
                        <m:ctrlPr>
                          <a:rPr lang="en-US" b="1" i="1">
                            <a:solidFill>
                              <a:schemeClr val="tx2">
                                <a:lumMod val="75000"/>
                              </a:schemeClr>
                            </a:solidFill>
                            <a:latin typeface="Cambria Math" panose="02040503050406030204" pitchFamily="18" charset="0"/>
                          </a:rPr>
                        </m:ctrlPr>
                      </m:sSupPr>
                      <m:e>
                        <m:r>
                          <a:rPr lang="en-US" b="1" i="1">
                            <a:solidFill>
                              <a:schemeClr val="tx2">
                                <a:lumMod val="75000"/>
                              </a:schemeClr>
                            </a:solidFill>
                            <a:latin typeface="Cambria Math" panose="02040503050406030204" pitchFamily="18" charset="0"/>
                          </a:rPr>
                          <m:t>𝑵</m:t>
                        </m:r>
                      </m:e>
                      <m:sup>
                        <m:r>
                          <a:rPr lang="en-US" b="1" i="1">
                            <a:solidFill>
                              <a:schemeClr val="tx2">
                                <a:lumMod val="75000"/>
                              </a:schemeClr>
                            </a:solidFill>
                            <a:latin typeface="Cambria Math" panose="02040503050406030204" pitchFamily="18" charset="0"/>
                          </a:rPr>
                          <m:t>𝟏</m:t>
                        </m:r>
                      </m:sup>
                    </m:sSup>
                    <m:r>
                      <a:rPr lang="en-US" i="1">
                        <a:solidFill>
                          <a:schemeClr val="tx2">
                            <a:lumMod val="75000"/>
                          </a:schemeClr>
                        </a:solidFill>
                        <a:latin typeface="Cambria Math" panose="02040503050406030204" pitchFamily="18" charset="0"/>
                      </a:rPr>
                      <m:t>×</m:t>
                    </m:r>
                  </m:oMath>
                </a14:m>
                <a:r>
                  <a:rPr lang="en-US" dirty="0">
                    <a:solidFill>
                      <a:schemeClr val="tx2">
                        <a:lumMod val="75000"/>
                      </a:schemeClr>
                    </a:solidFill>
                  </a:rPr>
                  <a:t> </a:t>
                </a:r>
                <a14:m>
                  <m:oMath xmlns:m="http://schemas.openxmlformats.org/officeDocument/2006/math">
                    <m:sSup>
                      <m:sSupPr>
                        <m:ctrlPr>
                          <a:rPr lang="en-US" b="1" i="1">
                            <a:solidFill>
                              <a:schemeClr val="tx2">
                                <a:lumMod val="75000"/>
                              </a:schemeClr>
                            </a:solidFill>
                            <a:latin typeface="Cambria Math" panose="02040503050406030204" pitchFamily="18" charset="0"/>
                          </a:rPr>
                        </m:ctrlPr>
                      </m:sSupPr>
                      <m:e>
                        <m:r>
                          <a:rPr lang="en-US" b="1" i="1">
                            <a:solidFill>
                              <a:schemeClr val="tx2">
                                <a:lumMod val="75000"/>
                              </a:schemeClr>
                            </a:solidFill>
                            <a:latin typeface="Cambria Math" panose="02040503050406030204" pitchFamily="18" charset="0"/>
                          </a:rPr>
                          <m:t>𝑵</m:t>
                        </m:r>
                      </m:e>
                      <m:sup>
                        <m:r>
                          <a:rPr lang="en-US" b="1" i="1">
                            <a:solidFill>
                              <a:schemeClr val="tx2">
                                <a:lumMod val="75000"/>
                              </a:schemeClr>
                            </a:solidFill>
                            <a:latin typeface="Cambria Math" panose="02040503050406030204" pitchFamily="18" charset="0"/>
                          </a:rPr>
                          <m:t>𝟐</m:t>
                        </m:r>
                      </m:sup>
                    </m:sSup>
                    <m:r>
                      <a:rPr lang="en-US" b="1" i="1">
                        <a:solidFill>
                          <a:schemeClr val="tx2">
                            <a:lumMod val="75000"/>
                          </a:schemeClr>
                        </a:solidFill>
                        <a:latin typeface="Cambria Math" panose="02040503050406030204" pitchFamily="18" charset="0"/>
                      </a:rPr>
                      <m:t> </m:t>
                    </m:r>
                  </m:oMath>
                </a14:m>
                <a:r>
                  <a:rPr lang="en-US" dirty="0">
                    <a:solidFill>
                      <a:schemeClr val="tx2">
                        <a:lumMod val="75000"/>
                      </a:schemeClr>
                    </a:solidFill>
                    <a:latin typeface="+mj-lt"/>
                  </a:rPr>
                  <a:t> of compatible networks:</a:t>
                </a:r>
                <a:endParaRPr lang="en-US" dirty="0">
                  <a:solidFill>
                    <a:schemeClr val="tx2">
                      <a:lumMod val="75000"/>
                    </a:schemeClr>
                  </a:solidFill>
                </a:endParaRPr>
              </a:p>
              <a:p>
                <a:pPr lvl="1"/>
                <a:r>
                  <a:rPr lang="en-US" sz="2200" dirty="0"/>
                  <a:t>Take unions for neurons, output neurons, internal neurons.</a:t>
                </a:r>
              </a:p>
              <a:p>
                <a:pPr lvl="1"/>
                <a:r>
                  <a:rPr lang="en-US" sz="2200" dirty="0"/>
                  <a:t>An input neuron of one network that is an output of the other becomes an output in </a:t>
                </a:r>
                <a14:m>
                  <m:oMath xmlns:m="http://schemas.openxmlformats.org/officeDocument/2006/math">
                    <m:r>
                      <a:rPr lang="en-US" sz="2200" b="1" i="1">
                        <a:latin typeface="Cambria Math" panose="02040503050406030204" pitchFamily="18" charset="0"/>
                      </a:rPr>
                      <m:t>𝑵</m:t>
                    </m:r>
                    <m:r>
                      <a:rPr lang="en-US" sz="2200" b="0" i="0" smtClean="0">
                        <a:latin typeface="Cambria Math" panose="02040503050406030204" pitchFamily="18" charset="0"/>
                      </a:rPr>
                      <m:t>;</m:t>
                    </m:r>
                  </m:oMath>
                </a14:m>
                <a:r>
                  <a:rPr lang="en-US" sz="2200" dirty="0"/>
                  <a:t> other inputs remain inputs in </a:t>
                </a:r>
                <a14:m>
                  <m:oMath xmlns:m="http://schemas.openxmlformats.org/officeDocument/2006/math">
                    <m:r>
                      <a:rPr lang="en-US" sz="2200" b="1" i="1">
                        <a:latin typeface="Cambria Math" panose="02040503050406030204" pitchFamily="18" charset="0"/>
                      </a:rPr>
                      <m:t>𝑵</m:t>
                    </m:r>
                  </m:oMath>
                </a14:m>
                <a:r>
                  <a:rPr lang="en-US" sz="2200" dirty="0"/>
                  <a:t>.</a:t>
                </a:r>
              </a:p>
              <a:p>
                <a:pPr lvl="1"/>
                <a:r>
                  <a:rPr lang="en-US" sz="2200" dirty="0">
                    <a:solidFill>
                      <a:schemeClr val="tx1"/>
                    </a:solidFill>
                  </a:rPr>
                  <a:t>Take union </a:t>
                </a:r>
                <a:r>
                  <a:rPr lang="en-US" sz="2200" dirty="0"/>
                  <a:t>for the </a:t>
                </a:r>
                <a:r>
                  <a:rPr lang="en-US" sz="2200" dirty="0">
                    <a:solidFill>
                      <a:schemeClr val="tx1"/>
                    </a:solidFill>
                  </a:rPr>
                  <a:t>edges.</a:t>
                </a:r>
              </a:p>
              <a:p>
                <a:pPr lvl="1"/>
                <a:r>
                  <a:rPr lang="en-US" sz="2200" dirty="0">
                    <a:solidFill>
                      <a:schemeClr val="tx1"/>
                    </a:solidFill>
                  </a:rPr>
                  <a:t>Initial </a:t>
                </a:r>
                <a:r>
                  <a:rPr lang="en-US" sz="2200" dirty="0"/>
                  <a:t>non-input</a:t>
                </a:r>
                <a:r>
                  <a:rPr lang="en-US" sz="2200" dirty="0">
                    <a:solidFill>
                      <a:schemeClr val="tx1"/>
                    </a:solidFill>
                  </a:rPr>
                  <a:t> firing patter</a:t>
                </a:r>
                <a:r>
                  <a:rPr lang="en-US" sz="2200" dirty="0"/>
                  <a:t>n of </a:t>
                </a:r>
                <a14:m>
                  <m:oMath xmlns:m="http://schemas.openxmlformats.org/officeDocument/2006/math">
                    <m:r>
                      <a:rPr lang="en-US" sz="2200" b="1" i="1">
                        <a:latin typeface="Cambria Math" panose="02040503050406030204" pitchFamily="18" charset="0"/>
                      </a:rPr>
                      <m:t>𝑵</m:t>
                    </m:r>
                  </m:oMath>
                </a14:m>
                <a:r>
                  <a:rPr lang="en-US" sz="2200" dirty="0">
                    <a:solidFill>
                      <a:schemeClr val="tx1"/>
                    </a:solidFill>
                  </a:rPr>
                  <a:t> </a:t>
                </a:r>
                <a:r>
                  <a:rPr lang="en-US" sz="2200" dirty="0"/>
                  <a:t>is</a:t>
                </a:r>
                <a:r>
                  <a:rPr lang="en-US" sz="2200" dirty="0">
                    <a:solidFill>
                      <a:schemeClr val="tx1"/>
                    </a:solidFill>
                  </a:rPr>
                  <a:t> inherited from those of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𝟏</m:t>
                        </m:r>
                      </m:sup>
                    </m:sSup>
                    <m:r>
                      <a:rPr lang="en-US" sz="2200" i="1">
                        <a:latin typeface="Cambria Math" panose="02040503050406030204" pitchFamily="18" charset="0"/>
                      </a:rPr>
                      <m:t> </m:t>
                    </m:r>
                  </m:oMath>
                </a14:m>
                <a:r>
                  <a:rPr lang="en-US" sz="2200" dirty="0"/>
                  <a:t>and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𝑵</m:t>
                        </m:r>
                      </m:e>
                      <m:sup>
                        <m:r>
                          <a:rPr lang="en-US" sz="2200" b="1" i="1">
                            <a:latin typeface="Cambria Math" panose="02040503050406030204" pitchFamily="18" charset="0"/>
                          </a:rPr>
                          <m:t>𝟐</m:t>
                        </m:r>
                      </m:sup>
                    </m:sSup>
                    <m:r>
                      <a:rPr lang="en-US" sz="2200" b="1" i="1">
                        <a:latin typeface="Cambria Math" panose="02040503050406030204" pitchFamily="18" charset="0"/>
                      </a:rPr>
                      <m:t>.</m:t>
                    </m:r>
                  </m:oMath>
                </a14:m>
                <a:r>
                  <a:rPr lang="en-US" sz="2200" dirty="0">
                    <a:solidFill>
                      <a:schemeClr val="tx1"/>
                    </a:solidFill>
                  </a:rPr>
                  <a:t> </a:t>
                </a:r>
              </a:p>
              <a:p>
                <a:endParaRPr lang="en-US" dirty="0">
                  <a:solidFill>
                    <a:schemeClr val="tx2">
                      <a:lumMod val="75000"/>
                    </a:schemeClr>
                  </a:solidFill>
                </a:endParaRPr>
              </a:p>
            </p:txBody>
          </p:sp>
        </mc:Choice>
        <mc:Fallback xmlns="">
          <p:sp>
            <p:nvSpPr>
              <p:cNvPr id="3" name="Content Placeholder 2">
                <a:extLst>
                  <a:ext uri="{FF2B5EF4-FFF2-40B4-BE49-F238E27FC236}">
                    <a16:creationId xmlns:a16="http://schemas.microsoft.com/office/drawing/2014/main" id="{F344E7B6-F727-4FB7-A8FA-DB05A2470234}"/>
                  </a:ext>
                </a:extLst>
              </p:cNvPr>
              <p:cNvSpPr>
                <a:spLocks noGrp="1" noRot="1" noChangeAspect="1" noMove="1" noResize="1" noEditPoints="1" noAdjustHandles="1" noChangeArrowheads="1" noChangeShapeType="1" noTextEdit="1"/>
              </p:cNvSpPr>
              <p:nvPr>
                <p:ph idx="1"/>
              </p:nvPr>
            </p:nvSpPr>
            <p:spPr>
              <a:xfrm>
                <a:off x="228600" y="1524000"/>
                <a:ext cx="8686800" cy="5105400"/>
              </a:xfrm>
              <a:blipFill>
                <a:blip r:embed="rId4"/>
                <a:stretch>
                  <a:fillRect l="-632" t="-835"/>
                </a:stretch>
              </a:blipFill>
            </p:spPr>
            <p:txBody>
              <a:bodyPr/>
              <a:lstStyle/>
              <a:p>
                <a:r>
                  <a:rPr lang="en-US">
                    <a:noFill/>
                  </a:rPr>
                  <a:t> </a:t>
                </a:r>
              </a:p>
            </p:txBody>
          </p:sp>
        </mc:Fallback>
      </mc:AlternateContent>
    </p:spTree>
    <p:extLst>
      <p:ext uri="{BB962C8B-B14F-4D97-AF65-F5344CB8AC3E}">
        <p14:creationId xmlns:p14="http://schemas.microsoft.com/office/powerpoint/2010/main" val="1221612284"/>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228600" y="1371600"/>
            <a:ext cx="3581400" cy="5105400"/>
          </a:xfrm>
        </p:spPr>
        <p:txBody>
          <a:bodyPr>
            <a:normAutofit/>
          </a:bodyPr>
          <a:lstStyle/>
          <a:p>
            <a:endParaRPr lang="en-US" dirty="0">
              <a:solidFill>
                <a:schemeClr val="tx2">
                  <a:lumMod val="75000"/>
                </a:schemeClr>
              </a:solidFill>
            </a:endParaRPr>
          </a:p>
        </p:txBody>
      </p:sp>
      <p:sp>
        <p:nvSpPr>
          <p:cNvPr id="4" name="Title 1"/>
          <p:cNvSpPr txBox="1">
            <a:spLocks/>
          </p:cNvSpPr>
          <p:nvPr/>
        </p:nvSpPr>
        <p:spPr>
          <a:xfrm>
            <a:off x="469272" y="381000"/>
            <a:ext cx="8229600"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Acyclic composition</a:t>
            </a:r>
          </a:p>
        </p:txBody>
      </p:sp>
      <mc:AlternateContent xmlns:mc="http://schemas.openxmlformats.org/markup-compatibility/2006" xmlns:a14="http://schemas.microsoft.com/office/drawing/2010/main">
        <mc:Choice Requires="a14">
          <p:sp>
            <p:nvSpPr>
              <p:cNvPr id="23" name="Content Placeholder 2"/>
              <p:cNvSpPr txBox="1">
                <a:spLocks/>
              </p:cNvSpPr>
              <p:nvPr/>
            </p:nvSpPr>
            <p:spPr>
              <a:xfrm>
                <a:off x="3927961" y="1676400"/>
                <a:ext cx="4841382" cy="4953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Add compatibility restriction:   No output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r>
                      <a:rPr lang="en-US" b="1" i="1">
                        <a:latin typeface="Cambria Math" panose="02040503050406030204" pitchFamily="18" charset="0"/>
                      </a:rPr>
                      <m:t> </m:t>
                    </m:r>
                  </m:oMath>
                </a14:m>
                <a:r>
                  <a:rPr lang="en-US" dirty="0"/>
                  <a:t>is an input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0" i="0" smtClean="0">
                        <a:latin typeface="Cambria Math" panose="02040503050406030204" pitchFamily="18" charset="0"/>
                      </a:rPr>
                      <m:t>.</m:t>
                    </m:r>
                  </m:oMath>
                </a14:m>
                <a:endParaRPr lang="en-US" b="0" dirty="0"/>
              </a:p>
              <a:p>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has inputs only from the environment, outputs can go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and the environment.</a:t>
                </a:r>
              </a:p>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𝟐</m:t>
                        </m:r>
                      </m:sup>
                    </m:sSup>
                  </m:oMath>
                </a14:m>
                <a:r>
                  <a:rPr lang="en-US" dirty="0"/>
                  <a:t> may have inputs from</a:t>
                </a:r>
                <a14:m>
                  <m:oMath xmlns:m="http://schemas.openxmlformats.org/officeDocument/2006/math">
                    <m:sSup>
                      <m:sSupPr>
                        <m:ctrlPr>
                          <a:rPr lang="en-US" b="1"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and the environment, outputs can go only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𝟐</m:t>
                        </m:r>
                      </m:sup>
                    </m:sSup>
                  </m:oMath>
                </a14:m>
                <a:r>
                  <a:rPr lang="en-US" dirty="0"/>
                  <a:t> and the environment.</a:t>
                </a:r>
              </a:p>
              <a:p>
                <a:endParaRPr lang="en-US" dirty="0"/>
              </a:p>
            </p:txBody>
          </p:sp>
        </mc:Choice>
        <mc:Fallback xmlns="">
          <p:sp>
            <p:nvSpPr>
              <p:cNvPr id="23" name="Content Placeholder 2"/>
              <p:cNvSpPr txBox="1">
                <a:spLocks noRot="1" noChangeAspect="1" noMove="1" noResize="1" noEditPoints="1" noAdjustHandles="1" noChangeArrowheads="1" noChangeShapeType="1" noTextEdit="1"/>
              </p:cNvSpPr>
              <p:nvPr/>
            </p:nvSpPr>
            <p:spPr>
              <a:xfrm>
                <a:off x="3927961" y="1676400"/>
                <a:ext cx="4841382" cy="4953000"/>
              </a:xfrm>
              <a:prstGeom prst="rect">
                <a:avLst/>
              </a:prstGeom>
              <a:blipFill>
                <a:blip r:embed="rId3"/>
                <a:stretch>
                  <a:fillRect l="-1132" t="-861" r="-2893"/>
                </a:stretch>
              </a:blipFill>
            </p:spPr>
            <p:txBody>
              <a:bodyPr/>
              <a:lstStyle/>
              <a:p>
                <a:r>
                  <a:rPr lang="en-US">
                    <a:noFill/>
                  </a:rPr>
                  <a:t> </a:t>
                </a:r>
              </a:p>
            </p:txBody>
          </p:sp>
        </mc:Fallback>
      </mc:AlternateContent>
      <p:cxnSp>
        <p:nvCxnSpPr>
          <p:cNvPr id="49" name="Straight Arrow Connector 48"/>
          <p:cNvCxnSpPr/>
          <p:nvPr/>
        </p:nvCxnSpPr>
        <p:spPr>
          <a:xfrm>
            <a:off x="1149737" y="4716372"/>
            <a:ext cx="0" cy="3416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069228" y="4702123"/>
            <a:ext cx="0" cy="3558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65" idx="0"/>
          </p:cNvCxnSpPr>
          <p:nvPr/>
        </p:nvCxnSpPr>
        <p:spPr>
          <a:xfrm>
            <a:off x="2831367" y="3129878"/>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149737" y="3713857"/>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CAE52BB-376C-4710-A939-70199D87DB33}"/>
              </a:ext>
            </a:extLst>
          </p:cNvPr>
          <p:cNvCxnSpPr/>
          <p:nvPr/>
        </p:nvCxnSpPr>
        <p:spPr>
          <a:xfrm>
            <a:off x="917444" y="4107768"/>
            <a:ext cx="0" cy="3416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FFDE603-A7C4-45BA-97E4-F7AC978D2FF5}"/>
              </a:ext>
            </a:extLst>
          </p:cNvPr>
          <p:cNvCxnSpPr/>
          <p:nvPr/>
        </p:nvCxnSpPr>
        <p:spPr>
          <a:xfrm>
            <a:off x="2836935" y="4093519"/>
            <a:ext cx="0" cy="3558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0B4DA79-16CC-4C51-B6DB-3DDB9DE9DE6F}"/>
              </a:ext>
            </a:extLst>
          </p:cNvPr>
          <p:cNvCxnSpPr/>
          <p:nvPr/>
        </p:nvCxnSpPr>
        <p:spPr>
          <a:xfrm>
            <a:off x="2833965" y="3116139"/>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811D395-4431-4DFE-9F83-F6CECB8A121F}"/>
              </a:ext>
            </a:extLst>
          </p:cNvPr>
          <p:cNvGrpSpPr/>
          <p:nvPr/>
        </p:nvGrpSpPr>
        <p:grpSpPr>
          <a:xfrm>
            <a:off x="481259" y="1371600"/>
            <a:ext cx="2749773" cy="4746673"/>
            <a:chOff x="481259" y="1371600"/>
            <a:chExt cx="2749773" cy="4746673"/>
          </a:xfrm>
        </p:grpSpPr>
        <p:grpSp>
          <p:nvGrpSpPr>
            <p:cNvPr id="6" name="Group 5">
              <a:extLst>
                <a:ext uri="{FF2B5EF4-FFF2-40B4-BE49-F238E27FC236}">
                  <a16:creationId xmlns:a16="http://schemas.microsoft.com/office/drawing/2014/main" id="{ED538EFA-2D0B-43F3-9095-904EE76E2C58}"/>
                </a:ext>
              </a:extLst>
            </p:cNvPr>
            <p:cNvGrpSpPr/>
            <p:nvPr/>
          </p:nvGrpSpPr>
          <p:grpSpPr>
            <a:xfrm>
              <a:off x="481259" y="1371600"/>
              <a:ext cx="2749773" cy="4746673"/>
              <a:chOff x="716150" y="1966465"/>
              <a:chExt cx="2749773" cy="4746673"/>
            </a:xfrm>
          </p:grpSpPr>
          <mc:AlternateContent xmlns:mc="http://schemas.openxmlformats.org/markup-compatibility/2006" xmlns:a14="http://schemas.microsoft.com/office/drawing/2010/main">
            <mc:Choice Requires="a14">
              <p:sp>
                <p:nvSpPr>
                  <p:cNvPr id="24" name="Rectangle 23"/>
                  <p:cNvSpPr/>
                  <p:nvPr/>
                </p:nvSpPr>
                <p:spPr>
                  <a:xfrm>
                    <a:off x="732388" y="4971391"/>
                    <a:ext cx="2733535" cy="711481"/>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 </a:t>
                    </a:r>
                    <a14:m>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a:solidFill>
                                  <a:schemeClr val="tx1"/>
                                </a:solidFill>
                                <a:latin typeface="Cambria Math" panose="02040503050406030204" pitchFamily="18" charset="0"/>
                              </a:rPr>
                              <m:t>𝑵</m:t>
                            </m:r>
                          </m:e>
                          <m:sup>
                            <m:r>
                              <a:rPr lang="en-US" sz="2400" b="1" i="1">
                                <a:solidFill>
                                  <a:schemeClr val="tx1"/>
                                </a:solidFill>
                                <a:latin typeface="Cambria Math" panose="02040503050406030204" pitchFamily="18" charset="0"/>
                              </a:rPr>
                              <m:t>𝟐</m:t>
                            </m:r>
                          </m:sup>
                        </m:sSup>
                      </m:oMath>
                    </a14:m>
                    <a:endParaRPr lang="en-US" sz="2400"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732388" y="4971391"/>
                    <a:ext cx="2733535" cy="711481"/>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2756469" y="6058421"/>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2756469" y="6058421"/>
                    <a:ext cx="619579" cy="654717"/>
                  </a:xfrm>
                  <a:prstGeom prst="ellipse">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1822878" y="604753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1822878" y="6047535"/>
                    <a:ext cx="619579" cy="654717"/>
                  </a:xfrm>
                  <a:prstGeom prst="ellipse">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848115" y="604753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848115" y="6047535"/>
                    <a:ext cx="619579" cy="654717"/>
                  </a:xfrm>
                  <a:prstGeom prst="ellipse">
                    <a:avLst/>
                  </a:prstGeom>
                  <a:blipFill>
                    <a:blip r:embed="rId7"/>
                    <a:stretch>
                      <a:fillRect/>
                    </a:stretch>
                  </a:blipFill>
                  <a:ln>
                    <a:solidFill>
                      <a:schemeClr val="tx1">
                        <a:lumMod val="50000"/>
                        <a:lumOff val="50000"/>
                      </a:schemeClr>
                    </a:solidFill>
                  </a:ln>
                </p:spPr>
                <p:txBody>
                  <a:bodyPr/>
                  <a:lstStyle/>
                  <a:p>
                    <a:r>
                      <a:rPr lang="en-US">
                        <a:noFill/>
                      </a:rPr>
                      <a:t> </a:t>
                    </a:r>
                  </a:p>
                </p:txBody>
              </p:sp>
            </mc:Fallback>
          </mc:AlternateContent>
          <p:grpSp>
            <p:nvGrpSpPr>
              <p:cNvPr id="56" name="Group 55"/>
              <p:cNvGrpSpPr/>
              <p:nvPr/>
            </p:nvGrpSpPr>
            <p:grpSpPr>
              <a:xfrm>
                <a:off x="716150" y="1966465"/>
                <a:ext cx="2733535" cy="2760793"/>
                <a:chOff x="5530279" y="2395913"/>
                <a:chExt cx="2733535" cy="2760793"/>
              </a:xfrm>
            </p:grpSpPr>
            <p:cxnSp>
              <p:nvCxnSpPr>
                <p:cNvPr id="57" name="Straight Arrow Connector 56"/>
                <p:cNvCxnSpPr/>
                <p:nvPr/>
              </p:nvCxnSpPr>
              <p:spPr>
                <a:xfrm>
                  <a:off x="6946748" y="3050631"/>
                  <a:ext cx="3017" cy="360716"/>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58" name="Group 57"/>
                <p:cNvGrpSpPr/>
                <p:nvPr/>
              </p:nvGrpSpPr>
              <p:grpSpPr>
                <a:xfrm>
                  <a:off x="5530279" y="2395913"/>
                  <a:ext cx="2733535" cy="2760793"/>
                  <a:chOff x="5530279" y="2395913"/>
                  <a:chExt cx="2733535" cy="2760793"/>
                </a:xfrm>
              </p:grpSpPr>
              <p:cxnSp>
                <p:nvCxnSpPr>
                  <p:cNvPr id="59" name="Straight Arrow Connector 58"/>
                  <p:cNvCxnSpPr/>
                  <p:nvPr/>
                </p:nvCxnSpPr>
                <p:spPr>
                  <a:xfrm>
                    <a:off x="7883356" y="3061518"/>
                    <a:ext cx="0" cy="349829"/>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5530279" y="2395913"/>
                    <a:ext cx="2733535" cy="2760793"/>
                    <a:chOff x="5530279" y="2395913"/>
                    <a:chExt cx="2733535" cy="2760793"/>
                  </a:xfrm>
                </p:grpSpPr>
                <p:grpSp>
                  <p:nvGrpSpPr>
                    <p:cNvPr id="61" name="Group 60"/>
                    <p:cNvGrpSpPr/>
                    <p:nvPr/>
                  </p:nvGrpSpPr>
                  <p:grpSpPr>
                    <a:xfrm>
                      <a:off x="5530279" y="3061519"/>
                      <a:ext cx="2733535" cy="1061309"/>
                      <a:chOff x="579393" y="1467655"/>
                      <a:chExt cx="3229021" cy="890601"/>
                    </a:xfrm>
                  </p:grpSpPr>
                  <mc:AlternateContent xmlns:mc="http://schemas.openxmlformats.org/markup-compatibility/2006" xmlns:a14="http://schemas.microsoft.com/office/drawing/2010/main">
                    <mc:Choice Requires="a14">
                      <p:sp>
                        <p:nvSpPr>
                          <p:cNvPr id="71" name="Rectangle 70"/>
                          <p:cNvSpPr/>
                          <p:nvPr/>
                        </p:nvSpPr>
                        <p:spPr>
                          <a:xfrm>
                            <a:off x="579393" y="1761214"/>
                            <a:ext cx="3229021" cy="597042"/>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 </a:t>
                            </a:r>
                            <a14:m>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a:solidFill>
                                          <a:schemeClr val="tx1"/>
                                        </a:solidFill>
                                        <a:latin typeface="Cambria Math" panose="02040503050406030204" pitchFamily="18" charset="0"/>
                                      </a:rPr>
                                      <m:t>𝑵</m:t>
                                    </m:r>
                                  </m:e>
                                  <m:sup>
                                    <m:r>
                                      <a:rPr lang="en-US" sz="2400" b="1" i="1">
                                        <a:solidFill>
                                          <a:schemeClr val="tx1"/>
                                        </a:solidFill>
                                        <a:latin typeface="Cambria Math" panose="02040503050406030204" pitchFamily="18" charset="0"/>
                                      </a:rPr>
                                      <m:t>𝟏</m:t>
                                    </m:r>
                                  </m:sup>
                                </m:sSup>
                              </m:oMath>
                            </a14:m>
                            <a:endParaRPr lang="en-US" sz="2400"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a:off x="579393" y="1761214"/>
                            <a:ext cx="3229021" cy="597042"/>
                          </a:xfrm>
                          <a:prstGeom prst="rect">
                            <a:avLst/>
                          </a:prstGeom>
                          <a:blipFill>
                            <a:blip r:embed="rId8"/>
                            <a:stretch>
                              <a:fillRect/>
                            </a:stretch>
                          </a:blipFill>
                          <a:ln>
                            <a:solidFill>
                              <a:schemeClr val="tx1"/>
                            </a:solidFill>
                          </a:ln>
                        </p:spPr>
                        <p:txBody>
                          <a:bodyPr/>
                          <a:lstStyle/>
                          <a:p>
                            <a:r>
                              <a:rPr lang="en-US">
                                <a:noFill/>
                              </a:rPr>
                              <a:t> </a:t>
                            </a:r>
                          </a:p>
                        </p:txBody>
                      </p:sp>
                    </mc:Fallback>
                  </mc:AlternateContent>
                  <p:cxnSp>
                    <p:nvCxnSpPr>
                      <p:cNvPr id="72" name="Straight Arrow Connector 71"/>
                      <p:cNvCxnSpPr/>
                      <p:nvPr/>
                    </p:nvCxnSpPr>
                    <p:spPr>
                      <a:xfrm flipH="1">
                        <a:off x="1117587" y="1467655"/>
                        <a:ext cx="10777" cy="293559"/>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Oval 61"/>
                        <p:cNvSpPr/>
                        <p:nvPr/>
                      </p:nvSpPr>
                      <p:spPr>
                        <a:xfrm>
                          <a:off x="7573567" y="2395914"/>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7573567" y="2395914"/>
                          <a:ext cx="619579" cy="654717"/>
                        </a:xfrm>
                        <a:prstGeom prst="ellipse">
                          <a:avLst/>
                        </a:prstGeom>
                        <a:blipFill rotWithShape="0">
                          <a:blip r:embed="rId9"/>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6639976" y="2406801"/>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63" name="Oval 62"/>
                        <p:cNvSpPr>
                          <a:spLocks noRot="1" noChangeAspect="1" noMove="1" noResize="1" noEditPoints="1" noAdjustHandles="1" noChangeArrowheads="1" noChangeShapeType="1" noTextEdit="1"/>
                        </p:cNvSpPr>
                        <p:nvPr/>
                      </p:nvSpPr>
                      <p:spPr>
                        <a:xfrm>
                          <a:off x="6639976" y="2406801"/>
                          <a:ext cx="619579" cy="654717"/>
                        </a:xfrm>
                        <a:prstGeom prst="ellipse">
                          <a:avLst/>
                        </a:prstGeom>
                        <a:blipFill rotWithShape="0">
                          <a:blip r:embed="rId10"/>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p:cNvSpPr/>
                        <p:nvPr/>
                      </p:nvSpPr>
                      <p:spPr>
                        <a:xfrm>
                          <a:off x="5676100" y="2395913"/>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64" name="Oval 63"/>
                        <p:cNvSpPr>
                          <a:spLocks noRot="1" noChangeAspect="1" noMove="1" noResize="1" noEditPoints="1" noAdjustHandles="1" noChangeArrowheads="1" noChangeShapeType="1" noTextEdit="1"/>
                        </p:cNvSpPr>
                        <p:nvPr/>
                      </p:nvSpPr>
                      <p:spPr>
                        <a:xfrm>
                          <a:off x="5676100" y="2395913"/>
                          <a:ext cx="619579" cy="654717"/>
                        </a:xfrm>
                        <a:prstGeom prst="ellipse">
                          <a:avLst/>
                        </a:prstGeom>
                        <a:blipFill rotWithShape="0">
                          <a:blip r:embed="rId11"/>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p:cNvSpPr/>
                        <p:nvPr/>
                      </p:nvSpPr>
                      <p:spPr>
                        <a:xfrm>
                          <a:off x="7573567" y="4501989"/>
                          <a:ext cx="619579" cy="654717"/>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𝑦</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65" name="Oval 64"/>
                        <p:cNvSpPr>
                          <a:spLocks noRot="1" noChangeAspect="1" noMove="1" noResize="1" noEditPoints="1" noAdjustHandles="1" noChangeArrowheads="1" noChangeShapeType="1" noTextEdit="1"/>
                        </p:cNvSpPr>
                        <p:nvPr/>
                      </p:nvSpPr>
                      <p:spPr>
                        <a:xfrm>
                          <a:off x="7573567" y="4501989"/>
                          <a:ext cx="619579" cy="654717"/>
                        </a:xfrm>
                        <a:prstGeom prst="ellipse">
                          <a:avLst/>
                        </a:prstGeom>
                        <a:blipFill rotWithShape="0">
                          <a:blip r:embed="rId12"/>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Oval 66"/>
                        <p:cNvSpPr/>
                        <p:nvPr/>
                      </p:nvSpPr>
                      <p:spPr>
                        <a:xfrm>
                          <a:off x="5665213" y="4491103"/>
                          <a:ext cx="619579" cy="654717"/>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𝑦</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665213" y="4491103"/>
                          <a:ext cx="619579" cy="654717"/>
                        </a:xfrm>
                        <a:prstGeom prst="ellipse">
                          <a:avLst/>
                        </a:prstGeom>
                        <a:blipFill rotWithShape="0">
                          <a:blip r:embed="rId13"/>
                          <a:stretch>
                            <a:fillRect/>
                          </a:stretch>
                        </a:blipFill>
                        <a:ln>
                          <a:solidFill>
                            <a:schemeClr val="tx1">
                              <a:lumMod val="50000"/>
                              <a:lumOff val="50000"/>
                            </a:schemeClr>
                          </a:solidFill>
                        </a:ln>
                      </p:spPr>
                      <p:txBody>
                        <a:bodyPr/>
                        <a:lstStyle/>
                        <a:p>
                          <a:r>
                            <a:rPr lang="en-US">
                              <a:noFill/>
                            </a:rPr>
                            <a:t> </a:t>
                          </a:r>
                        </a:p>
                      </p:txBody>
                    </p:sp>
                  </mc:Fallback>
                </mc:AlternateContent>
              </p:grpSp>
            </p:grpSp>
          </p:grpSp>
          <p:cxnSp>
            <p:nvCxnSpPr>
              <p:cNvPr id="78" name="Straight Arrow Connector 77"/>
              <p:cNvCxnSpPr/>
              <p:nvPr/>
            </p:nvCxnSpPr>
            <p:spPr>
              <a:xfrm>
                <a:off x="3076941" y="5732122"/>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160420" y="5721236"/>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2141110" y="5710623"/>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3FF77585-845F-4DC4-937B-CE77A643EE6A}"/>
                </a:ext>
              </a:extLst>
            </p:cNvPr>
            <p:cNvCxnSpPr/>
            <p:nvPr/>
          </p:nvCxnSpPr>
          <p:spPr>
            <a:xfrm>
              <a:off x="917444" y="3105253"/>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99179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457200" y="1447800"/>
            <a:ext cx="8229600" cy="5029200"/>
          </a:xfrm>
        </p:spPr>
        <p:txBody>
          <a:bodyPr>
            <a:normAutofit/>
          </a:bodyPr>
          <a:lstStyle/>
          <a:p>
            <a:r>
              <a:rPr lang="en-US" dirty="0">
                <a:solidFill>
                  <a:schemeClr val="tx2">
                    <a:lumMod val="75000"/>
                  </a:schemeClr>
                </a:solidFill>
              </a:rPr>
              <a:t>Attention network:  </a:t>
            </a:r>
            <a:r>
              <a:rPr lang="en-US" dirty="0"/>
              <a:t>Processes a sequence of inputs and focuses attention on the “relevant” ones.</a:t>
            </a:r>
          </a:p>
          <a:p>
            <a:r>
              <a:rPr lang="en-US" dirty="0"/>
              <a:t>Uses WTA, Filter sub-networks:</a:t>
            </a:r>
          </a:p>
        </p:txBody>
      </p:sp>
      <p:sp>
        <p:nvSpPr>
          <p:cNvPr id="4" name="Title 1"/>
          <p:cNvSpPr txBox="1">
            <a:spLocks/>
          </p:cNvSpPr>
          <p:nvPr/>
        </p:nvSpPr>
        <p:spPr>
          <a:xfrm>
            <a:off x="228600" y="381000"/>
            <a:ext cx="8686800"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Example:  Attention network using WTA</a:t>
            </a:r>
          </a:p>
        </p:txBody>
      </p:sp>
      <mc:AlternateContent xmlns:mc="http://schemas.openxmlformats.org/markup-compatibility/2006" xmlns:a14="http://schemas.microsoft.com/office/drawing/2010/main">
        <mc:Choice Requires="a14">
          <p:sp>
            <p:nvSpPr>
              <p:cNvPr id="53" name="TextBox 52"/>
              <p:cNvSpPr txBox="1"/>
              <p:nvPr/>
            </p:nvSpPr>
            <p:spPr>
              <a:xfrm>
                <a:off x="4116227" y="5695664"/>
                <a:ext cx="467845" cy="345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116227" y="5695664"/>
                <a:ext cx="467845" cy="345270"/>
              </a:xfrm>
              <a:prstGeom prst="rect">
                <a:avLst/>
              </a:prstGeom>
              <a:blipFill rotWithShape="0">
                <a:blip r:embed="rId4"/>
                <a:stretch>
                  <a:fillRect b="-2807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737B40B-0D12-473F-A988-76B90576A709}"/>
              </a:ext>
            </a:extLst>
          </p:cNvPr>
          <p:cNvGrpSpPr/>
          <p:nvPr/>
        </p:nvGrpSpPr>
        <p:grpSpPr>
          <a:xfrm>
            <a:off x="680340" y="2433914"/>
            <a:ext cx="7783320" cy="4051297"/>
            <a:chOff x="436615" y="2395913"/>
            <a:chExt cx="7783320" cy="4051297"/>
          </a:xfrm>
        </p:grpSpPr>
        <p:sp>
          <p:nvSpPr>
            <p:cNvPr id="65" name="Rectangle 64"/>
            <p:cNvSpPr/>
            <p:nvPr/>
          </p:nvSpPr>
          <p:spPr>
            <a:xfrm>
              <a:off x="1406869" y="3585108"/>
              <a:ext cx="2217237" cy="2862102"/>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WTA</a:t>
              </a:r>
            </a:p>
          </p:txBody>
        </p:sp>
        <mc:AlternateContent xmlns:mc="http://schemas.openxmlformats.org/markup-compatibility/2006" xmlns:a14="http://schemas.microsoft.com/office/drawing/2010/main">
          <mc:Choice Requires="a14">
            <p:sp>
              <p:nvSpPr>
                <p:cNvPr id="66" name="Oval 65"/>
                <p:cNvSpPr/>
                <p:nvPr/>
              </p:nvSpPr>
              <p:spPr>
                <a:xfrm>
                  <a:off x="436615" y="3617218"/>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66" name="Oval 65"/>
                <p:cNvSpPr>
                  <a:spLocks noRot="1" noChangeAspect="1" noMove="1" noResize="1" noEditPoints="1" noAdjustHandles="1" noChangeArrowheads="1" noChangeShapeType="1" noTextEdit="1"/>
                </p:cNvSpPr>
                <p:nvPr/>
              </p:nvSpPr>
              <p:spPr>
                <a:xfrm>
                  <a:off x="436615" y="3617218"/>
                  <a:ext cx="619579" cy="654717"/>
                </a:xfrm>
                <a:prstGeom prst="ellipse">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p:cxnSp>
          <p:nvCxnSpPr>
            <p:cNvPr id="68" name="Straight Arrow Connector 67"/>
            <p:cNvCxnSpPr/>
            <p:nvPr/>
          </p:nvCxnSpPr>
          <p:spPr>
            <a:xfrm>
              <a:off x="1056194" y="4965423"/>
              <a:ext cx="37244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1034422" y="5973917"/>
              <a:ext cx="372446"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66" idx="6"/>
            </p:cNvCxnSpPr>
            <p:nvPr/>
          </p:nvCxnSpPr>
          <p:spPr>
            <a:xfrm flipV="1">
              <a:off x="1056194" y="3944576"/>
              <a:ext cx="350675"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p:cNvSpPr/>
                <p:nvPr/>
              </p:nvSpPr>
              <p:spPr>
                <a:xfrm>
                  <a:off x="4104478" y="3610827"/>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1</m:t>
                            </m:r>
                          </m:sub>
                        </m:sSub>
                      </m:oMath>
                    </m:oMathPara>
                  </a14:m>
                  <a:endParaRPr lang="en-US" sz="2000" b="0" dirty="0"/>
                </a:p>
              </p:txBody>
            </p:sp>
          </mc:Choice>
          <mc:Fallback xmlns="">
            <p:sp>
              <p:nvSpPr>
                <p:cNvPr id="55" name="Oval 54"/>
                <p:cNvSpPr>
                  <a:spLocks noRot="1" noChangeAspect="1" noMove="1" noResize="1" noEditPoints="1" noAdjustHandles="1" noChangeArrowheads="1" noChangeShapeType="1" noTextEdit="1"/>
                </p:cNvSpPr>
                <p:nvPr/>
              </p:nvSpPr>
              <p:spPr>
                <a:xfrm>
                  <a:off x="4104478" y="3610827"/>
                  <a:ext cx="619579" cy="697494"/>
                </a:xfrm>
                <a:prstGeom prst="ellipse">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p:cxnSp>
          <p:nvCxnSpPr>
            <p:cNvPr id="62" name="Straight Arrow Connector 61"/>
            <p:cNvCxnSpPr>
              <a:endCxn id="55" idx="2"/>
            </p:cNvCxnSpPr>
            <p:nvPr/>
          </p:nvCxnSpPr>
          <p:spPr>
            <a:xfrm>
              <a:off x="3624106" y="3959574"/>
              <a:ext cx="480372"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143" idx="2"/>
            </p:cNvCxnSpPr>
            <p:nvPr/>
          </p:nvCxnSpPr>
          <p:spPr>
            <a:xfrm flipH="1">
              <a:off x="3624106" y="5995520"/>
              <a:ext cx="480372"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142" idx="2"/>
              <a:endCxn id="65" idx="3"/>
            </p:cNvCxnSpPr>
            <p:nvPr/>
          </p:nvCxnSpPr>
          <p:spPr>
            <a:xfrm flipH="1" flipV="1">
              <a:off x="3624106" y="5016159"/>
              <a:ext cx="492121" cy="1339"/>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9" name="Oval 118"/>
                <p:cNvSpPr/>
                <p:nvPr/>
              </p:nvSpPr>
              <p:spPr>
                <a:xfrm>
                  <a:off x="436615" y="5689550"/>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19" name="Oval 118"/>
                <p:cNvSpPr>
                  <a:spLocks noRot="1" noChangeAspect="1" noMove="1" noResize="1" noEditPoints="1" noAdjustHandles="1" noChangeArrowheads="1" noChangeShapeType="1" noTextEdit="1"/>
                </p:cNvSpPr>
                <p:nvPr/>
              </p:nvSpPr>
              <p:spPr>
                <a:xfrm>
                  <a:off x="436615" y="5689550"/>
                  <a:ext cx="619579" cy="654717"/>
                </a:xfrm>
                <a:prstGeom prst="ellipse">
                  <a:avLst/>
                </a:prstGeom>
                <a:blipFill>
                  <a:blip r:embed="rId7"/>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Oval 119"/>
                <p:cNvSpPr/>
                <p:nvPr/>
              </p:nvSpPr>
              <p:spPr>
                <a:xfrm>
                  <a:off x="480158" y="4646980"/>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20" name="Oval 119"/>
                <p:cNvSpPr>
                  <a:spLocks noRot="1" noChangeAspect="1" noMove="1" noResize="1" noEditPoints="1" noAdjustHandles="1" noChangeArrowheads="1" noChangeShapeType="1" noTextEdit="1"/>
                </p:cNvSpPr>
                <p:nvPr/>
              </p:nvSpPr>
              <p:spPr>
                <a:xfrm>
                  <a:off x="480158" y="4646980"/>
                  <a:ext cx="619579" cy="654717"/>
                </a:xfrm>
                <a:prstGeom prst="ellipse">
                  <a:avLst/>
                </a:prstGeom>
                <a:blipFill>
                  <a:blip r:embed="rId8"/>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p:cNvSpPr/>
                <p:nvPr/>
              </p:nvSpPr>
              <p:spPr>
                <a:xfrm>
                  <a:off x="4116227" y="4668751"/>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2</m:t>
                            </m:r>
                          </m:sub>
                        </m:sSub>
                      </m:oMath>
                    </m:oMathPara>
                  </a14:m>
                  <a:endParaRPr lang="en-US" sz="2000" b="0" dirty="0"/>
                </a:p>
              </p:txBody>
            </p:sp>
          </mc:Choice>
          <mc:Fallback xmlns="">
            <p:sp>
              <p:nvSpPr>
                <p:cNvPr id="142" name="Oval 141"/>
                <p:cNvSpPr>
                  <a:spLocks noRot="1" noChangeAspect="1" noMove="1" noResize="1" noEditPoints="1" noAdjustHandles="1" noChangeArrowheads="1" noChangeShapeType="1" noTextEdit="1"/>
                </p:cNvSpPr>
                <p:nvPr/>
              </p:nvSpPr>
              <p:spPr>
                <a:xfrm>
                  <a:off x="4116227" y="4668751"/>
                  <a:ext cx="619579" cy="697494"/>
                </a:xfrm>
                <a:prstGeom prst="ellipse">
                  <a:avLst/>
                </a:prstGeom>
                <a:blipFill>
                  <a:blip r:embed="rId9"/>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Oval 142"/>
                <p:cNvSpPr/>
                <p:nvPr/>
              </p:nvSpPr>
              <p:spPr>
                <a:xfrm>
                  <a:off x="4104478" y="5646773"/>
                  <a:ext cx="619579" cy="697494"/>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𝑦</m:t>
                            </m:r>
                          </m:e>
                          <m:sub>
                            <m:r>
                              <a:rPr lang="en-US" sz="2000" b="0" i="1" smtClean="0">
                                <a:solidFill>
                                  <a:schemeClr val="tx1"/>
                                </a:solidFill>
                                <a:latin typeface="Cambria Math"/>
                              </a:rPr>
                              <m:t>3</m:t>
                            </m:r>
                          </m:sub>
                        </m:sSub>
                      </m:oMath>
                    </m:oMathPara>
                  </a14:m>
                  <a:endParaRPr lang="en-US" sz="2000" b="0" dirty="0"/>
                </a:p>
              </p:txBody>
            </p:sp>
          </mc:Choice>
          <mc:Fallback xmlns="">
            <p:sp>
              <p:nvSpPr>
                <p:cNvPr id="143" name="Oval 142"/>
                <p:cNvSpPr>
                  <a:spLocks noRot="1" noChangeAspect="1" noMove="1" noResize="1" noEditPoints="1" noAdjustHandles="1" noChangeArrowheads="1" noChangeShapeType="1" noTextEdit="1"/>
                </p:cNvSpPr>
                <p:nvPr/>
              </p:nvSpPr>
              <p:spPr>
                <a:xfrm>
                  <a:off x="4104478" y="5646773"/>
                  <a:ext cx="619579" cy="697494"/>
                </a:xfrm>
                <a:prstGeom prst="ellipse">
                  <a:avLst/>
                </a:prstGeom>
                <a:blipFill>
                  <a:blip r:embed="rId10"/>
                  <a:stretch>
                    <a:fillRect/>
                  </a:stretch>
                </a:blipFill>
                <a:ln>
                  <a:solidFill>
                    <a:schemeClr val="tx1">
                      <a:lumMod val="50000"/>
                      <a:lumOff val="50000"/>
                    </a:schemeClr>
                  </a:solidFill>
                </a:ln>
              </p:spPr>
              <p:txBody>
                <a:bodyPr/>
                <a:lstStyle/>
                <a:p>
                  <a:r>
                    <a:rPr lang="en-US">
                      <a:noFill/>
                    </a:rPr>
                    <a:t> </a:t>
                  </a:r>
                </a:p>
              </p:txBody>
            </p:sp>
          </mc:Fallback>
        </mc:AlternateContent>
        <p:grpSp>
          <p:nvGrpSpPr>
            <p:cNvPr id="178" name="Group 177"/>
            <p:cNvGrpSpPr/>
            <p:nvPr/>
          </p:nvGrpSpPr>
          <p:grpSpPr>
            <a:xfrm>
              <a:off x="5486400" y="2395913"/>
              <a:ext cx="2733535" cy="4029715"/>
              <a:chOff x="5486400" y="2395913"/>
              <a:chExt cx="2733535" cy="4029715"/>
            </a:xfrm>
          </p:grpSpPr>
          <p:cxnSp>
            <p:nvCxnSpPr>
              <p:cNvPr id="157" name="Straight Arrow Connector 156"/>
              <p:cNvCxnSpPr/>
              <p:nvPr/>
            </p:nvCxnSpPr>
            <p:spPr>
              <a:xfrm>
                <a:off x="6946748" y="3050631"/>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177" name="Group 176"/>
              <p:cNvGrpSpPr/>
              <p:nvPr/>
            </p:nvGrpSpPr>
            <p:grpSpPr>
              <a:xfrm>
                <a:off x="5486400" y="2395913"/>
                <a:ext cx="2733535" cy="4029715"/>
                <a:chOff x="5486400" y="2395913"/>
                <a:chExt cx="2733535" cy="4029715"/>
              </a:xfrm>
            </p:grpSpPr>
            <p:cxnSp>
              <p:nvCxnSpPr>
                <p:cNvPr id="156" name="Straight Arrow Connector 155"/>
                <p:cNvCxnSpPr/>
                <p:nvPr/>
              </p:nvCxnSpPr>
              <p:spPr>
                <a:xfrm>
                  <a:off x="7883356" y="3061518"/>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176" name="Group 175"/>
                <p:cNvGrpSpPr/>
                <p:nvPr/>
              </p:nvGrpSpPr>
              <p:grpSpPr>
                <a:xfrm>
                  <a:off x="5486400" y="2395913"/>
                  <a:ext cx="2733535" cy="4029715"/>
                  <a:chOff x="5486400" y="2395913"/>
                  <a:chExt cx="2733535" cy="4029715"/>
                </a:xfrm>
              </p:grpSpPr>
              <p:grpSp>
                <p:nvGrpSpPr>
                  <p:cNvPr id="96" name="Group 95"/>
                  <p:cNvGrpSpPr/>
                  <p:nvPr/>
                </p:nvGrpSpPr>
                <p:grpSpPr>
                  <a:xfrm>
                    <a:off x="5486400" y="3061518"/>
                    <a:ext cx="2733535" cy="2188982"/>
                    <a:chOff x="527560" y="1467655"/>
                    <a:chExt cx="3229021" cy="1836893"/>
                  </a:xfrm>
                </p:grpSpPr>
                <p:sp>
                  <p:nvSpPr>
                    <p:cNvPr id="107" name="Rectangle 106"/>
                    <p:cNvSpPr/>
                    <p:nvPr/>
                  </p:nvSpPr>
                  <p:spPr>
                    <a:xfrm>
                      <a:off x="527560" y="1906929"/>
                      <a:ext cx="3229021" cy="139761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Filter</a:t>
                      </a:r>
                    </a:p>
                  </p:txBody>
                </p:sp>
                <p:cxnSp>
                  <p:nvCxnSpPr>
                    <p:cNvPr id="116" name="Straight Arrow Connector 115"/>
                    <p:cNvCxnSpPr/>
                    <p:nvPr/>
                  </p:nvCxnSpPr>
                  <p:spPr>
                    <a:xfrm>
                      <a:off x="1128364" y="1467655"/>
                      <a:ext cx="0" cy="43670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Oval 151"/>
                      <p:cNvSpPr/>
                      <p:nvPr/>
                    </p:nvSpPr>
                    <p:spPr>
                      <a:xfrm>
                        <a:off x="7573567" y="2395914"/>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52" name="Oval 151"/>
                      <p:cNvSpPr>
                        <a:spLocks noRot="1" noChangeAspect="1" noMove="1" noResize="1" noEditPoints="1" noAdjustHandles="1" noChangeArrowheads="1" noChangeShapeType="1" noTextEdit="1"/>
                      </p:cNvSpPr>
                      <p:nvPr/>
                    </p:nvSpPr>
                    <p:spPr>
                      <a:xfrm>
                        <a:off x="7573567" y="2395914"/>
                        <a:ext cx="619579" cy="654717"/>
                      </a:xfrm>
                      <a:prstGeom prst="ellipse">
                        <a:avLst/>
                      </a:prstGeom>
                      <a:blipFill rotWithShape="0">
                        <a:blip r:embed="rId11"/>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Oval 152"/>
                      <p:cNvSpPr/>
                      <p:nvPr/>
                    </p:nvSpPr>
                    <p:spPr>
                      <a:xfrm>
                        <a:off x="6639976" y="2406801"/>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53" name="Oval 152"/>
                      <p:cNvSpPr>
                        <a:spLocks noRot="1" noChangeAspect="1" noMove="1" noResize="1" noEditPoints="1" noAdjustHandles="1" noChangeArrowheads="1" noChangeShapeType="1" noTextEdit="1"/>
                      </p:cNvSpPr>
                      <p:nvPr/>
                    </p:nvSpPr>
                    <p:spPr>
                      <a:xfrm>
                        <a:off x="6639976" y="2406801"/>
                        <a:ext cx="619579" cy="654717"/>
                      </a:xfrm>
                      <a:prstGeom prst="ellipse">
                        <a:avLst/>
                      </a:prstGeom>
                      <a:blipFill rotWithShape="0">
                        <a:blip r:embed="rId12"/>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Oval 153"/>
                      <p:cNvSpPr/>
                      <p:nvPr/>
                    </p:nvSpPr>
                    <p:spPr>
                      <a:xfrm>
                        <a:off x="5676100" y="2395913"/>
                        <a:ext cx="619579" cy="654717"/>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𝑤</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154" name="Oval 153"/>
                      <p:cNvSpPr>
                        <a:spLocks noRot="1" noChangeAspect="1" noMove="1" noResize="1" noEditPoints="1" noAdjustHandles="1" noChangeArrowheads="1" noChangeShapeType="1" noTextEdit="1"/>
                      </p:cNvSpPr>
                      <p:nvPr/>
                    </p:nvSpPr>
                    <p:spPr>
                      <a:xfrm>
                        <a:off x="5676100" y="2395913"/>
                        <a:ext cx="619579" cy="654717"/>
                      </a:xfrm>
                      <a:prstGeom prst="ellipse">
                        <a:avLst/>
                      </a:prstGeom>
                      <a:blipFill rotWithShape="0">
                        <a:blip r:embed="rId13"/>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Oval 157"/>
                      <p:cNvSpPr/>
                      <p:nvPr/>
                    </p:nvSpPr>
                    <p:spPr>
                      <a:xfrm>
                        <a:off x="7561629" y="5770911"/>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158" name="Oval 157"/>
                      <p:cNvSpPr>
                        <a:spLocks noRot="1" noChangeAspect="1" noMove="1" noResize="1" noEditPoints="1" noAdjustHandles="1" noChangeArrowheads="1" noChangeShapeType="1" noTextEdit="1"/>
                      </p:cNvSpPr>
                      <p:nvPr/>
                    </p:nvSpPr>
                    <p:spPr>
                      <a:xfrm>
                        <a:off x="7561629" y="5770911"/>
                        <a:ext cx="619579" cy="654717"/>
                      </a:xfrm>
                      <a:prstGeom prst="ellipse">
                        <a:avLst/>
                      </a:prstGeom>
                      <a:blipFill rotWithShape="0">
                        <a:blip r:embed="rId14"/>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Oval 158"/>
                      <p:cNvSpPr/>
                      <p:nvPr/>
                    </p:nvSpPr>
                    <p:spPr>
                      <a:xfrm>
                        <a:off x="6543377" y="5741638"/>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159" name="Oval 158"/>
                      <p:cNvSpPr>
                        <a:spLocks noRot="1" noChangeAspect="1" noMove="1" noResize="1" noEditPoints="1" noAdjustHandles="1" noChangeArrowheads="1" noChangeShapeType="1" noTextEdit="1"/>
                      </p:cNvSpPr>
                      <p:nvPr/>
                    </p:nvSpPr>
                    <p:spPr>
                      <a:xfrm>
                        <a:off x="6543377" y="5741638"/>
                        <a:ext cx="619579" cy="654717"/>
                      </a:xfrm>
                      <a:prstGeom prst="ellipse">
                        <a:avLst/>
                      </a:prstGeom>
                      <a:blipFill rotWithShape="0">
                        <a:blip r:embed="rId1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Oval 159"/>
                      <p:cNvSpPr/>
                      <p:nvPr/>
                    </p:nvSpPr>
                    <p:spPr>
                      <a:xfrm>
                        <a:off x="5579501" y="571357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160" name="Oval 159"/>
                      <p:cNvSpPr>
                        <a:spLocks noRot="1" noChangeAspect="1" noMove="1" noResize="1" noEditPoints="1" noAdjustHandles="1" noChangeArrowheads="1" noChangeShapeType="1" noTextEdit="1"/>
                      </p:cNvSpPr>
                      <p:nvPr/>
                    </p:nvSpPr>
                    <p:spPr>
                      <a:xfrm>
                        <a:off x="5579501" y="5713575"/>
                        <a:ext cx="619579" cy="654717"/>
                      </a:xfrm>
                      <a:prstGeom prst="ellipse">
                        <a:avLst/>
                      </a:prstGeom>
                      <a:blipFill rotWithShape="0">
                        <a:blip r:embed="rId16"/>
                        <a:stretch>
                          <a:fillRect/>
                        </a:stretch>
                      </a:blipFill>
                      <a:ln>
                        <a:solidFill>
                          <a:schemeClr val="tx1">
                            <a:lumMod val="50000"/>
                            <a:lumOff val="50000"/>
                          </a:schemeClr>
                        </a:solidFill>
                      </a:ln>
                    </p:spPr>
                    <p:txBody>
                      <a:bodyPr/>
                      <a:lstStyle/>
                      <a:p>
                        <a:r>
                          <a:rPr lang="en-US">
                            <a:noFill/>
                          </a:rPr>
                          <a:t> </a:t>
                        </a:r>
                      </a:p>
                    </p:txBody>
                  </p:sp>
                </mc:Fallback>
              </mc:AlternateContent>
              <p:cxnSp>
                <p:nvCxnSpPr>
                  <p:cNvPr id="161" name="Straight Arrow Connector 160"/>
                  <p:cNvCxnSpPr/>
                  <p:nvPr/>
                </p:nvCxnSpPr>
                <p:spPr>
                  <a:xfrm>
                    <a:off x="5889290" y="5250500"/>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7883356" y="5250500"/>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6865715" y="5286016"/>
                    <a:ext cx="0" cy="5204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grpSp>
        <p:cxnSp>
          <p:nvCxnSpPr>
            <p:cNvPr id="169" name="Straight Arrow Connector 168"/>
            <p:cNvCxnSpPr>
              <a:stCxn id="55" idx="6"/>
            </p:cNvCxnSpPr>
            <p:nvPr/>
          </p:nvCxnSpPr>
          <p:spPr>
            <a:xfrm>
              <a:off x="4724057" y="3959574"/>
              <a:ext cx="76234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p:nvPr/>
          </p:nvCxnSpPr>
          <p:spPr>
            <a:xfrm flipV="1">
              <a:off x="4724056" y="4646980"/>
              <a:ext cx="762344" cy="3705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flipV="1">
              <a:off x="4724055" y="5181600"/>
              <a:ext cx="762343" cy="7894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67530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2CEC-A422-48CE-8929-5DAFB514BC51}"/>
              </a:ext>
            </a:extLst>
          </p:cNvPr>
          <p:cNvSpPr>
            <a:spLocks noGrp="1"/>
          </p:cNvSpPr>
          <p:nvPr>
            <p:ph type="title"/>
          </p:nvPr>
        </p:nvSpPr>
        <p:spPr>
          <a:xfrm>
            <a:off x="457200" y="381000"/>
            <a:ext cx="8229600" cy="838915"/>
          </a:xfrm>
        </p:spPr>
        <p:txBody>
          <a:bodyPr/>
          <a:lstStyle/>
          <a:p>
            <a:r>
              <a:rPr lang="en-US" dirty="0"/>
              <a:t>Attention network using WTA</a:t>
            </a:r>
          </a:p>
        </p:txBody>
      </p:sp>
      <p:grpSp>
        <p:nvGrpSpPr>
          <p:cNvPr id="4" name="Group 3">
            <a:extLst>
              <a:ext uri="{FF2B5EF4-FFF2-40B4-BE49-F238E27FC236}">
                <a16:creationId xmlns:a16="http://schemas.microsoft.com/office/drawing/2014/main" id="{524A9EE8-10DF-4D17-A577-7EBA2E2313E4}"/>
              </a:ext>
            </a:extLst>
          </p:cNvPr>
          <p:cNvGrpSpPr/>
          <p:nvPr/>
        </p:nvGrpSpPr>
        <p:grpSpPr>
          <a:xfrm>
            <a:off x="457201" y="1219200"/>
            <a:ext cx="3900456" cy="2971800"/>
            <a:chOff x="4241668" y="3230321"/>
            <a:chExt cx="4728449" cy="3580545"/>
          </a:xfrm>
        </p:grpSpPr>
        <p:grpSp>
          <p:nvGrpSpPr>
            <p:cNvPr id="5" name="Group 4">
              <a:extLst>
                <a:ext uri="{FF2B5EF4-FFF2-40B4-BE49-F238E27FC236}">
                  <a16:creationId xmlns:a16="http://schemas.microsoft.com/office/drawing/2014/main" id="{CFBEE397-65F7-4DA6-984B-EDE8113A5189}"/>
                </a:ext>
              </a:extLst>
            </p:cNvPr>
            <p:cNvGrpSpPr/>
            <p:nvPr/>
          </p:nvGrpSpPr>
          <p:grpSpPr>
            <a:xfrm>
              <a:off x="4241668" y="3230321"/>
              <a:ext cx="4728449" cy="3580545"/>
              <a:chOff x="4241668" y="3230321"/>
              <a:chExt cx="4728449" cy="3580545"/>
            </a:xfrm>
          </p:grpSpPr>
          <p:sp>
            <p:nvSpPr>
              <p:cNvPr id="7" name="TextBox 6">
                <a:extLst>
                  <a:ext uri="{FF2B5EF4-FFF2-40B4-BE49-F238E27FC236}">
                    <a16:creationId xmlns:a16="http://schemas.microsoft.com/office/drawing/2014/main" id="{08AA54D6-6080-47D0-A7C6-785DD7374117}"/>
                  </a:ext>
                </a:extLst>
              </p:cNvPr>
              <p:cNvSpPr txBox="1"/>
              <p:nvPr/>
            </p:nvSpPr>
            <p:spPr>
              <a:xfrm>
                <a:off x="4985986" y="6441534"/>
                <a:ext cx="312906" cy="369332"/>
              </a:xfrm>
              <a:prstGeom prst="rect">
                <a:avLst/>
              </a:prstGeom>
              <a:noFill/>
            </p:spPr>
            <p:txBody>
              <a:bodyPr wrap="none" rtlCol="0">
                <a:spAutoFit/>
              </a:bodyPr>
              <a:lstStyle/>
              <a:p>
                <a:r>
                  <a:rPr lang="en-US" dirty="0"/>
                  <a:t>2</a:t>
                </a:r>
              </a:p>
            </p:txBody>
          </p:sp>
          <p:grpSp>
            <p:nvGrpSpPr>
              <p:cNvPr id="8" name="Group 7">
                <a:extLst>
                  <a:ext uri="{FF2B5EF4-FFF2-40B4-BE49-F238E27FC236}">
                    <a16:creationId xmlns:a16="http://schemas.microsoft.com/office/drawing/2014/main" id="{0EB211EA-C2F3-4905-BA52-A64A9E194967}"/>
                  </a:ext>
                </a:extLst>
              </p:cNvPr>
              <p:cNvGrpSpPr/>
              <p:nvPr/>
            </p:nvGrpSpPr>
            <p:grpSpPr>
              <a:xfrm>
                <a:off x="4241668" y="3230321"/>
                <a:ext cx="4728449" cy="3427946"/>
                <a:chOff x="4241668" y="3230321"/>
                <a:chExt cx="4728449" cy="3427946"/>
              </a:xfrm>
            </p:grpSpPr>
            <p:grpSp>
              <p:nvGrpSpPr>
                <p:cNvPr id="9" name="Group 8">
                  <a:extLst>
                    <a:ext uri="{FF2B5EF4-FFF2-40B4-BE49-F238E27FC236}">
                      <a16:creationId xmlns:a16="http://schemas.microsoft.com/office/drawing/2014/main" id="{D59045B0-A094-4290-AA96-2718D25B50AD}"/>
                    </a:ext>
                  </a:extLst>
                </p:cNvPr>
                <p:cNvGrpSpPr/>
                <p:nvPr/>
              </p:nvGrpSpPr>
              <p:grpSpPr>
                <a:xfrm>
                  <a:off x="4241668" y="3230321"/>
                  <a:ext cx="4728449" cy="3427946"/>
                  <a:chOff x="382189" y="538291"/>
                  <a:chExt cx="5371048" cy="4213699"/>
                </a:xfrm>
              </p:grpSpPr>
              <p:grpSp>
                <p:nvGrpSpPr>
                  <p:cNvPr id="14" name="Group 13">
                    <a:extLst>
                      <a:ext uri="{FF2B5EF4-FFF2-40B4-BE49-F238E27FC236}">
                        <a16:creationId xmlns:a16="http://schemas.microsoft.com/office/drawing/2014/main" id="{952802E4-E6AE-435E-A171-9C9264C2E27C}"/>
                      </a:ext>
                    </a:extLst>
                  </p:cNvPr>
                  <p:cNvGrpSpPr/>
                  <p:nvPr/>
                </p:nvGrpSpPr>
                <p:grpSpPr>
                  <a:xfrm>
                    <a:off x="786448" y="3267779"/>
                    <a:ext cx="4527621" cy="1484211"/>
                    <a:chOff x="786448" y="3267779"/>
                    <a:chExt cx="4527621" cy="1484211"/>
                  </a:xfrm>
                </p:grpSpPr>
                <p:sp>
                  <p:nvSpPr>
                    <p:cNvPr id="42" name="Oval 41">
                      <a:extLst>
                        <a:ext uri="{FF2B5EF4-FFF2-40B4-BE49-F238E27FC236}">
                          <a16:creationId xmlns:a16="http://schemas.microsoft.com/office/drawing/2014/main" id="{3677F364-733F-4E2A-B20C-6B8B10B51E54}"/>
                        </a:ext>
                      </a:extLst>
                    </p:cNvPr>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A3353D2-27A6-4D46-92FC-8660496DCCBB}"/>
                            </a:ext>
                          </a:extLst>
                        </p:cNvPr>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7"/>
                          <a:stretch>
                            <a:fillRect b="-33333"/>
                          </a:stretch>
                        </a:blipFill>
                      </p:spPr>
                      <p:txBody>
                        <a:bodyPr/>
                        <a:lstStyle/>
                        <a:p>
                          <a:r>
                            <a:rPr lang="en-US">
                              <a:noFill/>
                            </a:rPr>
                            <a:t> </a:t>
                          </a:r>
                        </a:p>
                      </p:txBody>
                    </p:sp>
                  </mc:Fallback>
                </mc:AlternateContent>
                <p:sp>
                  <p:nvSpPr>
                    <p:cNvPr id="44" name="Oval 43">
                      <a:extLst>
                        <a:ext uri="{FF2B5EF4-FFF2-40B4-BE49-F238E27FC236}">
                          <a16:creationId xmlns:a16="http://schemas.microsoft.com/office/drawing/2014/main" id="{F4E04C49-80A4-4BBF-BAB4-595E8253C8D5}"/>
                        </a:ext>
                      </a:extLst>
                    </p:cNvPr>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66D4AF9-7EC2-46C0-8330-41BDAA9ED117}"/>
                        </a:ext>
                      </a:extLst>
                    </p:cNvPr>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BF4DC71-6A0A-4C95-824D-9D1E30D230C7}"/>
                        </a:ext>
                      </a:extLst>
                    </p:cNvPr>
                    <p:cNvSpPr txBox="1"/>
                    <p:nvPr/>
                  </p:nvSpPr>
                  <p:spPr>
                    <a:xfrm>
                      <a:off x="3654160" y="3267779"/>
                      <a:ext cx="538930" cy="707886"/>
                    </a:xfrm>
                    <a:prstGeom prst="rect">
                      <a:avLst/>
                    </a:prstGeom>
                    <a:noFill/>
                  </p:spPr>
                  <p:txBody>
                    <a:bodyPr wrap="none" rtlCol="0">
                      <a:spAutoFit/>
                    </a:bodyPr>
                    <a:lstStyle/>
                    <a:p>
                      <a:r>
                        <a:rPr lang="en-US" sz="4000" dirty="0"/>
                        <a:t>…</a:t>
                      </a:r>
                    </a:p>
                  </p:txBody>
                </p:sp>
                <p:sp>
                  <p:nvSpPr>
                    <p:cNvPr id="47" name="Oval 46">
                      <a:extLst>
                        <a:ext uri="{FF2B5EF4-FFF2-40B4-BE49-F238E27FC236}">
                          <a16:creationId xmlns:a16="http://schemas.microsoft.com/office/drawing/2014/main" id="{E4746B0A-A97A-4EC4-8BDB-C9098797F83C}"/>
                        </a:ext>
                      </a:extLst>
                    </p:cNvPr>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C0C25C5-FE58-4AC5-A474-16D2064DFCEF}"/>
                            </a:ext>
                          </a:extLst>
                        </p:cNvPr>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585F8BF-4C56-4CBF-B6F7-5A29A9934F4C}"/>
                            </a:ext>
                          </a:extLst>
                        </p:cNvPr>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9"/>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86A4BC9-2A87-4739-A857-C3FA9A60A468}"/>
                            </a:ext>
                          </a:extLst>
                        </p:cNvPr>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10"/>
                          <a:stretch>
                            <a:fillRect b="-35849"/>
                          </a:stretch>
                        </a:blipFill>
                      </p:spPr>
                      <p:txBody>
                        <a:bodyPr/>
                        <a:lstStyle/>
                        <a:p>
                          <a:r>
                            <a:rPr lang="en-US">
                              <a:noFill/>
                            </a:rPr>
                            <a:t> </a:t>
                          </a:r>
                        </a:p>
                      </p:txBody>
                    </p:sp>
                  </mc:Fallback>
                </mc:AlternateContent>
                <p:sp>
                  <p:nvSpPr>
                    <p:cNvPr id="51" name="Freeform 46">
                      <a:extLst>
                        <a:ext uri="{FF2B5EF4-FFF2-40B4-BE49-F238E27FC236}">
                          <a16:creationId xmlns:a16="http://schemas.microsoft.com/office/drawing/2014/main" id="{035D6943-F903-4984-A298-F94CC734AB9B}"/>
                        </a:ext>
                      </a:extLst>
                    </p:cNvPr>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47">
                      <a:extLst>
                        <a:ext uri="{FF2B5EF4-FFF2-40B4-BE49-F238E27FC236}">
                          <a16:creationId xmlns:a16="http://schemas.microsoft.com/office/drawing/2014/main" id="{4B57BEA4-2F8E-47DF-81C3-19E4D786853E}"/>
                        </a:ext>
                      </a:extLst>
                    </p:cNvPr>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48">
                      <a:extLst>
                        <a:ext uri="{FF2B5EF4-FFF2-40B4-BE49-F238E27FC236}">
                          <a16:creationId xmlns:a16="http://schemas.microsoft.com/office/drawing/2014/main" id="{0DA4BC8E-3914-4EDA-BC47-E1C376FE77C6}"/>
                        </a:ext>
                      </a:extLst>
                    </p:cNvPr>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49">
                      <a:extLst>
                        <a:ext uri="{FF2B5EF4-FFF2-40B4-BE49-F238E27FC236}">
                          <a16:creationId xmlns:a16="http://schemas.microsoft.com/office/drawing/2014/main" id="{71E78512-CD51-49C0-A755-A3DE8BD6D33C}"/>
                        </a:ext>
                      </a:extLst>
                    </p:cNvPr>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26279DA-D92B-4CAC-B401-DD78CE913397}"/>
                      </a:ext>
                    </a:extLst>
                  </p:cNvPr>
                  <p:cNvGrpSpPr/>
                  <p:nvPr/>
                </p:nvGrpSpPr>
                <p:grpSpPr>
                  <a:xfrm>
                    <a:off x="382189" y="538291"/>
                    <a:ext cx="5371048" cy="3119309"/>
                    <a:chOff x="382189" y="538291"/>
                    <a:chExt cx="5371048" cy="3119309"/>
                  </a:xfrm>
                </p:grpSpPr>
                <p:sp>
                  <p:nvSpPr>
                    <p:cNvPr id="16" name="Freeform 6">
                      <a:extLst>
                        <a:ext uri="{FF2B5EF4-FFF2-40B4-BE49-F238E27FC236}">
                          <a16:creationId xmlns:a16="http://schemas.microsoft.com/office/drawing/2014/main" id="{D995F8BE-DCE4-4CBF-9E06-C5CF3EC6F45E}"/>
                        </a:ext>
                      </a:extLst>
                    </p:cNvPr>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CF1A3777-9DC7-450B-AECD-72B52509CEFD}"/>
                        </a:ext>
                      </a:extLst>
                    </p:cNvPr>
                    <p:cNvGrpSpPr/>
                    <p:nvPr/>
                  </p:nvGrpSpPr>
                  <p:grpSpPr>
                    <a:xfrm>
                      <a:off x="382189" y="538291"/>
                      <a:ext cx="5371048" cy="3083432"/>
                      <a:chOff x="382189" y="538291"/>
                      <a:chExt cx="5371048" cy="3083432"/>
                    </a:xfrm>
                  </p:grpSpPr>
                  <p:cxnSp>
                    <p:nvCxnSpPr>
                      <p:cNvPr id="18" name="Straight Arrow Connector 17">
                        <a:extLst>
                          <a:ext uri="{FF2B5EF4-FFF2-40B4-BE49-F238E27FC236}">
                            <a16:creationId xmlns:a16="http://schemas.microsoft.com/office/drawing/2014/main" id="{30778899-BE53-4DCB-AB0C-58CF32495D64}"/>
                          </a:ext>
                        </a:extLst>
                      </p:cNvPr>
                      <p:cNvCxnSpPr/>
                      <p:nvPr/>
                    </p:nvCxnSpPr>
                    <p:spPr>
                      <a:xfrm>
                        <a:off x="2599700" y="2782579"/>
                        <a:ext cx="586497" cy="7618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021EF84-7728-487B-BA6E-DE1CA255E3E5}"/>
                          </a:ext>
                        </a:extLst>
                      </p:cNvPr>
                      <p:cNvCxnSpPr>
                        <a:stCxn id="25" idx="5"/>
                        <a:endCxn id="47" idx="0"/>
                      </p:cNvCxnSpPr>
                      <p:nvPr/>
                    </p:nvCxnSpPr>
                    <p:spPr>
                      <a:xfrm>
                        <a:off x="2664844" y="2646226"/>
                        <a:ext cx="2245117" cy="8226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CAABFA1-D629-4A37-9326-C196FF34142D}"/>
                          </a:ext>
                        </a:extLst>
                      </p:cNvPr>
                      <p:cNvCxnSpPr>
                        <a:stCxn id="27" idx="4"/>
                        <a:endCxn id="42" idx="7"/>
                      </p:cNvCxnSpPr>
                      <p:nvPr/>
                    </p:nvCxnSpPr>
                    <p:spPr>
                      <a:xfrm flipH="1">
                        <a:off x="1476305" y="2764597"/>
                        <a:ext cx="2379138" cy="857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7345DC-A365-4744-9344-E93925B52BDF}"/>
                          </a:ext>
                        </a:extLst>
                      </p:cNvPr>
                      <p:cNvCxnSpPr>
                        <a:stCxn id="27" idx="4"/>
                        <a:endCxn id="44"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195E361-02E5-415D-96C3-2A2D4FB47C81}"/>
                          </a:ext>
                        </a:extLst>
                      </p:cNvPr>
                      <p:cNvCxnSpPr>
                        <a:stCxn id="27"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D691FEF-A952-420C-B74F-94F8DC36A884}"/>
                          </a:ext>
                        </a:extLst>
                      </p:cNvPr>
                      <p:cNvCxnSpPr>
                        <a:stCxn id="27" idx="4"/>
                        <a:endCxn id="47"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71FDC92C-2625-448C-8D64-F0B25B92B5FB}"/>
                          </a:ext>
                        </a:extLst>
                      </p:cNvPr>
                      <p:cNvGrpSpPr/>
                      <p:nvPr/>
                    </p:nvGrpSpPr>
                    <p:grpSpPr>
                      <a:xfrm>
                        <a:off x="382189" y="538291"/>
                        <a:ext cx="5371048" cy="3070873"/>
                        <a:chOff x="382189" y="538291"/>
                        <a:chExt cx="5371048" cy="3070873"/>
                      </a:xfrm>
                    </p:grpSpPr>
                    <p:sp>
                      <p:nvSpPr>
                        <p:cNvPr id="25" name="Oval 24">
                          <a:extLst>
                            <a:ext uri="{FF2B5EF4-FFF2-40B4-BE49-F238E27FC236}">
                              <a16:creationId xmlns:a16="http://schemas.microsoft.com/office/drawing/2014/main" id="{64080B52-39E2-4314-8E85-33002674845E}"/>
                            </a:ext>
                          </a:extLst>
                        </p:cNvPr>
                        <p:cNvSpPr/>
                        <p:nvPr/>
                      </p:nvSpPr>
                      <p:spPr>
                        <a:xfrm>
                          <a:off x="1974986" y="1956318"/>
                          <a:ext cx="808218" cy="808279"/>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0D95F2A-4605-4B0B-A11A-48F1C8F95B09}"/>
                                </a:ext>
                              </a:extLst>
                            </p:cNvPr>
                            <p:cNvSpPr txBox="1"/>
                            <p:nvPr/>
                          </p:nvSpPr>
                          <p:spPr>
                            <a:xfrm>
                              <a:off x="2073950" y="2109124"/>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26" name="TextBox 25">
                              <a:extLst>
                                <a:ext uri="{FF2B5EF4-FFF2-40B4-BE49-F238E27FC236}">
                                  <a16:creationId xmlns:a16="http://schemas.microsoft.com/office/drawing/2014/main" id="{70D95F2A-4605-4B0B-A11A-48F1C8F95B09}"/>
                                </a:ext>
                              </a:extLst>
                            </p:cNvPr>
                            <p:cNvSpPr txBox="1">
                              <a:spLocks noRot="1" noChangeAspect="1" noMove="1" noResize="1" noEditPoints="1" noAdjustHandles="1" noChangeArrowheads="1" noChangeShapeType="1" noTextEdit="1"/>
                            </p:cNvSpPr>
                            <p:nvPr/>
                          </p:nvSpPr>
                          <p:spPr>
                            <a:xfrm>
                              <a:off x="2073950" y="2109124"/>
                              <a:ext cx="610286" cy="491823"/>
                            </a:xfrm>
                            <a:prstGeom prst="rect">
                              <a:avLst/>
                            </a:prstGeom>
                            <a:blipFill>
                              <a:blip r:embed="rId11"/>
                              <a:stretch>
                                <a:fillRect b="-18519"/>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CCFF7844-4AA1-467F-82A5-13E3D84AE12F}"/>
                            </a:ext>
                          </a:extLst>
                        </p:cNvPr>
                        <p:cNvSpPr/>
                        <p:nvPr/>
                      </p:nvSpPr>
                      <p:spPr>
                        <a:xfrm>
                          <a:off x="3451334" y="1956318"/>
                          <a:ext cx="808218" cy="808279"/>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361238F-CB6B-45F3-8C89-4070A4379A12}"/>
                                </a:ext>
                              </a:extLst>
                            </p:cNvPr>
                            <p:cNvSpPr txBox="1"/>
                            <p:nvPr/>
                          </p:nvSpPr>
                          <p:spPr>
                            <a:xfrm>
                              <a:off x="3550299" y="2110760"/>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28" name="TextBox 27">
                              <a:extLst>
                                <a:ext uri="{FF2B5EF4-FFF2-40B4-BE49-F238E27FC236}">
                                  <a16:creationId xmlns:a16="http://schemas.microsoft.com/office/drawing/2014/main" id="{3361238F-CB6B-45F3-8C89-4070A4379A12}"/>
                                </a:ext>
                              </a:extLst>
                            </p:cNvPr>
                            <p:cNvSpPr txBox="1">
                              <a:spLocks noRot="1" noChangeAspect="1" noMove="1" noResize="1" noEditPoints="1" noAdjustHandles="1" noChangeArrowheads="1" noChangeShapeType="1" noTextEdit="1"/>
                            </p:cNvSpPr>
                            <p:nvPr/>
                          </p:nvSpPr>
                          <p:spPr>
                            <a:xfrm>
                              <a:off x="3550299" y="2110760"/>
                              <a:ext cx="610286" cy="491823"/>
                            </a:xfrm>
                            <a:prstGeom prst="rect">
                              <a:avLst/>
                            </a:prstGeom>
                            <a:blipFill>
                              <a:blip r:embed="rId12"/>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DA975B6-C1C0-4A3E-BFF4-CA1EB1D71453}"/>
                                </a:ext>
                              </a:extLst>
                            </p:cNvPr>
                            <p:cNvSpPr txBox="1"/>
                            <p:nvPr/>
                          </p:nvSpPr>
                          <p:spPr>
                            <a:xfrm>
                              <a:off x="585298" y="2006489"/>
                              <a:ext cx="156756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oMath>
                                </m:oMathPara>
                              </a14:m>
                              <a:endParaRPr lang="en-US" sz="2000" dirty="0">
                                <a:latin typeface="Helvetica" charset="0"/>
                                <a:ea typeface="Helvetica" charset="0"/>
                                <a:cs typeface="Helvetica" charset="0"/>
                              </a:endParaRPr>
                            </a:p>
                          </p:txBody>
                        </p:sp>
                      </mc:Choice>
                      <mc:Fallback xmlns="">
                        <p:sp>
                          <p:nvSpPr>
                            <p:cNvPr id="29" name="TextBox 28">
                              <a:extLst>
                                <a:ext uri="{FF2B5EF4-FFF2-40B4-BE49-F238E27FC236}">
                                  <a16:creationId xmlns:a16="http://schemas.microsoft.com/office/drawing/2014/main" id="{9DA975B6-C1C0-4A3E-BFF4-CA1EB1D71453}"/>
                                </a:ext>
                              </a:extLst>
                            </p:cNvPr>
                            <p:cNvSpPr txBox="1">
                              <a:spLocks noRot="1" noChangeAspect="1" noMove="1" noResize="1" noEditPoints="1" noAdjustHandles="1" noChangeArrowheads="1" noChangeShapeType="1" noTextEdit="1"/>
                            </p:cNvSpPr>
                            <p:nvPr/>
                          </p:nvSpPr>
                          <p:spPr>
                            <a:xfrm>
                              <a:off x="585298" y="2006489"/>
                              <a:ext cx="1567569" cy="491823"/>
                            </a:xfrm>
                            <a:prstGeom prst="rect">
                              <a:avLst/>
                            </a:prstGeom>
                            <a:blipFill>
                              <a:blip r:embed="rId13"/>
                              <a:stretch>
                                <a:fillRect b="-1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32163049-9C2B-42FD-B5CA-9EEB0583A978}"/>
                            </a:ext>
                          </a:extLst>
                        </p:cNvPr>
                        <p:cNvGrpSpPr/>
                        <p:nvPr/>
                      </p:nvGrpSpPr>
                      <p:grpSpPr>
                        <a:xfrm>
                          <a:off x="382189" y="538291"/>
                          <a:ext cx="5371048" cy="3070873"/>
                          <a:chOff x="382189" y="538291"/>
                          <a:chExt cx="5371048" cy="3070873"/>
                        </a:xfrm>
                      </p:grpSpPr>
                      <p:sp>
                        <p:nvSpPr>
                          <p:cNvPr id="31" name="Oval 30">
                            <a:extLst>
                              <a:ext uri="{FF2B5EF4-FFF2-40B4-BE49-F238E27FC236}">
                                <a16:creationId xmlns:a16="http://schemas.microsoft.com/office/drawing/2014/main" id="{1EDF160B-C43D-44F9-8604-3A4F5C05BE42}"/>
                              </a:ext>
                            </a:extLst>
                          </p:cNvPr>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7C9E1AF-F408-441E-8F12-FE9120862462}"/>
                                  </a:ext>
                                </a:extLst>
                              </p:cNvPr>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4"/>
                                <a:stretch>
                                  <a:fillRect b="-26415"/>
                                </a:stretch>
                              </a:blipFill>
                            </p:spPr>
                            <p:txBody>
                              <a:bodyPr/>
                              <a:lstStyle/>
                              <a:p>
                                <a:r>
                                  <a:rPr lang="en-US">
                                    <a:noFill/>
                                  </a:rPr>
                                  <a:t> </a:t>
                                </a:r>
                              </a:p>
                            </p:txBody>
                          </p:sp>
                        </mc:Fallback>
                      </mc:AlternateContent>
                      <p:sp>
                        <p:nvSpPr>
                          <p:cNvPr id="33" name="Oval 32">
                            <a:extLst>
                              <a:ext uri="{FF2B5EF4-FFF2-40B4-BE49-F238E27FC236}">
                                <a16:creationId xmlns:a16="http://schemas.microsoft.com/office/drawing/2014/main" id="{008BBD3B-B6A8-4133-AB75-25EB55556807}"/>
                              </a:ext>
                            </a:extLst>
                          </p:cNvPr>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EFDBA17-1CFD-46AD-AB46-CCEB34E31E9D}"/>
                              </a:ext>
                            </a:extLst>
                          </p:cNvPr>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6AB038-1CAE-4A20-BA9F-538BEA5927E2}"/>
                              </a:ext>
                            </a:extLst>
                          </p:cNvPr>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36" name="Oval 35">
                            <a:extLst>
                              <a:ext uri="{FF2B5EF4-FFF2-40B4-BE49-F238E27FC236}">
                                <a16:creationId xmlns:a16="http://schemas.microsoft.com/office/drawing/2014/main" id="{93C99A3B-805C-46CB-8DD0-E792EE742002}"/>
                              </a:ext>
                            </a:extLst>
                          </p:cNvPr>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24D0F3-7269-4462-B735-E22D9BF85736}"/>
                                  </a:ext>
                                </a:extLst>
                              </p:cNvPr>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9"/>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A50BA18-FD49-4B45-A639-BA952313F317}"/>
                                  </a:ext>
                                </a:extLst>
                              </p:cNvPr>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20"/>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A626218-019D-405A-9031-4FDE416AB311}"/>
                                  </a:ext>
                                </a:extLst>
                              </p:cNvPr>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21"/>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51C4E1E-B987-4C2A-AF34-43BA2D376ACB}"/>
                                  </a:ext>
                                </a:extLst>
                              </p:cNvPr>
                              <p:cNvSpPr txBox="1"/>
                              <p:nvPr/>
                            </p:nvSpPr>
                            <p:spPr>
                              <a:xfrm>
                                <a:off x="4102129" y="1992435"/>
                                <a:ext cx="1651108"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oMath>
                                  </m:oMathPara>
                                </a14:m>
                                <a:endParaRPr lang="en-US" sz="2000" dirty="0">
                                  <a:latin typeface="Helvetica" charset="0"/>
                                  <a:ea typeface="Helvetica" charset="0"/>
                                  <a:cs typeface="Helvetica" charset="0"/>
                                </a:endParaRPr>
                              </a:p>
                            </p:txBody>
                          </p:sp>
                        </mc:Choice>
                        <mc:Fallback xmlns="">
                          <p:sp>
                            <p:nvSpPr>
                              <p:cNvPr id="40" name="TextBox 39">
                                <a:extLst>
                                  <a:ext uri="{FF2B5EF4-FFF2-40B4-BE49-F238E27FC236}">
                                    <a16:creationId xmlns:a16="http://schemas.microsoft.com/office/drawing/2014/main" id="{351C4E1E-B987-4C2A-AF34-43BA2D376ACB}"/>
                                  </a:ext>
                                </a:extLst>
                              </p:cNvPr>
                              <p:cNvSpPr txBox="1">
                                <a:spLocks noRot="1" noChangeAspect="1" noMove="1" noResize="1" noEditPoints="1" noAdjustHandles="1" noChangeArrowheads="1" noChangeShapeType="1" noTextEdit="1"/>
                              </p:cNvSpPr>
                              <p:nvPr/>
                            </p:nvSpPr>
                            <p:spPr>
                              <a:xfrm>
                                <a:off x="4102129" y="1992435"/>
                                <a:ext cx="1651108" cy="491823"/>
                              </a:xfrm>
                              <a:prstGeom prst="rect">
                                <a:avLst/>
                              </a:prstGeom>
                              <a:blipFill>
                                <a:blip r:embed="rId22"/>
                                <a:stretch>
                                  <a:fillRect b="-16364"/>
                                </a:stretch>
                              </a:blipFill>
                            </p:spPr>
                            <p:txBody>
                              <a:bodyPr/>
                              <a:lstStyle/>
                              <a:p>
                                <a:r>
                                  <a:rPr lang="en-US">
                                    <a:noFill/>
                                  </a:rPr>
                                  <a:t> </a:t>
                                </a:r>
                              </a:p>
                            </p:txBody>
                          </p:sp>
                        </mc:Fallback>
                      </mc:AlternateContent>
                      <p:sp>
                        <p:nvSpPr>
                          <p:cNvPr id="41" name="Freeform 36">
                            <a:extLst>
                              <a:ext uri="{FF2B5EF4-FFF2-40B4-BE49-F238E27FC236}">
                                <a16:creationId xmlns:a16="http://schemas.microsoft.com/office/drawing/2014/main" id="{10F2F5C7-C348-47B9-ADDD-0CF221CA8477}"/>
                              </a:ext>
                            </a:extLst>
                          </p:cNvPr>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grpSp>
            </p:grpSp>
            <p:sp>
              <p:nvSpPr>
                <p:cNvPr id="10" name="TextBox 9">
                  <a:extLst>
                    <a:ext uri="{FF2B5EF4-FFF2-40B4-BE49-F238E27FC236}">
                      <a16:creationId xmlns:a16="http://schemas.microsoft.com/office/drawing/2014/main" id="{8A8F3048-A8C4-4378-B441-FCAF0EFEBF04}"/>
                    </a:ext>
                  </a:extLst>
                </p:cNvPr>
                <p:cNvSpPr txBox="1"/>
                <p:nvPr/>
              </p:nvSpPr>
              <p:spPr>
                <a:xfrm>
                  <a:off x="5075597" y="4871437"/>
                  <a:ext cx="312906" cy="369332"/>
                </a:xfrm>
                <a:prstGeom prst="rect">
                  <a:avLst/>
                </a:prstGeom>
                <a:noFill/>
              </p:spPr>
              <p:txBody>
                <a:bodyPr wrap="none" rtlCol="0">
                  <a:spAutoFit/>
                </a:bodyPr>
                <a:lstStyle/>
                <a:p>
                  <a:r>
                    <a:rPr lang="en-US" dirty="0"/>
                    <a:t>1</a:t>
                  </a:r>
                </a:p>
              </p:txBody>
            </p:sp>
            <p:cxnSp>
              <p:nvCxnSpPr>
                <p:cNvPr id="11" name="Straight Arrow Connector 10">
                  <a:extLst>
                    <a:ext uri="{FF2B5EF4-FFF2-40B4-BE49-F238E27FC236}">
                      <a16:creationId xmlns:a16="http://schemas.microsoft.com/office/drawing/2014/main" id="{FB60D8D8-9FFB-4CD3-95EE-D5047EA0F9E3}"/>
                    </a:ext>
                  </a:extLst>
                </p:cNvPr>
                <p:cNvCxnSpPr>
                  <a:stCxn id="42" idx="0"/>
                </p:cNvCxnSpPr>
                <p:nvPr/>
              </p:nvCxnSpPr>
              <p:spPr>
                <a:xfrm flipV="1">
                  <a:off x="4953322" y="4835061"/>
                  <a:ext cx="757172" cy="80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32A3A91-93FE-4F5E-B34B-8D02388B7426}"/>
                    </a:ext>
                  </a:extLst>
                </p:cNvPr>
                <p:cNvCxnSpPr>
                  <a:stCxn id="25" idx="3"/>
                </p:cNvCxnSpPr>
                <p:nvPr/>
              </p:nvCxnSpPr>
              <p:spPr>
                <a:xfrm flipH="1">
                  <a:off x="5008761" y="4945177"/>
                  <a:ext cx="739340" cy="7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668E5DB-27A0-4CEC-A4DC-99C77E8A63FB}"/>
                    </a:ext>
                  </a:extLst>
                </p:cNvPr>
                <p:cNvSpPr txBox="1"/>
                <p:nvPr/>
              </p:nvSpPr>
              <p:spPr>
                <a:xfrm>
                  <a:off x="5426943" y="5143289"/>
                  <a:ext cx="389850" cy="369332"/>
                </a:xfrm>
                <a:prstGeom prst="rect">
                  <a:avLst/>
                </a:prstGeom>
                <a:noFill/>
              </p:spPr>
              <p:txBody>
                <a:bodyPr wrap="none" rtlCol="0">
                  <a:spAutoFit/>
                </a:bodyPr>
                <a:lstStyle/>
                <a:p>
                  <a:r>
                    <a:rPr lang="en-US" dirty="0"/>
                    <a:t>-1</a:t>
                  </a:r>
                </a:p>
              </p:txBody>
            </p:sp>
          </p:grpSp>
        </p:grpSp>
        <p:cxnSp>
          <p:nvCxnSpPr>
            <p:cNvPr id="6" name="Straight Arrow Connector 5">
              <a:extLst>
                <a:ext uri="{FF2B5EF4-FFF2-40B4-BE49-F238E27FC236}">
                  <a16:creationId xmlns:a16="http://schemas.microsoft.com/office/drawing/2014/main" id="{23191024-27FB-4BDC-A7EE-7A992F41EB5E}"/>
                </a:ext>
              </a:extLst>
            </p:cNvPr>
            <p:cNvCxnSpPr>
              <a:endCxn id="44" idx="0"/>
            </p:cNvCxnSpPr>
            <p:nvPr/>
          </p:nvCxnSpPr>
          <p:spPr>
            <a:xfrm flipH="1">
              <a:off x="5838112" y="4969932"/>
              <a:ext cx="83950" cy="675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96" name="Group 95">
            <a:extLst>
              <a:ext uri="{FF2B5EF4-FFF2-40B4-BE49-F238E27FC236}">
                <a16:creationId xmlns:a16="http://schemas.microsoft.com/office/drawing/2014/main" id="{80BF6BB8-F96A-418E-93D4-4BED7CA9902D}"/>
              </a:ext>
            </a:extLst>
          </p:cNvPr>
          <p:cNvGrpSpPr/>
          <p:nvPr/>
        </p:nvGrpSpPr>
        <p:grpSpPr>
          <a:xfrm>
            <a:off x="1099457" y="3016154"/>
            <a:ext cx="7174259" cy="3052141"/>
            <a:chOff x="1099457" y="3016154"/>
            <a:chExt cx="7174259" cy="3052141"/>
          </a:xfrm>
        </p:grpSpPr>
        <p:grpSp>
          <p:nvGrpSpPr>
            <p:cNvPr id="60" name="Group 59">
              <a:extLst>
                <a:ext uri="{FF2B5EF4-FFF2-40B4-BE49-F238E27FC236}">
                  <a16:creationId xmlns:a16="http://schemas.microsoft.com/office/drawing/2014/main" id="{668ECCE8-9401-413B-ACF1-8BFFF1E8085D}"/>
                </a:ext>
              </a:extLst>
            </p:cNvPr>
            <p:cNvGrpSpPr/>
            <p:nvPr/>
          </p:nvGrpSpPr>
          <p:grpSpPr>
            <a:xfrm>
              <a:off x="4985757" y="3016154"/>
              <a:ext cx="3287959" cy="784642"/>
              <a:chOff x="4985757" y="3016154"/>
              <a:chExt cx="3287959" cy="784642"/>
            </a:xfrm>
          </p:grpSpPr>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54666FE0-552C-4751-8EB6-B9BE57F74311}"/>
                      </a:ext>
                    </a:extLst>
                  </p:cNvPr>
                  <p:cNvSpPr/>
                  <p:nvPr/>
                </p:nvSpPr>
                <p:spPr>
                  <a:xfrm>
                    <a:off x="4985757" y="3249477"/>
                    <a:ext cx="586928" cy="545761"/>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 </m:t>
                              </m:r>
                              <m:r>
                                <a:rPr lang="en-US" i="1">
                                  <a:solidFill>
                                    <a:schemeClr val="tx1"/>
                                  </a:solidFill>
                                  <a:latin typeface="Cambria Math"/>
                                </a:rPr>
                                <m:t>𝑤</m:t>
                              </m:r>
                            </m:e>
                            <m:sub>
                              <m:r>
                                <a:rPr lang="en-US" i="1">
                                  <a:solidFill>
                                    <a:schemeClr val="tx1"/>
                                  </a:solidFill>
                                  <a:latin typeface="Cambria Math"/>
                                </a:rPr>
                                <m:t>1</m:t>
                              </m:r>
                            </m:sub>
                          </m:sSub>
                        </m:oMath>
                      </m:oMathPara>
                    </a14:m>
                    <a:endParaRPr lang="en-US" dirty="0"/>
                  </a:p>
                </p:txBody>
              </p:sp>
            </mc:Choice>
            <mc:Fallback xmlns="">
              <p:sp>
                <p:nvSpPr>
                  <p:cNvPr id="55" name="Oval 54">
                    <a:extLst>
                      <a:ext uri="{FF2B5EF4-FFF2-40B4-BE49-F238E27FC236}">
                        <a16:creationId xmlns:a16="http://schemas.microsoft.com/office/drawing/2014/main" id="{54666FE0-552C-4751-8EB6-B9BE57F74311}"/>
                      </a:ext>
                    </a:extLst>
                  </p:cNvPr>
                  <p:cNvSpPr>
                    <a:spLocks noRot="1" noChangeAspect="1" noMove="1" noResize="1" noEditPoints="1" noAdjustHandles="1" noChangeArrowheads="1" noChangeShapeType="1" noTextEdit="1"/>
                  </p:cNvSpPr>
                  <p:nvPr/>
                </p:nvSpPr>
                <p:spPr>
                  <a:xfrm>
                    <a:off x="4985757" y="3249477"/>
                    <a:ext cx="586928" cy="545761"/>
                  </a:xfrm>
                  <a:prstGeom prst="ellipse">
                    <a:avLst/>
                  </a:prstGeom>
                  <a:blipFill>
                    <a:blip r:embed="rId23"/>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8980BC61-0466-4A25-8BA4-82CC4E7EC3E7}"/>
                      </a:ext>
                    </a:extLst>
                  </p:cNvPr>
                  <p:cNvSpPr/>
                  <p:nvPr/>
                </p:nvSpPr>
                <p:spPr>
                  <a:xfrm>
                    <a:off x="5715612" y="3252256"/>
                    <a:ext cx="586928" cy="545761"/>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 </m:t>
                              </m:r>
                              <m:r>
                                <a:rPr lang="en-US" i="1">
                                  <a:solidFill>
                                    <a:schemeClr val="tx1"/>
                                  </a:solidFill>
                                  <a:latin typeface="Cambria Math"/>
                                </a:rPr>
                                <m:t>𝑤</m:t>
                              </m:r>
                            </m:e>
                            <m:sub>
                              <m:r>
                                <a:rPr lang="en-US" i="1">
                                  <a:solidFill>
                                    <a:schemeClr val="tx1"/>
                                  </a:solidFill>
                                  <a:latin typeface="Cambria Math"/>
                                </a:rPr>
                                <m:t>2</m:t>
                              </m:r>
                            </m:sub>
                          </m:sSub>
                        </m:oMath>
                      </m:oMathPara>
                    </a14:m>
                    <a:endParaRPr lang="en-US"/>
                  </a:p>
                </p:txBody>
              </p:sp>
            </mc:Choice>
            <mc:Fallback xmlns="">
              <p:sp>
                <p:nvSpPr>
                  <p:cNvPr id="56" name="Oval 55">
                    <a:extLst>
                      <a:ext uri="{FF2B5EF4-FFF2-40B4-BE49-F238E27FC236}">
                        <a16:creationId xmlns:a16="http://schemas.microsoft.com/office/drawing/2014/main" id="{8980BC61-0466-4A25-8BA4-82CC4E7EC3E7}"/>
                      </a:ext>
                    </a:extLst>
                  </p:cNvPr>
                  <p:cNvSpPr>
                    <a:spLocks noRot="1" noChangeAspect="1" noMove="1" noResize="1" noEditPoints="1" noAdjustHandles="1" noChangeArrowheads="1" noChangeShapeType="1" noTextEdit="1"/>
                  </p:cNvSpPr>
                  <p:nvPr/>
                </p:nvSpPr>
                <p:spPr>
                  <a:xfrm>
                    <a:off x="5715612" y="3252256"/>
                    <a:ext cx="586928" cy="545761"/>
                  </a:xfrm>
                  <a:prstGeom prst="ellipse">
                    <a:avLst/>
                  </a:prstGeom>
                  <a:blipFill>
                    <a:blip r:embed="rId24"/>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5B3064EB-E383-440C-9286-C3F838308CFB}"/>
                      </a:ext>
                    </a:extLst>
                  </p:cNvPr>
                  <p:cNvSpPr/>
                  <p:nvPr/>
                </p:nvSpPr>
                <p:spPr>
                  <a:xfrm>
                    <a:off x="6481362" y="3255035"/>
                    <a:ext cx="586928" cy="545761"/>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 </m:t>
                              </m:r>
                              <m:r>
                                <a:rPr lang="en-US" i="1">
                                  <a:solidFill>
                                    <a:schemeClr val="tx1"/>
                                  </a:solidFill>
                                  <a:latin typeface="Cambria Math"/>
                                </a:rPr>
                                <m:t>𝑤</m:t>
                              </m:r>
                            </m:e>
                            <m:sub>
                              <m:r>
                                <a:rPr lang="en-US" i="1">
                                  <a:solidFill>
                                    <a:schemeClr val="tx1"/>
                                  </a:solidFill>
                                  <a:latin typeface="Cambria Math"/>
                                </a:rPr>
                                <m:t>3</m:t>
                              </m:r>
                            </m:sub>
                          </m:sSub>
                        </m:oMath>
                      </m:oMathPara>
                    </a14:m>
                    <a:endParaRPr lang="en-US"/>
                  </a:p>
                </p:txBody>
              </p:sp>
            </mc:Choice>
            <mc:Fallback xmlns="">
              <p:sp>
                <p:nvSpPr>
                  <p:cNvPr id="57" name="Oval 56">
                    <a:extLst>
                      <a:ext uri="{FF2B5EF4-FFF2-40B4-BE49-F238E27FC236}">
                        <a16:creationId xmlns:a16="http://schemas.microsoft.com/office/drawing/2014/main" id="{5B3064EB-E383-440C-9286-C3F838308CFB}"/>
                      </a:ext>
                    </a:extLst>
                  </p:cNvPr>
                  <p:cNvSpPr>
                    <a:spLocks noRot="1" noChangeAspect="1" noMove="1" noResize="1" noEditPoints="1" noAdjustHandles="1" noChangeArrowheads="1" noChangeShapeType="1" noTextEdit="1"/>
                  </p:cNvSpPr>
                  <p:nvPr/>
                </p:nvSpPr>
                <p:spPr>
                  <a:xfrm>
                    <a:off x="6481362" y="3255035"/>
                    <a:ext cx="586928" cy="545761"/>
                  </a:xfrm>
                  <a:prstGeom prst="ellipse">
                    <a:avLst/>
                  </a:prstGeom>
                  <a:blipFill>
                    <a:blip r:embed="rId25"/>
                    <a:stretch>
                      <a:fillRect/>
                    </a:stretch>
                  </a:blipFill>
                  <a:ln>
                    <a:solidFill>
                      <a:schemeClr val="tx1">
                        <a:lumMod val="50000"/>
                        <a:lumOff val="50000"/>
                      </a:schemeClr>
                    </a:solid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C449297F-369A-48D1-8B11-98B5893F4B9E}"/>
                  </a:ext>
                </a:extLst>
              </p:cNvPr>
              <p:cNvSpPr txBox="1"/>
              <p:nvPr/>
            </p:nvSpPr>
            <p:spPr>
              <a:xfrm>
                <a:off x="7043907" y="3016154"/>
                <a:ext cx="391371" cy="477974"/>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A431CA3A-3C18-4DD9-8AD0-D90A62A25FFE}"/>
                      </a:ext>
                    </a:extLst>
                  </p:cNvPr>
                  <p:cNvSpPr/>
                  <p:nvPr/>
                </p:nvSpPr>
                <p:spPr>
                  <a:xfrm>
                    <a:off x="7686788" y="3226211"/>
                    <a:ext cx="586928" cy="545761"/>
                  </a:xfrm>
                  <a:prstGeom prst="ellipse">
                    <a:avLst/>
                  </a:prstGeom>
                  <a:solidFill>
                    <a:schemeClr val="tx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 </m:t>
                              </m:r>
                              <m:r>
                                <a:rPr lang="en-US" i="1">
                                  <a:solidFill>
                                    <a:schemeClr val="tx1"/>
                                  </a:solidFill>
                                  <a:latin typeface="Cambria Math"/>
                                </a:rPr>
                                <m:t>𝑤</m:t>
                              </m:r>
                            </m:e>
                            <m:sub>
                              <m:r>
                                <a:rPr lang="en-US" b="0" i="1" smtClean="0">
                                  <a:solidFill>
                                    <a:schemeClr val="tx1"/>
                                  </a:solidFill>
                                  <a:latin typeface="Cambria Math" panose="02040503050406030204" pitchFamily="18" charset="0"/>
                                </a:rPr>
                                <m:t>𝑛</m:t>
                              </m:r>
                            </m:sub>
                          </m:sSub>
                        </m:oMath>
                      </m:oMathPara>
                    </a14:m>
                    <a:endParaRPr lang="en-US" dirty="0"/>
                  </a:p>
                </p:txBody>
              </p:sp>
            </mc:Choice>
            <mc:Fallback xmlns="">
              <p:sp>
                <p:nvSpPr>
                  <p:cNvPr id="59" name="Oval 58">
                    <a:extLst>
                      <a:ext uri="{FF2B5EF4-FFF2-40B4-BE49-F238E27FC236}">
                        <a16:creationId xmlns:a16="http://schemas.microsoft.com/office/drawing/2014/main" id="{A431CA3A-3C18-4DD9-8AD0-D90A62A25FFE}"/>
                      </a:ext>
                    </a:extLst>
                  </p:cNvPr>
                  <p:cNvSpPr>
                    <a:spLocks noRot="1" noChangeAspect="1" noMove="1" noResize="1" noEditPoints="1" noAdjustHandles="1" noChangeArrowheads="1" noChangeShapeType="1" noTextEdit="1"/>
                  </p:cNvSpPr>
                  <p:nvPr/>
                </p:nvSpPr>
                <p:spPr>
                  <a:xfrm>
                    <a:off x="7686788" y="3226211"/>
                    <a:ext cx="586928" cy="545761"/>
                  </a:xfrm>
                  <a:prstGeom prst="ellipse">
                    <a:avLst/>
                  </a:prstGeom>
                  <a:blipFill>
                    <a:blip r:embed="rId26"/>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95" name="Group 94">
              <a:extLst>
                <a:ext uri="{FF2B5EF4-FFF2-40B4-BE49-F238E27FC236}">
                  <a16:creationId xmlns:a16="http://schemas.microsoft.com/office/drawing/2014/main" id="{1C9453A7-C158-4C98-9D63-121C2F564699}"/>
                </a:ext>
              </a:extLst>
            </p:cNvPr>
            <p:cNvGrpSpPr/>
            <p:nvPr/>
          </p:nvGrpSpPr>
          <p:grpSpPr>
            <a:xfrm>
              <a:off x="1099457" y="3760898"/>
              <a:ext cx="6880795" cy="1761636"/>
              <a:chOff x="1099457" y="3760898"/>
              <a:chExt cx="6880795" cy="1761636"/>
            </a:xfrm>
          </p:grpSpPr>
          <p:cxnSp>
            <p:nvCxnSpPr>
              <p:cNvPr id="61" name="Straight Arrow Connector 60">
                <a:extLst>
                  <a:ext uri="{FF2B5EF4-FFF2-40B4-BE49-F238E27FC236}">
                    <a16:creationId xmlns:a16="http://schemas.microsoft.com/office/drawing/2014/main" id="{B46B768C-D6FB-4615-8A6E-9FC125CE61DD}"/>
                  </a:ext>
                </a:extLst>
              </p:cNvPr>
              <p:cNvCxnSpPr>
                <a:cxnSpLocks/>
                <a:endCxn id="70" idx="0"/>
              </p:cNvCxnSpPr>
              <p:nvPr/>
            </p:nvCxnSpPr>
            <p:spPr>
              <a:xfrm>
                <a:off x="1099457" y="3771972"/>
                <a:ext cx="2084896" cy="17450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1394845-71BD-48D3-A9C7-D1C34191C859}"/>
                  </a:ext>
                </a:extLst>
              </p:cNvPr>
              <p:cNvCxnSpPr>
                <a:cxnSpLocks/>
                <a:stCxn id="53" idx="0"/>
                <a:endCxn id="71" idx="0"/>
              </p:cNvCxnSpPr>
              <p:nvPr/>
            </p:nvCxnSpPr>
            <p:spPr>
              <a:xfrm>
                <a:off x="1840417" y="3781240"/>
                <a:ext cx="2073791" cy="173851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D0E02EE3-784B-4DE4-B977-F0C6D8A2637A}"/>
                  </a:ext>
                </a:extLst>
              </p:cNvPr>
              <p:cNvCxnSpPr>
                <a:cxnSpLocks/>
                <a:stCxn id="52" idx="0"/>
                <a:endCxn id="72" idx="0"/>
              </p:cNvCxnSpPr>
              <p:nvPr/>
            </p:nvCxnSpPr>
            <p:spPr>
              <a:xfrm>
                <a:off x="2623752" y="3768322"/>
                <a:ext cx="2056206" cy="175421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3BC9041E-44FE-4F44-80CC-B0D41FA933F6}"/>
                  </a:ext>
                </a:extLst>
              </p:cNvPr>
              <p:cNvCxnSpPr>
                <a:cxnSpLocks/>
                <a:stCxn id="51" idx="0"/>
                <a:endCxn id="74" idx="0"/>
              </p:cNvCxnSpPr>
              <p:nvPr/>
            </p:nvCxnSpPr>
            <p:spPr>
              <a:xfrm>
                <a:off x="3827955" y="3760898"/>
                <a:ext cx="2057429" cy="173281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48AA8356-0D90-4E7A-8966-7D43A2ADACF2}"/>
                  </a:ext>
                </a:extLst>
              </p:cNvPr>
              <p:cNvCxnSpPr>
                <a:cxnSpLocks/>
                <a:stCxn id="55" idx="4"/>
                <a:endCxn id="70" idx="0"/>
              </p:cNvCxnSpPr>
              <p:nvPr/>
            </p:nvCxnSpPr>
            <p:spPr>
              <a:xfrm flipH="1">
                <a:off x="3184353" y="3795238"/>
                <a:ext cx="2094868" cy="172173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A8041AC0-A75B-43FF-B56E-5A2985ADCE7D}"/>
                  </a:ext>
                </a:extLst>
              </p:cNvPr>
              <p:cNvCxnSpPr>
                <a:cxnSpLocks/>
                <a:stCxn id="56" idx="4"/>
                <a:endCxn id="71" idx="0"/>
              </p:cNvCxnSpPr>
              <p:nvPr/>
            </p:nvCxnSpPr>
            <p:spPr>
              <a:xfrm flipH="1">
                <a:off x="3914208" y="3798017"/>
                <a:ext cx="2094868" cy="172173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02DBDD67-8D32-4B3A-AFE7-7736E6B5F883}"/>
                  </a:ext>
                </a:extLst>
              </p:cNvPr>
              <p:cNvCxnSpPr>
                <a:cxnSpLocks/>
                <a:endCxn id="72" idx="0"/>
              </p:cNvCxnSpPr>
              <p:nvPr/>
            </p:nvCxnSpPr>
            <p:spPr>
              <a:xfrm flipH="1">
                <a:off x="4679958" y="3795238"/>
                <a:ext cx="2094868" cy="172729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BBD75B0B-088D-4A5D-BEBB-2290D8ECE0E0}"/>
                  </a:ext>
                </a:extLst>
              </p:cNvPr>
              <p:cNvCxnSpPr>
                <a:cxnSpLocks/>
                <a:stCxn id="59" idx="4"/>
                <a:endCxn id="74" idx="0"/>
              </p:cNvCxnSpPr>
              <p:nvPr/>
            </p:nvCxnSpPr>
            <p:spPr>
              <a:xfrm flipH="1">
                <a:off x="5885384" y="3771972"/>
                <a:ext cx="2094868" cy="172173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74ADFD34-AC61-4FB5-A297-4B0A88CE5678}"/>
                </a:ext>
              </a:extLst>
            </p:cNvPr>
            <p:cNvGrpSpPr/>
            <p:nvPr/>
          </p:nvGrpSpPr>
          <p:grpSpPr>
            <a:xfrm>
              <a:off x="2890889" y="5254975"/>
              <a:ext cx="3287959" cy="813320"/>
              <a:chOff x="2890889" y="5254975"/>
              <a:chExt cx="3287959" cy="813320"/>
            </a:xfrm>
          </p:grpSpPr>
          <p:grpSp>
            <p:nvGrpSpPr>
              <p:cNvPr id="69" name="Group 68">
                <a:extLst>
                  <a:ext uri="{FF2B5EF4-FFF2-40B4-BE49-F238E27FC236}">
                    <a16:creationId xmlns:a16="http://schemas.microsoft.com/office/drawing/2014/main" id="{3765ABC5-8222-481C-8BDA-C3D96A1E769F}"/>
                  </a:ext>
                </a:extLst>
              </p:cNvPr>
              <p:cNvGrpSpPr/>
              <p:nvPr/>
            </p:nvGrpSpPr>
            <p:grpSpPr>
              <a:xfrm>
                <a:off x="2890889" y="5493710"/>
                <a:ext cx="3287959" cy="574585"/>
                <a:chOff x="4985757" y="3226211"/>
                <a:chExt cx="3287959" cy="574585"/>
              </a:xfrm>
              <a:solidFill>
                <a:srgbClr val="C7F1D5"/>
              </a:solidFill>
            </p:grpSpPr>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094C0015-64CD-4ABB-B4C3-66EDCA8E305B}"/>
                        </a:ext>
                      </a:extLst>
                    </p:cNvPr>
                    <p:cNvSpPr/>
                    <p:nvPr/>
                  </p:nvSpPr>
                  <p:spPr>
                    <a:xfrm>
                      <a:off x="4985757" y="3249477"/>
                      <a:ext cx="586928" cy="545761"/>
                    </a:xfrm>
                    <a:prstGeom prst="ellipse">
                      <a:avLst/>
                    </a:prstGeom>
                    <a:grp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 </m:t>
                                </m:r>
                                <m:r>
                                  <a:rPr lang="en-US" b="0" i="1" smtClean="0">
                                    <a:solidFill>
                                      <a:schemeClr val="tx1"/>
                                    </a:solidFill>
                                    <a:latin typeface="Cambria Math" panose="02040503050406030204" pitchFamily="18" charset="0"/>
                                  </a:rPr>
                                  <m:t>𝑧</m:t>
                                </m:r>
                              </m:e>
                              <m:sub>
                                <m:r>
                                  <a:rPr lang="en-US" i="1">
                                    <a:solidFill>
                                      <a:schemeClr val="tx1"/>
                                    </a:solidFill>
                                    <a:latin typeface="Cambria Math"/>
                                  </a:rPr>
                                  <m:t>1</m:t>
                                </m:r>
                              </m:sub>
                            </m:sSub>
                          </m:oMath>
                        </m:oMathPara>
                      </a14:m>
                      <a:endParaRPr lang="en-US" dirty="0"/>
                    </a:p>
                  </p:txBody>
                </p:sp>
              </mc:Choice>
              <mc:Fallback xmlns="">
                <p:sp>
                  <p:nvSpPr>
                    <p:cNvPr id="70" name="Oval 69">
                      <a:extLst>
                        <a:ext uri="{FF2B5EF4-FFF2-40B4-BE49-F238E27FC236}">
                          <a16:creationId xmlns:a16="http://schemas.microsoft.com/office/drawing/2014/main" id="{094C0015-64CD-4ABB-B4C3-66EDCA8E305B}"/>
                        </a:ext>
                      </a:extLst>
                    </p:cNvPr>
                    <p:cNvSpPr>
                      <a:spLocks noRot="1" noChangeAspect="1" noMove="1" noResize="1" noEditPoints="1" noAdjustHandles="1" noChangeArrowheads="1" noChangeShapeType="1" noTextEdit="1"/>
                    </p:cNvSpPr>
                    <p:nvPr/>
                  </p:nvSpPr>
                  <p:spPr>
                    <a:xfrm>
                      <a:off x="4985757" y="3249477"/>
                      <a:ext cx="586928" cy="545761"/>
                    </a:xfrm>
                    <a:prstGeom prst="ellipse">
                      <a:avLst/>
                    </a:prstGeom>
                    <a:blipFill>
                      <a:blip r:embed="rId27"/>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4E74BB5B-D87A-4C2A-A26B-6E271CD9AF88}"/>
                        </a:ext>
                      </a:extLst>
                    </p:cNvPr>
                    <p:cNvSpPr/>
                    <p:nvPr/>
                  </p:nvSpPr>
                  <p:spPr>
                    <a:xfrm>
                      <a:off x="5715612" y="3252256"/>
                      <a:ext cx="586928" cy="545761"/>
                    </a:xfrm>
                    <a:prstGeom prst="ellipse">
                      <a:avLst/>
                    </a:prstGeom>
                    <a:grp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 </m:t>
                                </m:r>
                                <m:r>
                                  <a:rPr lang="en-US" b="0" i="1" smtClean="0">
                                    <a:solidFill>
                                      <a:schemeClr val="tx1"/>
                                    </a:solidFill>
                                    <a:latin typeface="Cambria Math" panose="02040503050406030204" pitchFamily="18" charset="0"/>
                                  </a:rPr>
                                  <m:t>𝑧</m:t>
                                </m:r>
                              </m:e>
                              <m:sub>
                                <m:r>
                                  <a:rPr lang="en-US" i="1">
                                    <a:solidFill>
                                      <a:schemeClr val="tx1"/>
                                    </a:solidFill>
                                    <a:latin typeface="Cambria Math"/>
                                  </a:rPr>
                                  <m:t>2</m:t>
                                </m:r>
                              </m:sub>
                            </m:sSub>
                          </m:oMath>
                        </m:oMathPara>
                      </a14:m>
                      <a:endParaRPr lang="en-US" dirty="0"/>
                    </a:p>
                  </p:txBody>
                </p:sp>
              </mc:Choice>
              <mc:Fallback xmlns="">
                <p:sp>
                  <p:nvSpPr>
                    <p:cNvPr id="71" name="Oval 70">
                      <a:extLst>
                        <a:ext uri="{FF2B5EF4-FFF2-40B4-BE49-F238E27FC236}">
                          <a16:creationId xmlns:a16="http://schemas.microsoft.com/office/drawing/2014/main" id="{4E74BB5B-D87A-4C2A-A26B-6E271CD9AF88}"/>
                        </a:ext>
                      </a:extLst>
                    </p:cNvPr>
                    <p:cNvSpPr>
                      <a:spLocks noRot="1" noChangeAspect="1" noMove="1" noResize="1" noEditPoints="1" noAdjustHandles="1" noChangeArrowheads="1" noChangeShapeType="1" noTextEdit="1"/>
                    </p:cNvSpPr>
                    <p:nvPr/>
                  </p:nvSpPr>
                  <p:spPr>
                    <a:xfrm>
                      <a:off x="5715612" y="3252256"/>
                      <a:ext cx="586928" cy="545761"/>
                    </a:xfrm>
                    <a:prstGeom prst="ellipse">
                      <a:avLst/>
                    </a:prstGeom>
                    <a:blipFill>
                      <a:blip r:embed="rId28"/>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D7FB10BE-ABFB-4FD0-85D7-14863EC75E12}"/>
                        </a:ext>
                      </a:extLst>
                    </p:cNvPr>
                    <p:cNvSpPr/>
                    <p:nvPr/>
                  </p:nvSpPr>
                  <p:spPr>
                    <a:xfrm>
                      <a:off x="6481362" y="3255035"/>
                      <a:ext cx="586928" cy="545761"/>
                    </a:xfrm>
                    <a:prstGeom prst="ellipse">
                      <a:avLst/>
                    </a:prstGeom>
                    <a:grp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 </m:t>
                                </m:r>
                                <m:r>
                                  <a:rPr lang="en-US" b="0" i="1" smtClean="0">
                                    <a:solidFill>
                                      <a:schemeClr val="tx1"/>
                                    </a:solidFill>
                                    <a:latin typeface="Cambria Math" panose="02040503050406030204" pitchFamily="18" charset="0"/>
                                  </a:rPr>
                                  <m:t>𝑧</m:t>
                                </m:r>
                              </m:e>
                              <m:sub>
                                <m:r>
                                  <a:rPr lang="en-US" i="1">
                                    <a:solidFill>
                                      <a:schemeClr val="tx1"/>
                                    </a:solidFill>
                                    <a:latin typeface="Cambria Math"/>
                                  </a:rPr>
                                  <m:t>3</m:t>
                                </m:r>
                              </m:sub>
                            </m:sSub>
                          </m:oMath>
                        </m:oMathPara>
                      </a14:m>
                      <a:endParaRPr lang="en-US" dirty="0"/>
                    </a:p>
                  </p:txBody>
                </p:sp>
              </mc:Choice>
              <mc:Fallback xmlns="">
                <p:sp>
                  <p:nvSpPr>
                    <p:cNvPr id="72" name="Oval 71">
                      <a:extLst>
                        <a:ext uri="{FF2B5EF4-FFF2-40B4-BE49-F238E27FC236}">
                          <a16:creationId xmlns:a16="http://schemas.microsoft.com/office/drawing/2014/main" id="{D7FB10BE-ABFB-4FD0-85D7-14863EC75E12}"/>
                        </a:ext>
                      </a:extLst>
                    </p:cNvPr>
                    <p:cNvSpPr>
                      <a:spLocks noRot="1" noChangeAspect="1" noMove="1" noResize="1" noEditPoints="1" noAdjustHandles="1" noChangeArrowheads="1" noChangeShapeType="1" noTextEdit="1"/>
                    </p:cNvSpPr>
                    <p:nvPr/>
                  </p:nvSpPr>
                  <p:spPr>
                    <a:xfrm>
                      <a:off x="6481362" y="3255035"/>
                      <a:ext cx="586928" cy="545761"/>
                    </a:xfrm>
                    <a:prstGeom prst="ellipse">
                      <a:avLst/>
                    </a:prstGeom>
                    <a:blipFill>
                      <a:blip r:embed="rId29"/>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941EE758-F60C-48C8-BB82-F88FB410CE45}"/>
                        </a:ext>
                      </a:extLst>
                    </p:cNvPr>
                    <p:cNvSpPr/>
                    <p:nvPr/>
                  </p:nvSpPr>
                  <p:spPr>
                    <a:xfrm>
                      <a:off x="7686788" y="3226211"/>
                      <a:ext cx="586928" cy="545761"/>
                    </a:xfrm>
                    <a:prstGeom prst="ellipse">
                      <a:avLst/>
                    </a:prstGeom>
                    <a:grp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 </m:t>
                                </m:r>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𝑛</m:t>
                                </m:r>
                              </m:sub>
                            </m:sSub>
                          </m:oMath>
                        </m:oMathPara>
                      </a14:m>
                      <a:endParaRPr lang="en-US" dirty="0"/>
                    </a:p>
                  </p:txBody>
                </p:sp>
              </mc:Choice>
              <mc:Fallback xmlns="">
                <p:sp>
                  <p:nvSpPr>
                    <p:cNvPr id="74" name="Oval 73">
                      <a:extLst>
                        <a:ext uri="{FF2B5EF4-FFF2-40B4-BE49-F238E27FC236}">
                          <a16:creationId xmlns:a16="http://schemas.microsoft.com/office/drawing/2014/main" id="{941EE758-F60C-48C8-BB82-F88FB410CE45}"/>
                        </a:ext>
                      </a:extLst>
                    </p:cNvPr>
                    <p:cNvSpPr>
                      <a:spLocks noRot="1" noChangeAspect="1" noMove="1" noResize="1" noEditPoints="1" noAdjustHandles="1" noChangeArrowheads="1" noChangeShapeType="1" noTextEdit="1"/>
                    </p:cNvSpPr>
                    <p:nvPr/>
                  </p:nvSpPr>
                  <p:spPr>
                    <a:xfrm>
                      <a:off x="7686788" y="3226211"/>
                      <a:ext cx="586928" cy="545761"/>
                    </a:xfrm>
                    <a:prstGeom prst="ellipse">
                      <a:avLst/>
                    </a:prstGeom>
                    <a:blipFill>
                      <a:blip r:embed="rId30"/>
                      <a:stretch>
                        <a:fillRect/>
                      </a:stretch>
                    </a:blipFill>
                    <a:ln>
                      <a:solidFill>
                        <a:schemeClr val="tx1">
                          <a:lumMod val="50000"/>
                          <a:lumOff val="50000"/>
                        </a:schemeClr>
                      </a:solidFill>
                    </a:ln>
                  </p:spPr>
                  <p:txBody>
                    <a:bodyPr/>
                    <a:lstStyle/>
                    <a:p>
                      <a:r>
                        <a:rPr lang="en-US">
                          <a:noFill/>
                        </a:rPr>
                        <a:t> </a:t>
                      </a:r>
                    </a:p>
                  </p:txBody>
                </p:sp>
              </mc:Fallback>
            </mc:AlternateContent>
          </p:grpSp>
          <p:sp>
            <p:nvSpPr>
              <p:cNvPr id="76" name="TextBox 75">
                <a:extLst>
                  <a:ext uri="{FF2B5EF4-FFF2-40B4-BE49-F238E27FC236}">
                    <a16:creationId xmlns:a16="http://schemas.microsoft.com/office/drawing/2014/main" id="{BE5CAFC9-B298-4DD1-ADE1-4DFD4518CDB7}"/>
                  </a:ext>
                </a:extLst>
              </p:cNvPr>
              <p:cNvSpPr txBox="1"/>
              <p:nvPr/>
            </p:nvSpPr>
            <p:spPr>
              <a:xfrm>
                <a:off x="4920663" y="5254975"/>
                <a:ext cx="391371" cy="477974"/>
              </a:xfrm>
              <a:prstGeom prst="rect">
                <a:avLst/>
              </a:prstGeom>
              <a:noFill/>
            </p:spPr>
            <p:txBody>
              <a:bodyPr wrap="none" rtlCol="0">
                <a:spAutoFit/>
              </a:bodyPr>
              <a:lstStyle/>
              <a:p>
                <a:r>
                  <a:rPr lang="en-US" sz="4000" dirty="0"/>
                  <a:t>…</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6AB4854-7F05-4278-BBF8-E8CB906D9F56}"/>
                  </a:ext>
                </a:extLst>
              </p:cNvPr>
              <p:cNvSpPr txBox="1"/>
              <p:nvPr/>
            </p:nvSpPr>
            <p:spPr>
              <a:xfrm>
                <a:off x="1544985" y="4393835"/>
                <a:ext cx="5052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𝐿</m:t>
                      </m:r>
                    </m:oMath>
                  </m:oMathPara>
                </a14:m>
                <a:endParaRPr lang="en-US" dirty="0"/>
              </a:p>
            </p:txBody>
          </p:sp>
        </mc:Choice>
        <mc:Fallback xmlns="">
          <p:sp>
            <p:nvSpPr>
              <p:cNvPr id="97" name="TextBox 96">
                <a:extLst>
                  <a:ext uri="{FF2B5EF4-FFF2-40B4-BE49-F238E27FC236}">
                    <a16:creationId xmlns:a16="http://schemas.microsoft.com/office/drawing/2014/main" id="{F6AB4854-7F05-4278-BBF8-E8CB906D9F56}"/>
                  </a:ext>
                </a:extLst>
              </p:cNvPr>
              <p:cNvSpPr txBox="1">
                <a:spLocks noRot="1" noChangeAspect="1" noMove="1" noResize="1" noEditPoints="1" noAdjustHandles="1" noChangeArrowheads="1" noChangeShapeType="1" noTextEdit="1"/>
              </p:cNvSpPr>
              <p:nvPr/>
            </p:nvSpPr>
            <p:spPr>
              <a:xfrm>
                <a:off x="1544985" y="4393835"/>
                <a:ext cx="505203" cy="369332"/>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8921B7B-B01E-4366-BBC5-C77539581F8E}"/>
                  </a:ext>
                </a:extLst>
              </p:cNvPr>
              <p:cNvSpPr txBox="1"/>
              <p:nvPr/>
            </p:nvSpPr>
            <p:spPr>
              <a:xfrm>
                <a:off x="4343401" y="4368488"/>
                <a:ext cx="5052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𝐿</m:t>
                      </m:r>
                    </m:oMath>
                  </m:oMathPara>
                </a14:m>
                <a:endParaRPr lang="en-US" dirty="0"/>
              </a:p>
            </p:txBody>
          </p:sp>
        </mc:Choice>
        <mc:Fallback xmlns="">
          <p:sp>
            <p:nvSpPr>
              <p:cNvPr id="100" name="TextBox 99">
                <a:extLst>
                  <a:ext uri="{FF2B5EF4-FFF2-40B4-BE49-F238E27FC236}">
                    <a16:creationId xmlns:a16="http://schemas.microsoft.com/office/drawing/2014/main" id="{38921B7B-B01E-4366-BBC5-C77539581F8E}"/>
                  </a:ext>
                </a:extLst>
              </p:cNvPr>
              <p:cNvSpPr txBox="1">
                <a:spLocks noRot="1" noChangeAspect="1" noMove="1" noResize="1" noEditPoints="1" noAdjustHandles="1" noChangeArrowheads="1" noChangeShapeType="1" noTextEdit="1"/>
              </p:cNvSpPr>
              <p:nvPr/>
            </p:nvSpPr>
            <p:spPr>
              <a:xfrm>
                <a:off x="4343401" y="4368488"/>
                <a:ext cx="505203"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B46D9ED-CA72-4FA4-8383-B44C865629A5}"/>
                  </a:ext>
                </a:extLst>
              </p:cNvPr>
              <p:cNvSpPr txBox="1"/>
              <p:nvPr/>
            </p:nvSpPr>
            <p:spPr>
              <a:xfrm>
                <a:off x="1685758" y="5587618"/>
                <a:ext cx="11990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=3</m:t>
                      </m:r>
                      <m:r>
                        <a:rPr lang="en-US" sz="2000" b="0" i="1" dirty="0" smtClean="0">
                          <a:latin typeface="Cambria Math" panose="02040503050406030204" pitchFamily="18" charset="0"/>
                          <a:ea typeface="Helvetica" charset="0"/>
                          <a:cs typeface="Helvetica" charset="0"/>
                        </a:rPr>
                        <m:t>𝐿</m:t>
                      </m:r>
                    </m:oMath>
                  </m:oMathPara>
                </a14:m>
                <a:endParaRPr lang="en-US" sz="2000" dirty="0">
                  <a:latin typeface="Helvetica" charset="0"/>
                  <a:ea typeface="Helvetica" charset="0"/>
                  <a:cs typeface="Helvetica" charset="0"/>
                </a:endParaRPr>
              </a:p>
            </p:txBody>
          </p:sp>
        </mc:Choice>
        <mc:Fallback xmlns="">
          <p:sp>
            <p:nvSpPr>
              <p:cNvPr id="101" name="TextBox 100">
                <a:extLst>
                  <a:ext uri="{FF2B5EF4-FFF2-40B4-BE49-F238E27FC236}">
                    <a16:creationId xmlns:a16="http://schemas.microsoft.com/office/drawing/2014/main" id="{3B46D9ED-CA72-4FA4-8383-B44C865629A5}"/>
                  </a:ext>
                </a:extLst>
              </p:cNvPr>
              <p:cNvSpPr txBox="1">
                <a:spLocks noRot="1" noChangeAspect="1" noMove="1" noResize="1" noEditPoints="1" noAdjustHandles="1" noChangeArrowheads="1" noChangeShapeType="1" noTextEdit="1"/>
              </p:cNvSpPr>
              <p:nvPr/>
            </p:nvSpPr>
            <p:spPr>
              <a:xfrm>
                <a:off x="1685758" y="5587618"/>
                <a:ext cx="1199035" cy="400110"/>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Content Placeholder 101">
                <a:extLst>
                  <a:ext uri="{FF2B5EF4-FFF2-40B4-BE49-F238E27FC236}">
                    <a16:creationId xmlns:a16="http://schemas.microsoft.com/office/drawing/2014/main" id="{2DD44E6C-1C7F-45F8-86B4-7CABE3AF2BCC}"/>
                  </a:ext>
                </a:extLst>
              </p:cNvPr>
              <p:cNvSpPr txBox="1">
                <a:spLocks noGrp="1"/>
              </p:cNvSpPr>
              <p:nvPr>
                <p:ph idx="1"/>
              </p:nvPr>
            </p:nvSpPr>
            <p:spPr>
              <a:xfrm>
                <a:off x="117366" y="2378177"/>
                <a:ext cx="397866" cy="400110"/>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en-US" sz="2000" dirty="0"/>
              </a:p>
            </p:txBody>
          </p:sp>
        </mc:Choice>
        <mc:Fallback xmlns="">
          <p:sp>
            <p:nvSpPr>
              <p:cNvPr id="102" name="Content Placeholder 101">
                <a:extLst>
                  <a:ext uri="{FF2B5EF4-FFF2-40B4-BE49-F238E27FC236}">
                    <a16:creationId xmlns:a16="http://schemas.microsoft.com/office/drawing/2014/main" id="{2DD44E6C-1C7F-45F8-86B4-7CABE3AF2BCC}"/>
                  </a:ext>
                </a:extLst>
              </p:cNvPr>
              <p:cNvSpPr txBox="1">
                <a:spLocks noGrp="1" noRot="1" noChangeAspect="1" noMove="1" noResize="1" noEditPoints="1" noAdjustHandles="1" noChangeArrowheads="1" noChangeShapeType="1" noTextEdit="1"/>
              </p:cNvSpPr>
              <p:nvPr>
                <p:ph idx="1"/>
              </p:nvPr>
            </p:nvSpPr>
            <p:spPr>
              <a:xfrm>
                <a:off x="117366" y="2378177"/>
                <a:ext cx="397866" cy="400110"/>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6B1609D3-8D3E-4633-B682-0DD287DE5A2A}"/>
                  </a:ext>
                </a:extLst>
              </p:cNvPr>
              <p:cNvSpPr txBox="1"/>
              <p:nvPr/>
            </p:nvSpPr>
            <p:spPr>
              <a:xfrm>
                <a:off x="-178331" y="3359768"/>
                <a:ext cx="113836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103" name="TextBox 102">
                <a:extLst>
                  <a:ext uri="{FF2B5EF4-FFF2-40B4-BE49-F238E27FC236}">
                    <a16:creationId xmlns:a16="http://schemas.microsoft.com/office/drawing/2014/main" id="{6B1609D3-8D3E-4633-B682-0DD287DE5A2A}"/>
                  </a:ext>
                </a:extLst>
              </p:cNvPr>
              <p:cNvSpPr txBox="1">
                <a:spLocks noRot="1" noChangeAspect="1" noMove="1" noResize="1" noEditPoints="1" noAdjustHandles="1" noChangeArrowheads="1" noChangeShapeType="1" noTextEdit="1"/>
              </p:cNvSpPr>
              <p:nvPr/>
            </p:nvSpPr>
            <p:spPr>
              <a:xfrm>
                <a:off x="-178331" y="3359768"/>
                <a:ext cx="1138369" cy="400110"/>
              </a:xfrm>
              <a:prstGeom prst="rect">
                <a:avLst/>
              </a:prstGeom>
              <a:blipFill>
                <a:blip r:embed="rId3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0328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2CEC-A422-48CE-8929-5DAFB514BC51}"/>
              </a:ext>
            </a:extLst>
          </p:cNvPr>
          <p:cNvSpPr>
            <a:spLocks noGrp="1"/>
          </p:cNvSpPr>
          <p:nvPr>
            <p:ph type="title"/>
          </p:nvPr>
        </p:nvSpPr>
        <p:spPr>
          <a:xfrm>
            <a:off x="457200" y="381000"/>
            <a:ext cx="8229600" cy="862222"/>
          </a:xfrm>
        </p:spPr>
        <p:txBody>
          <a:bodyPr/>
          <a:lstStyle/>
          <a:p>
            <a:r>
              <a:rPr lang="en-US" dirty="0"/>
              <a:t>Toy cyclic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E055CF-88F3-46A2-B49E-FC907AA659C8}"/>
                  </a:ext>
                </a:extLst>
              </p:cNvPr>
              <p:cNvSpPr>
                <a:spLocks noGrp="1"/>
              </p:cNvSpPr>
              <p:nvPr>
                <p:ph idx="1"/>
              </p:nvPr>
            </p:nvSpPr>
            <p:spPr>
              <a:xfrm>
                <a:off x="228600" y="4413115"/>
                <a:ext cx="8686800" cy="2216274"/>
              </a:xfrm>
            </p:spPr>
            <p:txBody>
              <a:bodyPr>
                <a:normAutofit fontScale="92500" lnSpcReduction="10000"/>
              </a:bodyPr>
              <a:lstStyle/>
              <a:p>
                <a14:m>
                  <m:oMath xmlns:m="http://schemas.openxmlformats.org/officeDocument/2006/math">
                    <m:sSub>
                      <m:sSubPr>
                        <m:ctrlPr>
                          <a:rPr lang="en-US" b="1" i="1" smtClean="0">
                            <a:solidFill>
                              <a:schemeClr val="tx2">
                                <a:lumMod val="75000"/>
                              </a:schemeClr>
                            </a:solidFill>
                            <a:latin typeface="Cambria Math" panose="02040503050406030204" pitchFamily="18" charset="0"/>
                          </a:rPr>
                        </m:ctrlPr>
                      </m:sSubPr>
                      <m:e>
                        <m:r>
                          <a:rPr lang="en-US" b="1" i="1" smtClean="0">
                            <a:solidFill>
                              <a:schemeClr val="tx2">
                                <a:lumMod val="75000"/>
                              </a:schemeClr>
                            </a:solidFill>
                            <a:latin typeface="Cambria Math" panose="02040503050406030204" pitchFamily="18" charset="0"/>
                          </a:rPr>
                          <m:t>𝑵</m:t>
                        </m:r>
                      </m:e>
                      <m:sub>
                        <m:r>
                          <a:rPr lang="en-US" b="1" i="1" smtClean="0">
                            <a:solidFill>
                              <a:schemeClr val="tx2">
                                <a:lumMod val="75000"/>
                              </a:schemeClr>
                            </a:solidFill>
                            <a:latin typeface="Cambria Math" panose="02040503050406030204" pitchFamily="18" charset="0"/>
                          </a:rPr>
                          <m:t>𝟏</m:t>
                        </m:r>
                      </m:sub>
                    </m:sSub>
                  </m:oMath>
                </a14:m>
                <a:r>
                  <a:rPr lang="en-US" dirty="0">
                    <a:solidFill>
                      <a:schemeClr val="tx2">
                        <a:lumMod val="75000"/>
                      </a:schemeClr>
                    </a:solidFill>
                  </a:rPr>
                  <a:t>:  </a:t>
                </a:r>
                <a:r>
                  <a:rPr lang="en-US" dirty="0"/>
                  <a:t>If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0" dirty="0" smtClean="0">
                        <a:latin typeface="Cambria Math" panose="02040503050406030204" pitchFamily="18" charset="0"/>
                      </a:rPr>
                      <m:t> </m:t>
                    </m:r>
                  </m:oMath>
                </a14:m>
                <a:r>
                  <a:rPr lang="en-US" dirty="0"/>
                  <a:t>fires once, then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soon fires (WHP); the self-loop sustains the firing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for a while, eventually dies out.</a:t>
                </a:r>
              </a:p>
              <a:p>
                <a14:m>
                  <m:oMath xmlns:m="http://schemas.openxmlformats.org/officeDocument/2006/math">
                    <m:sSub>
                      <m:sSubPr>
                        <m:ctrlPr>
                          <a:rPr lang="en-US" b="1" i="1">
                            <a:solidFill>
                              <a:schemeClr val="tx2">
                                <a:lumMod val="75000"/>
                              </a:schemeClr>
                            </a:solidFill>
                            <a:latin typeface="Cambria Math" panose="02040503050406030204" pitchFamily="18" charset="0"/>
                          </a:rPr>
                        </m:ctrlPr>
                      </m:sSubPr>
                      <m:e>
                        <m:r>
                          <a:rPr lang="en-US" b="1" i="1">
                            <a:solidFill>
                              <a:schemeClr val="tx2">
                                <a:lumMod val="75000"/>
                              </a:schemeClr>
                            </a:solidFill>
                            <a:latin typeface="Cambria Math" panose="02040503050406030204" pitchFamily="18" charset="0"/>
                          </a:rPr>
                          <m:t>𝑵</m:t>
                        </m:r>
                      </m:e>
                      <m:sub>
                        <m:r>
                          <a:rPr lang="en-US" b="1" i="1" smtClean="0">
                            <a:solidFill>
                              <a:schemeClr val="tx2">
                                <a:lumMod val="75000"/>
                              </a:schemeClr>
                            </a:solidFill>
                            <a:latin typeface="Cambria Math" panose="02040503050406030204" pitchFamily="18" charset="0"/>
                          </a:rPr>
                          <m:t>𝟐</m:t>
                        </m:r>
                      </m:sub>
                    </m:sSub>
                  </m:oMath>
                </a14:m>
                <a:r>
                  <a:rPr lang="en-US" dirty="0">
                    <a:solidFill>
                      <a:schemeClr val="tx2">
                        <a:lumMod val="75000"/>
                      </a:schemeClr>
                    </a:solidFill>
                  </a:rPr>
                  <a:t>:  </a:t>
                </a: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0" smtClean="0">
                        <a:latin typeface="Cambria Math" panose="02040503050406030204" pitchFamily="18" charset="0"/>
                      </a:rPr>
                      <m:t> </m:t>
                    </m:r>
                  </m:oMath>
                </a14:m>
                <a:r>
                  <a:rPr lang="en-US" dirty="0"/>
                  <a:t>fires once,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soon fires (WHP), but not sustained.</a:t>
                </a:r>
              </a:p>
              <a:p>
                <a:r>
                  <a:rPr lang="en-US" dirty="0"/>
                  <a:t>Identify input neuron of each with output neuron of the other.</a:t>
                </a:r>
              </a:p>
              <a:p>
                <a14:m>
                  <m:oMath xmlns:m="http://schemas.openxmlformats.org/officeDocument/2006/math">
                    <m:sSup>
                      <m:sSupPr>
                        <m:ctrlPr>
                          <a:rPr lang="en-US" b="1" i="1">
                            <a:solidFill>
                              <a:schemeClr val="tx2">
                                <a:lumMod val="75000"/>
                              </a:schemeClr>
                            </a:solidFill>
                            <a:latin typeface="Cambria Math" panose="02040503050406030204" pitchFamily="18" charset="0"/>
                          </a:rPr>
                        </m:ctrlPr>
                      </m:sSupPr>
                      <m:e>
                        <m:r>
                          <a:rPr lang="en-US" b="1" i="1">
                            <a:solidFill>
                              <a:schemeClr val="tx2">
                                <a:lumMod val="75000"/>
                              </a:schemeClr>
                            </a:solidFill>
                            <a:latin typeface="Cambria Math" panose="02040503050406030204" pitchFamily="18" charset="0"/>
                          </a:rPr>
                          <m:t>𝑵</m:t>
                        </m:r>
                      </m:e>
                      <m:sup>
                        <m:r>
                          <a:rPr lang="en-US" b="1" i="1">
                            <a:solidFill>
                              <a:schemeClr val="tx2">
                                <a:lumMod val="75000"/>
                              </a:schemeClr>
                            </a:solidFill>
                            <a:latin typeface="Cambria Math" panose="02040503050406030204" pitchFamily="18" charset="0"/>
                          </a:rPr>
                          <m:t>𝟏</m:t>
                        </m:r>
                      </m:sup>
                    </m:sSup>
                    <m:r>
                      <a:rPr lang="en-US" i="1">
                        <a:solidFill>
                          <a:schemeClr val="tx2">
                            <a:lumMod val="75000"/>
                          </a:schemeClr>
                        </a:solidFill>
                        <a:latin typeface="Cambria Math" panose="02040503050406030204" pitchFamily="18" charset="0"/>
                      </a:rPr>
                      <m:t>×</m:t>
                    </m:r>
                  </m:oMath>
                </a14:m>
                <a:r>
                  <a:rPr lang="en-US" dirty="0">
                    <a:solidFill>
                      <a:schemeClr val="tx2">
                        <a:lumMod val="75000"/>
                      </a:schemeClr>
                    </a:solidFill>
                  </a:rPr>
                  <a:t> </a:t>
                </a:r>
                <a14:m>
                  <m:oMath xmlns:m="http://schemas.openxmlformats.org/officeDocument/2006/math">
                    <m:sSup>
                      <m:sSupPr>
                        <m:ctrlPr>
                          <a:rPr lang="en-US" b="1" i="1">
                            <a:solidFill>
                              <a:schemeClr val="tx2">
                                <a:lumMod val="75000"/>
                              </a:schemeClr>
                            </a:solidFill>
                            <a:latin typeface="Cambria Math" panose="02040503050406030204" pitchFamily="18" charset="0"/>
                          </a:rPr>
                        </m:ctrlPr>
                      </m:sSupPr>
                      <m:e>
                        <m:r>
                          <a:rPr lang="en-US" b="1" i="1">
                            <a:solidFill>
                              <a:schemeClr val="tx2">
                                <a:lumMod val="75000"/>
                              </a:schemeClr>
                            </a:solidFill>
                            <a:latin typeface="Cambria Math" panose="02040503050406030204" pitchFamily="18" charset="0"/>
                          </a:rPr>
                          <m:t>𝑵</m:t>
                        </m:r>
                      </m:e>
                      <m:sup>
                        <m:r>
                          <a:rPr lang="en-US" b="1" i="1">
                            <a:solidFill>
                              <a:schemeClr val="tx2">
                                <a:lumMod val="75000"/>
                              </a:schemeClr>
                            </a:solidFill>
                            <a:latin typeface="Cambria Math" panose="02040503050406030204" pitchFamily="18" charset="0"/>
                          </a:rPr>
                          <m:t>𝟐</m:t>
                        </m:r>
                      </m:sup>
                    </m:sSup>
                    <m:r>
                      <a:rPr lang="en-US" b="1" i="1" smtClean="0">
                        <a:solidFill>
                          <a:schemeClr val="tx2">
                            <a:lumMod val="75000"/>
                          </a:schemeClr>
                        </a:solidFill>
                        <a:latin typeface="Cambria Math" panose="02040503050406030204" pitchFamily="18" charset="0"/>
                      </a:rPr>
                      <m:t>:  </m:t>
                    </m:r>
                  </m:oMath>
                </a14:m>
                <a:r>
                  <a:rPr lang="en-US" dirty="0"/>
                  <a:t>Initial firing of either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dirty="0">
                        <a:latin typeface="Cambria Math" panose="02040503050406030204" pitchFamily="18" charset="0"/>
                      </a:rPr>
                      <m:t> </m:t>
                    </m:r>
                  </m:oMath>
                </a14:m>
                <a:r>
                  <a:rPr lang="en-US" dirty="0"/>
                  <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a:latin typeface="Cambria Math" panose="02040503050406030204" pitchFamily="18" charset="0"/>
                      </a:rPr>
                      <m:t> </m:t>
                    </m:r>
                  </m:oMath>
                </a14:m>
                <a:r>
                  <a:rPr lang="en-US" dirty="0"/>
                  <a:t>triggers sustained firing of both.</a:t>
                </a:r>
              </a:p>
            </p:txBody>
          </p:sp>
        </mc:Choice>
        <mc:Fallback xmlns="">
          <p:sp>
            <p:nvSpPr>
              <p:cNvPr id="3" name="Content Placeholder 2">
                <a:extLst>
                  <a:ext uri="{FF2B5EF4-FFF2-40B4-BE49-F238E27FC236}">
                    <a16:creationId xmlns:a16="http://schemas.microsoft.com/office/drawing/2014/main" id="{85E055CF-88F3-46A2-B49E-FC907AA659C8}"/>
                  </a:ext>
                </a:extLst>
              </p:cNvPr>
              <p:cNvSpPr>
                <a:spLocks noGrp="1" noRot="1" noChangeAspect="1" noMove="1" noResize="1" noEditPoints="1" noAdjustHandles="1" noChangeArrowheads="1" noChangeShapeType="1" noTextEdit="1"/>
              </p:cNvSpPr>
              <p:nvPr>
                <p:ph idx="1"/>
              </p:nvPr>
            </p:nvSpPr>
            <p:spPr>
              <a:xfrm>
                <a:off x="228600" y="4413115"/>
                <a:ext cx="8686800" cy="2216274"/>
              </a:xfrm>
              <a:blipFill>
                <a:blip r:embed="rId3"/>
                <a:stretch>
                  <a:fillRect l="-491" t="-3306" b="-11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4F722C4-7845-4D6F-B9E1-EEEE61BC709B}"/>
              </a:ext>
            </a:extLst>
          </p:cNvPr>
          <p:cNvGrpSpPr/>
          <p:nvPr/>
        </p:nvGrpSpPr>
        <p:grpSpPr>
          <a:xfrm>
            <a:off x="700159" y="1354339"/>
            <a:ext cx="1472755" cy="2962991"/>
            <a:chOff x="700159" y="1354339"/>
            <a:chExt cx="1472755" cy="2962991"/>
          </a:xfrm>
        </p:grpSpPr>
        <p:sp>
          <p:nvSpPr>
            <p:cNvPr id="19" name="Freeform 49">
              <a:extLst>
                <a:ext uri="{FF2B5EF4-FFF2-40B4-BE49-F238E27FC236}">
                  <a16:creationId xmlns:a16="http://schemas.microsoft.com/office/drawing/2014/main" id="{D1FED96D-F517-483B-B42C-17401E96FA0A}"/>
                </a:ext>
              </a:extLst>
            </p:cNvPr>
            <p:cNvSpPr/>
            <p:nvPr/>
          </p:nvSpPr>
          <p:spPr>
            <a:xfrm rot="5400000">
              <a:off x="867874" y="3997129"/>
              <a:ext cx="300260" cy="167818"/>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EC76F45-CDA2-4B97-AAAC-C7BEDAEAFF5C}"/>
                    </a:ext>
                  </a:extLst>
                </p:cNvPr>
                <p:cNvSpPr txBox="1"/>
                <p:nvPr/>
              </p:nvSpPr>
              <p:spPr>
                <a:xfrm>
                  <a:off x="1083249" y="3947998"/>
                  <a:ext cx="5052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20" name="TextBox 19">
                  <a:extLst>
                    <a:ext uri="{FF2B5EF4-FFF2-40B4-BE49-F238E27FC236}">
                      <a16:creationId xmlns:a16="http://schemas.microsoft.com/office/drawing/2014/main" id="{0EC76F45-CDA2-4B97-AAAC-C7BEDAEAFF5C}"/>
                    </a:ext>
                  </a:extLst>
                </p:cNvPr>
                <p:cNvSpPr txBox="1">
                  <a:spLocks noRot="1" noChangeAspect="1" noMove="1" noResize="1" noEditPoints="1" noAdjustHandles="1" noChangeArrowheads="1" noChangeShapeType="1" noTextEdit="1"/>
                </p:cNvSpPr>
                <p:nvPr/>
              </p:nvSpPr>
              <p:spPr>
                <a:xfrm>
                  <a:off x="1083249" y="3947998"/>
                  <a:ext cx="505201" cy="369332"/>
                </a:xfrm>
                <a:prstGeom prst="rect">
                  <a:avLst/>
                </a:prstGeom>
                <a:blipFill>
                  <a:blip r:embed="rId4"/>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528F9061-B858-4E95-890F-C24F6121CA62}"/>
                </a:ext>
              </a:extLst>
            </p:cNvPr>
            <p:cNvGrpSpPr/>
            <p:nvPr/>
          </p:nvGrpSpPr>
          <p:grpSpPr>
            <a:xfrm>
              <a:off x="700159" y="1354339"/>
              <a:ext cx="1472755" cy="2589241"/>
              <a:chOff x="7075434" y="1902846"/>
              <a:chExt cx="1648438" cy="2975250"/>
            </a:xfrm>
          </p:grpSpPr>
          <p:grpSp>
            <p:nvGrpSpPr>
              <p:cNvPr id="22" name="Group 21">
                <a:extLst>
                  <a:ext uri="{FF2B5EF4-FFF2-40B4-BE49-F238E27FC236}">
                    <a16:creationId xmlns:a16="http://schemas.microsoft.com/office/drawing/2014/main" id="{3F807134-2FB4-4B8C-9503-A05AC200F389}"/>
                  </a:ext>
                </a:extLst>
              </p:cNvPr>
              <p:cNvGrpSpPr/>
              <p:nvPr/>
            </p:nvGrpSpPr>
            <p:grpSpPr>
              <a:xfrm>
                <a:off x="7092962" y="2470987"/>
                <a:ext cx="1630910" cy="2407109"/>
                <a:chOff x="6284402" y="655823"/>
                <a:chExt cx="1672101" cy="2469446"/>
              </a:xfrm>
            </p:grpSpPr>
            <p:grpSp>
              <p:nvGrpSpPr>
                <p:cNvPr id="28" name="Group 27">
                  <a:extLst>
                    <a:ext uri="{FF2B5EF4-FFF2-40B4-BE49-F238E27FC236}">
                      <a16:creationId xmlns:a16="http://schemas.microsoft.com/office/drawing/2014/main" id="{E97CD2AD-ABB8-47AD-A3AA-D418B691C812}"/>
                    </a:ext>
                  </a:extLst>
                </p:cNvPr>
                <p:cNvGrpSpPr/>
                <p:nvPr/>
              </p:nvGrpSpPr>
              <p:grpSpPr>
                <a:xfrm>
                  <a:off x="6284402" y="730523"/>
                  <a:ext cx="711522" cy="2394746"/>
                  <a:chOff x="1637673" y="1200691"/>
                  <a:chExt cx="711522" cy="2394746"/>
                </a:xfrm>
              </p:grpSpPr>
              <p:sp>
                <p:nvSpPr>
                  <p:cNvPr id="32" name="Oval 31">
                    <a:extLst>
                      <a:ext uri="{FF2B5EF4-FFF2-40B4-BE49-F238E27FC236}">
                        <a16:creationId xmlns:a16="http://schemas.microsoft.com/office/drawing/2014/main" id="{6DC4131F-27B1-47B5-881D-647B63D7D2D7}"/>
                      </a:ext>
                    </a:extLst>
                  </p:cNvPr>
                  <p:cNvSpPr/>
                  <p:nvPr/>
                </p:nvSpPr>
                <p:spPr>
                  <a:xfrm>
                    <a:off x="1637673" y="2937882"/>
                    <a:ext cx="711522" cy="657555"/>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C4C3C1-8228-4420-9B65-7A17AAD01EA4}"/>
                          </a:ext>
                        </a:extLst>
                      </p:cNvPr>
                      <p:cNvSpPr txBox="1"/>
                      <p:nvPr/>
                    </p:nvSpPr>
                    <p:spPr>
                      <a:xfrm>
                        <a:off x="1637673" y="3038969"/>
                        <a:ext cx="537272" cy="47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Helvetica" charset="0"/>
                                      <a:cs typeface="Helvetica" charset="0"/>
                                    </a:rPr>
                                  </m:ctrlPr>
                                </m:sSubPr>
                                <m:e>
                                  <m:r>
                                    <a:rPr lang="en-US" sz="2000" b="0" i="1" smtClean="0">
                                      <a:latin typeface="Cambria Math" panose="02040503050406030204" pitchFamily="18" charset="0"/>
                                      <a:ea typeface="Helvetica" charset="0"/>
                                      <a:cs typeface="Helvetica" charset="0"/>
                                    </a:rPr>
                                    <m:t>𝑥</m:t>
                                  </m:r>
                                </m:e>
                                <m:sub>
                                  <m:r>
                                    <a:rPr lang="en-US" sz="2000" b="0" i="1" smtClean="0">
                                      <a:latin typeface="Cambria Math" panose="02040503050406030204" pitchFamily="18" charset="0"/>
                                      <a:ea typeface="Helvetica" charset="0"/>
                                      <a:cs typeface="Helvetica" charset="0"/>
                                    </a:rPr>
                                    <m:t>2</m:t>
                                  </m:r>
                                </m:sub>
                              </m:sSub>
                            </m:oMath>
                          </m:oMathPara>
                        </a14:m>
                        <a:endParaRPr lang="en-US" sz="2000" dirty="0">
                          <a:latin typeface="Helvetica" charset="0"/>
                          <a:ea typeface="Helvetica" charset="0"/>
                          <a:cs typeface="Helvetica" charset="0"/>
                        </a:endParaRPr>
                      </a:p>
                    </p:txBody>
                  </p:sp>
                </mc:Choice>
                <mc:Fallback xmlns="">
                  <p:sp>
                    <p:nvSpPr>
                      <p:cNvPr id="33" name="TextBox 32">
                        <a:extLst>
                          <a:ext uri="{FF2B5EF4-FFF2-40B4-BE49-F238E27FC236}">
                            <a16:creationId xmlns:a16="http://schemas.microsoft.com/office/drawing/2014/main" id="{8AC4C3C1-8228-4420-9B65-7A17AAD01EA4}"/>
                          </a:ext>
                        </a:extLst>
                      </p:cNvPr>
                      <p:cNvSpPr txBox="1">
                        <a:spLocks noRot="1" noChangeAspect="1" noMove="1" noResize="1" noEditPoints="1" noAdjustHandles="1" noChangeArrowheads="1" noChangeShapeType="1" noTextEdit="1"/>
                      </p:cNvSpPr>
                      <p:nvPr/>
                    </p:nvSpPr>
                    <p:spPr>
                      <a:xfrm>
                        <a:off x="1637673" y="3038969"/>
                        <a:ext cx="537272" cy="471665"/>
                      </a:xfrm>
                      <a:prstGeom prst="rect">
                        <a:avLst/>
                      </a:prstGeom>
                      <a:blipFill>
                        <a:blip r:embed="rId5"/>
                        <a:stretch>
                          <a:fillRect b="-3030"/>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45040A21-ABD0-4552-A951-70F651AF4334}"/>
                      </a:ext>
                    </a:extLst>
                  </p:cNvPr>
                  <p:cNvCxnSpPr>
                    <a:cxnSpLocks/>
                    <a:stCxn id="24" idx="4"/>
                    <a:endCxn id="26" idx="0"/>
                  </p:cNvCxnSpPr>
                  <p:nvPr/>
                </p:nvCxnSpPr>
                <p:spPr>
                  <a:xfrm>
                    <a:off x="1975463" y="1200691"/>
                    <a:ext cx="8985" cy="521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D309B18-4DD3-45A1-B694-C57D136B74F7}"/>
                      </a:ext>
                    </a:extLst>
                  </p:cNvPr>
                  <p:cNvCxnSpPr>
                    <a:cxnSpLocks/>
                    <a:stCxn id="26" idx="4"/>
                    <a:endCxn id="32" idx="0"/>
                  </p:cNvCxnSpPr>
                  <p:nvPr/>
                </p:nvCxnSpPr>
                <p:spPr>
                  <a:xfrm>
                    <a:off x="1984449" y="2396661"/>
                    <a:ext cx="8985" cy="541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4E56A8F-FC7B-435B-B02C-4BDA2E52C7EE}"/>
                        </a:ext>
                      </a:extLst>
                    </p:cNvPr>
                    <p:cNvSpPr txBox="1"/>
                    <p:nvPr/>
                  </p:nvSpPr>
                  <p:spPr>
                    <a:xfrm>
                      <a:off x="6969921" y="2562453"/>
                      <a:ext cx="986582" cy="435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29" name="TextBox 28">
                      <a:extLst>
                        <a:ext uri="{FF2B5EF4-FFF2-40B4-BE49-F238E27FC236}">
                          <a16:creationId xmlns:a16="http://schemas.microsoft.com/office/drawing/2014/main" id="{44E56A8F-FC7B-435B-B02C-4BDA2E52C7EE}"/>
                        </a:ext>
                      </a:extLst>
                    </p:cNvPr>
                    <p:cNvSpPr txBox="1">
                      <a:spLocks noRot="1" noChangeAspect="1" noMove="1" noResize="1" noEditPoints="1" noAdjustHandles="1" noChangeArrowheads="1" noChangeShapeType="1" noTextEdit="1"/>
                    </p:cNvSpPr>
                    <p:nvPr/>
                  </p:nvSpPr>
                  <p:spPr>
                    <a:xfrm>
                      <a:off x="6969921" y="2562453"/>
                      <a:ext cx="986582" cy="43538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8EF94E-869A-400F-A713-F6D6627DD78E}"/>
                        </a:ext>
                      </a:extLst>
                    </p:cNvPr>
                    <p:cNvSpPr txBox="1"/>
                    <p:nvPr/>
                  </p:nvSpPr>
                  <p:spPr>
                    <a:xfrm>
                      <a:off x="6622191" y="655823"/>
                      <a:ext cx="505202" cy="378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136" name="TextBox 135">
                      <a:extLst>
                        <a:ext uri="{FF2B5EF4-FFF2-40B4-BE49-F238E27FC236}">
                          <a16:creationId xmlns:a16="http://schemas.microsoft.com/office/drawing/2014/main" id="{2F0F5643-494D-49B4-B5B5-EE18A28BCDA6}"/>
                        </a:ext>
                      </a:extLst>
                    </p:cNvPr>
                    <p:cNvSpPr txBox="1">
                      <a:spLocks noRot="1" noChangeAspect="1" noMove="1" noResize="1" noEditPoints="1" noAdjustHandles="1" noChangeArrowheads="1" noChangeShapeType="1" noTextEdit="1"/>
                    </p:cNvSpPr>
                    <p:nvPr/>
                  </p:nvSpPr>
                  <p:spPr>
                    <a:xfrm>
                      <a:off x="6622191" y="655823"/>
                      <a:ext cx="505202" cy="37889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04BC295-81FA-44C4-B4BD-3AD5B61B5116}"/>
                        </a:ext>
                      </a:extLst>
                    </p:cNvPr>
                    <p:cNvSpPr txBox="1"/>
                    <p:nvPr/>
                  </p:nvSpPr>
                  <p:spPr>
                    <a:xfrm>
                      <a:off x="6622191" y="2021233"/>
                      <a:ext cx="579748" cy="435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31" name="TextBox 30">
                      <a:extLst>
                        <a:ext uri="{FF2B5EF4-FFF2-40B4-BE49-F238E27FC236}">
                          <a16:creationId xmlns:a16="http://schemas.microsoft.com/office/drawing/2014/main" id="{A04BC295-81FA-44C4-B4BD-3AD5B61B5116}"/>
                        </a:ext>
                      </a:extLst>
                    </p:cNvPr>
                    <p:cNvSpPr txBox="1">
                      <a:spLocks noRot="1" noChangeAspect="1" noMove="1" noResize="1" noEditPoints="1" noAdjustHandles="1" noChangeArrowheads="1" noChangeShapeType="1" noTextEdit="1"/>
                    </p:cNvSpPr>
                    <p:nvPr/>
                  </p:nvSpPr>
                  <p:spPr>
                    <a:xfrm>
                      <a:off x="6622191" y="2021233"/>
                      <a:ext cx="579748" cy="435383"/>
                    </a:xfrm>
                    <a:prstGeom prst="rect">
                      <a:avLst/>
                    </a:prstGeom>
                    <a:blipFill>
                      <a:blip r:embed="rId24"/>
                      <a:stretch>
                        <a:fillRect/>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C38A5EDF-B4CC-4B1E-B8D2-68EF5849C17B}"/>
                  </a:ext>
                </a:extLst>
              </p:cNvPr>
              <p:cNvGrpSpPr/>
              <p:nvPr/>
            </p:nvGrpSpPr>
            <p:grpSpPr>
              <a:xfrm>
                <a:off x="7075434" y="3052027"/>
                <a:ext cx="711523" cy="657554"/>
                <a:chOff x="4160809" y="5761294"/>
                <a:chExt cx="711523" cy="657554"/>
              </a:xfrm>
            </p:grpSpPr>
            <p:sp>
              <p:nvSpPr>
                <p:cNvPr id="26" name="Oval 25">
                  <a:extLst>
                    <a:ext uri="{FF2B5EF4-FFF2-40B4-BE49-F238E27FC236}">
                      <a16:creationId xmlns:a16="http://schemas.microsoft.com/office/drawing/2014/main" id="{3F0EDEC2-5084-4256-8865-123B4995D2E9}"/>
                    </a:ext>
                  </a:extLst>
                </p:cNvPr>
                <p:cNvSpPr/>
                <p:nvPr/>
              </p:nvSpPr>
              <p:spPr>
                <a:xfrm>
                  <a:off x="4160809" y="5761294"/>
                  <a:ext cx="711523" cy="657554"/>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78210FB-FC60-438A-AC4A-2035F5EB25BB}"/>
                        </a:ext>
                      </a:extLst>
                    </p:cNvPr>
                    <p:cNvSpPr txBox="1"/>
                    <p:nvPr/>
                  </p:nvSpPr>
                  <p:spPr>
                    <a:xfrm>
                      <a:off x="4247934" y="5886937"/>
                      <a:ext cx="537271" cy="4597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ea typeface="Helvetica" charset="0"/>
                                    <a:cs typeface="Helvetica" charset="0"/>
                                  </a:rPr>
                                </m:ctrlPr>
                              </m:sSubPr>
                              <m:e>
                                <m:r>
                                  <a:rPr lang="en-US" sz="2000" b="0" i="1" dirty="0" smtClean="0">
                                    <a:latin typeface="Cambria Math"/>
                                    <a:ea typeface="Helvetica" charset="0"/>
                                    <a:cs typeface="Helvetica" charset="0"/>
                                  </a:rPr>
                                  <m:t>𝑎</m:t>
                                </m:r>
                              </m:e>
                              <m:sub>
                                <m:r>
                                  <a:rPr lang="en-US" sz="2000" b="0" i="1" dirty="0" smtClean="0">
                                    <a:latin typeface="Cambria Math" panose="02040503050406030204" pitchFamily="18" charset="0"/>
                                    <a:ea typeface="Helvetica" charset="0"/>
                                    <a:cs typeface="Helvetica" charset="0"/>
                                  </a:rPr>
                                  <m:t>1</m:t>
                                </m:r>
                              </m:sub>
                            </m:sSub>
                          </m:oMath>
                        </m:oMathPara>
                      </a14:m>
                      <a:endParaRPr lang="en-US" sz="2000" dirty="0">
                        <a:latin typeface="Helvetica" charset="0"/>
                        <a:ea typeface="Helvetica" charset="0"/>
                        <a:cs typeface="Helvetica" charset="0"/>
                      </a:endParaRPr>
                    </a:p>
                  </p:txBody>
                </p:sp>
              </mc:Choice>
              <mc:Fallback xmlns="">
                <p:sp>
                  <p:nvSpPr>
                    <p:cNvPr id="27" name="TextBox 26">
                      <a:extLst>
                        <a:ext uri="{FF2B5EF4-FFF2-40B4-BE49-F238E27FC236}">
                          <a16:creationId xmlns:a16="http://schemas.microsoft.com/office/drawing/2014/main" id="{C78210FB-FC60-438A-AC4A-2035F5EB25BB}"/>
                        </a:ext>
                      </a:extLst>
                    </p:cNvPr>
                    <p:cNvSpPr txBox="1">
                      <a:spLocks noRot="1" noChangeAspect="1" noMove="1" noResize="1" noEditPoints="1" noAdjustHandles="1" noChangeArrowheads="1" noChangeShapeType="1" noTextEdit="1"/>
                    </p:cNvSpPr>
                    <p:nvPr/>
                  </p:nvSpPr>
                  <p:spPr>
                    <a:xfrm>
                      <a:off x="4247934" y="5886937"/>
                      <a:ext cx="537271" cy="459759"/>
                    </a:xfrm>
                    <a:prstGeom prst="rect">
                      <a:avLst/>
                    </a:prstGeom>
                    <a:blipFill>
                      <a:blip r:embed="rId25"/>
                      <a:stretch>
                        <a:fillRect b="-30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969DEF5F-D6F5-4FE4-95E6-B6C52C5E8335}"/>
                      </a:ext>
                    </a:extLst>
                  </p:cNvPr>
                  <p:cNvSpPr/>
                  <p:nvPr/>
                </p:nvSpPr>
                <p:spPr>
                  <a:xfrm>
                    <a:off x="7075434" y="1902846"/>
                    <a:ext cx="693994" cy="640956"/>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24" name="Oval 23">
                    <a:extLst>
                      <a:ext uri="{FF2B5EF4-FFF2-40B4-BE49-F238E27FC236}">
                        <a16:creationId xmlns:a16="http://schemas.microsoft.com/office/drawing/2014/main" id="{969DEF5F-D6F5-4FE4-95E6-B6C52C5E8335}"/>
                      </a:ext>
                    </a:extLst>
                  </p:cNvPr>
                  <p:cNvSpPr>
                    <a:spLocks noRot="1" noChangeAspect="1" noMove="1" noResize="1" noEditPoints="1" noAdjustHandles="1" noChangeArrowheads="1" noChangeShapeType="1" noTextEdit="1"/>
                  </p:cNvSpPr>
                  <p:nvPr/>
                </p:nvSpPr>
                <p:spPr>
                  <a:xfrm>
                    <a:off x="7075434" y="1902846"/>
                    <a:ext cx="693994" cy="640956"/>
                  </a:xfrm>
                  <a:prstGeom prst="ellipse">
                    <a:avLst/>
                  </a:prstGeom>
                  <a:blipFill>
                    <a:blip r:embed="rId26"/>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A6515B-3B7C-4315-95D1-58B4FB652457}"/>
                      </a:ext>
                    </a:extLst>
                  </p:cNvPr>
                  <p:cNvSpPr txBox="1"/>
                  <p:nvPr/>
                </p:nvSpPr>
                <p:spPr>
                  <a:xfrm>
                    <a:off x="7761592" y="3136458"/>
                    <a:ext cx="962278" cy="4243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25" name="TextBox 24">
                    <a:extLst>
                      <a:ext uri="{FF2B5EF4-FFF2-40B4-BE49-F238E27FC236}">
                        <a16:creationId xmlns:a16="http://schemas.microsoft.com/office/drawing/2014/main" id="{B0A6515B-3B7C-4315-95D1-58B4FB652457}"/>
                      </a:ext>
                    </a:extLst>
                  </p:cNvPr>
                  <p:cNvSpPr txBox="1">
                    <a:spLocks noRot="1" noChangeAspect="1" noMove="1" noResize="1" noEditPoints="1" noAdjustHandles="1" noChangeArrowheads="1" noChangeShapeType="1" noTextEdit="1"/>
                  </p:cNvSpPr>
                  <p:nvPr/>
                </p:nvSpPr>
                <p:spPr>
                  <a:xfrm>
                    <a:off x="7761592" y="3136458"/>
                    <a:ext cx="962278" cy="424393"/>
                  </a:xfrm>
                  <a:prstGeom prst="rect">
                    <a:avLst/>
                  </a:prstGeom>
                  <a:blipFill>
                    <a:blip r:embed="rId27"/>
                    <a:stretch>
                      <a:fillRect/>
                    </a:stretch>
                  </a:blipFill>
                </p:spPr>
                <p:txBody>
                  <a:bodyPr/>
                  <a:lstStyle/>
                  <a:p>
                    <a:r>
                      <a:rPr lang="en-US">
                        <a:noFill/>
                      </a:rPr>
                      <a:t> </a:t>
                    </a:r>
                  </a:p>
                </p:txBody>
              </p:sp>
            </mc:Fallback>
          </mc:AlternateContent>
        </p:grpSp>
      </p:grpSp>
      <p:grpSp>
        <p:nvGrpSpPr>
          <p:cNvPr id="36" name="Group 35">
            <a:extLst>
              <a:ext uri="{FF2B5EF4-FFF2-40B4-BE49-F238E27FC236}">
                <a16:creationId xmlns:a16="http://schemas.microsoft.com/office/drawing/2014/main" id="{4AC2CA35-D56A-4535-8027-08FCE2AF7524}"/>
              </a:ext>
            </a:extLst>
          </p:cNvPr>
          <p:cNvGrpSpPr/>
          <p:nvPr/>
        </p:nvGrpSpPr>
        <p:grpSpPr>
          <a:xfrm>
            <a:off x="2698316" y="1374343"/>
            <a:ext cx="1472755" cy="2589241"/>
            <a:chOff x="7075434" y="1902846"/>
            <a:chExt cx="1648438" cy="2975250"/>
          </a:xfrm>
        </p:grpSpPr>
        <p:grpSp>
          <p:nvGrpSpPr>
            <p:cNvPr id="37" name="Group 36">
              <a:extLst>
                <a:ext uri="{FF2B5EF4-FFF2-40B4-BE49-F238E27FC236}">
                  <a16:creationId xmlns:a16="http://schemas.microsoft.com/office/drawing/2014/main" id="{AB0EF9FC-0C9D-4A46-B863-1454B577CC13}"/>
                </a:ext>
              </a:extLst>
            </p:cNvPr>
            <p:cNvGrpSpPr/>
            <p:nvPr/>
          </p:nvGrpSpPr>
          <p:grpSpPr>
            <a:xfrm>
              <a:off x="7092962" y="2470987"/>
              <a:ext cx="1630910" cy="2407109"/>
              <a:chOff x="6284402" y="655823"/>
              <a:chExt cx="1672101" cy="2469446"/>
            </a:xfrm>
          </p:grpSpPr>
          <p:grpSp>
            <p:nvGrpSpPr>
              <p:cNvPr id="43" name="Group 42">
                <a:extLst>
                  <a:ext uri="{FF2B5EF4-FFF2-40B4-BE49-F238E27FC236}">
                    <a16:creationId xmlns:a16="http://schemas.microsoft.com/office/drawing/2014/main" id="{5462562A-28B1-4F81-9DFD-36FD941726B9}"/>
                  </a:ext>
                </a:extLst>
              </p:cNvPr>
              <p:cNvGrpSpPr/>
              <p:nvPr/>
            </p:nvGrpSpPr>
            <p:grpSpPr>
              <a:xfrm>
                <a:off x="6284402" y="730523"/>
                <a:ext cx="711522" cy="2394746"/>
                <a:chOff x="1637673" y="1200691"/>
                <a:chExt cx="711522" cy="2394746"/>
              </a:xfrm>
            </p:grpSpPr>
            <p:sp>
              <p:nvSpPr>
                <p:cNvPr id="47" name="Oval 46">
                  <a:extLst>
                    <a:ext uri="{FF2B5EF4-FFF2-40B4-BE49-F238E27FC236}">
                      <a16:creationId xmlns:a16="http://schemas.microsoft.com/office/drawing/2014/main" id="{32783334-83B6-41EC-B092-FF6FE3158855}"/>
                    </a:ext>
                  </a:extLst>
                </p:cNvPr>
                <p:cNvSpPr/>
                <p:nvPr/>
              </p:nvSpPr>
              <p:spPr>
                <a:xfrm>
                  <a:off x="1637673" y="2937882"/>
                  <a:ext cx="711522" cy="657555"/>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84EE88A-9ED9-4C56-B730-B51FF32AEF1B}"/>
                        </a:ext>
                      </a:extLst>
                    </p:cNvPr>
                    <p:cNvSpPr txBox="1"/>
                    <p:nvPr/>
                  </p:nvSpPr>
                  <p:spPr>
                    <a:xfrm>
                      <a:off x="1637673" y="3038969"/>
                      <a:ext cx="537272" cy="47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Helvetica" charset="0"/>
                                    <a:cs typeface="Helvetica" charset="0"/>
                                  </a:rPr>
                                </m:ctrlPr>
                              </m:sSubPr>
                              <m:e>
                                <m:r>
                                  <a:rPr lang="en-US" sz="2000" b="0" i="1" smtClean="0">
                                    <a:latin typeface="Cambria Math" panose="02040503050406030204" pitchFamily="18" charset="0"/>
                                    <a:ea typeface="Helvetica" charset="0"/>
                                    <a:cs typeface="Helvetica" charset="0"/>
                                  </a:rPr>
                                  <m:t>𝑥</m:t>
                                </m:r>
                              </m:e>
                              <m:sub>
                                <m:r>
                                  <a:rPr lang="en-US" sz="2000" b="0" i="1" smtClean="0">
                                    <a:latin typeface="Cambria Math" panose="02040503050406030204" pitchFamily="18" charset="0"/>
                                    <a:ea typeface="Helvetica" charset="0"/>
                                    <a:cs typeface="Helvetica" charset="0"/>
                                  </a:rPr>
                                  <m:t>1</m:t>
                                </m:r>
                              </m:sub>
                            </m:sSub>
                          </m:oMath>
                        </m:oMathPara>
                      </a14:m>
                      <a:endParaRPr lang="en-US" sz="2000" dirty="0">
                        <a:latin typeface="Helvetica" charset="0"/>
                        <a:ea typeface="Helvetica" charset="0"/>
                        <a:cs typeface="Helvetica" charset="0"/>
                      </a:endParaRPr>
                    </a:p>
                  </p:txBody>
                </p:sp>
              </mc:Choice>
              <mc:Fallback xmlns="">
                <p:sp>
                  <p:nvSpPr>
                    <p:cNvPr id="48" name="TextBox 47">
                      <a:extLst>
                        <a:ext uri="{FF2B5EF4-FFF2-40B4-BE49-F238E27FC236}">
                          <a16:creationId xmlns:a16="http://schemas.microsoft.com/office/drawing/2014/main" id="{984EE88A-9ED9-4C56-B730-B51FF32AEF1B}"/>
                        </a:ext>
                      </a:extLst>
                    </p:cNvPr>
                    <p:cNvSpPr txBox="1">
                      <a:spLocks noRot="1" noChangeAspect="1" noMove="1" noResize="1" noEditPoints="1" noAdjustHandles="1" noChangeArrowheads="1" noChangeShapeType="1" noTextEdit="1"/>
                    </p:cNvSpPr>
                    <p:nvPr/>
                  </p:nvSpPr>
                  <p:spPr>
                    <a:xfrm>
                      <a:off x="1637673" y="3038969"/>
                      <a:ext cx="537272" cy="471665"/>
                    </a:xfrm>
                    <a:prstGeom prst="rect">
                      <a:avLst/>
                    </a:prstGeom>
                    <a:blipFill>
                      <a:blip r:embed="rId28"/>
                      <a:stretch>
                        <a:fillRect b="-3077"/>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941A4A4E-2AA5-43E9-B7E5-426D29C641BF}"/>
                    </a:ext>
                  </a:extLst>
                </p:cNvPr>
                <p:cNvCxnSpPr>
                  <a:cxnSpLocks/>
                  <a:stCxn id="39" idx="4"/>
                  <a:endCxn id="41" idx="0"/>
                </p:cNvCxnSpPr>
                <p:nvPr/>
              </p:nvCxnSpPr>
              <p:spPr>
                <a:xfrm>
                  <a:off x="1975463" y="1200691"/>
                  <a:ext cx="8985" cy="521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51556C6-29CC-4D3A-81E9-1E8C5987F850}"/>
                    </a:ext>
                  </a:extLst>
                </p:cNvPr>
                <p:cNvCxnSpPr>
                  <a:cxnSpLocks/>
                  <a:stCxn id="41" idx="4"/>
                  <a:endCxn id="47" idx="0"/>
                </p:cNvCxnSpPr>
                <p:nvPr/>
              </p:nvCxnSpPr>
              <p:spPr>
                <a:xfrm>
                  <a:off x="1984449" y="2396661"/>
                  <a:ext cx="8985" cy="541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CADBA9D-C16D-4D19-B627-8715FEDB987D}"/>
                      </a:ext>
                    </a:extLst>
                  </p:cNvPr>
                  <p:cNvSpPr txBox="1"/>
                  <p:nvPr/>
                </p:nvSpPr>
                <p:spPr>
                  <a:xfrm>
                    <a:off x="6969921" y="2562453"/>
                    <a:ext cx="986582" cy="435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44" name="TextBox 43">
                    <a:extLst>
                      <a:ext uri="{FF2B5EF4-FFF2-40B4-BE49-F238E27FC236}">
                        <a16:creationId xmlns:a16="http://schemas.microsoft.com/office/drawing/2014/main" id="{0CADBA9D-C16D-4D19-B627-8715FEDB987D}"/>
                      </a:ext>
                    </a:extLst>
                  </p:cNvPr>
                  <p:cNvSpPr txBox="1">
                    <a:spLocks noRot="1" noChangeAspect="1" noMove="1" noResize="1" noEditPoints="1" noAdjustHandles="1" noChangeArrowheads="1" noChangeShapeType="1" noTextEdit="1"/>
                  </p:cNvSpPr>
                  <p:nvPr/>
                </p:nvSpPr>
                <p:spPr>
                  <a:xfrm>
                    <a:off x="6969921" y="2562453"/>
                    <a:ext cx="986582" cy="435383"/>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E0477A3-DA38-47EA-B959-CFC235E4ED7D}"/>
                      </a:ext>
                    </a:extLst>
                  </p:cNvPr>
                  <p:cNvSpPr txBox="1"/>
                  <p:nvPr/>
                </p:nvSpPr>
                <p:spPr>
                  <a:xfrm>
                    <a:off x="6622191" y="655823"/>
                    <a:ext cx="505202" cy="378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136" name="TextBox 135">
                    <a:extLst>
                      <a:ext uri="{FF2B5EF4-FFF2-40B4-BE49-F238E27FC236}">
                        <a16:creationId xmlns:a16="http://schemas.microsoft.com/office/drawing/2014/main" id="{2F0F5643-494D-49B4-B5B5-EE18A28BCDA6}"/>
                      </a:ext>
                    </a:extLst>
                  </p:cNvPr>
                  <p:cNvSpPr txBox="1">
                    <a:spLocks noRot="1" noChangeAspect="1" noMove="1" noResize="1" noEditPoints="1" noAdjustHandles="1" noChangeArrowheads="1" noChangeShapeType="1" noTextEdit="1"/>
                  </p:cNvSpPr>
                  <p:nvPr/>
                </p:nvSpPr>
                <p:spPr>
                  <a:xfrm>
                    <a:off x="6622191" y="655823"/>
                    <a:ext cx="505202" cy="37889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6387E1C-E15C-48BE-ABA2-429F920A9139}"/>
                      </a:ext>
                    </a:extLst>
                  </p:cNvPr>
                  <p:cNvSpPr txBox="1"/>
                  <p:nvPr/>
                </p:nvSpPr>
                <p:spPr>
                  <a:xfrm>
                    <a:off x="6622191" y="2021233"/>
                    <a:ext cx="579748" cy="435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46" name="TextBox 45">
                    <a:extLst>
                      <a:ext uri="{FF2B5EF4-FFF2-40B4-BE49-F238E27FC236}">
                        <a16:creationId xmlns:a16="http://schemas.microsoft.com/office/drawing/2014/main" id="{66387E1C-E15C-48BE-ABA2-429F920A9139}"/>
                      </a:ext>
                    </a:extLst>
                  </p:cNvPr>
                  <p:cNvSpPr txBox="1">
                    <a:spLocks noRot="1" noChangeAspect="1" noMove="1" noResize="1" noEditPoints="1" noAdjustHandles="1" noChangeArrowheads="1" noChangeShapeType="1" noTextEdit="1"/>
                  </p:cNvSpPr>
                  <p:nvPr/>
                </p:nvSpPr>
                <p:spPr>
                  <a:xfrm>
                    <a:off x="6622191" y="2021233"/>
                    <a:ext cx="579748" cy="435383"/>
                  </a:xfrm>
                  <a:prstGeom prst="rect">
                    <a:avLst/>
                  </a:prstGeom>
                  <a:blipFill>
                    <a:blip r:embed="rId30"/>
                    <a:stretch>
                      <a:fillRect/>
                    </a:stretch>
                  </a:blipFill>
                </p:spPr>
                <p:txBody>
                  <a:bodyPr/>
                  <a:lstStyle/>
                  <a:p>
                    <a:r>
                      <a:rPr lang="en-US">
                        <a:noFill/>
                      </a:rPr>
                      <a:t> </a:t>
                    </a:r>
                  </a:p>
                </p:txBody>
              </p:sp>
            </mc:Fallback>
          </mc:AlternateContent>
        </p:grpSp>
        <p:grpSp>
          <p:nvGrpSpPr>
            <p:cNvPr id="38" name="Group 37">
              <a:extLst>
                <a:ext uri="{FF2B5EF4-FFF2-40B4-BE49-F238E27FC236}">
                  <a16:creationId xmlns:a16="http://schemas.microsoft.com/office/drawing/2014/main" id="{F95B1D1B-F3BF-4853-A022-91190D554AB8}"/>
                </a:ext>
              </a:extLst>
            </p:cNvPr>
            <p:cNvGrpSpPr/>
            <p:nvPr/>
          </p:nvGrpSpPr>
          <p:grpSpPr>
            <a:xfrm>
              <a:off x="7075434" y="3052027"/>
              <a:ext cx="711523" cy="657554"/>
              <a:chOff x="4160809" y="5761294"/>
              <a:chExt cx="711523" cy="657554"/>
            </a:xfrm>
          </p:grpSpPr>
          <p:sp>
            <p:nvSpPr>
              <p:cNvPr id="41" name="Oval 40">
                <a:extLst>
                  <a:ext uri="{FF2B5EF4-FFF2-40B4-BE49-F238E27FC236}">
                    <a16:creationId xmlns:a16="http://schemas.microsoft.com/office/drawing/2014/main" id="{8E65026E-E913-4F00-B5BA-C1FDDCBA2966}"/>
                  </a:ext>
                </a:extLst>
              </p:cNvPr>
              <p:cNvSpPr/>
              <p:nvPr/>
            </p:nvSpPr>
            <p:spPr>
              <a:xfrm>
                <a:off x="4160809" y="5761294"/>
                <a:ext cx="711523" cy="657554"/>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83D0903-12E1-4E80-9D87-0BEE7FD0C98B}"/>
                      </a:ext>
                    </a:extLst>
                  </p:cNvPr>
                  <p:cNvSpPr txBox="1"/>
                  <p:nvPr/>
                </p:nvSpPr>
                <p:spPr>
                  <a:xfrm>
                    <a:off x="4247934" y="5886937"/>
                    <a:ext cx="537271" cy="4597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ea typeface="Helvetica" charset="0"/>
                                  <a:cs typeface="Helvetica" charset="0"/>
                                </a:rPr>
                              </m:ctrlPr>
                            </m:sSubPr>
                            <m:e>
                              <m:r>
                                <a:rPr lang="en-US" sz="2000" b="0" i="1" dirty="0" smtClean="0">
                                  <a:latin typeface="Cambria Math"/>
                                  <a:ea typeface="Helvetica" charset="0"/>
                                  <a:cs typeface="Helvetica" charset="0"/>
                                </a:rPr>
                                <m:t>𝑎</m:t>
                              </m:r>
                            </m:e>
                            <m:sub>
                              <m:r>
                                <a:rPr lang="en-US" sz="2000" b="0" i="1" dirty="0" smtClean="0">
                                  <a:latin typeface="Cambria Math" panose="02040503050406030204" pitchFamily="18" charset="0"/>
                                  <a:ea typeface="Helvetica" charset="0"/>
                                  <a:cs typeface="Helvetica" charset="0"/>
                                </a:rPr>
                                <m:t>2</m:t>
                              </m:r>
                            </m:sub>
                          </m:sSub>
                        </m:oMath>
                      </m:oMathPara>
                    </a14:m>
                    <a:endParaRPr lang="en-US" sz="2000" dirty="0">
                      <a:latin typeface="Helvetica" charset="0"/>
                      <a:ea typeface="Helvetica" charset="0"/>
                      <a:cs typeface="Helvetica" charset="0"/>
                    </a:endParaRPr>
                  </a:p>
                </p:txBody>
              </p:sp>
            </mc:Choice>
            <mc:Fallback xmlns="">
              <p:sp>
                <p:nvSpPr>
                  <p:cNvPr id="42" name="TextBox 41">
                    <a:extLst>
                      <a:ext uri="{FF2B5EF4-FFF2-40B4-BE49-F238E27FC236}">
                        <a16:creationId xmlns:a16="http://schemas.microsoft.com/office/drawing/2014/main" id="{383D0903-12E1-4E80-9D87-0BEE7FD0C98B}"/>
                      </a:ext>
                    </a:extLst>
                  </p:cNvPr>
                  <p:cNvSpPr txBox="1">
                    <a:spLocks noRot="1" noChangeAspect="1" noMove="1" noResize="1" noEditPoints="1" noAdjustHandles="1" noChangeArrowheads="1" noChangeShapeType="1" noTextEdit="1"/>
                  </p:cNvSpPr>
                  <p:nvPr/>
                </p:nvSpPr>
                <p:spPr>
                  <a:xfrm>
                    <a:off x="4247934" y="5886937"/>
                    <a:ext cx="537271" cy="459759"/>
                  </a:xfrm>
                  <a:prstGeom prst="rect">
                    <a:avLst/>
                  </a:prstGeom>
                  <a:blipFill>
                    <a:blip r:embed="rId31"/>
                    <a:stretch>
                      <a:fillRect b="-30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34AA70CD-324D-47DD-8E42-C32191A79188}"/>
                    </a:ext>
                  </a:extLst>
                </p:cNvPr>
                <p:cNvSpPr/>
                <p:nvPr/>
              </p:nvSpPr>
              <p:spPr>
                <a:xfrm>
                  <a:off x="7075434" y="1902846"/>
                  <a:ext cx="693994" cy="640956"/>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39" name="Oval 38">
                  <a:extLst>
                    <a:ext uri="{FF2B5EF4-FFF2-40B4-BE49-F238E27FC236}">
                      <a16:creationId xmlns:a16="http://schemas.microsoft.com/office/drawing/2014/main" id="{34AA70CD-324D-47DD-8E42-C32191A79188}"/>
                    </a:ext>
                  </a:extLst>
                </p:cNvPr>
                <p:cNvSpPr>
                  <a:spLocks noRot="1" noChangeAspect="1" noMove="1" noResize="1" noEditPoints="1" noAdjustHandles="1" noChangeArrowheads="1" noChangeShapeType="1" noTextEdit="1"/>
                </p:cNvSpPr>
                <p:nvPr/>
              </p:nvSpPr>
              <p:spPr>
                <a:xfrm>
                  <a:off x="7075434" y="1902846"/>
                  <a:ext cx="693994" cy="640956"/>
                </a:xfrm>
                <a:prstGeom prst="ellipse">
                  <a:avLst/>
                </a:prstGeom>
                <a:blipFill>
                  <a:blip r:embed="rId32"/>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446E0CE-24DB-49DE-9C9E-EFB363767CF6}"/>
                    </a:ext>
                  </a:extLst>
                </p:cNvPr>
                <p:cNvSpPr txBox="1"/>
                <p:nvPr/>
              </p:nvSpPr>
              <p:spPr>
                <a:xfrm>
                  <a:off x="7761592" y="3136458"/>
                  <a:ext cx="962278" cy="4243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40" name="TextBox 39">
                  <a:extLst>
                    <a:ext uri="{FF2B5EF4-FFF2-40B4-BE49-F238E27FC236}">
                      <a16:creationId xmlns:a16="http://schemas.microsoft.com/office/drawing/2014/main" id="{0446E0CE-24DB-49DE-9C9E-EFB363767CF6}"/>
                    </a:ext>
                  </a:extLst>
                </p:cNvPr>
                <p:cNvSpPr txBox="1">
                  <a:spLocks noRot="1" noChangeAspect="1" noMove="1" noResize="1" noEditPoints="1" noAdjustHandles="1" noChangeArrowheads="1" noChangeShapeType="1" noTextEdit="1"/>
                </p:cNvSpPr>
                <p:nvPr/>
              </p:nvSpPr>
              <p:spPr>
                <a:xfrm>
                  <a:off x="7761592" y="3136458"/>
                  <a:ext cx="962278" cy="424393"/>
                </a:xfrm>
                <a:prstGeom prst="rect">
                  <a:avLst/>
                </a:prstGeom>
                <a:blipFill>
                  <a:blip r:embed="rId33"/>
                  <a:stretch>
                    <a:fillRect/>
                  </a:stretch>
                </a:blipFill>
              </p:spPr>
              <p:txBody>
                <a:bodyPr/>
                <a:lstStyle/>
                <a:p>
                  <a:r>
                    <a:rPr lang="en-US">
                      <a:noFill/>
                    </a:rPr>
                    <a:t> </a:t>
                  </a:r>
                </a:p>
              </p:txBody>
            </p:sp>
          </mc:Fallback>
        </mc:AlternateContent>
      </p:grpSp>
      <p:cxnSp>
        <p:nvCxnSpPr>
          <p:cNvPr id="51" name="Straight Arrow Connector 50">
            <a:extLst>
              <a:ext uri="{FF2B5EF4-FFF2-40B4-BE49-F238E27FC236}">
                <a16:creationId xmlns:a16="http://schemas.microsoft.com/office/drawing/2014/main" id="{F1DF2846-D2A2-470F-B232-F99736C037B3}"/>
              </a:ext>
            </a:extLst>
          </p:cNvPr>
          <p:cNvCxnSpPr>
            <a:cxnSpLocks/>
          </p:cNvCxnSpPr>
          <p:nvPr/>
        </p:nvCxnSpPr>
        <p:spPr>
          <a:xfrm>
            <a:off x="4419600" y="2547829"/>
            <a:ext cx="1200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35528B5C-C06C-482E-BAB1-058BE5134329}"/>
              </a:ext>
            </a:extLst>
          </p:cNvPr>
          <p:cNvCxnSpPr>
            <a:cxnSpLocks/>
          </p:cNvCxnSpPr>
          <p:nvPr/>
        </p:nvCxnSpPr>
        <p:spPr>
          <a:xfrm>
            <a:off x="8379711" y="2622269"/>
            <a:ext cx="7830" cy="44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C82B9A69-78B8-4F91-9AC2-53C0EE1B0D81}"/>
              </a:ext>
            </a:extLst>
          </p:cNvPr>
          <p:cNvCxnSpPr>
            <a:cxnSpLocks/>
            <a:stCxn id="73" idx="1"/>
            <a:endCxn id="55" idx="5"/>
          </p:cNvCxnSpPr>
          <p:nvPr/>
        </p:nvCxnSpPr>
        <p:spPr>
          <a:xfrm flipH="1" flipV="1">
            <a:off x="6701429" y="2529508"/>
            <a:ext cx="1452552" cy="6042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1230F08-0AAA-42A1-85A4-596672B90DDD}"/>
              </a:ext>
            </a:extLst>
          </p:cNvPr>
          <p:cNvGrpSpPr/>
          <p:nvPr/>
        </p:nvGrpSpPr>
        <p:grpSpPr>
          <a:xfrm>
            <a:off x="6052352" y="1634421"/>
            <a:ext cx="3050734" cy="2423216"/>
            <a:chOff x="6052352" y="1634421"/>
            <a:chExt cx="3050734" cy="2423216"/>
          </a:xfrm>
        </p:grpSpPr>
        <p:sp>
          <p:nvSpPr>
            <p:cNvPr id="71" name="Freeform 49">
              <a:extLst>
                <a:ext uri="{FF2B5EF4-FFF2-40B4-BE49-F238E27FC236}">
                  <a16:creationId xmlns:a16="http://schemas.microsoft.com/office/drawing/2014/main" id="{77021DE4-D1DD-46CD-8F22-C1465F4A4232}"/>
                </a:ext>
              </a:extLst>
            </p:cNvPr>
            <p:cNvSpPr/>
            <p:nvPr/>
          </p:nvSpPr>
          <p:spPr>
            <a:xfrm>
              <a:off x="8700356" y="2250040"/>
              <a:ext cx="300260" cy="174766"/>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Oval 72">
                  <a:extLst>
                    <a:ext uri="{FF2B5EF4-FFF2-40B4-BE49-F238E27FC236}">
                      <a16:creationId xmlns:a16="http://schemas.microsoft.com/office/drawing/2014/main" id="{9F908953-A60B-427C-B399-610DFA1F5F4A}"/>
                    </a:ext>
                  </a:extLst>
                </p:cNvPr>
                <p:cNvSpPr/>
                <p:nvPr/>
              </p:nvSpPr>
              <p:spPr>
                <a:xfrm>
                  <a:off x="8060886" y="3049985"/>
                  <a:ext cx="635692" cy="572243"/>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2</m:t>
                            </m:r>
                          </m:sub>
                        </m:sSub>
                      </m:oMath>
                    </m:oMathPara>
                  </a14:m>
                  <a:endParaRPr lang="en-US" sz="2000" dirty="0"/>
                </a:p>
              </p:txBody>
            </p:sp>
          </mc:Choice>
          <mc:Fallback xmlns="">
            <p:sp>
              <p:nvSpPr>
                <p:cNvPr id="73" name="Oval 72">
                  <a:extLst>
                    <a:ext uri="{FF2B5EF4-FFF2-40B4-BE49-F238E27FC236}">
                      <a16:creationId xmlns:a16="http://schemas.microsoft.com/office/drawing/2014/main" id="{9F908953-A60B-427C-B399-610DFA1F5F4A}"/>
                    </a:ext>
                  </a:extLst>
                </p:cNvPr>
                <p:cNvSpPr>
                  <a:spLocks noRot="1" noChangeAspect="1" noMove="1" noResize="1" noEditPoints="1" noAdjustHandles="1" noChangeArrowheads="1" noChangeShapeType="1" noTextEdit="1"/>
                </p:cNvSpPr>
                <p:nvPr/>
              </p:nvSpPr>
              <p:spPr>
                <a:xfrm>
                  <a:off x="8060886" y="3049985"/>
                  <a:ext cx="635692" cy="572243"/>
                </a:xfrm>
                <a:prstGeom prst="ellipse">
                  <a:avLst/>
                </a:prstGeom>
                <a:blipFill>
                  <a:blip r:embed="rId34"/>
                  <a:stretch>
                    <a:fillRect/>
                  </a:stretch>
                </a:blipFill>
                <a:ln>
                  <a:solidFill>
                    <a:schemeClr val="tx1">
                      <a:lumMod val="50000"/>
                      <a:lumOff val="50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5987744-07DC-41CB-A406-23BE449CE4BF}"/>
                </a:ext>
              </a:extLst>
            </p:cNvPr>
            <p:cNvGrpSpPr/>
            <p:nvPr/>
          </p:nvGrpSpPr>
          <p:grpSpPr>
            <a:xfrm>
              <a:off x="6052352" y="1634421"/>
              <a:ext cx="3050734" cy="2423216"/>
              <a:chOff x="6052352" y="1634421"/>
              <a:chExt cx="3050734" cy="2423216"/>
            </a:xfrm>
          </p:grpSpPr>
          <p:grpSp>
            <p:nvGrpSpPr>
              <p:cNvPr id="52" name="Group 51">
                <a:extLst>
                  <a:ext uri="{FF2B5EF4-FFF2-40B4-BE49-F238E27FC236}">
                    <a16:creationId xmlns:a16="http://schemas.microsoft.com/office/drawing/2014/main" id="{9718824E-6947-4547-AD99-C936DDDCD531}"/>
                  </a:ext>
                </a:extLst>
              </p:cNvPr>
              <p:cNvGrpSpPr/>
              <p:nvPr/>
            </p:nvGrpSpPr>
            <p:grpSpPr>
              <a:xfrm>
                <a:off x="6052353" y="2050965"/>
                <a:ext cx="2756239" cy="2006672"/>
                <a:chOff x="6941291" y="1900050"/>
                <a:chExt cx="3085027" cy="2305830"/>
              </a:xfrm>
            </p:grpSpPr>
            <p:grpSp>
              <p:nvGrpSpPr>
                <p:cNvPr id="53" name="Group 52">
                  <a:extLst>
                    <a:ext uri="{FF2B5EF4-FFF2-40B4-BE49-F238E27FC236}">
                      <a16:creationId xmlns:a16="http://schemas.microsoft.com/office/drawing/2014/main" id="{779F36A5-6076-49E0-8068-A8FC0AED7027}"/>
                    </a:ext>
                  </a:extLst>
                </p:cNvPr>
                <p:cNvGrpSpPr/>
                <p:nvPr/>
              </p:nvGrpSpPr>
              <p:grpSpPr>
                <a:xfrm>
                  <a:off x="7422431" y="1900050"/>
                  <a:ext cx="2603887" cy="2287791"/>
                  <a:chOff x="6622192" y="70100"/>
                  <a:chExt cx="2669652" cy="2347038"/>
                </a:xfrm>
              </p:grpSpPr>
              <p:grpSp>
                <p:nvGrpSpPr>
                  <p:cNvPr id="59" name="Group 58">
                    <a:extLst>
                      <a:ext uri="{FF2B5EF4-FFF2-40B4-BE49-F238E27FC236}">
                        <a16:creationId xmlns:a16="http://schemas.microsoft.com/office/drawing/2014/main" id="{E8FB6829-8DE5-4A9E-915F-41171B188037}"/>
                      </a:ext>
                    </a:extLst>
                  </p:cNvPr>
                  <p:cNvGrpSpPr/>
                  <p:nvPr/>
                </p:nvGrpSpPr>
                <p:grpSpPr>
                  <a:xfrm>
                    <a:off x="6622192" y="70100"/>
                    <a:ext cx="2535876" cy="1280600"/>
                    <a:chOff x="1975463" y="540268"/>
                    <a:chExt cx="2535876" cy="1280600"/>
                  </a:xfrm>
                </p:grpSpPr>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1039056C-EF1D-4759-A2CB-0B7339DAF18D}"/>
                            </a:ext>
                          </a:extLst>
                        </p:cNvPr>
                        <p:cNvSpPr/>
                        <p:nvPr/>
                      </p:nvSpPr>
                      <p:spPr>
                        <a:xfrm>
                          <a:off x="3799817" y="540268"/>
                          <a:ext cx="711522" cy="657555"/>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oMath>
                            </m:oMathPara>
                          </a14:m>
                          <a:endParaRPr lang="en-US" sz="2000" dirty="0"/>
                        </a:p>
                      </p:txBody>
                    </p:sp>
                  </mc:Choice>
                  <mc:Fallback xmlns="">
                    <p:sp>
                      <p:nvSpPr>
                        <p:cNvPr id="63" name="Oval 62">
                          <a:extLst>
                            <a:ext uri="{FF2B5EF4-FFF2-40B4-BE49-F238E27FC236}">
                              <a16:creationId xmlns:a16="http://schemas.microsoft.com/office/drawing/2014/main" id="{1039056C-EF1D-4759-A2CB-0B7339DAF18D}"/>
                            </a:ext>
                          </a:extLst>
                        </p:cNvPr>
                        <p:cNvSpPr>
                          <a:spLocks noRot="1" noChangeAspect="1" noMove="1" noResize="1" noEditPoints="1" noAdjustHandles="1" noChangeArrowheads="1" noChangeShapeType="1" noTextEdit="1"/>
                        </p:cNvSpPr>
                        <p:nvPr/>
                      </p:nvSpPr>
                      <p:spPr>
                        <a:xfrm>
                          <a:off x="3799817" y="540268"/>
                          <a:ext cx="711522" cy="657555"/>
                        </a:xfrm>
                        <a:prstGeom prst="ellipse">
                          <a:avLst/>
                        </a:prstGeom>
                        <a:blipFill>
                          <a:blip r:embed="rId35"/>
                          <a:stretch>
                            <a:fillRect/>
                          </a:stretch>
                        </a:blipFill>
                        <a:ln>
                          <a:solidFill>
                            <a:schemeClr val="tx1">
                              <a:lumMod val="50000"/>
                              <a:lumOff val="50000"/>
                            </a:schemeClr>
                          </a:solidFill>
                        </a:ln>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4E3DFC8A-D47B-4A92-BEA3-4B6C0525DFA0}"/>
                        </a:ext>
                      </a:extLst>
                    </p:cNvPr>
                    <p:cNvCxnSpPr>
                      <a:cxnSpLocks/>
                      <a:stCxn id="55" idx="4"/>
                      <a:endCxn id="57" idx="0"/>
                    </p:cNvCxnSpPr>
                    <p:nvPr/>
                  </p:nvCxnSpPr>
                  <p:spPr>
                    <a:xfrm>
                      <a:off x="1975463" y="1200691"/>
                      <a:ext cx="8985" cy="521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EFD284F-8BB5-4115-83FA-0FBDF45D8388}"/>
                        </a:ext>
                      </a:extLst>
                    </p:cNvPr>
                    <p:cNvCxnSpPr>
                      <a:cxnSpLocks/>
                      <a:stCxn id="57" idx="7"/>
                      <a:endCxn id="63" idx="3"/>
                    </p:cNvCxnSpPr>
                    <p:nvPr/>
                  </p:nvCxnSpPr>
                  <p:spPr>
                    <a:xfrm flipV="1">
                      <a:off x="2242365" y="1101525"/>
                      <a:ext cx="1661652" cy="719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B8E1F1A-A3DB-465A-84A4-771AC3328E7B}"/>
                          </a:ext>
                        </a:extLst>
                      </p:cNvPr>
                      <p:cNvSpPr txBox="1"/>
                      <p:nvPr/>
                    </p:nvSpPr>
                    <p:spPr>
                      <a:xfrm>
                        <a:off x="8305262" y="1981755"/>
                        <a:ext cx="986582" cy="435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60" name="TextBox 59">
                        <a:extLst>
                          <a:ext uri="{FF2B5EF4-FFF2-40B4-BE49-F238E27FC236}">
                            <a16:creationId xmlns:a16="http://schemas.microsoft.com/office/drawing/2014/main" id="{BB8E1F1A-A3DB-465A-84A4-771AC3328E7B}"/>
                          </a:ext>
                        </a:extLst>
                      </p:cNvPr>
                      <p:cNvSpPr txBox="1">
                        <a:spLocks noRot="1" noChangeAspect="1" noMove="1" noResize="1" noEditPoints="1" noAdjustHandles="1" noChangeArrowheads="1" noChangeShapeType="1" noTextEdit="1"/>
                      </p:cNvSpPr>
                      <p:nvPr/>
                    </p:nvSpPr>
                    <p:spPr>
                      <a:xfrm>
                        <a:off x="8305262" y="1981755"/>
                        <a:ext cx="986582" cy="435383"/>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5F82AFD-9967-4D05-97C6-D61A0463EC98}"/>
                          </a:ext>
                        </a:extLst>
                      </p:cNvPr>
                      <p:cNvSpPr txBox="1"/>
                      <p:nvPr/>
                    </p:nvSpPr>
                    <p:spPr>
                      <a:xfrm>
                        <a:off x="6622192" y="655823"/>
                        <a:ext cx="505202" cy="378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61" name="TextBox 60">
                        <a:extLst>
                          <a:ext uri="{FF2B5EF4-FFF2-40B4-BE49-F238E27FC236}">
                            <a16:creationId xmlns:a16="http://schemas.microsoft.com/office/drawing/2014/main" id="{E5F82AFD-9967-4D05-97C6-D61A0463EC98}"/>
                          </a:ext>
                        </a:extLst>
                      </p:cNvPr>
                      <p:cNvSpPr txBox="1">
                        <a:spLocks noRot="1" noChangeAspect="1" noMove="1" noResize="1" noEditPoints="1" noAdjustHandles="1" noChangeArrowheads="1" noChangeShapeType="1" noTextEdit="1"/>
                      </p:cNvSpPr>
                      <p:nvPr/>
                    </p:nvSpPr>
                    <p:spPr>
                      <a:xfrm>
                        <a:off x="6622192" y="655823"/>
                        <a:ext cx="505202" cy="378897"/>
                      </a:xfrm>
                      <a:prstGeom prst="rect">
                        <a:avLst/>
                      </a:prstGeom>
                      <a:blipFill>
                        <a:blip r:embed="rId37"/>
                        <a:stretch>
                          <a:fillRect b="-7547"/>
                        </a:stretch>
                      </a:blipFill>
                    </p:spPr>
                    <p:txBody>
                      <a:bodyPr/>
                      <a:lstStyle/>
                      <a:p>
                        <a:r>
                          <a:rPr lang="en-US">
                            <a:noFill/>
                          </a:rPr>
                          <a:t> </a:t>
                        </a:r>
                      </a:p>
                    </p:txBody>
                  </p:sp>
                </mc:Fallback>
              </mc:AlternateContent>
            </p:grpSp>
            <p:grpSp>
              <p:nvGrpSpPr>
                <p:cNvPr id="54" name="Group 53">
                  <a:extLst>
                    <a:ext uri="{FF2B5EF4-FFF2-40B4-BE49-F238E27FC236}">
                      <a16:creationId xmlns:a16="http://schemas.microsoft.com/office/drawing/2014/main" id="{2E51D472-46C9-4956-9291-D543ED7F7D07}"/>
                    </a:ext>
                  </a:extLst>
                </p:cNvPr>
                <p:cNvGrpSpPr/>
                <p:nvPr/>
              </p:nvGrpSpPr>
              <p:grpSpPr>
                <a:xfrm>
                  <a:off x="7075434" y="3052027"/>
                  <a:ext cx="711523" cy="657554"/>
                  <a:chOff x="4160809" y="5761294"/>
                  <a:chExt cx="711523" cy="657554"/>
                </a:xfrm>
              </p:grpSpPr>
              <p:sp>
                <p:nvSpPr>
                  <p:cNvPr id="57" name="Oval 56">
                    <a:extLst>
                      <a:ext uri="{FF2B5EF4-FFF2-40B4-BE49-F238E27FC236}">
                        <a16:creationId xmlns:a16="http://schemas.microsoft.com/office/drawing/2014/main" id="{82985B84-8884-4747-8E1A-4BD6B5C6B0F7}"/>
                      </a:ext>
                    </a:extLst>
                  </p:cNvPr>
                  <p:cNvSpPr/>
                  <p:nvPr/>
                </p:nvSpPr>
                <p:spPr>
                  <a:xfrm>
                    <a:off x="4160809" y="5761294"/>
                    <a:ext cx="711523" cy="657554"/>
                  </a:xfrm>
                  <a:prstGeom prst="ellipse">
                    <a:avLst/>
                  </a:prstGeom>
                  <a:solidFill>
                    <a:schemeClr val="accent2">
                      <a:lumMod val="20000"/>
                      <a:lumOff val="80000"/>
                    </a:schemeClr>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44EE16A-B278-4A89-ADB8-FB875E1E797F}"/>
                          </a:ext>
                        </a:extLst>
                      </p:cNvPr>
                      <p:cNvSpPr txBox="1"/>
                      <p:nvPr/>
                    </p:nvSpPr>
                    <p:spPr>
                      <a:xfrm>
                        <a:off x="4247934" y="5886937"/>
                        <a:ext cx="537271" cy="4597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ea typeface="Helvetica" charset="0"/>
                                      <a:cs typeface="Helvetica" charset="0"/>
                                    </a:rPr>
                                  </m:ctrlPr>
                                </m:sSubPr>
                                <m:e>
                                  <m:r>
                                    <a:rPr lang="en-US" sz="2000" b="0" i="1" dirty="0" smtClean="0">
                                      <a:latin typeface="Cambria Math"/>
                                      <a:ea typeface="Helvetica" charset="0"/>
                                      <a:cs typeface="Helvetica" charset="0"/>
                                    </a:rPr>
                                    <m:t>𝑎</m:t>
                                  </m:r>
                                </m:e>
                                <m:sub>
                                  <m:r>
                                    <a:rPr lang="en-US" sz="2000" b="0" i="1" dirty="0" smtClean="0">
                                      <a:latin typeface="Cambria Math" panose="02040503050406030204" pitchFamily="18" charset="0"/>
                                      <a:ea typeface="Helvetica" charset="0"/>
                                      <a:cs typeface="Helvetica" charset="0"/>
                                    </a:rPr>
                                    <m:t>1</m:t>
                                  </m:r>
                                </m:sub>
                              </m:sSub>
                            </m:oMath>
                          </m:oMathPara>
                        </a14:m>
                        <a:endParaRPr lang="en-US" sz="2000" dirty="0">
                          <a:latin typeface="Helvetica" charset="0"/>
                          <a:ea typeface="Helvetica" charset="0"/>
                          <a:cs typeface="Helvetica" charset="0"/>
                        </a:endParaRPr>
                      </a:p>
                    </p:txBody>
                  </p:sp>
                </mc:Choice>
                <mc:Fallback xmlns="">
                  <p:sp>
                    <p:nvSpPr>
                      <p:cNvPr id="58" name="TextBox 57">
                        <a:extLst>
                          <a:ext uri="{FF2B5EF4-FFF2-40B4-BE49-F238E27FC236}">
                            <a16:creationId xmlns:a16="http://schemas.microsoft.com/office/drawing/2014/main" id="{C44EE16A-B278-4A89-ADB8-FB875E1E797F}"/>
                          </a:ext>
                        </a:extLst>
                      </p:cNvPr>
                      <p:cNvSpPr txBox="1">
                        <a:spLocks noRot="1" noChangeAspect="1" noMove="1" noResize="1" noEditPoints="1" noAdjustHandles="1" noChangeArrowheads="1" noChangeShapeType="1" noTextEdit="1"/>
                      </p:cNvSpPr>
                      <p:nvPr/>
                    </p:nvSpPr>
                    <p:spPr>
                      <a:xfrm>
                        <a:off x="4247934" y="5886937"/>
                        <a:ext cx="537271" cy="459759"/>
                      </a:xfrm>
                      <a:prstGeom prst="rect">
                        <a:avLst/>
                      </a:prstGeom>
                      <a:blipFill>
                        <a:blip r:embed="rId38"/>
                        <a:stretch>
                          <a:fillRect b="-30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CF5E3230-EF65-45F4-99C4-363BC1E42952}"/>
                        </a:ext>
                      </a:extLst>
                    </p:cNvPr>
                    <p:cNvSpPr/>
                    <p:nvPr/>
                  </p:nvSpPr>
                  <p:spPr>
                    <a:xfrm>
                      <a:off x="7075434" y="1902846"/>
                      <a:ext cx="693994" cy="640956"/>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55" name="Oval 54">
                      <a:extLst>
                        <a:ext uri="{FF2B5EF4-FFF2-40B4-BE49-F238E27FC236}">
                          <a16:creationId xmlns:a16="http://schemas.microsoft.com/office/drawing/2014/main" id="{CF5E3230-EF65-45F4-99C4-363BC1E42952}"/>
                        </a:ext>
                      </a:extLst>
                    </p:cNvPr>
                    <p:cNvSpPr>
                      <a:spLocks noRot="1" noChangeAspect="1" noMove="1" noResize="1" noEditPoints="1" noAdjustHandles="1" noChangeArrowheads="1" noChangeShapeType="1" noTextEdit="1"/>
                    </p:cNvSpPr>
                    <p:nvPr/>
                  </p:nvSpPr>
                  <p:spPr>
                    <a:xfrm>
                      <a:off x="7075434" y="1902846"/>
                      <a:ext cx="693994" cy="640956"/>
                    </a:xfrm>
                    <a:prstGeom prst="ellipse">
                      <a:avLst/>
                    </a:prstGeom>
                    <a:blipFill>
                      <a:blip r:embed="rId39"/>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C49ABDC-BFF9-4937-8FDD-DBA1F48448DE}"/>
                        </a:ext>
                      </a:extLst>
                    </p:cNvPr>
                    <p:cNvSpPr txBox="1"/>
                    <p:nvPr/>
                  </p:nvSpPr>
                  <p:spPr>
                    <a:xfrm>
                      <a:off x="6941291" y="3781487"/>
                      <a:ext cx="962278" cy="4243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56" name="TextBox 55">
                      <a:extLst>
                        <a:ext uri="{FF2B5EF4-FFF2-40B4-BE49-F238E27FC236}">
                          <a16:creationId xmlns:a16="http://schemas.microsoft.com/office/drawing/2014/main" id="{BC49ABDC-BFF9-4937-8FDD-DBA1F48448DE}"/>
                        </a:ext>
                      </a:extLst>
                    </p:cNvPr>
                    <p:cNvSpPr txBox="1">
                      <a:spLocks noRot="1" noChangeAspect="1" noMove="1" noResize="1" noEditPoints="1" noAdjustHandles="1" noChangeArrowheads="1" noChangeShapeType="1" noTextEdit="1"/>
                    </p:cNvSpPr>
                    <p:nvPr/>
                  </p:nvSpPr>
                  <p:spPr>
                    <a:xfrm>
                      <a:off x="6941291" y="3781487"/>
                      <a:ext cx="962278" cy="424393"/>
                    </a:xfrm>
                    <a:prstGeom prst="rect">
                      <a:avLst/>
                    </a:prstGeom>
                    <a:blipFill>
                      <a:blip r:embed="rId4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7C3E853-EDF5-4099-9C17-68CE90E2C637}"/>
                      </a:ext>
                    </a:extLst>
                  </p:cNvPr>
                  <p:cNvSpPr txBox="1"/>
                  <p:nvPr/>
                </p:nvSpPr>
                <p:spPr>
                  <a:xfrm>
                    <a:off x="8597885" y="2445609"/>
                    <a:ext cx="5052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72" name="TextBox 71">
                    <a:extLst>
                      <a:ext uri="{FF2B5EF4-FFF2-40B4-BE49-F238E27FC236}">
                        <a16:creationId xmlns:a16="http://schemas.microsoft.com/office/drawing/2014/main" id="{37C3E853-EDF5-4099-9C17-68CE90E2C637}"/>
                      </a:ext>
                    </a:extLst>
                  </p:cNvPr>
                  <p:cNvSpPr txBox="1">
                    <a:spLocks noRot="1" noChangeAspect="1" noMove="1" noResize="1" noEditPoints="1" noAdjustHandles="1" noChangeArrowheads="1" noChangeShapeType="1" noTextEdit="1"/>
                  </p:cNvSpPr>
                  <p:nvPr/>
                </p:nvSpPr>
                <p:spPr>
                  <a:xfrm>
                    <a:off x="8597885" y="2445609"/>
                    <a:ext cx="505201" cy="369332"/>
                  </a:xfrm>
                  <a:prstGeom prst="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FC0A52-638A-4FD6-B268-433373FBF4B4}"/>
                      </a:ext>
                    </a:extLst>
                  </p:cNvPr>
                  <p:cNvSpPr txBox="1"/>
                  <p:nvPr/>
                </p:nvSpPr>
                <p:spPr>
                  <a:xfrm>
                    <a:off x="7948870" y="1634421"/>
                    <a:ext cx="8597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74" name="TextBox 73">
                    <a:extLst>
                      <a:ext uri="{FF2B5EF4-FFF2-40B4-BE49-F238E27FC236}">
                        <a16:creationId xmlns:a16="http://schemas.microsoft.com/office/drawing/2014/main" id="{F9FC0A52-638A-4FD6-B268-433373FBF4B4}"/>
                      </a:ext>
                    </a:extLst>
                  </p:cNvPr>
                  <p:cNvSpPr txBox="1">
                    <a:spLocks noRot="1" noChangeAspect="1" noMove="1" noResize="1" noEditPoints="1" noAdjustHandles="1" noChangeArrowheads="1" noChangeShapeType="1" noTextEdit="1"/>
                  </p:cNvSpPr>
                  <p:nvPr/>
                </p:nvSpPr>
                <p:spPr>
                  <a:xfrm>
                    <a:off x="7948870" y="1634421"/>
                    <a:ext cx="859723" cy="369332"/>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C427F0F-99FC-4226-85D9-88E124A2A368}"/>
                      </a:ext>
                    </a:extLst>
                  </p:cNvPr>
                  <p:cNvSpPr txBox="1"/>
                  <p:nvPr/>
                </p:nvSpPr>
                <p:spPr>
                  <a:xfrm>
                    <a:off x="6052352" y="1645173"/>
                    <a:ext cx="8597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𝐿</m:t>
                          </m:r>
                        </m:oMath>
                      </m:oMathPara>
                    </a14:m>
                    <a:endParaRPr lang="en-US" dirty="0"/>
                  </a:p>
                </p:txBody>
              </p:sp>
            </mc:Choice>
            <mc:Fallback xmlns="">
              <p:sp>
                <p:nvSpPr>
                  <p:cNvPr id="75" name="TextBox 74">
                    <a:extLst>
                      <a:ext uri="{FF2B5EF4-FFF2-40B4-BE49-F238E27FC236}">
                        <a16:creationId xmlns:a16="http://schemas.microsoft.com/office/drawing/2014/main" id="{DC427F0F-99FC-4226-85D9-88E124A2A368}"/>
                      </a:ext>
                    </a:extLst>
                  </p:cNvPr>
                  <p:cNvSpPr txBox="1">
                    <a:spLocks noRot="1" noChangeAspect="1" noMove="1" noResize="1" noEditPoints="1" noAdjustHandles="1" noChangeArrowheads="1" noChangeShapeType="1" noTextEdit="1"/>
                  </p:cNvSpPr>
                  <p:nvPr/>
                </p:nvSpPr>
                <p:spPr>
                  <a:xfrm>
                    <a:off x="6052352" y="1645173"/>
                    <a:ext cx="859723" cy="369332"/>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DBC69A7-17B5-4940-9DDD-13CD2BB74A7A}"/>
                      </a:ext>
                    </a:extLst>
                  </p:cNvPr>
                  <p:cNvSpPr txBox="1"/>
                  <p:nvPr/>
                </p:nvSpPr>
                <p:spPr>
                  <a:xfrm flipH="1">
                    <a:off x="7514440" y="2934314"/>
                    <a:ext cx="287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76" name="TextBox 75">
                    <a:extLst>
                      <a:ext uri="{FF2B5EF4-FFF2-40B4-BE49-F238E27FC236}">
                        <a16:creationId xmlns:a16="http://schemas.microsoft.com/office/drawing/2014/main" id="{7DBC69A7-17B5-4940-9DDD-13CD2BB74A7A}"/>
                      </a:ext>
                    </a:extLst>
                  </p:cNvPr>
                  <p:cNvSpPr txBox="1">
                    <a:spLocks noRot="1" noChangeAspect="1" noMove="1" noResize="1" noEditPoints="1" noAdjustHandles="1" noChangeArrowheads="1" noChangeShapeType="1" noTextEdit="1"/>
                  </p:cNvSpPr>
                  <p:nvPr/>
                </p:nvSpPr>
                <p:spPr>
                  <a:xfrm flipH="1">
                    <a:off x="7514440" y="2934314"/>
                    <a:ext cx="287184" cy="369332"/>
                  </a:xfrm>
                  <a:prstGeom prst="rect">
                    <a:avLst/>
                  </a:prstGeom>
                  <a:blipFill>
                    <a:blip r:embed="rId44"/>
                    <a:stretch>
                      <a:fillRect r="-4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4926D87-7F87-410E-9235-261C9021E1A4}"/>
                      </a:ext>
                    </a:extLst>
                  </p:cNvPr>
                  <p:cNvSpPr txBox="1"/>
                  <p:nvPr/>
                </p:nvSpPr>
                <p:spPr>
                  <a:xfrm>
                    <a:off x="7959134" y="2600285"/>
                    <a:ext cx="5052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81" name="TextBox 80">
                    <a:extLst>
                      <a:ext uri="{FF2B5EF4-FFF2-40B4-BE49-F238E27FC236}">
                        <a16:creationId xmlns:a16="http://schemas.microsoft.com/office/drawing/2014/main" id="{04926D87-7F87-410E-9235-261C9021E1A4}"/>
                      </a:ext>
                    </a:extLst>
                  </p:cNvPr>
                  <p:cNvSpPr txBox="1">
                    <a:spLocks noRot="1" noChangeAspect="1" noMove="1" noResize="1" noEditPoints="1" noAdjustHandles="1" noChangeArrowheads="1" noChangeShapeType="1" noTextEdit="1"/>
                  </p:cNvSpPr>
                  <p:nvPr/>
                </p:nvSpPr>
                <p:spPr>
                  <a:xfrm>
                    <a:off x="7959134" y="2600285"/>
                    <a:ext cx="505201" cy="369332"/>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7CE2922C-7E3B-4053-A8AC-ADE88CFE1538}"/>
                      </a:ext>
                    </a:extLst>
                  </p:cNvPr>
                  <p:cNvSpPr txBox="1"/>
                  <p:nvPr/>
                </p:nvSpPr>
                <p:spPr>
                  <a:xfrm>
                    <a:off x="6856838" y="2955469"/>
                    <a:ext cx="5052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𝐿</m:t>
                          </m:r>
                        </m:oMath>
                      </m:oMathPara>
                    </a14:m>
                    <a:endParaRPr lang="en-US" dirty="0"/>
                  </a:p>
                </p:txBody>
              </p:sp>
            </mc:Choice>
            <mc:Fallback xmlns="">
              <p:sp>
                <p:nvSpPr>
                  <p:cNvPr id="82" name="TextBox 81">
                    <a:extLst>
                      <a:ext uri="{FF2B5EF4-FFF2-40B4-BE49-F238E27FC236}">
                        <a16:creationId xmlns:a16="http://schemas.microsoft.com/office/drawing/2014/main" id="{7CE2922C-7E3B-4053-A8AC-ADE88CFE1538}"/>
                      </a:ext>
                    </a:extLst>
                  </p:cNvPr>
                  <p:cNvSpPr txBox="1">
                    <a:spLocks noRot="1" noChangeAspect="1" noMove="1" noResize="1" noEditPoints="1" noAdjustHandles="1" noChangeArrowheads="1" noChangeShapeType="1" noTextEdit="1"/>
                  </p:cNvSpPr>
                  <p:nvPr/>
                </p:nvSpPr>
                <p:spPr>
                  <a:xfrm>
                    <a:off x="6856838" y="2955469"/>
                    <a:ext cx="505201" cy="369332"/>
                  </a:xfrm>
                  <a:prstGeom prst="rect">
                    <a:avLst/>
                  </a:prstGeom>
                  <a:blipFill>
                    <a:blip r:embed="rId46"/>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774346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F34A-BFAB-474F-9C63-1B770D0CDE2C}"/>
              </a:ext>
            </a:extLst>
          </p:cNvPr>
          <p:cNvSpPr>
            <a:spLocks noGrp="1"/>
          </p:cNvSpPr>
          <p:nvPr>
            <p:ph type="title"/>
          </p:nvPr>
        </p:nvSpPr>
        <p:spPr>
          <a:xfrm>
            <a:off x="457200" y="381000"/>
            <a:ext cx="8229600" cy="1219200"/>
          </a:xfrm>
        </p:spPr>
        <p:txBody>
          <a:bodyPr/>
          <a:lstStyle/>
          <a:p>
            <a:r>
              <a:rPr lang="en-US" dirty="0"/>
              <a:t>Compositionality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FA8168-211F-479A-8A9C-93F5A0752A7C}"/>
                  </a:ext>
                </a:extLst>
              </p:cNvPr>
              <p:cNvSpPr>
                <a:spLocks noGrp="1"/>
              </p:cNvSpPr>
              <p:nvPr>
                <p:ph idx="1"/>
              </p:nvPr>
            </p:nvSpPr>
            <p:spPr>
              <a:xfrm>
                <a:off x="228600" y="1676400"/>
                <a:ext cx="8686800" cy="4953000"/>
              </a:xfrm>
            </p:spPr>
            <p:txBody>
              <a:bodyPr>
                <a:normAutofit/>
              </a:bodyPr>
              <a:lstStyle/>
              <a:p>
                <a:r>
                  <a:rPr lang="en-US" dirty="0"/>
                  <a:t>An external behavior definition </a:t>
                </a:r>
                <a14:m>
                  <m:oMath xmlns:m="http://schemas.openxmlformats.org/officeDocument/2006/math">
                    <m:r>
                      <a:rPr lang="en-US" i="1" dirty="0" smtClean="0">
                        <a:latin typeface="Cambria Math" panose="02040503050406030204" pitchFamily="18" charset="0"/>
                      </a:rPr>
                      <m:t>𝐵</m:t>
                    </m:r>
                  </m:oMath>
                </a14:m>
                <a:r>
                  <a:rPr lang="en-US" dirty="0"/>
                  <a:t> assigns a behavior object </a:t>
                </a:r>
                <a14:m>
                  <m:oMath xmlns:m="http://schemas.openxmlformats.org/officeDocument/2006/math">
                    <m:r>
                      <a:rPr lang="en-US" i="1" dirty="0" smtClean="0">
                        <a:latin typeface="Cambria Math" panose="02040503050406030204" pitchFamily="18" charset="0"/>
                      </a:rPr>
                      <m:t>𝐵</m:t>
                    </m:r>
                    <m:r>
                      <a:rPr lang="en-US" i="1" dirty="0" smtClean="0">
                        <a:latin typeface="Cambria Math" panose="02040503050406030204" pitchFamily="18" charset="0"/>
                      </a:rPr>
                      <m:t>(</m:t>
                    </m:r>
                    <m:r>
                      <a:rPr lang="en-US" b="1" i="1" dirty="0" smtClean="0">
                        <a:latin typeface="Cambria Math" panose="02040503050406030204" pitchFamily="18" charset="0"/>
                      </a:rPr>
                      <m:t>𝑵</m:t>
                    </m:r>
                    <m:r>
                      <a:rPr lang="en-US" i="1" dirty="0" smtClean="0">
                        <a:latin typeface="Cambria Math" panose="02040503050406030204" pitchFamily="18" charset="0"/>
                      </a:rPr>
                      <m:t>)</m:t>
                    </m:r>
                  </m:oMath>
                </a14:m>
                <a:r>
                  <a:rPr lang="en-US" dirty="0"/>
                  <a:t> to each network </a:t>
                </a:r>
                <a14:m>
                  <m:oMath xmlns:m="http://schemas.openxmlformats.org/officeDocument/2006/math">
                    <m:r>
                      <a:rPr lang="en-US" b="1" i="1" dirty="0" smtClean="0">
                        <a:latin typeface="Cambria Math" panose="02040503050406030204" pitchFamily="18" charset="0"/>
                      </a:rPr>
                      <m:t>𝑵</m:t>
                    </m:r>
                    <m:r>
                      <a:rPr lang="en-US" b="1" i="1" dirty="0" smtClean="0">
                        <a:latin typeface="Cambria Math" panose="02040503050406030204" pitchFamily="18" charset="0"/>
                      </a:rPr>
                      <m:t>.</m:t>
                    </m:r>
                  </m:oMath>
                </a14:m>
                <a:endParaRPr lang="en-US" b="1" dirty="0"/>
              </a:p>
              <a:p>
                <a14:m>
                  <m:oMath xmlns:m="http://schemas.openxmlformats.org/officeDocument/2006/math">
                    <m:r>
                      <a:rPr lang="en-US" i="1" dirty="0" smtClean="0">
                        <a:solidFill>
                          <a:schemeClr val="tx1"/>
                        </a:solidFill>
                        <a:latin typeface="Cambria Math" panose="02040503050406030204" pitchFamily="18" charset="0"/>
                      </a:rPr>
                      <m:t>𝐵</m:t>
                    </m:r>
                  </m:oMath>
                </a14:m>
                <a:r>
                  <a:rPr lang="en-US" dirty="0">
                    <a:solidFill>
                      <a:schemeClr val="tx1"/>
                    </a:solidFill>
                  </a:rPr>
                  <a:t> is </a:t>
                </a:r>
                <a:r>
                  <a:rPr lang="en-US" dirty="0">
                    <a:solidFill>
                      <a:schemeClr val="tx2">
                        <a:lumMod val="75000"/>
                      </a:schemeClr>
                    </a:solidFill>
                  </a:rPr>
                  <a:t>compositional </a:t>
                </a:r>
                <a:r>
                  <a:rPr lang="en-US" dirty="0"/>
                  <a:t>provided that </a:t>
                </a:r>
                <a14:m>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e>
                    </m:d>
                  </m:oMath>
                </a14:m>
                <a:r>
                  <a:rPr lang="en-US" dirty="0"/>
                  <a:t> is uniquely determined by </a:t>
                </a:r>
                <a14:m>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e>
                    </m:d>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e>
                    </m:d>
                    <m:r>
                      <a:rPr lang="en-US" b="1" i="1" smtClean="0">
                        <a:latin typeface="Cambria Math" panose="02040503050406030204" pitchFamily="18" charset="0"/>
                      </a:rPr>
                      <m:t>:</m:t>
                    </m:r>
                  </m:oMath>
                </a14:m>
                <a:endParaRPr lang="en-US" dirty="0"/>
              </a:p>
              <a:p>
                <a:pPr lvl="1"/>
                <a:r>
                  <a:rPr lang="en-US" dirty="0"/>
                  <a:t>Assume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𝑵</m:t>
                        </m:r>
                      </m:e>
                      <m:sup>
                        <m:r>
                          <a:rPr lang="en-US" b="1" i="1" dirty="0" smtClean="0">
                            <a:latin typeface="Cambria Math" panose="02040503050406030204" pitchFamily="18" charset="0"/>
                          </a:rPr>
                          <m:t>𝟏</m:t>
                        </m:r>
                      </m:sup>
                    </m:sSup>
                    <m:r>
                      <a:rPr lang="en-US" i="1" dirty="0" smtClean="0">
                        <a:latin typeface="Cambria Math" panose="02040503050406030204" pitchFamily="18" charset="0"/>
                      </a:rPr>
                      <m:t>,</m:t>
                    </m:r>
                    <m:r>
                      <a:rPr lang="en-US" i="1" dirty="0">
                        <a:latin typeface="Cambria Math" panose="02040503050406030204" pitchFamily="18" charset="0"/>
                      </a:rPr>
                      <m:t> </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𝑵</m:t>
                        </m:r>
                      </m:e>
                      <m:sup>
                        <m:r>
                          <a:rPr lang="en-US" b="1" i="1" dirty="0" smtClean="0">
                            <a:latin typeface="Cambria Math" panose="02040503050406030204" pitchFamily="18" charset="0"/>
                          </a:rPr>
                          <m:t>𝟐</m:t>
                        </m:r>
                      </m:sup>
                    </m:sSup>
                    <m:r>
                      <a:rPr lang="en-US" i="1" dirty="0" smtClean="0">
                        <a:latin typeface="Cambria Math" panose="02040503050406030204" pitchFamily="18" charset="0"/>
                      </a:rPr>
                      <m:t>,</m:t>
                    </m:r>
                    <m:r>
                      <a:rPr lang="en-US" i="1" dirty="0">
                        <a:latin typeface="Cambria Math" panose="02040503050406030204" pitchFamily="18" charset="0"/>
                      </a:rPr>
                      <m:t> </m:t>
                    </m:r>
                    <m:r>
                      <a:rPr lang="en-US" b="1" i="1" dirty="0" smtClean="0">
                        <a:latin typeface="Cambria Math" panose="02040503050406030204" pitchFamily="18" charset="0"/>
                      </a:rPr>
                      <m:t>𝑵</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m:t>
                        </m:r>
                      </m:e>
                      <m:sup>
                        <m:r>
                          <a:rPr lang="en-US" b="1" i="1" dirty="0" smtClean="0">
                            <a:latin typeface="Cambria Math" panose="02040503050406030204" pitchFamily="18" charset="0"/>
                          </a:rPr>
                          <m:t>𝟏</m:t>
                        </m:r>
                      </m:sup>
                    </m:sSup>
                    <m:r>
                      <a:rPr lang="en-US" i="1" dirty="0" smtClean="0">
                        <a:latin typeface="Cambria Math" panose="02040503050406030204" pitchFamily="18" charset="0"/>
                      </a:rPr>
                      <m:t>,</m:t>
                    </m:r>
                    <m:r>
                      <a:rPr lang="en-US" i="1" dirty="0">
                        <a:latin typeface="Cambria Math" panose="02040503050406030204" pitchFamily="18" charset="0"/>
                      </a:rPr>
                      <m:t> </m:t>
                    </m:r>
                    <m:r>
                      <a:rPr lang="en-US" b="1" i="1" dirty="0" smtClean="0">
                        <a:latin typeface="Cambria Math" panose="02040503050406030204" pitchFamily="18" charset="0"/>
                      </a:rPr>
                      <m:t>𝑵</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m:t>
                        </m:r>
                      </m:e>
                      <m:sup>
                        <m:r>
                          <a:rPr lang="en-US" b="1" i="1" dirty="0" smtClean="0">
                            <a:latin typeface="Cambria Math" panose="02040503050406030204" pitchFamily="18" charset="0"/>
                          </a:rPr>
                          <m:t>𝟐</m:t>
                        </m:r>
                      </m:sup>
                    </m:sSup>
                  </m:oMath>
                </a14:m>
                <a:r>
                  <a:rPr lang="en-US" dirty="0"/>
                  <a:t>, where </a:t>
                </a:r>
                <a14:m>
                  <m:oMath xmlns:m="http://schemas.openxmlformats.org/officeDocument/2006/math">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𝑵</m:t>
                        </m:r>
                      </m:e>
                      <m:sup>
                        <m:r>
                          <a:rPr lang="en-US" b="1" i="1" dirty="0">
                            <a:latin typeface="Cambria Math" panose="02040503050406030204" pitchFamily="18" charset="0"/>
                          </a:rPr>
                          <m:t>𝟏</m:t>
                        </m:r>
                      </m:sup>
                    </m:sSup>
                    <m:r>
                      <a:rPr lang="en-US" b="1" i="1" dirty="0">
                        <a:latin typeface="Cambria Math" panose="02040503050406030204" pitchFamily="18" charset="0"/>
                      </a:rPr>
                      <m:t> </m:t>
                    </m:r>
                  </m:oMath>
                </a14:m>
                <a:r>
                  <a:rPr lang="en-US" dirty="0"/>
                  <a:t>and </a:t>
                </a:r>
                <a14:m>
                  <m:oMath xmlns:m="http://schemas.openxmlformats.org/officeDocument/2006/math">
                    <m:r>
                      <a:rPr lang="en-US" b="1" i="1" dirty="0">
                        <a:latin typeface="Cambria Math" panose="02040503050406030204" pitchFamily="18" charset="0"/>
                      </a:rPr>
                      <m:t>𝑵</m:t>
                    </m:r>
                    <m:sSup>
                      <m:sSupPr>
                        <m:ctrlPr>
                          <a:rPr lang="en-US" b="1" i="1" dirty="0">
                            <a:latin typeface="Cambria Math" panose="02040503050406030204" pitchFamily="18" charset="0"/>
                          </a:rPr>
                        </m:ctrlPr>
                      </m:sSupPr>
                      <m:e>
                        <m:r>
                          <a:rPr lang="en-US" b="1" i="1" dirty="0">
                            <a:latin typeface="Cambria Math" panose="02040503050406030204" pitchFamily="18" charset="0"/>
                          </a:rPr>
                          <m:t>’</m:t>
                        </m:r>
                      </m:e>
                      <m:sup>
                        <m:r>
                          <a:rPr lang="en-US" b="1" i="1" dirty="0">
                            <a:latin typeface="Cambria Math" panose="02040503050406030204" pitchFamily="18" charset="0"/>
                          </a:rPr>
                          <m:t>𝟏</m:t>
                        </m:r>
                      </m:sup>
                    </m:sSup>
                    <m:r>
                      <a:rPr lang="en-US" b="1" i="1" dirty="0">
                        <a:latin typeface="Cambria Math" panose="02040503050406030204" pitchFamily="18" charset="0"/>
                      </a:rPr>
                      <m:t> </m:t>
                    </m:r>
                  </m:oMath>
                </a14:m>
                <a:r>
                  <a:rPr lang="en-US" dirty="0"/>
                  <a:t> have the same input and output neurons, and likewise for </a:t>
                </a:r>
                <a14:m>
                  <m:oMath xmlns:m="http://schemas.openxmlformats.org/officeDocument/2006/math">
                    <m:sSup>
                      <m:sSupPr>
                        <m:ctrlPr>
                          <a:rPr lang="en-US" b="1" i="1" dirty="0">
                            <a:latin typeface="Cambria Math" panose="02040503050406030204" pitchFamily="18" charset="0"/>
                          </a:rPr>
                        </m:ctrlPr>
                      </m:sSupPr>
                      <m:e>
                        <m:r>
                          <a:rPr lang="en-US" b="1" i="1" dirty="0">
                            <a:latin typeface="Cambria Math" panose="02040503050406030204" pitchFamily="18" charset="0"/>
                          </a:rPr>
                          <m:t>𝑵</m:t>
                        </m:r>
                      </m:e>
                      <m:sup>
                        <m:r>
                          <a:rPr lang="en-US" b="1" i="1" dirty="0">
                            <a:latin typeface="Cambria Math" panose="02040503050406030204" pitchFamily="18" charset="0"/>
                          </a:rPr>
                          <m:t>𝟐</m:t>
                        </m:r>
                      </m:sup>
                    </m:sSup>
                  </m:oMath>
                </a14:m>
                <a:r>
                  <a:rPr lang="en-US" dirty="0"/>
                  <a:t> and </a:t>
                </a:r>
                <a14:m>
                  <m:oMath xmlns:m="http://schemas.openxmlformats.org/officeDocument/2006/math">
                    <m:r>
                      <a:rPr lang="en-US" b="1" i="1" dirty="0">
                        <a:latin typeface="Cambria Math" panose="02040503050406030204" pitchFamily="18" charset="0"/>
                      </a:rPr>
                      <m:t>𝑵</m:t>
                    </m:r>
                    <m:sSup>
                      <m:sSupPr>
                        <m:ctrlPr>
                          <a:rPr lang="en-US" b="1" i="1" dirty="0">
                            <a:latin typeface="Cambria Math" panose="02040503050406030204" pitchFamily="18" charset="0"/>
                          </a:rPr>
                        </m:ctrlPr>
                      </m:sSupPr>
                      <m:e>
                        <m:r>
                          <a:rPr lang="en-US" b="1" i="1" dirty="0">
                            <a:latin typeface="Cambria Math" panose="02040503050406030204" pitchFamily="18" charset="0"/>
                          </a:rPr>
                          <m:t>’</m:t>
                        </m:r>
                      </m:e>
                      <m:sup>
                        <m:r>
                          <a:rPr lang="en-US" b="1" i="1" dirty="0">
                            <a:latin typeface="Cambria Math" panose="02040503050406030204" pitchFamily="18" charset="0"/>
                          </a:rPr>
                          <m:t>𝟐</m:t>
                        </m:r>
                      </m:sup>
                    </m:sSup>
                  </m:oMath>
                </a14:m>
                <a:r>
                  <a:rPr lang="en-US" dirty="0"/>
                  <a:t>.  Assume compatibility.</a:t>
                </a:r>
              </a:p>
              <a:p>
                <a:pPr lvl="1"/>
                <a:r>
                  <a:rPr lang="en-US" dirty="0"/>
                  <a:t>If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𝟏</m:t>
                            </m:r>
                          </m:sup>
                        </m:sSup>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0" i="1" smtClean="0">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𝟐</m:t>
                            </m:r>
                          </m:sup>
                        </m:sSup>
                      </m:e>
                    </m:d>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m:t>
                        </m:r>
                        <m:r>
                          <a:rPr lang="en-US" b="1" i="1" smtClean="0">
                            <a:latin typeface="Cambria Math" panose="02040503050406030204" pitchFamily="18" charset="0"/>
                          </a:rPr>
                          <m:t>𝟐</m:t>
                        </m:r>
                      </m:sup>
                    </m:sSup>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𝟏</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𝟐</m:t>
                            </m:r>
                          </m:sup>
                        </m:sSup>
                      </m:e>
                    </m:d>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m:t>
                            </m:r>
                            <m:r>
                              <a:rPr lang="en-US" b="1" i="1" smtClean="0">
                                <a:latin typeface="Cambria Math" panose="02040503050406030204" pitchFamily="18" charset="0"/>
                              </a:rPr>
                              <m:t>𝟐</m:t>
                            </m:r>
                          </m:sup>
                        </m:sSup>
                      </m:e>
                    </m:d>
                    <m:r>
                      <a:rPr lang="en-US" b="0" i="1" smtClean="0">
                        <a:latin typeface="Cambria Math" panose="02040503050406030204" pitchFamily="18" charset="0"/>
                      </a:rPr>
                      <m:t>.  </m:t>
                    </m:r>
                  </m:oMath>
                </a14:m>
                <a:endParaRPr lang="en-US" dirty="0"/>
              </a:p>
              <a:p>
                <a:pPr lvl="1"/>
                <a:endParaRPr lang="en-US" dirty="0"/>
              </a:p>
              <a:p>
                <a:r>
                  <a:rPr lang="en-US" dirty="0"/>
                  <a:t>We prove that our external behavior </a:t>
                </a:r>
                <a14:m>
                  <m:oMath xmlns:m="http://schemas.openxmlformats.org/officeDocument/2006/math">
                    <m:r>
                      <a:rPr lang="en-US" i="1" dirty="0" smtClean="0">
                        <a:latin typeface="Cambria Math" panose="02040503050406030204" pitchFamily="18" charset="0"/>
                      </a:rPr>
                      <m:t>𝐵𝑒h</m:t>
                    </m:r>
                    <m:r>
                      <a:rPr lang="en-US" b="0" i="0" dirty="0" smtClean="0">
                        <a:latin typeface="Cambria Math" panose="02040503050406030204" pitchFamily="18" charset="0"/>
                      </a:rPr>
                      <m:t> </m:t>
                    </m:r>
                  </m:oMath>
                </a14:m>
                <a:r>
                  <a:rPr lang="en-US" dirty="0"/>
                  <a:t>is compositional.</a:t>
                </a:r>
              </a:p>
            </p:txBody>
          </p:sp>
        </mc:Choice>
        <mc:Fallback xmlns="">
          <p:sp>
            <p:nvSpPr>
              <p:cNvPr id="3" name="Content Placeholder 2">
                <a:extLst>
                  <a:ext uri="{FF2B5EF4-FFF2-40B4-BE49-F238E27FC236}">
                    <a16:creationId xmlns:a16="http://schemas.microsoft.com/office/drawing/2014/main" id="{DCFA8168-211F-479A-8A9C-93F5A0752A7C}"/>
                  </a:ext>
                </a:extLst>
              </p:cNvPr>
              <p:cNvSpPr>
                <a:spLocks noGrp="1" noRot="1" noChangeAspect="1" noMove="1" noResize="1" noEditPoints="1" noAdjustHandles="1" noChangeArrowheads="1" noChangeShapeType="1" noTextEdit="1"/>
              </p:cNvSpPr>
              <p:nvPr>
                <p:ph idx="1"/>
              </p:nvPr>
            </p:nvSpPr>
            <p:spPr>
              <a:xfrm>
                <a:off x="228600" y="1676400"/>
                <a:ext cx="8686800" cy="4953000"/>
              </a:xfrm>
              <a:blipFill>
                <a:blip r:embed="rId3"/>
                <a:stretch>
                  <a:fillRect l="-632" t="-861"/>
                </a:stretch>
              </a:blipFill>
            </p:spPr>
            <p:txBody>
              <a:bodyPr/>
              <a:lstStyle/>
              <a:p>
                <a:r>
                  <a:rPr lang="en-US">
                    <a:noFill/>
                  </a:rPr>
                  <a:t> </a:t>
                </a:r>
              </a:p>
            </p:txBody>
          </p:sp>
        </mc:Fallback>
      </mc:AlternateContent>
    </p:spTree>
    <p:extLst>
      <p:ext uri="{BB962C8B-B14F-4D97-AF65-F5344CB8AC3E}">
        <p14:creationId xmlns:p14="http://schemas.microsoft.com/office/powerpoint/2010/main" val="168468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6E9F-7818-4854-891A-D7565A13F701}"/>
              </a:ext>
            </a:extLst>
          </p:cNvPr>
          <p:cNvSpPr>
            <a:spLocks noGrp="1"/>
          </p:cNvSpPr>
          <p:nvPr>
            <p:ph type="title"/>
          </p:nvPr>
        </p:nvSpPr>
        <p:spPr>
          <a:xfrm>
            <a:off x="304800" y="381000"/>
            <a:ext cx="8686800" cy="1126137"/>
          </a:xfrm>
        </p:spPr>
        <p:txBody>
          <a:bodyPr/>
          <a:lstStyle/>
          <a:p>
            <a:r>
              <a:rPr lang="en-US" dirty="0"/>
              <a:t>3.  Acyclic Compositionality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D56910-C7F3-4AA8-8C19-AB83364CF6E4}"/>
                  </a:ext>
                </a:extLst>
              </p:cNvPr>
              <p:cNvSpPr>
                <a:spLocks noGrp="1"/>
              </p:cNvSpPr>
              <p:nvPr>
                <p:ph idx="1"/>
              </p:nvPr>
            </p:nvSpPr>
            <p:spPr>
              <a:xfrm>
                <a:off x="385133" y="1534888"/>
                <a:ext cx="5330410" cy="5170712"/>
              </a:xfrm>
            </p:spPr>
            <p:txBody>
              <a:bodyPr>
                <a:normAutofit/>
              </a:bodyPr>
              <a:lstStyle/>
              <a:p>
                <a:r>
                  <a:rPr lang="en-US" dirty="0"/>
                  <a:t>Express </a:t>
                </a:r>
                <a14:m>
                  <m:oMath xmlns:m="http://schemas.openxmlformats.org/officeDocument/2006/math">
                    <m:r>
                      <a:rPr lang="en-US" b="0" i="1" smtClean="0">
                        <a:latin typeface="Cambria Math" panose="02040503050406030204" pitchFamily="18" charset="0"/>
                      </a:rPr>
                      <m:t>𝐵𝑒h</m:t>
                    </m:r>
                    <m:r>
                      <a:rPr lang="en-US" b="0" i="1" smtClean="0">
                        <a:latin typeface="Cambria Math" panose="02040503050406030204" pitchFamily="18" charset="0"/>
                      </a:rPr>
                      <m:t>(</m:t>
                    </m:r>
                    <m:r>
                      <a:rPr lang="en-US" b="1" i="1" smtClean="0">
                        <a:latin typeface="Cambria Math" panose="02040503050406030204" pitchFamily="18" charset="0"/>
                      </a:rPr>
                      <m:t>𝑵</m:t>
                    </m:r>
                    <m:r>
                      <a:rPr lang="en-US" b="0" i="1" smtClean="0">
                        <a:latin typeface="Cambria Math" panose="02040503050406030204" pitchFamily="18" charset="0"/>
                      </a:rPr>
                      <m:t>)</m:t>
                    </m:r>
                  </m:oMath>
                </a14:m>
                <a:r>
                  <a:rPr lang="en-US" dirty="0"/>
                  <a:t> in terms of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1" i="1">
                            <a:latin typeface="Cambria Math" panose="02040503050406030204" pitchFamily="18" charset="0"/>
                          </a:rPr>
                          <m:t>𝑵</m:t>
                        </m:r>
                      </m:e>
                      <m:sup>
                        <m:r>
                          <a:rPr lang="en-US" b="0" i="1" smtClean="0">
                            <a:latin typeface="Cambria Math" panose="02040503050406030204" pitchFamily="18" charset="0"/>
                          </a:rPr>
                          <m:t>1</m:t>
                        </m:r>
                      </m:sup>
                    </m:sSup>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𝐵𝑒h</m:t>
                    </m:r>
                    <m:d>
                      <m:dPr>
                        <m:ctrlPr>
                          <a:rPr lang="en-US"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𝟐</m:t>
                            </m:r>
                          </m:sup>
                        </m:sSup>
                      </m:e>
                    </m:d>
                    <m:r>
                      <a:rPr lang="en-US" b="0" i="0" smtClean="0">
                        <a:latin typeface="Cambria Math" panose="02040503050406030204" pitchFamily="18" charset="0"/>
                      </a:rPr>
                      <m:t>.</m:t>
                    </m:r>
                  </m:oMath>
                </a14:m>
                <a:endParaRPr lang="en-US" dirty="0"/>
              </a:p>
              <a:p>
                <a:r>
                  <a:rPr lang="en-US" dirty="0"/>
                  <a:t>Fix any input execution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𝑖𝑛</m:t>
                        </m:r>
                      </m:sub>
                    </m:sSub>
                  </m:oMath>
                </a14:m>
                <a:r>
                  <a:rPr lang="en-US" dirty="0"/>
                  <a:t> of </a:t>
                </a:r>
                <a14:m>
                  <m:oMath xmlns:m="http://schemas.openxmlformats.org/officeDocument/2006/math">
                    <m:r>
                      <a:rPr lang="en-US" b="1" i="1">
                        <a:latin typeface="Cambria Math" panose="02040503050406030204" pitchFamily="18" charset="0"/>
                      </a:rPr>
                      <m:t>𝑵</m:t>
                    </m:r>
                    <m:r>
                      <a:rPr lang="en-US" b="0" i="0" smtClean="0">
                        <a:latin typeface="Cambria Math" panose="02040503050406030204" pitchFamily="18" charset="0"/>
                      </a:rPr>
                      <m:t>;</m:t>
                    </m:r>
                  </m:oMath>
                </a14:m>
                <a:r>
                  <a:rPr lang="en-US" dirty="0"/>
                  <a:t> yields a probability distribution </a:t>
                </a:r>
                <a14:m>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 </m:t>
                    </m:r>
                  </m:oMath>
                </a14:m>
                <a:r>
                  <a:rPr lang="en-US" dirty="0"/>
                  <a:t>on executions of </a:t>
                </a:r>
                <a14:m>
                  <m:oMath xmlns:m="http://schemas.openxmlformats.org/officeDocument/2006/math">
                    <m:r>
                      <a:rPr lang="en-US" b="1" i="1">
                        <a:latin typeface="Cambria Math" panose="02040503050406030204" pitchFamily="18" charset="0"/>
                      </a:rPr>
                      <m:t>𝑵</m:t>
                    </m:r>
                  </m:oMath>
                </a14:m>
                <a:r>
                  <a:rPr lang="en-US" dirty="0"/>
                  <a:t>.</a:t>
                </a:r>
              </a:p>
              <a:p>
                <a:r>
                  <a:rPr lang="en-US" dirty="0"/>
                  <a:t>Consider any finite trace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a:t>of </a:t>
                </a:r>
                <a14:m>
                  <m:oMath xmlns:m="http://schemas.openxmlformats.org/officeDocument/2006/math">
                    <m:r>
                      <a:rPr lang="en-US" b="1" i="1">
                        <a:latin typeface="Cambria Math" panose="02040503050406030204" pitchFamily="18" charset="0"/>
                      </a:rPr>
                      <m:t>𝑵</m:t>
                    </m:r>
                    <m:r>
                      <a:rPr lang="en-US" b="1" i="1">
                        <a:latin typeface="Cambria Math" panose="02040503050406030204" pitchFamily="18" charset="0"/>
                      </a:rPr>
                      <m:t> </m:t>
                    </m:r>
                  </m:oMath>
                </a14:m>
                <a:r>
                  <a:rPr lang="en-US" dirty="0"/>
                  <a:t>that is consistent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oMath>
                </a14:m>
                <a:r>
                  <a:rPr lang="en-US" dirty="0"/>
                  <a:t>.</a:t>
                </a:r>
              </a:p>
              <a:p>
                <a:r>
                  <a:rPr lang="en-US" dirty="0"/>
                  <a:t>We must express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oMath>
                </a14:m>
                <a:r>
                  <a:rPr lang="en-US" dirty="0"/>
                  <a:t> in terms of distributions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oMath>
                </a14:m>
                <a:r>
                  <a:rPr lang="en-US" dirty="0"/>
                  <a:t> and</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m:rPr>
                        <m:nor/>
                      </m:rPr>
                      <a:rPr lang="en-US" dirty="0"/>
                      <m:t> </m:t>
                    </m:r>
                  </m:oMath>
                </a14:m>
                <a:r>
                  <a:rPr lang="en-US" dirty="0"/>
                  <a:t>on executions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i="0" dirty="0">
                    <a:latin typeface="+mj-lt"/>
                  </a:rPr>
                  <a:t> 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defined in terms of some particular inputs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1" i="1" smtClean="0">
                        <a:latin typeface="Cambria Math" panose="02040503050406030204" pitchFamily="18" charset="0"/>
                      </a:rPr>
                      <m:t> </m:t>
                    </m:r>
                  </m:oMath>
                </a14:m>
                <a:r>
                  <a:rPr lang="en-US" dirty="0"/>
                  <a:t>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a:t>
                </a:r>
              </a:p>
            </p:txBody>
          </p:sp>
        </mc:Choice>
        <mc:Fallback xmlns="">
          <p:sp>
            <p:nvSpPr>
              <p:cNvPr id="3" name="Content Placeholder 2">
                <a:extLst>
                  <a:ext uri="{FF2B5EF4-FFF2-40B4-BE49-F238E27FC236}">
                    <a16:creationId xmlns:a16="http://schemas.microsoft.com/office/drawing/2014/main" id="{0CD56910-C7F3-4AA8-8C19-AB83364CF6E4}"/>
                  </a:ext>
                </a:extLst>
              </p:cNvPr>
              <p:cNvSpPr>
                <a:spLocks noGrp="1" noRot="1" noChangeAspect="1" noMove="1" noResize="1" noEditPoints="1" noAdjustHandles="1" noChangeArrowheads="1" noChangeShapeType="1" noTextEdit="1"/>
              </p:cNvSpPr>
              <p:nvPr>
                <p:ph idx="1"/>
              </p:nvPr>
            </p:nvSpPr>
            <p:spPr>
              <a:xfrm>
                <a:off x="385133" y="1534888"/>
                <a:ext cx="5330410" cy="5170712"/>
              </a:xfrm>
              <a:blipFill>
                <a:blip r:embed="rId3"/>
                <a:stretch>
                  <a:fillRect l="-1029" t="-825" r="-45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40208DCF-E07D-419C-AD27-D811BB7DCE9F}"/>
              </a:ext>
            </a:extLst>
          </p:cNvPr>
          <p:cNvGrpSpPr/>
          <p:nvPr/>
        </p:nvGrpSpPr>
        <p:grpSpPr>
          <a:xfrm>
            <a:off x="6096000" y="1524000"/>
            <a:ext cx="2749773" cy="4746673"/>
            <a:chOff x="481259" y="1371600"/>
            <a:chExt cx="2749773" cy="4746673"/>
          </a:xfrm>
        </p:grpSpPr>
        <p:grpSp>
          <p:nvGrpSpPr>
            <p:cNvPr id="5" name="Group 4">
              <a:extLst>
                <a:ext uri="{FF2B5EF4-FFF2-40B4-BE49-F238E27FC236}">
                  <a16:creationId xmlns:a16="http://schemas.microsoft.com/office/drawing/2014/main" id="{62A2CA26-53E2-48EA-AE82-ACC568607E66}"/>
                </a:ext>
              </a:extLst>
            </p:cNvPr>
            <p:cNvGrpSpPr/>
            <p:nvPr/>
          </p:nvGrpSpPr>
          <p:grpSpPr>
            <a:xfrm>
              <a:off x="481259" y="1371600"/>
              <a:ext cx="2749773" cy="4746673"/>
              <a:chOff x="716150" y="1966465"/>
              <a:chExt cx="2749773" cy="4746673"/>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76294B2-1BD1-457A-8AF2-0583F5583E6A}"/>
                      </a:ext>
                    </a:extLst>
                  </p:cNvPr>
                  <p:cNvSpPr/>
                  <p:nvPr/>
                </p:nvSpPr>
                <p:spPr>
                  <a:xfrm>
                    <a:off x="732388" y="4971391"/>
                    <a:ext cx="2733535" cy="711481"/>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𝑁</m:t>
                              </m:r>
                            </m:e>
                            <m:sup>
                              <m:r>
                                <a:rPr lang="en-US" sz="2400" b="0" i="1" smtClean="0">
                                  <a:solidFill>
                                    <a:schemeClr val="tx1"/>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7" name="Rectangle 6">
                    <a:extLst>
                      <a:ext uri="{FF2B5EF4-FFF2-40B4-BE49-F238E27FC236}">
                        <a16:creationId xmlns:a16="http://schemas.microsoft.com/office/drawing/2014/main" id="{876294B2-1BD1-457A-8AF2-0583F5583E6A}"/>
                      </a:ext>
                    </a:extLst>
                  </p:cNvPr>
                  <p:cNvSpPr>
                    <a:spLocks noRot="1" noChangeAspect="1" noMove="1" noResize="1" noEditPoints="1" noAdjustHandles="1" noChangeArrowheads="1" noChangeShapeType="1" noTextEdit="1"/>
                  </p:cNvSpPr>
                  <p:nvPr/>
                </p:nvSpPr>
                <p:spPr>
                  <a:xfrm>
                    <a:off x="732388" y="4971391"/>
                    <a:ext cx="2733535" cy="711481"/>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5FF9F-0F71-446D-9A16-A589AA997CF7}"/>
                      </a:ext>
                    </a:extLst>
                  </p:cNvPr>
                  <p:cNvSpPr/>
                  <p:nvPr/>
                </p:nvSpPr>
                <p:spPr>
                  <a:xfrm>
                    <a:off x="2756469" y="6058421"/>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2756469" y="6058421"/>
                    <a:ext cx="619579" cy="654717"/>
                  </a:xfrm>
                  <a:prstGeom prst="ellipse">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2C5B9E4-5434-42D0-97A1-B92733EE3D07}"/>
                      </a:ext>
                    </a:extLst>
                  </p:cNvPr>
                  <p:cNvSpPr/>
                  <p:nvPr/>
                </p:nvSpPr>
                <p:spPr>
                  <a:xfrm>
                    <a:off x="1822878" y="604753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1822878" y="6047535"/>
                    <a:ext cx="619579" cy="654717"/>
                  </a:xfrm>
                  <a:prstGeom prst="ellipse">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BF92166-E987-44B0-96BC-20A2A52B2906}"/>
                      </a:ext>
                    </a:extLst>
                  </p:cNvPr>
                  <p:cNvSpPr/>
                  <p:nvPr/>
                </p:nvSpPr>
                <p:spPr>
                  <a:xfrm>
                    <a:off x="848115" y="6047535"/>
                    <a:ext cx="619579" cy="654717"/>
                  </a:xfrm>
                  <a:prstGeom prst="ellipse">
                    <a:avLst/>
                  </a:prstGeom>
                  <a:solidFill>
                    <a:srgbClr val="C7F1D5"/>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𝑧</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848115" y="6047535"/>
                    <a:ext cx="619579" cy="654717"/>
                  </a:xfrm>
                  <a:prstGeom prst="ellipse">
                    <a:avLst/>
                  </a:prstGeom>
                  <a:blipFill>
                    <a:blip r:embed="rId7"/>
                    <a:stretch>
                      <a:fillRect/>
                    </a:stretch>
                  </a:blipFill>
                  <a:ln>
                    <a:solidFill>
                      <a:schemeClr val="tx1">
                        <a:lumMod val="50000"/>
                        <a:lumOff val="50000"/>
                      </a:schemeClr>
                    </a:solidFill>
                  </a:ln>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DA47595-5CDE-4308-982B-25ED6017B855}"/>
                  </a:ext>
                </a:extLst>
              </p:cNvPr>
              <p:cNvGrpSpPr/>
              <p:nvPr/>
            </p:nvGrpSpPr>
            <p:grpSpPr>
              <a:xfrm>
                <a:off x="716150" y="1966465"/>
                <a:ext cx="2733535" cy="2760793"/>
                <a:chOff x="5530279" y="2395913"/>
                <a:chExt cx="2733535" cy="2760793"/>
              </a:xfrm>
            </p:grpSpPr>
            <p:cxnSp>
              <p:nvCxnSpPr>
                <p:cNvPr id="15" name="Straight Arrow Connector 14">
                  <a:extLst>
                    <a:ext uri="{FF2B5EF4-FFF2-40B4-BE49-F238E27FC236}">
                      <a16:creationId xmlns:a16="http://schemas.microsoft.com/office/drawing/2014/main" id="{A42443D3-C398-484C-A258-BC815E42F40C}"/>
                    </a:ext>
                  </a:extLst>
                </p:cNvPr>
                <p:cNvCxnSpPr/>
                <p:nvPr/>
              </p:nvCxnSpPr>
              <p:spPr>
                <a:xfrm>
                  <a:off x="6946748" y="3050631"/>
                  <a:ext cx="3017" cy="360716"/>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755F4C6E-38BE-422E-BAF7-01C0739D9826}"/>
                    </a:ext>
                  </a:extLst>
                </p:cNvPr>
                <p:cNvGrpSpPr/>
                <p:nvPr/>
              </p:nvGrpSpPr>
              <p:grpSpPr>
                <a:xfrm>
                  <a:off x="5530279" y="2395913"/>
                  <a:ext cx="2733535" cy="2760793"/>
                  <a:chOff x="5530279" y="2395913"/>
                  <a:chExt cx="2733535" cy="2760793"/>
                </a:xfrm>
              </p:grpSpPr>
              <p:cxnSp>
                <p:nvCxnSpPr>
                  <p:cNvPr id="17" name="Straight Arrow Connector 16">
                    <a:extLst>
                      <a:ext uri="{FF2B5EF4-FFF2-40B4-BE49-F238E27FC236}">
                        <a16:creationId xmlns:a16="http://schemas.microsoft.com/office/drawing/2014/main" id="{A391EB07-AEE2-41C7-BB45-D1534FE2E970}"/>
                      </a:ext>
                    </a:extLst>
                  </p:cNvPr>
                  <p:cNvCxnSpPr/>
                  <p:nvPr/>
                </p:nvCxnSpPr>
                <p:spPr>
                  <a:xfrm>
                    <a:off x="7883356" y="3061518"/>
                    <a:ext cx="0" cy="349829"/>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42A20B4D-800E-4B27-9ADA-21A3B364A819}"/>
                      </a:ext>
                    </a:extLst>
                  </p:cNvPr>
                  <p:cNvGrpSpPr/>
                  <p:nvPr/>
                </p:nvGrpSpPr>
                <p:grpSpPr>
                  <a:xfrm>
                    <a:off x="5530279" y="2395913"/>
                    <a:ext cx="2733535" cy="2760793"/>
                    <a:chOff x="5530279" y="2395913"/>
                    <a:chExt cx="2733535" cy="2760793"/>
                  </a:xfrm>
                </p:grpSpPr>
                <p:grpSp>
                  <p:nvGrpSpPr>
                    <p:cNvPr id="19" name="Group 18">
                      <a:extLst>
                        <a:ext uri="{FF2B5EF4-FFF2-40B4-BE49-F238E27FC236}">
                          <a16:creationId xmlns:a16="http://schemas.microsoft.com/office/drawing/2014/main" id="{D8AE05F6-FA7C-4DAC-8BBD-7481666F70B5}"/>
                        </a:ext>
                      </a:extLst>
                    </p:cNvPr>
                    <p:cNvGrpSpPr/>
                    <p:nvPr/>
                  </p:nvGrpSpPr>
                  <p:grpSpPr>
                    <a:xfrm>
                      <a:off x="5530279" y="3061519"/>
                      <a:ext cx="2733535" cy="1061309"/>
                      <a:chOff x="579393" y="1467655"/>
                      <a:chExt cx="3229021" cy="890601"/>
                    </a:xfrm>
                  </p:grpSpPr>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9E64F5A-4DB8-46B6-A826-95729AD2BAB7}"/>
                              </a:ext>
                            </a:extLst>
                          </p:cNvPr>
                          <p:cNvSpPr/>
                          <p:nvPr/>
                        </p:nvSpPr>
                        <p:spPr>
                          <a:xfrm>
                            <a:off x="579393" y="1761214"/>
                            <a:ext cx="3229021" cy="597042"/>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400" b="0" i="1" dirty="0" smtClean="0">
                                          <a:solidFill>
                                            <a:schemeClr val="tx1"/>
                                          </a:solidFill>
                                          <a:latin typeface="Cambria Math" panose="02040503050406030204" pitchFamily="18" charset="0"/>
                                        </a:rPr>
                                      </m:ctrlPr>
                                    </m:sSupPr>
                                    <m:e>
                                      <m:r>
                                        <a:rPr lang="en-US" sz="2400" i="1" dirty="0" smtClean="0">
                                          <a:solidFill>
                                            <a:schemeClr val="tx1"/>
                                          </a:solidFill>
                                          <a:latin typeface="Cambria Math" panose="02040503050406030204" pitchFamily="18" charset="0"/>
                                        </a:rPr>
                                        <m:t>𝑁</m:t>
                                      </m:r>
                                    </m:e>
                                    <m:sup>
                                      <m:r>
                                        <a:rPr lang="en-US" sz="2400" i="1" dirty="0" smtClean="0">
                                          <a:solidFill>
                                            <a:schemeClr val="tx1"/>
                                          </a:solidFill>
                                          <a:latin typeface="Cambria Math" panose="02040503050406030204" pitchFamily="18" charset="0"/>
                                        </a:rPr>
                                        <m:t>1</m:t>
                                      </m:r>
                                    </m:sup>
                                  </m:sSup>
                                </m:oMath>
                              </m:oMathPara>
                            </a14:m>
                            <a:endParaRPr lang="en-US" sz="2400" dirty="0">
                              <a:solidFill>
                                <a:schemeClr val="tx1"/>
                              </a:solidFill>
                            </a:endParaRPr>
                          </a:p>
                        </p:txBody>
                      </p:sp>
                    </mc:Choice>
                    <mc:Fallback xmlns="">
                      <p:sp>
                        <p:nvSpPr>
                          <p:cNvPr id="25" name="Rectangle 24">
                            <a:extLst>
                              <a:ext uri="{FF2B5EF4-FFF2-40B4-BE49-F238E27FC236}">
                                <a16:creationId xmlns:a16="http://schemas.microsoft.com/office/drawing/2014/main" id="{19E64F5A-4DB8-46B6-A826-95729AD2BAB7}"/>
                              </a:ext>
                            </a:extLst>
                          </p:cNvPr>
                          <p:cNvSpPr>
                            <a:spLocks noRot="1" noChangeAspect="1" noMove="1" noResize="1" noEditPoints="1" noAdjustHandles="1" noChangeArrowheads="1" noChangeShapeType="1" noTextEdit="1"/>
                          </p:cNvSpPr>
                          <p:nvPr/>
                        </p:nvSpPr>
                        <p:spPr>
                          <a:xfrm>
                            <a:off x="579393" y="1761214"/>
                            <a:ext cx="3229021" cy="597042"/>
                          </a:xfrm>
                          <a:prstGeom prst="rect">
                            <a:avLst/>
                          </a:prstGeom>
                          <a:blipFill>
                            <a:blip r:embed="rId8"/>
                            <a:stretch>
                              <a:fillRect/>
                            </a:stretch>
                          </a:blipFill>
                          <a:ln>
                            <a:solidFill>
                              <a:schemeClr val="tx1"/>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DCEF4A10-ECB6-4D4C-B2EE-EE7726857255}"/>
                          </a:ext>
                        </a:extLst>
                      </p:cNvPr>
                      <p:cNvCxnSpPr/>
                      <p:nvPr/>
                    </p:nvCxnSpPr>
                    <p:spPr>
                      <a:xfrm flipH="1">
                        <a:off x="1117587" y="1467655"/>
                        <a:ext cx="10777" cy="293559"/>
                      </a:xfrm>
                      <a:prstGeom prst="straightConnector1">
                        <a:avLst/>
                      </a:prstGeom>
                      <a:ln>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D99D5BEF-C645-49A3-AF09-A602D8FB8D73}"/>
                            </a:ext>
                          </a:extLst>
                        </p:cNvPr>
                        <p:cNvSpPr/>
                        <p:nvPr/>
                      </p:nvSpPr>
                      <p:spPr>
                        <a:xfrm>
                          <a:off x="7573567" y="2395914"/>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3</m:t>
                                    </m:r>
                                  </m:sub>
                                </m:sSub>
                              </m:oMath>
                            </m:oMathPara>
                          </a14:m>
                          <a:endParaRPr lang="en-US" sz="2000" b="0" dirty="0">
                            <a:solidFill>
                              <a:schemeClr val="tx1"/>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7573567" y="2395914"/>
                          <a:ext cx="619579" cy="654717"/>
                        </a:xfrm>
                        <a:prstGeom prst="ellipse">
                          <a:avLst/>
                        </a:prstGeom>
                        <a:blipFill rotWithShape="0">
                          <a:blip r:embed="rId9"/>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88C5B023-96E0-473B-811A-770DF41813A0}"/>
                            </a:ext>
                          </a:extLst>
                        </p:cNvPr>
                        <p:cNvSpPr/>
                        <p:nvPr/>
                      </p:nvSpPr>
                      <p:spPr>
                        <a:xfrm>
                          <a:off x="6639976" y="2406801"/>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63" name="Oval 62"/>
                        <p:cNvSpPr>
                          <a:spLocks noRot="1" noChangeAspect="1" noMove="1" noResize="1" noEditPoints="1" noAdjustHandles="1" noChangeArrowheads="1" noChangeShapeType="1" noTextEdit="1"/>
                        </p:cNvSpPr>
                        <p:nvPr/>
                      </p:nvSpPr>
                      <p:spPr>
                        <a:xfrm>
                          <a:off x="6639976" y="2406801"/>
                          <a:ext cx="619579" cy="654717"/>
                        </a:xfrm>
                        <a:prstGeom prst="ellipse">
                          <a:avLst/>
                        </a:prstGeom>
                        <a:blipFill rotWithShape="0">
                          <a:blip r:embed="rId10"/>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E086364-EC75-4D56-A934-40333011FEC9}"/>
                            </a:ext>
                          </a:extLst>
                        </p:cNvPr>
                        <p:cNvSpPr/>
                        <p:nvPr/>
                      </p:nvSpPr>
                      <p:spPr>
                        <a:xfrm>
                          <a:off x="5676100" y="2395913"/>
                          <a:ext cx="619579" cy="654717"/>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𝑥</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64" name="Oval 63"/>
                        <p:cNvSpPr>
                          <a:spLocks noRot="1" noChangeAspect="1" noMove="1" noResize="1" noEditPoints="1" noAdjustHandles="1" noChangeArrowheads="1" noChangeShapeType="1" noTextEdit="1"/>
                        </p:cNvSpPr>
                        <p:nvPr/>
                      </p:nvSpPr>
                      <p:spPr>
                        <a:xfrm>
                          <a:off x="5676100" y="2395913"/>
                          <a:ext cx="619579" cy="654717"/>
                        </a:xfrm>
                        <a:prstGeom prst="ellipse">
                          <a:avLst/>
                        </a:prstGeom>
                        <a:blipFill rotWithShape="0">
                          <a:blip r:embed="rId11"/>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99E4CB20-82D7-4A57-B1DB-1A14444ECCFF}"/>
                            </a:ext>
                          </a:extLst>
                        </p:cNvPr>
                        <p:cNvSpPr/>
                        <p:nvPr/>
                      </p:nvSpPr>
                      <p:spPr>
                        <a:xfrm>
                          <a:off x="7573567" y="4501989"/>
                          <a:ext cx="619579" cy="654717"/>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𝑦</m:t>
                                    </m:r>
                                  </m:e>
                                  <m:sub>
                                    <m:r>
                                      <a:rPr lang="en-US" sz="2000" b="0" i="1" smtClean="0">
                                        <a:solidFill>
                                          <a:schemeClr val="tx1"/>
                                        </a:solidFill>
                                        <a:latin typeface="Cambria Math"/>
                                      </a:rPr>
                                      <m:t>2</m:t>
                                    </m:r>
                                  </m:sub>
                                </m:sSub>
                              </m:oMath>
                            </m:oMathPara>
                          </a14:m>
                          <a:endParaRPr lang="en-US" sz="2000" b="0" dirty="0">
                            <a:solidFill>
                              <a:schemeClr val="tx1"/>
                            </a:solidFill>
                          </a:endParaRPr>
                        </a:p>
                      </p:txBody>
                    </p:sp>
                  </mc:Choice>
                  <mc:Fallback xmlns="">
                    <p:sp>
                      <p:nvSpPr>
                        <p:cNvPr id="65" name="Oval 64"/>
                        <p:cNvSpPr>
                          <a:spLocks noRot="1" noChangeAspect="1" noMove="1" noResize="1" noEditPoints="1" noAdjustHandles="1" noChangeArrowheads="1" noChangeShapeType="1" noTextEdit="1"/>
                        </p:cNvSpPr>
                        <p:nvPr/>
                      </p:nvSpPr>
                      <p:spPr>
                        <a:xfrm>
                          <a:off x="7573567" y="4501989"/>
                          <a:ext cx="619579" cy="654717"/>
                        </a:xfrm>
                        <a:prstGeom prst="ellipse">
                          <a:avLst/>
                        </a:prstGeom>
                        <a:blipFill rotWithShape="0">
                          <a:blip r:embed="rId12"/>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D9F8956D-1C8A-4C02-A5F9-D579E16C8451}"/>
                            </a:ext>
                          </a:extLst>
                        </p:cNvPr>
                        <p:cNvSpPr/>
                        <p:nvPr/>
                      </p:nvSpPr>
                      <p:spPr>
                        <a:xfrm>
                          <a:off x="5665213" y="4491103"/>
                          <a:ext cx="619579" cy="654717"/>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 </m:t>
                                    </m:r>
                                    <m:r>
                                      <a:rPr lang="en-US" sz="2000" b="0" i="1" smtClean="0">
                                        <a:solidFill>
                                          <a:schemeClr val="tx1"/>
                                        </a:solidFill>
                                        <a:latin typeface="Cambria Math"/>
                                      </a:rPr>
                                      <m:t>𝑦</m:t>
                                    </m:r>
                                  </m:e>
                                  <m:sub>
                                    <m:r>
                                      <a:rPr lang="en-US" sz="2000" b="0" i="1" smtClean="0">
                                        <a:solidFill>
                                          <a:schemeClr val="tx1"/>
                                        </a:solidFill>
                                        <a:latin typeface="Cambria Math"/>
                                      </a:rPr>
                                      <m:t>1</m:t>
                                    </m:r>
                                  </m:sub>
                                </m:sSub>
                              </m:oMath>
                            </m:oMathPara>
                          </a14:m>
                          <a:endParaRPr lang="en-US" sz="2000" b="0"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665213" y="4491103"/>
                          <a:ext cx="619579" cy="654717"/>
                        </a:xfrm>
                        <a:prstGeom prst="ellipse">
                          <a:avLst/>
                        </a:prstGeom>
                        <a:blipFill rotWithShape="0">
                          <a:blip r:embed="rId13"/>
                          <a:stretch>
                            <a:fillRect/>
                          </a:stretch>
                        </a:blipFill>
                        <a:ln>
                          <a:solidFill>
                            <a:schemeClr val="tx1">
                              <a:lumMod val="50000"/>
                              <a:lumOff val="50000"/>
                            </a:schemeClr>
                          </a:solidFill>
                        </a:ln>
                      </p:spPr>
                      <p:txBody>
                        <a:bodyPr/>
                        <a:lstStyle/>
                        <a:p>
                          <a:r>
                            <a:rPr lang="en-US">
                              <a:noFill/>
                            </a:rPr>
                            <a:t> </a:t>
                          </a:r>
                        </a:p>
                      </p:txBody>
                    </p:sp>
                  </mc:Fallback>
                </mc:AlternateContent>
              </p:grpSp>
            </p:grpSp>
          </p:grpSp>
          <p:cxnSp>
            <p:nvCxnSpPr>
              <p:cNvPr id="12" name="Straight Arrow Connector 11">
                <a:extLst>
                  <a:ext uri="{FF2B5EF4-FFF2-40B4-BE49-F238E27FC236}">
                    <a16:creationId xmlns:a16="http://schemas.microsoft.com/office/drawing/2014/main" id="{C0097822-653E-4D5F-B7BD-16B7A972C0FB}"/>
                  </a:ext>
                </a:extLst>
              </p:cNvPr>
              <p:cNvCxnSpPr/>
              <p:nvPr/>
            </p:nvCxnSpPr>
            <p:spPr>
              <a:xfrm>
                <a:off x="3076941" y="5732122"/>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FED6233-11BA-4937-8FDF-B0F629F7E5C8}"/>
                  </a:ext>
                </a:extLst>
              </p:cNvPr>
              <p:cNvCxnSpPr/>
              <p:nvPr/>
            </p:nvCxnSpPr>
            <p:spPr>
              <a:xfrm>
                <a:off x="1160420" y="5721236"/>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5014978-47BA-435A-ADDD-68F0453075DD}"/>
                  </a:ext>
                </a:extLst>
              </p:cNvPr>
              <p:cNvCxnSpPr/>
              <p:nvPr/>
            </p:nvCxnSpPr>
            <p:spPr>
              <a:xfrm>
                <a:off x="2141110" y="5710623"/>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cxnSp>
          <p:nvCxnSpPr>
            <p:cNvPr id="6" name="Straight Arrow Connector 5">
              <a:extLst>
                <a:ext uri="{FF2B5EF4-FFF2-40B4-BE49-F238E27FC236}">
                  <a16:creationId xmlns:a16="http://schemas.microsoft.com/office/drawing/2014/main" id="{30DF9598-F5A2-4393-8DAB-50DABB24A62C}"/>
                </a:ext>
              </a:extLst>
            </p:cNvPr>
            <p:cNvCxnSpPr/>
            <p:nvPr/>
          </p:nvCxnSpPr>
          <p:spPr>
            <a:xfrm>
              <a:off x="917444" y="3105253"/>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a:extLst>
              <a:ext uri="{FF2B5EF4-FFF2-40B4-BE49-F238E27FC236}">
                <a16:creationId xmlns:a16="http://schemas.microsoft.com/office/drawing/2014/main" id="{2DCFB601-C7CB-4F41-BFBF-9F41EC1B8B08}"/>
              </a:ext>
            </a:extLst>
          </p:cNvPr>
          <p:cNvCxnSpPr/>
          <p:nvPr/>
        </p:nvCxnSpPr>
        <p:spPr>
          <a:xfrm>
            <a:off x="8456791" y="3286474"/>
            <a:ext cx="2970" cy="347798"/>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3FFF496-830D-4370-AF0E-AC8117D4DD25}"/>
              </a:ext>
            </a:extLst>
          </p:cNvPr>
          <p:cNvCxnSpPr>
            <a:cxnSpLocks/>
            <a:stCxn id="24" idx="4"/>
          </p:cNvCxnSpPr>
          <p:nvPr/>
        </p:nvCxnSpPr>
        <p:spPr>
          <a:xfrm>
            <a:off x="6540724" y="4273907"/>
            <a:ext cx="0" cy="255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3183C25-2693-44B3-B9B0-198EBB23E8B2}"/>
              </a:ext>
            </a:extLst>
          </p:cNvPr>
          <p:cNvCxnSpPr>
            <a:cxnSpLocks/>
          </p:cNvCxnSpPr>
          <p:nvPr/>
        </p:nvCxnSpPr>
        <p:spPr>
          <a:xfrm>
            <a:off x="8471304" y="4284793"/>
            <a:ext cx="0" cy="255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195702"/>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6E9F-7818-4854-891A-D7565A13F701}"/>
              </a:ext>
            </a:extLst>
          </p:cNvPr>
          <p:cNvSpPr>
            <a:spLocks noGrp="1"/>
          </p:cNvSpPr>
          <p:nvPr>
            <p:ph type="title"/>
          </p:nvPr>
        </p:nvSpPr>
        <p:spPr>
          <a:xfrm>
            <a:off x="457200" y="381000"/>
            <a:ext cx="8229600" cy="1143000"/>
          </a:xfrm>
        </p:spPr>
        <p:txBody>
          <a:bodyPr/>
          <a:lstStyle/>
          <a:p>
            <a:r>
              <a:rPr lang="en-US" dirty="0"/>
              <a:t>Acyclic Compositionality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D56910-C7F3-4AA8-8C19-AB83364CF6E4}"/>
                  </a:ext>
                </a:extLst>
              </p:cNvPr>
              <p:cNvSpPr>
                <a:spLocks noGrp="1"/>
              </p:cNvSpPr>
              <p:nvPr>
                <p:ph idx="1"/>
              </p:nvPr>
            </p:nvSpPr>
            <p:spPr>
              <a:xfrm>
                <a:off x="381000" y="1600200"/>
                <a:ext cx="8458200" cy="5131819"/>
              </a:xfrm>
            </p:spPr>
            <p:txBody>
              <a:bodyPr>
                <a:normAutofit/>
              </a:bodyPr>
              <a:lstStyle/>
              <a:p>
                <a:r>
                  <a:rPr lang="en-US" dirty="0">
                    <a:solidFill>
                      <a:schemeClr val="tx2">
                        <a:lumMod val="75000"/>
                      </a:schemeClr>
                    </a:solidFill>
                  </a:rPr>
                  <a:t>Lemma:</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 </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𝑁</m:t>
                        </m:r>
                      </m:e>
                      <m:sub>
                        <m:r>
                          <a:rPr lang="en-US" b="0" i="1" smtClean="0">
                            <a:latin typeface="Cambria Math" panose="02040503050406030204" pitchFamily="18" charset="0"/>
                          </a:rPr>
                          <m:t>𝑜𝑢𝑡</m:t>
                        </m:r>
                      </m:sub>
                      <m:sup>
                        <m:r>
                          <a:rPr lang="en-US" b="0" i="1" smtClean="0">
                            <a:latin typeface="Cambria Math" panose="02040503050406030204" pitchFamily="18" charset="0"/>
                          </a:rPr>
                          <m:t>1 </m:t>
                        </m:r>
                      </m:sup>
                    </m:sSubSup>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d>
                      <m:dPr>
                        <m:endChr m:val="|"/>
                        <m:ctrlPr>
                          <a:rPr lang="en-US"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 </m:t>
                        </m:r>
                        <m:d>
                          <m:dPr>
                            <m:begChr m:val="⌈"/>
                            <m:ctrlPr>
                              <a:rPr lang="en-US" i="1" smtClean="0">
                                <a:latin typeface="Cambria Math" panose="02040503050406030204" pitchFamily="18" charset="0"/>
                              </a:rPr>
                            </m:ctrlPr>
                          </m:dPr>
                          <m:e>
                            <m:r>
                              <a:rPr lang="en-US" b="0" i="1" smtClean="0">
                                <a:latin typeface="Cambria Math" panose="02040503050406030204" pitchFamily="18" charset="0"/>
                              </a:rPr>
                              <m:t> </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𝑁</m:t>
                                </m:r>
                              </m:e>
                              <m:sub>
                                <m:r>
                                  <a:rPr lang="en-US" b="0" i="1" smtClean="0">
                                    <a:latin typeface="Cambria Math" panose="02040503050406030204" pitchFamily="18" charset="0"/>
                                  </a:rPr>
                                  <m:t>𝑜𝑢𝑡</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e>
                    </m:d>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 </m:t>
                        </m:r>
                        <m:r>
                          <a:rPr lang="en-US" b="0" i="1" smtClean="0">
                            <a:latin typeface="Cambria Math" panose="02040503050406030204" pitchFamily="18" charset="0"/>
                          </a:rPr>
                          <m:t>𝑁</m:t>
                        </m:r>
                      </m:e>
                      <m:sub>
                        <m:r>
                          <a:rPr lang="en-US" b="0" i="1" smtClean="0">
                            <a:latin typeface="Cambria Math" panose="02040503050406030204" pitchFamily="18" charset="0"/>
                          </a:rPr>
                          <m:t>𝑖𝑛</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r>
                  <a:rPr lang="en-US" dirty="0"/>
                  <a:t>).</a:t>
                </a:r>
              </a:p>
              <a:p>
                <a:r>
                  <a:rPr lang="en-US" dirty="0"/>
                  <a:t>Expresses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e>
                    </m:d>
                  </m:oMath>
                </a14:m>
                <a:r>
                  <a:rPr lang="en-US" dirty="0"/>
                  <a:t> in terms of the same </a:t>
                </a:r>
                <a14:m>
                  <m:oMath xmlns:m="http://schemas.openxmlformats.org/officeDocument/2006/math">
                    <m:r>
                      <a:rPr lang="en-US" b="0" i="1" smtClean="0">
                        <a:latin typeface="Cambria Math" panose="02040503050406030204" pitchFamily="18" charset="0"/>
                      </a:rPr>
                      <m:t>𝑃</m:t>
                    </m:r>
                  </m:oMath>
                </a14:m>
                <a:r>
                  <a:rPr lang="en-US" dirty="0"/>
                  <a:t> for other traces.</a:t>
                </a:r>
              </a:p>
              <a:p>
                <a:r>
                  <a:rPr lang="en-US" dirty="0"/>
                  <a:t>But we want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e>
                    </m:d>
                  </m:oMath>
                </a14:m>
                <a:r>
                  <a:rPr lang="en-US" dirty="0"/>
                  <a:t> in terms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r>
                      <a:rPr lang="en-US">
                        <a:latin typeface="Cambria Math" panose="02040503050406030204" pitchFamily="18" charset="0"/>
                      </a:rPr>
                      <m:t> </m:t>
                    </m:r>
                  </m:oMath>
                </a14:m>
                <a:r>
                  <a:rPr lang="en-US" dirty="0"/>
                  <a:t>and</a:t>
                </a:r>
                <a14:m>
                  <m:oMath xmlns:m="http://schemas.openxmlformats.org/officeDocument/2006/math">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a:rPr lang="en-US" b="0" i="0" smtClean="0">
                        <a:latin typeface="Cambria Math" panose="02040503050406030204" pitchFamily="18" charset="0"/>
                      </a:rPr>
                      <m:t>, </m:t>
                    </m:r>
                  </m:oMath>
                </a14:m>
                <a:r>
                  <a:rPr lang="en-US" dirty="0"/>
                  <a:t> defined for some particular input executions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a:t>
                </a:r>
              </a:p>
              <a:p>
                <a:endParaRPr lang="en-US" dirty="0"/>
              </a:p>
              <a:p>
                <a:r>
                  <a:rPr lang="en-US" dirty="0"/>
                  <a:t>Choose the inputs carefully…</a:t>
                </a:r>
              </a:p>
              <a:p>
                <a:r>
                  <a:rPr lang="en-US" dirty="0"/>
                  <a:t>Input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a:latin typeface="Cambria Math" panose="02040503050406030204" pitchFamily="18" charset="0"/>
                      </a:rPr>
                      <m:t> </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𝑖𝑛</m:t>
                        </m:r>
                      </m:sub>
                      <m:sup>
                        <m:r>
                          <a:rPr lang="en-US" i="1">
                            <a:latin typeface="Cambria Math" panose="02040503050406030204" pitchFamily="18" charset="0"/>
                          </a:rPr>
                          <m:t>1 </m:t>
                        </m:r>
                      </m:sup>
                    </m:sSubSup>
                  </m:oMath>
                </a14:m>
                <a:endParaRPr lang="en-US" dirty="0"/>
              </a:p>
              <a:p>
                <a:r>
                  <a:rPr lang="en-US" dirty="0"/>
                  <a:t>Input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combines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a:latin typeface="Cambria Math" panose="02040503050406030204" pitchFamily="18" charset="0"/>
                      </a:rPr>
                      <m:t> </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𝑖𝑛</m:t>
                        </m:r>
                      </m:sub>
                      <m:sup>
                        <m:r>
                          <a:rPr lang="en-US" i="1">
                            <a:latin typeface="Cambria Math" panose="02040503050406030204" pitchFamily="18" charset="0"/>
                          </a:rPr>
                          <m:t>2 </m:t>
                        </m:r>
                      </m:sup>
                    </m:sSubSup>
                    <m:r>
                      <a:rPr lang="en-US" i="1" dirty="0">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𝛽</m:t>
                    </m:r>
                    <m:r>
                      <a:rPr lang="en-US" i="1">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𝑖𝑛</m:t>
                        </m:r>
                        <m:r>
                          <a:rPr lang="en-US" i="1">
                            <a:latin typeface="Cambria Math" panose="02040503050406030204" pitchFamily="18" charset="0"/>
                          </a:rPr>
                          <m:t> </m:t>
                        </m:r>
                      </m:sub>
                      <m:sup>
                        <m:r>
                          <a:rPr lang="en-US" i="1">
                            <a:latin typeface="Cambria Math" panose="02040503050406030204" pitchFamily="18" charset="0"/>
                          </a:rPr>
                          <m:t>2 </m:t>
                        </m:r>
                      </m:sup>
                    </m:sSubSup>
                  </m:oMath>
                </a14:m>
                <a:r>
                  <a:rPr lang="en-US" dirty="0"/>
                  <a:t> </a:t>
                </a:r>
                <a14:m>
                  <m:oMath xmlns:m="http://schemas.openxmlformats.org/officeDocument/2006/math">
                    <m:r>
                      <a:rPr lang="en-US" i="1" dirty="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𝑜𝑢𝑡</m:t>
                        </m:r>
                      </m:sub>
                      <m:sup>
                        <m:r>
                          <a:rPr lang="en-US" i="1">
                            <a:latin typeface="Cambria Math" panose="02040503050406030204" pitchFamily="18" charset="0"/>
                          </a:rPr>
                          <m:t>1</m:t>
                        </m:r>
                      </m:sup>
                    </m:sSubSup>
                  </m:oMath>
                </a14:m>
                <a:r>
                  <a:rPr lang="en-US" dirty="0"/>
                  <a:t>).</a:t>
                </a:r>
              </a:p>
              <a:p>
                <a:r>
                  <a:rPr lang="en-US" dirty="0">
                    <a:solidFill>
                      <a:schemeClr val="tx2">
                        <a:lumMod val="75000"/>
                      </a:schemeClr>
                    </a:solidFill>
                  </a:rPr>
                  <a:t>Lemma:</a:t>
                </a: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sup>
                        <m:r>
                          <a:rPr lang="en-US" i="1">
                            <a:latin typeface="Cambria Math" panose="02040503050406030204" pitchFamily="18" charset="0"/>
                          </a:rPr>
                          <m:t>1 </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r>
                      <a:rPr lang="en-US" i="1">
                        <a:latin typeface="Cambria Math" panose="02040503050406030204" pitchFamily="18" charset="0"/>
                      </a:rPr>
                      <m:t>) </m:t>
                    </m:r>
                  </m:oMath>
                </a14:m>
                <a:r>
                  <a:rPr lang="en-US" dirty="0"/>
                  <a:t>.</a:t>
                </a:r>
              </a:p>
              <a:p>
                <a:r>
                  <a:rPr lang="en-US" dirty="0">
                    <a:solidFill>
                      <a:schemeClr val="tx2">
                        <a:lumMod val="75000"/>
                      </a:schemeClr>
                    </a:solidFill>
                  </a:rPr>
                  <a:t>Theorem:</a:t>
                </a:r>
                <a:r>
                  <a:rPr lang="en-US" dirty="0"/>
                  <a:t>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r>
                      <a:rPr lang="en-US" b="1" i="1">
                        <a:latin typeface="Cambria Math" panose="02040503050406030204" pitchFamily="18" charset="0"/>
                      </a:rPr>
                      <m:t>𝑵</m:t>
                    </m:r>
                    <m:r>
                      <a:rPr lang="en-US" i="1">
                        <a:latin typeface="Cambria Math" panose="02040503050406030204" pitchFamily="18" charset="0"/>
                      </a:rPr>
                      <m:t>)</m:t>
                    </m:r>
                  </m:oMath>
                </a14:m>
                <a:r>
                  <a:rPr lang="en-US" dirty="0"/>
                  <a:t> is determined by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𝑵</m:t>
                        </m:r>
                      </m:e>
                      <m:sup>
                        <m:r>
                          <a:rPr lang="en-US" i="1">
                            <a:latin typeface="Cambria Math" panose="02040503050406030204" pitchFamily="18" charset="0"/>
                          </a:rPr>
                          <m:t>1</m:t>
                        </m:r>
                      </m:sup>
                    </m:sSup>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𝐵𝑒h</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e>
                    </m:d>
                    <m:r>
                      <a:rPr lang="en-US">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CD56910-C7F3-4AA8-8C19-AB83364CF6E4}"/>
                  </a:ext>
                </a:extLst>
              </p:cNvPr>
              <p:cNvSpPr>
                <a:spLocks noGrp="1" noRot="1" noChangeAspect="1" noMove="1" noResize="1" noEditPoints="1" noAdjustHandles="1" noChangeArrowheads="1" noChangeShapeType="1" noTextEdit="1"/>
              </p:cNvSpPr>
              <p:nvPr>
                <p:ph idx="1"/>
              </p:nvPr>
            </p:nvSpPr>
            <p:spPr>
              <a:xfrm>
                <a:off x="381000" y="1600200"/>
                <a:ext cx="8458200" cy="5131819"/>
              </a:xfrm>
              <a:blipFill>
                <a:blip r:embed="rId3"/>
                <a:stretch>
                  <a:fillRect l="-649" t="-595"/>
                </a:stretch>
              </a:blipFill>
            </p:spPr>
            <p:txBody>
              <a:bodyPr/>
              <a:lstStyle/>
              <a:p>
                <a:r>
                  <a:rPr lang="en-US">
                    <a:noFill/>
                  </a:rPr>
                  <a:t> </a:t>
                </a:r>
              </a:p>
            </p:txBody>
          </p:sp>
        </mc:Fallback>
      </mc:AlternateContent>
    </p:spTree>
    <p:extLst>
      <p:ext uri="{BB962C8B-B14F-4D97-AF65-F5344CB8AC3E}">
        <p14:creationId xmlns:p14="http://schemas.microsoft.com/office/powerpoint/2010/main" val="35303343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63AD-47FA-4F00-B269-09DC24CCFED8}"/>
              </a:ext>
            </a:extLst>
          </p:cNvPr>
          <p:cNvSpPr>
            <a:spLocks noGrp="1"/>
          </p:cNvSpPr>
          <p:nvPr>
            <p:ph type="title"/>
          </p:nvPr>
        </p:nvSpPr>
        <p:spPr>
          <a:xfrm>
            <a:off x="228600" y="304800"/>
            <a:ext cx="8610600" cy="1219200"/>
          </a:xfrm>
        </p:spPr>
        <p:txBody>
          <a:bodyPr>
            <a:normAutofit/>
          </a:bodyPr>
          <a:lstStyle/>
          <a:p>
            <a:r>
              <a:rPr lang="en-US" dirty="0"/>
              <a:t>4. General Compositionality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99D6FD-DD37-4395-BB1C-CCB2561913D6}"/>
                  </a:ext>
                </a:extLst>
              </p:cNvPr>
              <p:cNvSpPr>
                <a:spLocks noGrp="1"/>
              </p:cNvSpPr>
              <p:nvPr>
                <p:ph idx="1"/>
              </p:nvPr>
            </p:nvSpPr>
            <p:spPr>
              <a:xfrm>
                <a:off x="228600" y="1524000"/>
                <a:ext cx="8610600" cy="4953000"/>
              </a:xfrm>
            </p:spPr>
            <p:txBody>
              <a:bodyPr>
                <a:normAutofit/>
              </a:bodyPr>
              <a:lstStyle/>
              <a:p>
                <a:r>
                  <a:rPr lang="en-US" dirty="0"/>
                  <a:t>Express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r>
                      <a:rPr lang="en-US" b="1" i="1">
                        <a:latin typeface="Cambria Math" panose="02040503050406030204" pitchFamily="18" charset="0"/>
                      </a:rPr>
                      <m:t>𝑵</m:t>
                    </m:r>
                    <m:r>
                      <a:rPr lang="en-US" i="1">
                        <a:latin typeface="Cambria Math" panose="02040503050406030204" pitchFamily="18" charset="0"/>
                      </a:rPr>
                      <m:t>)</m:t>
                    </m:r>
                  </m:oMath>
                </a14:m>
                <a:r>
                  <a:rPr lang="en-US" dirty="0"/>
                  <a:t> in terms of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𝑵</m:t>
                        </m:r>
                      </m:e>
                      <m:sup>
                        <m:r>
                          <a:rPr lang="en-US" i="1">
                            <a:latin typeface="Cambria Math" panose="02040503050406030204" pitchFamily="18" charset="0"/>
                          </a:rPr>
                          <m:t>1</m:t>
                        </m:r>
                      </m:sup>
                    </m:sSup>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𝐵𝑒h</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e>
                    </m:d>
                    <m:r>
                      <a:rPr lang="en-US">
                        <a:latin typeface="Cambria Math" panose="02040503050406030204" pitchFamily="18" charset="0"/>
                      </a:rPr>
                      <m:t>.</m:t>
                    </m:r>
                  </m:oMath>
                </a14:m>
                <a:endParaRPr lang="en-US" dirty="0"/>
              </a:p>
              <a:p>
                <a:r>
                  <a:rPr lang="en-US" dirty="0"/>
                  <a:t>Previous approach doesn’t work, circular.</a:t>
                </a:r>
              </a:p>
              <a:p>
                <a:r>
                  <a:rPr lang="en-US" dirty="0">
                    <a:solidFill>
                      <a:schemeClr val="tx2">
                        <a:lumMod val="75000"/>
                      </a:schemeClr>
                    </a:solidFill>
                  </a:rPr>
                  <a:t>Since the model is synchronous, we can break circularity using discrete time:</a:t>
                </a:r>
              </a:p>
              <a:p>
                <a:r>
                  <a:rPr lang="en-US" dirty="0"/>
                  <a:t>Behavior of each network at time </a:t>
                </a:r>
                <a14:m>
                  <m:oMath xmlns:m="http://schemas.openxmlformats.org/officeDocument/2006/math">
                    <m:r>
                      <a:rPr lang="en-US" i="1" dirty="0" smtClean="0">
                        <a:latin typeface="Cambria Math" panose="02040503050406030204" pitchFamily="18" charset="0"/>
                      </a:rPr>
                      <m:t>𝑡</m:t>
                    </m:r>
                  </m:oMath>
                </a14:m>
                <a:r>
                  <a:rPr lang="en-US" dirty="0"/>
                  <a:t> depends only on that of the other network through time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−1</m:t>
                    </m:r>
                  </m:oMath>
                </a14:m>
                <a:r>
                  <a:rPr lang="en-US" dirty="0"/>
                  <a:t>.</a:t>
                </a:r>
              </a:p>
              <a:p>
                <a:r>
                  <a:rPr lang="en-US" dirty="0"/>
                  <a:t>Fix input execution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oMath>
                </a14:m>
                <a:r>
                  <a:rPr lang="en-US" dirty="0"/>
                  <a:t> of </a:t>
                </a:r>
                <a14:m>
                  <m:oMath xmlns:m="http://schemas.openxmlformats.org/officeDocument/2006/math">
                    <m:r>
                      <a:rPr lang="en-US" b="1" i="1">
                        <a:latin typeface="Cambria Math" panose="02040503050406030204" pitchFamily="18" charset="0"/>
                      </a:rPr>
                      <m:t>𝑵</m:t>
                    </m:r>
                    <m:r>
                      <a:rPr lang="en-US">
                        <a:latin typeface="Cambria Math" panose="02040503050406030204" pitchFamily="18" charset="0"/>
                      </a:rPr>
                      <m:t>;</m:t>
                    </m:r>
                  </m:oMath>
                </a14:m>
                <a:r>
                  <a:rPr lang="en-US" dirty="0"/>
                  <a:t> yields dist.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 </m:t>
                    </m:r>
                  </m:oMath>
                </a14:m>
                <a:r>
                  <a:rPr lang="en-US" dirty="0"/>
                  <a:t>on executions of </a:t>
                </a:r>
                <a14:m>
                  <m:oMath xmlns:m="http://schemas.openxmlformats.org/officeDocument/2006/math">
                    <m:r>
                      <a:rPr lang="en-US" b="1" i="1">
                        <a:latin typeface="Cambria Math" panose="02040503050406030204" pitchFamily="18" charset="0"/>
                      </a:rPr>
                      <m:t>𝑵</m:t>
                    </m:r>
                  </m:oMath>
                </a14:m>
                <a:r>
                  <a:rPr lang="en-US" dirty="0"/>
                  <a:t>.</a:t>
                </a:r>
              </a:p>
              <a:p>
                <a:r>
                  <a:rPr lang="en-US" dirty="0"/>
                  <a:t>Consider any finite trace</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𝛽</m:t>
                    </m:r>
                  </m:oMath>
                </a14:m>
                <a:r>
                  <a:rPr lang="en-US" dirty="0"/>
                  <a:t> consistent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oMath>
                </a14:m>
                <a:r>
                  <a:rPr lang="en-US" dirty="0"/>
                  <a:t>.</a:t>
                </a:r>
              </a:p>
              <a:p>
                <a:r>
                  <a:rPr lang="en-US" dirty="0"/>
                  <a:t>We must express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e>
                    </m:d>
                  </m:oMath>
                </a14:m>
                <a:r>
                  <a:rPr lang="en-US" dirty="0"/>
                  <a:t> in terms of distributions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r>
                      <a:rPr lang="en-US">
                        <a:latin typeface="Cambria Math" panose="02040503050406030204" pitchFamily="18" charset="0"/>
                      </a:rPr>
                      <m:t> </m:t>
                    </m:r>
                  </m:oMath>
                </a14:m>
                <a:r>
                  <a:rPr lang="en-US" dirty="0"/>
                  <a:t>and</a:t>
                </a:r>
                <a14:m>
                  <m:oMath xmlns:m="http://schemas.openxmlformats.org/officeDocument/2006/math">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oMath>
                </a14:m>
                <a:r>
                  <a:rPr lang="en-US" dirty="0"/>
                  <a:t> on executions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r>
                      <a:rPr lang="en-US" b="0" i="0" smtClean="0">
                        <a:latin typeface="Cambria Math" panose="02040503050406030204" pitchFamily="18" charset="0"/>
                      </a:rPr>
                      <m:t>, </m:t>
                    </m:r>
                  </m:oMath>
                </a14:m>
                <a:r>
                  <a:rPr lang="en-US" dirty="0"/>
                  <a:t>defined in terms of some particular inputs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b="1" i="1">
                        <a:latin typeface="Cambria Math" panose="02040503050406030204" pitchFamily="18" charset="0"/>
                      </a:rPr>
                      <m:t> </m:t>
                    </m:r>
                  </m:oMath>
                </a14:m>
                <a:r>
                  <a:rPr lang="en-US" dirty="0"/>
                  <a:t>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D799D6FD-DD37-4395-BB1C-CCB2561913D6}"/>
                  </a:ext>
                </a:extLst>
              </p:cNvPr>
              <p:cNvSpPr>
                <a:spLocks noGrp="1" noRot="1" noChangeAspect="1" noMove="1" noResize="1" noEditPoints="1" noAdjustHandles="1" noChangeArrowheads="1" noChangeShapeType="1" noTextEdit="1"/>
              </p:cNvSpPr>
              <p:nvPr>
                <p:ph idx="1"/>
              </p:nvPr>
            </p:nvSpPr>
            <p:spPr>
              <a:xfrm>
                <a:off x="228600" y="1524000"/>
                <a:ext cx="8610600" cy="4953000"/>
              </a:xfrm>
              <a:blipFill>
                <a:blip r:embed="rId3"/>
                <a:stretch>
                  <a:fillRect l="-637" t="-492" r="-1062"/>
                </a:stretch>
              </a:blipFill>
            </p:spPr>
            <p:txBody>
              <a:bodyPr/>
              <a:lstStyle/>
              <a:p>
                <a:r>
                  <a:rPr lang="en-US">
                    <a:noFill/>
                  </a:rPr>
                  <a:t> </a:t>
                </a:r>
              </a:p>
            </p:txBody>
          </p:sp>
        </mc:Fallback>
      </mc:AlternateContent>
    </p:spTree>
    <p:extLst>
      <p:ext uri="{BB962C8B-B14F-4D97-AF65-F5344CB8AC3E}">
        <p14:creationId xmlns:p14="http://schemas.microsoft.com/office/powerpoint/2010/main" val="23766802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1C77-15FB-4A21-8444-27A82EFDF3A7}"/>
              </a:ext>
            </a:extLst>
          </p:cNvPr>
          <p:cNvSpPr>
            <a:spLocks noGrp="1"/>
          </p:cNvSpPr>
          <p:nvPr>
            <p:ph type="title"/>
          </p:nvPr>
        </p:nvSpPr>
        <p:spPr>
          <a:xfrm>
            <a:off x="457200" y="381965"/>
            <a:ext cx="8229600" cy="990600"/>
          </a:xfrm>
        </p:spPr>
        <p:txBody>
          <a:bodyPr/>
          <a:lstStyle/>
          <a:p>
            <a:r>
              <a:rPr lang="en-US" dirty="0"/>
              <a:t>Selected Publications</a:t>
            </a:r>
          </a:p>
        </p:txBody>
      </p:sp>
      <p:sp>
        <p:nvSpPr>
          <p:cNvPr id="3" name="Content Placeholder 2">
            <a:extLst>
              <a:ext uri="{FF2B5EF4-FFF2-40B4-BE49-F238E27FC236}">
                <a16:creationId xmlns:a16="http://schemas.microsoft.com/office/drawing/2014/main" id="{4100C734-DD0B-433F-B469-7AD89AC03687}"/>
              </a:ext>
            </a:extLst>
          </p:cNvPr>
          <p:cNvSpPr>
            <a:spLocks noGrp="1"/>
          </p:cNvSpPr>
          <p:nvPr>
            <p:ph idx="1"/>
          </p:nvPr>
        </p:nvSpPr>
        <p:spPr>
          <a:xfrm>
            <a:off x="304800" y="1372565"/>
            <a:ext cx="8534400" cy="5333035"/>
          </a:xfrm>
        </p:spPr>
        <p:txBody>
          <a:bodyPr>
            <a:normAutofit fontScale="85000" lnSpcReduction="10000"/>
          </a:bodyPr>
          <a:lstStyle/>
          <a:p>
            <a:r>
              <a:rPr lang="en-US" dirty="0">
                <a:solidFill>
                  <a:srgbClr val="0070C0"/>
                </a:solidFill>
              </a:rPr>
              <a:t>Computational Tradeoffs in Biological Neural Networks:  Self-Stabilizing Winner-Take-All Networks. </a:t>
            </a:r>
            <a:r>
              <a:rPr lang="en-US" dirty="0"/>
              <a:t>Lynch, </a:t>
            </a:r>
            <a:r>
              <a:rPr lang="en-US" dirty="0" err="1"/>
              <a:t>Musco</a:t>
            </a:r>
            <a:r>
              <a:rPr lang="en-US" dirty="0"/>
              <a:t>, </a:t>
            </a:r>
            <a:r>
              <a:rPr lang="en-US" dirty="0" err="1"/>
              <a:t>Parter</a:t>
            </a:r>
            <a:r>
              <a:rPr lang="en-US" dirty="0"/>
              <a:t>.  ITCS 2017, </a:t>
            </a:r>
            <a:r>
              <a:rPr lang="en-US" dirty="0" err="1"/>
              <a:t>arXiv</a:t>
            </a:r>
            <a:r>
              <a:rPr lang="en-US" dirty="0"/>
              <a:t> 2019.</a:t>
            </a:r>
          </a:p>
          <a:p>
            <a:r>
              <a:rPr lang="en-US" dirty="0">
                <a:solidFill>
                  <a:srgbClr val="0070C0"/>
                </a:solidFill>
              </a:rPr>
              <a:t>Spike-Based Winner-Take-All Computation: Fundamental Limits and Order-Optimal Circuits</a:t>
            </a:r>
            <a:r>
              <a:rPr lang="en-US" dirty="0"/>
              <a:t>. </a:t>
            </a:r>
            <a:r>
              <a:rPr lang="en-US" dirty="0" err="1"/>
              <a:t>Su</a:t>
            </a:r>
            <a:r>
              <a:rPr lang="en-US" dirty="0"/>
              <a:t>, Chang, Lynch. Neural Computation, December 2019.</a:t>
            </a:r>
          </a:p>
          <a:p>
            <a:r>
              <a:rPr lang="en-US" dirty="0">
                <a:solidFill>
                  <a:srgbClr val="0070C0"/>
                </a:solidFill>
              </a:rPr>
              <a:t>Neuro-RAM Unit with Applications to Similarity Testing and Compression in Spiking Neural Networks. </a:t>
            </a:r>
            <a:r>
              <a:rPr lang="en-US" dirty="0"/>
              <a:t>Lynch, </a:t>
            </a:r>
            <a:r>
              <a:rPr lang="en-US" dirty="0" err="1"/>
              <a:t>Musco</a:t>
            </a:r>
            <a:r>
              <a:rPr lang="en-US" dirty="0"/>
              <a:t>, </a:t>
            </a:r>
            <a:r>
              <a:rPr lang="en-US" dirty="0" err="1"/>
              <a:t>Parter</a:t>
            </a:r>
            <a:r>
              <a:rPr lang="en-US" dirty="0"/>
              <a:t>. DISC 2017.</a:t>
            </a:r>
          </a:p>
          <a:p>
            <a:r>
              <a:rPr lang="en-US" dirty="0">
                <a:solidFill>
                  <a:srgbClr val="0070C0"/>
                </a:solidFill>
              </a:rPr>
              <a:t>Random Sketching, Clustering, and Short-Term Memory in Spiking Neural Networks. </a:t>
            </a:r>
            <a:r>
              <a:rPr lang="en-US" dirty="0" err="1"/>
              <a:t>Hitron</a:t>
            </a:r>
            <a:r>
              <a:rPr lang="en-US" dirty="0"/>
              <a:t>, Lynch, </a:t>
            </a:r>
            <a:r>
              <a:rPr lang="en-US" dirty="0" err="1"/>
              <a:t>Musco</a:t>
            </a:r>
            <a:r>
              <a:rPr lang="en-US" dirty="0"/>
              <a:t>, </a:t>
            </a:r>
            <a:r>
              <a:rPr lang="en-US" dirty="0" err="1"/>
              <a:t>Parter</a:t>
            </a:r>
            <a:r>
              <a:rPr lang="en-US" dirty="0"/>
              <a:t>. ITCS 2020.</a:t>
            </a:r>
          </a:p>
          <a:p>
            <a:r>
              <a:rPr lang="en-US" dirty="0">
                <a:solidFill>
                  <a:srgbClr val="0070C0"/>
                </a:solidFill>
              </a:rPr>
              <a:t>Learning Hierarchically Structured Concepts. </a:t>
            </a:r>
            <a:r>
              <a:rPr lang="en-US" dirty="0"/>
              <a:t>Lynch, </a:t>
            </a:r>
            <a:r>
              <a:rPr lang="en-US" dirty="0" err="1"/>
              <a:t>Mallmann-Trenn</a:t>
            </a:r>
            <a:r>
              <a:rPr lang="en-US" dirty="0"/>
              <a:t>. Neural Networks 2021. </a:t>
            </a:r>
          </a:p>
          <a:p>
            <a:r>
              <a:rPr lang="en-US" dirty="0">
                <a:solidFill>
                  <a:srgbClr val="0070C0"/>
                </a:solidFill>
              </a:rPr>
              <a:t>A Compositional Model for Spiking Neural Networks. </a:t>
            </a:r>
            <a:r>
              <a:rPr lang="en-US" dirty="0"/>
              <a:t>Lynch, </a:t>
            </a:r>
            <a:r>
              <a:rPr lang="en-US" dirty="0" err="1"/>
              <a:t>Musco</a:t>
            </a:r>
            <a:r>
              <a:rPr lang="en-US" dirty="0"/>
              <a:t>.  </a:t>
            </a:r>
            <a:r>
              <a:rPr lang="en-US" dirty="0" err="1"/>
              <a:t>Vaandrager</a:t>
            </a:r>
            <a:r>
              <a:rPr lang="en-US" dirty="0"/>
              <a:t> Festschrift 2022.  </a:t>
            </a:r>
          </a:p>
          <a:p>
            <a:r>
              <a:rPr lang="en-US" dirty="0">
                <a:solidFill>
                  <a:srgbClr val="0070C0"/>
                </a:solidFill>
                <a:effectLst/>
                <a:latin typeface="Arial" panose="020B0604020202020204" pitchFamily="34" charset="0"/>
              </a:rPr>
              <a:t>Learning Hierarchically-Structured Concepts II: Overlapping</a:t>
            </a:r>
            <a:br>
              <a:rPr lang="en-US" dirty="0">
                <a:solidFill>
                  <a:srgbClr val="0070C0"/>
                </a:solidFill>
              </a:rPr>
            </a:br>
            <a:r>
              <a:rPr lang="en-US" dirty="0">
                <a:solidFill>
                  <a:srgbClr val="0070C0"/>
                </a:solidFill>
                <a:effectLst/>
                <a:latin typeface="Arial" panose="020B0604020202020204" pitchFamily="34" charset="0"/>
              </a:rPr>
              <a:t>Concepts, and Networks With Feedback. </a:t>
            </a:r>
            <a:r>
              <a:rPr lang="en-US" dirty="0"/>
              <a:t>Lynch, </a:t>
            </a:r>
            <a:r>
              <a:rPr lang="en-US" dirty="0" err="1"/>
              <a:t>Mallmann-Trenn</a:t>
            </a:r>
            <a:r>
              <a:rPr lang="en-US" dirty="0"/>
              <a:t>. In progress.</a:t>
            </a:r>
          </a:p>
          <a:p>
            <a:endParaRPr lang="en-US" dirty="0"/>
          </a:p>
        </p:txBody>
      </p:sp>
    </p:spTree>
    <p:extLst>
      <p:ext uri="{BB962C8B-B14F-4D97-AF65-F5344CB8AC3E}">
        <p14:creationId xmlns:p14="http://schemas.microsoft.com/office/powerpoint/2010/main" val="1988745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63AD-47FA-4F00-B269-09DC24CCFED8}"/>
              </a:ext>
            </a:extLst>
          </p:cNvPr>
          <p:cNvSpPr>
            <a:spLocks noGrp="1"/>
          </p:cNvSpPr>
          <p:nvPr>
            <p:ph type="title"/>
          </p:nvPr>
        </p:nvSpPr>
        <p:spPr>
          <a:xfrm>
            <a:off x="381000" y="304800"/>
            <a:ext cx="8458200" cy="1143000"/>
          </a:xfrm>
        </p:spPr>
        <p:txBody>
          <a:bodyPr>
            <a:normAutofit/>
          </a:bodyPr>
          <a:lstStyle/>
          <a:p>
            <a:r>
              <a:rPr lang="en-US" dirty="0"/>
              <a:t>General Compositionality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99D6FD-DD37-4395-BB1C-CCB2561913D6}"/>
                  </a:ext>
                </a:extLst>
              </p:cNvPr>
              <p:cNvSpPr>
                <a:spLocks noGrp="1"/>
              </p:cNvSpPr>
              <p:nvPr>
                <p:ph idx="1"/>
              </p:nvPr>
            </p:nvSpPr>
            <p:spPr>
              <a:xfrm>
                <a:off x="304800" y="1295400"/>
                <a:ext cx="8534400" cy="5410200"/>
              </a:xfrm>
            </p:spPr>
            <p:txBody>
              <a:bodyPr>
                <a:normAutofit/>
              </a:bodyPr>
              <a:lstStyle/>
              <a:p>
                <a:r>
                  <a:rPr lang="en-US" dirty="0"/>
                  <a:t>Let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m:t>
                        </m:r>
                      </m:sup>
                    </m:sSup>
                  </m:oMath>
                </a14:m>
                <a:r>
                  <a:rPr lang="en-US" dirty="0"/>
                  <a:t> be the one-step prefix of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oMath>
                </a14:m>
                <a:endParaRPr lang="en-US" dirty="0"/>
              </a:p>
              <a:p>
                <a:r>
                  <a:rPr lang="en-US" dirty="0">
                    <a:solidFill>
                      <a:schemeClr val="tx2">
                        <a:lumMod val="75000"/>
                      </a:schemeClr>
                    </a:solidFill>
                  </a:rPr>
                  <a:t>Lemma:</a:t>
                </a: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 | </m:t>
                        </m:r>
                        <m:r>
                          <a:rPr lang="en-US" b="0" i="1" smtClean="0">
                            <a:latin typeface="Cambria Math" panose="02040503050406030204" pitchFamily="18" charset="0"/>
                          </a:rPr>
                          <m:t>𝛽</m:t>
                        </m:r>
                        <m:r>
                          <a:rPr lang="en-US" b="0" i="1" smtClean="0">
                            <a:latin typeface="Cambria Math" panose="02040503050406030204" pitchFamily="18" charset="0"/>
                          </a:rPr>
                          <m:t>′</m:t>
                        </m:r>
                      </m:e>
                    </m:d>
                    <m:r>
                      <a:rPr lang="en-US" i="1">
                        <a:latin typeface="Cambria Math" panose="02040503050406030204" pitchFamily="18" charset="0"/>
                      </a:rPr>
                      <m:t>=</m:t>
                    </m:r>
                  </m:oMath>
                </a14:m>
                <a:endParaRPr lang="en-US" i="1" dirty="0">
                  <a:latin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d>
                      <m:dPr>
                        <m:endChr m:val="|"/>
                        <m:ctrlPr>
                          <a:rPr lang="en-US" b="0" i="1" smtClean="0">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 </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a:latin typeface="Cambria Math" panose="02040503050406030204" pitchFamily="18" charset="0"/>
                                  </a:rPr>
                                  <m:t> </m:t>
                                </m:r>
                                <m:r>
                                  <a:rPr lang="en-US" b="0" i="1">
                                    <a:latin typeface="Cambria Math" panose="02040503050406030204" pitchFamily="18" charset="0"/>
                                  </a:rPr>
                                  <m:t>𝑁</m:t>
                                </m:r>
                              </m:e>
                              <m:sub>
                                <m:r>
                                  <a:rPr lang="en-US" b="0" i="1">
                                    <a:latin typeface="Cambria Math" panose="02040503050406030204" pitchFamily="18" charset="0"/>
                                  </a:rPr>
                                  <m:t>𝑜𝑢𝑡</m:t>
                                </m:r>
                              </m:sub>
                              <m:sup>
                                <m:r>
                                  <a:rPr lang="en-US" b="0" i="1">
                                    <a:latin typeface="Cambria Math" panose="02040503050406030204" pitchFamily="18" charset="0"/>
                                  </a:rPr>
                                  <m:t>1 </m:t>
                                </m:r>
                              </m:sup>
                            </m:sSubSup>
                          </m:e>
                        </m:d>
                        <m:r>
                          <a:rPr lang="en-US" b="0" i="1" smtClean="0">
                            <a:latin typeface="Cambria Math" panose="02040503050406030204" pitchFamily="18" charset="0"/>
                          </a:rPr>
                          <m:t> </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 ⌈ </m:t>
                        </m:r>
                        <m:r>
                          <a:rPr lang="en-US" b="0" i="1" smtClean="0">
                            <a:latin typeface="Cambria Math" panose="02040503050406030204" pitchFamily="18" charset="0"/>
                          </a:rPr>
                          <m:t>𝑁</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d>
                      <m:dPr>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 </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a:latin typeface="Cambria Math" panose="02040503050406030204" pitchFamily="18" charset="0"/>
                                  </a:rPr>
                                  <m:t> </m:t>
                                </m:r>
                                <m:r>
                                  <a:rPr lang="en-US" b="0" i="1">
                                    <a:latin typeface="Cambria Math" panose="02040503050406030204" pitchFamily="18" charset="0"/>
                                  </a:rPr>
                                  <m:t>𝑁</m:t>
                                </m:r>
                              </m:e>
                              <m:sub>
                                <m:r>
                                  <a:rPr lang="en-US" b="0" i="1">
                                    <a:latin typeface="Cambria Math" panose="02040503050406030204" pitchFamily="18" charset="0"/>
                                  </a:rPr>
                                  <m:t>𝑜𝑢𝑡</m:t>
                                </m:r>
                              </m:sub>
                              <m:sup>
                                <m:r>
                                  <a:rPr lang="en-US" b="0" i="1">
                                    <a:latin typeface="Cambria Math" panose="02040503050406030204" pitchFamily="18" charset="0"/>
                                  </a:rPr>
                                  <m:t>2</m:t>
                                </m:r>
                              </m:sup>
                            </m:sSubSup>
                          </m:e>
                        </m:d>
                        <m:r>
                          <a:rPr lang="en-US" b="0" i="1" smtClean="0">
                            <a:latin typeface="Cambria Math" panose="02040503050406030204" pitchFamily="18" charset="0"/>
                          </a:rPr>
                          <m:t>  </m:t>
                        </m:r>
                      </m:e>
                    </m:d>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b="0" i="1">
                            <a:latin typeface="Cambria Math" panose="02040503050406030204" pitchFamily="18" charset="0"/>
                          </a:rPr>
                          <m:t>(</m:t>
                        </m:r>
                        <m:r>
                          <a:rPr lang="en-US" b="0" i="1">
                            <a:latin typeface="Cambria Math" panose="02040503050406030204" pitchFamily="18" charset="0"/>
                          </a:rPr>
                          <m:t>𝛽</m:t>
                        </m:r>
                        <m:r>
                          <a:rPr lang="en-US" b="0" i="1" smtClean="0">
                            <a:latin typeface="Cambria Math" panose="02040503050406030204" pitchFamily="18" charset="0"/>
                          </a:rPr>
                          <m:t>′</m:t>
                        </m:r>
                        <m:r>
                          <a:rPr lang="en-US" b="0" i="1">
                            <a:latin typeface="Cambria Math" panose="02040503050406030204" pitchFamily="18" charset="0"/>
                          </a:rPr>
                          <m:t> ⌈ </m:t>
                        </m:r>
                        <m:r>
                          <a:rPr lang="en-US" b="0" i="1" smtClean="0">
                            <a:latin typeface="Cambria Math" panose="02040503050406030204" pitchFamily="18" charset="0"/>
                          </a:rPr>
                          <m:t>𝑁</m:t>
                        </m:r>
                      </m:e>
                      <m:sub/>
                      <m:sup>
                        <m:r>
                          <a:rPr lang="en-US" b="0"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m:t>
                    </m:r>
                  </m:oMath>
                </a14:m>
                <a:r>
                  <a:rPr lang="en-US" dirty="0"/>
                  <a:t>.</a:t>
                </a:r>
              </a:p>
              <a:p>
                <a:r>
                  <a:rPr lang="en-US" dirty="0"/>
                  <a:t>Expresses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 | </m:t>
                        </m:r>
                        <m:r>
                          <a:rPr lang="en-US" b="0" i="1" smtClean="0">
                            <a:latin typeface="Cambria Math" panose="02040503050406030204" pitchFamily="18" charset="0"/>
                          </a:rPr>
                          <m:t>𝛽</m:t>
                        </m:r>
                        <m:r>
                          <a:rPr lang="en-US" b="0" i="1" smtClean="0">
                            <a:latin typeface="Cambria Math" panose="02040503050406030204" pitchFamily="18" charset="0"/>
                          </a:rPr>
                          <m:t>′</m:t>
                        </m:r>
                      </m:e>
                    </m:d>
                  </m:oMath>
                </a14:m>
                <a:r>
                  <a:rPr lang="en-US" dirty="0"/>
                  <a:t> in terms of </a:t>
                </a:r>
                <a14:m>
                  <m:oMath xmlns:m="http://schemas.openxmlformats.org/officeDocument/2006/math">
                    <m:r>
                      <a:rPr lang="en-US" i="1">
                        <a:latin typeface="Cambria Math" panose="02040503050406030204" pitchFamily="18" charset="0"/>
                      </a:rPr>
                      <m:t>𝑃</m:t>
                    </m:r>
                  </m:oMath>
                </a14:m>
                <a:r>
                  <a:rPr lang="en-US" dirty="0"/>
                  <a:t> for other traces.</a:t>
                </a:r>
              </a:p>
              <a:p>
                <a:r>
                  <a:rPr lang="en-US" dirty="0"/>
                  <a:t>Now express it in terms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r>
                      <a:rPr lang="en-US">
                        <a:latin typeface="Cambria Math" panose="02040503050406030204" pitchFamily="18" charset="0"/>
                      </a:rPr>
                      <m:t> </m:t>
                    </m:r>
                  </m:oMath>
                </a14:m>
                <a:r>
                  <a:rPr lang="en-US" dirty="0"/>
                  <a:t>and</a:t>
                </a:r>
                <a14:m>
                  <m:oMath xmlns:m="http://schemas.openxmlformats.org/officeDocument/2006/math">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a:rPr lang="en-US" smtClean="0">
                        <a:latin typeface="Cambria Math" panose="02040503050406030204" pitchFamily="18" charset="0"/>
                      </a:rPr>
                      <m:t>, </m:t>
                    </m:r>
                  </m:oMath>
                </a14:m>
                <a:r>
                  <a:rPr lang="en-US" dirty="0"/>
                  <a:t> defined for some particular input executions of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a:t>
                </a:r>
              </a:p>
              <a:p>
                <a:r>
                  <a:rPr lang="en-US" dirty="0"/>
                  <a:t>Input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oMath>
                </a14:m>
                <a:r>
                  <a:rPr lang="en-US" dirty="0"/>
                  <a:t> combines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a:latin typeface="Cambria Math" panose="02040503050406030204" pitchFamily="18" charset="0"/>
                      </a:rPr>
                      <m:t> </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𝑖𝑛</m:t>
                        </m:r>
                      </m:sub>
                      <m:sup>
                        <m:r>
                          <a:rPr lang="en-US" i="1">
                            <a:latin typeface="Cambria Math" panose="02040503050406030204" pitchFamily="18" charset="0"/>
                          </a:rPr>
                          <m:t>1 </m:t>
                        </m:r>
                      </m:sup>
                    </m:sSubSup>
                    <m:r>
                      <a:rPr lang="en-US" b="0" i="0" smtClean="0">
                        <a:latin typeface="Cambria Math" panose="02040503050406030204" pitchFamily="18" charset="0"/>
                      </a:rPr>
                      <m:t> </m:t>
                    </m:r>
                    <m:r>
                      <a:rPr lang="en-US" i="1" dirty="0">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𝑖𝑛</m:t>
                        </m:r>
                        <m:r>
                          <a:rPr lang="en-US" i="1">
                            <a:latin typeface="Cambria Math" panose="02040503050406030204" pitchFamily="18" charset="0"/>
                          </a:rPr>
                          <m:t> </m:t>
                        </m:r>
                      </m:sub>
                      <m:sup>
                        <m:r>
                          <a:rPr lang="en-US" b="0" i="1" smtClean="0">
                            <a:latin typeface="Cambria Math" panose="02040503050406030204" pitchFamily="18" charset="0"/>
                          </a:rPr>
                          <m:t>1</m:t>
                        </m:r>
                        <m:r>
                          <a:rPr lang="en-US" i="1">
                            <a:latin typeface="Cambria Math" panose="02040503050406030204" pitchFamily="18" charset="0"/>
                          </a:rPr>
                          <m:t> </m:t>
                        </m:r>
                      </m:sup>
                    </m:sSubSup>
                  </m:oMath>
                </a14:m>
                <a:r>
                  <a:rPr lang="en-US" dirty="0"/>
                  <a:t> </a:t>
                </a:r>
                <a14:m>
                  <m:oMath xmlns:m="http://schemas.openxmlformats.org/officeDocument/2006/math">
                    <m:r>
                      <a:rPr lang="en-US" i="1" dirty="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𝑜𝑢𝑡</m:t>
                        </m:r>
                      </m:sub>
                      <m:sup>
                        <m:r>
                          <a:rPr lang="en-US" i="1">
                            <a:latin typeface="Cambria Math" panose="02040503050406030204" pitchFamily="18" charset="0"/>
                          </a:rPr>
                          <m:t>2</m:t>
                        </m:r>
                      </m:sup>
                    </m:sSubSup>
                  </m:oMath>
                </a14:m>
                <a:r>
                  <a:rPr lang="en-US" dirty="0"/>
                  <a:t>).</a:t>
                </a:r>
              </a:p>
              <a:p>
                <a:r>
                  <a:rPr lang="en-US" dirty="0"/>
                  <a:t>Input to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r>
                      <a:rPr lang="en-US" b="0" i="0" smtClean="0">
                        <a:latin typeface="Cambria Math" panose="02040503050406030204" pitchFamily="18" charset="0"/>
                      </a:rPr>
                      <m:t>:  </m:t>
                    </m:r>
                  </m:oMath>
                </a14:m>
                <a:r>
                  <a:rPr lang="en-US" dirty="0"/>
                  <a:t>Symmetric.</a:t>
                </a:r>
              </a:p>
              <a:p>
                <a:r>
                  <a:rPr lang="en-US" dirty="0">
                    <a:solidFill>
                      <a:schemeClr val="tx2">
                        <a:lumMod val="75000"/>
                      </a:schemeClr>
                    </a:solidFill>
                  </a:rPr>
                  <a:t>Lemma:</a:t>
                </a: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 | </m:t>
                        </m:r>
                        <m:r>
                          <a:rPr lang="en-US" i="1">
                            <a:latin typeface="Cambria Math" panose="02040503050406030204" pitchFamily="18" charset="0"/>
                          </a:rPr>
                          <m:t>𝛽</m:t>
                        </m:r>
                        <m:r>
                          <a:rPr lang="en-US" i="1">
                            <a:latin typeface="Cambria Math" panose="02040503050406030204" pitchFamily="18" charset="0"/>
                          </a:rPr>
                          <m:t>′</m:t>
                        </m:r>
                      </m:e>
                    </m:d>
                    <m:r>
                      <a:rPr lang="en-US" i="1">
                        <a:latin typeface="Cambria Math" panose="02040503050406030204" pitchFamily="18" charset="0"/>
                      </a:rPr>
                      <m:t>=</m:t>
                    </m:r>
                  </m:oMath>
                </a14:m>
                <a:endParaRPr lang="en-US" i="1" dirty="0">
                  <a:latin typeface="Cambria Math" panose="02040503050406030204" pitchFamily="18" charset="0"/>
                </a:endParaRPr>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1</m:t>
                        </m:r>
                      </m:sup>
                    </m:sSup>
                    <m:r>
                      <a:rPr lang="en-US" i="1">
                        <a:latin typeface="Cambria Math" panose="02040503050406030204" pitchFamily="18" charset="0"/>
                      </a:rPr>
                      <m:t>(</m:t>
                    </m:r>
                    <m:d>
                      <m:dPr>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 </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𝑜𝑢𝑡</m:t>
                                </m:r>
                              </m:sub>
                              <m:sup>
                                <m:r>
                                  <a:rPr lang="en-US" i="1">
                                    <a:latin typeface="Cambria Math" panose="02040503050406030204" pitchFamily="18" charset="0"/>
                                  </a:rPr>
                                  <m:t>1 </m:t>
                                </m:r>
                              </m:sup>
                            </m:sSubSup>
                          </m:e>
                        </m:d>
                        <m:r>
                          <a:rPr lang="en-US" i="1">
                            <a:latin typeface="Cambria Math" panose="02040503050406030204" pitchFamily="18" charset="0"/>
                          </a:rPr>
                          <m:t> </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 ⌈ </m:t>
                        </m:r>
                        <m:r>
                          <a:rPr lang="en-US" i="1">
                            <a:latin typeface="Cambria Math" panose="02040503050406030204" pitchFamily="18" charset="0"/>
                          </a:rPr>
                          <m:t>𝑁</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a:rPr lang="en-US" i="1">
                        <a:latin typeface="Cambria Math" panose="02040503050406030204" pitchFamily="18" charset="0"/>
                      </a:rPr>
                      <m:t>(</m:t>
                    </m:r>
                    <m:d>
                      <m:dPr>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 </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𝑜𝑢𝑡</m:t>
                                </m:r>
                              </m:sub>
                              <m:sup>
                                <m:r>
                                  <a:rPr lang="en-US" i="1">
                                    <a:latin typeface="Cambria Math" panose="02040503050406030204" pitchFamily="18" charset="0"/>
                                  </a:rPr>
                                  <m:t>2</m:t>
                                </m:r>
                              </m:sup>
                            </m:sSubSup>
                          </m:e>
                        </m:d>
                        <m:r>
                          <a:rPr lang="en-US" i="1">
                            <a:latin typeface="Cambria Math" panose="02040503050406030204" pitchFamily="18" charset="0"/>
                          </a:rPr>
                          <m:t>  </m:t>
                        </m:r>
                      </m:e>
                    </m:d>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𝛽</m:t>
                        </m:r>
                        <m:r>
                          <a:rPr lang="en-US" i="1">
                            <a:latin typeface="Cambria Math" panose="02040503050406030204" pitchFamily="18" charset="0"/>
                          </a:rPr>
                          <m:t>′ ⌈ </m:t>
                        </m:r>
                        <m:r>
                          <a:rPr lang="en-US" i="1">
                            <a:latin typeface="Cambria Math" panose="02040503050406030204" pitchFamily="18" charset="0"/>
                          </a:rPr>
                          <m:t>𝑁</m:t>
                        </m:r>
                      </m:e>
                      <m:sub/>
                      <m:sup>
                        <m:r>
                          <a:rPr lang="en-US" i="1">
                            <a:latin typeface="Cambria Math" panose="02040503050406030204" pitchFamily="18" charset="0"/>
                          </a:rPr>
                          <m:t>2</m:t>
                        </m:r>
                      </m:sup>
                    </m:sSubSup>
                    <m:r>
                      <a:rPr lang="en-US" i="1">
                        <a:latin typeface="Cambria Math" panose="02040503050406030204" pitchFamily="18" charset="0"/>
                      </a:rPr>
                      <m:t>))</m:t>
                    </m:r>
                  </m:oMath>
                </a14:m>
                <a:r>
                  <a:rPr lang="en-US" dirty="0"/>
                  <a:t>.</a:t>
                </a:r>
              </a:p>
              <a:p>
                <a:r>
                  <a:rPr lang="en-US" dirty="0">
                    <a:solidFill>
                      <a:schemeClr val="tx2">
                        <a:lumMod val="75000"/>
                      </a:schemeClr>
                    </a:solidFill>
                  </a:rPr>
                  <a:t>Theorem:</a:t>
                </a:r>
                <a:r>
                  <a:rPr lang="en-US" dirty="0"/>
                  <a:t>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r>
                      <a:rPr lang="en-US" b="1" i="1">
                        <a:latin typeface="Cambria Math" panose="02040503050406030204" pitchFamily="18" charset="0"/>
                      </a:rPr>
                      <m:t>𝑵</m:t>
                    </m:r>
                    <m:r>
                      <a:rPr lang="en-US" i="1">
                        <a:latin typeface="Cambria Math" panose="02040503050406030204" pitchFamily="18" charset="0"/>
                      </a:rPr>
                      <m:t>)</m:t>
                    </m:r>
                  </m:oMath>
                </a14:m>
                <a:r>
                  <a:rPr lang="en-US" dirty="0"/>
                  <a:t> is determined by </a:t>
                </a:r>
                <a14:m>
                  <m:oMath xmlns:m="http://schemas.openxmlformats.org/officeDocument/2006/math">
                    <m:r>
                      <a:rPr lang="en-US" i="1">
                        <a:latin typeface="Cambria Math" panose="02040503050406030204" pitchFamily="18" charset="0"/>
                      </a:rPr>
                      <m:t>𝐵𝑒h</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𝑵</m:t>
                        </m:r>
                      </m:e>
                      <m:sup>
                        <m:r>
                          <a:rPr lang="en-US" i="1">
                            <a:latin typeface="Cambria Math" panose="02040503050406030204" pitchFamily="18" charset="0"/>
                          </a:rPr>
                          <m:t>1</m:t>
                        </m:r>
                      </m:sup>
                    </m:sSup>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𝐵𝑒h</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e>
                    </m:d>
                    <m:r>
                      <a:rPr lang="en-US">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D799D6FD-DD37-4395-BB1C-CCB2561913D6}"/>
                  </a:ext>
                </a:extLst>
              </p:cNvPr>
              <p:cNvSpPr>
                <a:spLocks noGrp="1" noRot="1" noChangeAspect="1" noMove="1" noResize="1" noEditPoints="1" noAdjustHandles="1" noChangeArrowheads="1" noChangeShapeType="1" noTextEdit="1"/>
              </p:cNvSpPr>
              <p:nvPr>
                <p:ph idx="1"/>
              </p:nvPr>
            </p:nvSpPr>
            <p:spPr>
              <a:xfrm>
                <a:off x="304800" y="1295400"/>
                <a:ext cx="8534400" cy="5410200"/>
              </a:xfrm>
              <a:blipFill>
                <a:blip r:embed="rId3"/>
                <a:stretch>
                  <a:fillRect l="-643" t="-789"/>
                </a:stretch>
              </a:blipFill>
            </p:spPr>
            <p:txBody>
              <a:bodyPr/>
              <a:lstStyle/>
              <a:p>
                <a:r>
                  <a:rPr lang="en-US">
                    <a:noFill/>
                  </a:rPr>
                  <a:t> </a:t>
                </a:r>
              </a:p>
            </p:txBody>
          </p:sp>
        </mc:Fallback>
      </mc:AlternateContent>
    </p:spTree>
    <p:extLst>
      <p:ext uri="{BB962C8B-B14F-4D97-AF65-F5344CB8AC3E}">
        <p14:creationId xmlns:p14="http://schemas.microsoft.com/office/powerpoint/2010/main" val="396268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DD1-84D5-4D86-BEAE-0ABB4F3C9374}"/>
              </a:ext>
            </a:extLst>
          </p:cNvPr>
          <p:cNvSpPr>
            <a:spLocks noGrp="1"/>
          </p:cNvSpPr>
          <p:nvPr>
            <p:ph type="title"/>
          </p:nvPr>
        </p:nvSpPr>
        <p:spPr>
          <a:xfrm>
            <a:off x="457200" y="381000"/>
            <a:ext cx="8229600" cy="1371600"/>
          </a:xfrm>
        </p:spPr>
        <p:txBody>
          <a:bodyPr/>
          <a:lstStyle/>
          <a:p>
            <a:r>
              <a:rPr lang="en-US" dirty="0"/>
              <a:t>5. Hiding for SNNs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77EE1-4F29-47DE-82C2-C5F500AB3203}"/>
                  </a:ext>
                </a:extLst>
              </p:cNvPr>
              <p:cNvSpPr>
                <a:spLocks noGrp="1"/>
              </p:cNvSpPr>
              <p:nvPr>
                <p:ph idx="1"/>
              </p:nvPr>
            </p:nvSpPr>
            <p:spPr>
              <a:xfrm>
                <a:off x="457200" y="1752600"/>
                <a:ext cx="8229600" cy="4724400"/>
              </a:xfrm>
            </p:spPr>
            <p:txBody>
              <a:bodyPr>
                <a:normAutofit/>
              </a:bodyPr>
              <a:lstStyle/>
              <a:p>
                <a:r>
                  <a:rPr lang="en-US" dirty="0">
                    <a:solidFill>
                      <a:schemeClr val="tx2">
                        <a:lumMod val="75000"/>
                      </a:schemeClr>
                    </a:solidFill>
                  </a:rPr>
                  <a:t>Hiding operator </a:t>
                </a:r>
                <a:r>
                  <a:rPr lang="en-US" dirty="0"/>
                  <a:t>for SNNs makes some previously externally-visible behavior invisible outside the network, by reclassifying some output neurons as internal.</a:t>
                </a:r>
              </a:p>
              <a:p>
                <a:r>
                  <a:rPr lang="en-US" dirty="0">
                    <a:solidFill>
                      <a:schemeClr val="tx2">
                        <a:lumMod val="75000"/>
                      </a:schemeClr>
                    </a:solidFill>
                  </a:rPr>
                  <a:t>Definition:  </a:t>
                </a:r>
                <a:r>
                  <a:rPr lang="en-US" dirty="0"/>
                  <a:t>For network </a:t>
                </a:r>
                <a:r>
                  <a:rPr lang="en-US" b="1" i="1" dirty="0"/>
                  <a:t>N</a:t>
                </a:r>
                <a:r>
                  <a:rPr lang="en-US" dirty="0"/>
                  <a:t>, and subset </a:t>
                </a:r>
                <a:r>
                  <a:rPr lang="en-US" i="1" dirty="0"/>
                  <a:t>V</a:t>
                </a:r>
                <a:r>
                  <a:rPr lang="en-US" dirty="0"/>
                  <a:t> of the output neurons of </a:t>
                </a:r>
                <a:r>
                  <a:rPr lang="en-US" b="1" i="1" dirty="0"/>
                  <a:t>N,</a:t>
                </a:r>
                <a:r>
                  <a:rPr lang="en-US" dirty="0"/>
                  <a:t> network </a:t>
                </a:r>
                <a14:m>
                  <m:oMath xmlns:m="http://schemas.openxmlformats.org/officeDocument/2006/math">
                    <m:r>
                      <a:rPr lang="en-US" b="1" i="1" dirty="0" smtClean="0">
                        <a:latin typeface="Cambria Math" panose="02040503050406030204" pitchFamily="18" charset="0"/>
                      </a:rPr>
                      <m:t>𝑵</m:t>
                    </m:r>
                    <m:r>
                      <a:rPr lang="en-US" b="1"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h𝑖𝑑𝑒</m:t>
                    </m:r>
                    <m:r>
                      <a:rPr lang="en-US" i="1" dirty="0" smtClean="0">
                        <a:latin typeface="Cambria Math" panose="02040503050406030204" pitchFamily="18" charset="0"/>
                      </a:rPr>
                      <m:t>(</m:t>
                    </m:r>
                    <m:r>
                      <a:rPr lang="en-US" b="1" i="1" dirty="0" smtClean="0">
                        <a:latin typeface="Cambria Math" panose="02040503050406030204" pitchFamily="18" charset="0"/>
                      </a:rPr>
                      <m:t>𝑵</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 </m:t>
                    </m:r>
                  </m:oMath>
                </a14:m>
                <a:r>
                  <a:rPr lang="en-US" dirty="0"/>
                  <a:t>is identical to </a:t>
                </a:r>
                <a:r>
                  <a:rPr lang="en-US" b="1" i="1" dirty="0"/>
                  <a:t>N </a:t>
                </a:r>
                <a:r>
                  <a:rPr lang="en-US" dirty="0"/>
                  <a:t>except that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𝑁</m:t>
                        </m:r>
                      </m:e>
                      <m:sub>
                        <m:r>
                          <a:rPr lang="en-US" b="0" i="1" smtClean="0">
                            <a:latin typeface="Cambria Math" panose="02040503050406030204" pitchFamily="18" charset="0"/>
                          </a:rPr>
                          <m:t>𝑜𝑢𝑡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b="0" i="1" smtClean="0">
                            <a:latin typeface="Cambria Math" panose="02040503050406030204" pitchFamily="18" charset="0"/>
                          </a:rPr>
                          <m:t>𝑖𝑛𝑡</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𝑖𝑛𝑡</m:t>
                        </m:r>
                      </m:sub>
                    </m:sSub>
                    <m:r>
                      <a:rPr lang="en-US" b="0" i="1" smtClean="0">
                        <a:latin typeface="Cambria Math" panose="02040503050406030204" pitchFamily="18" charset="0"/>
                      </a:rPr>
                      <m:t>∪</m:t>
                    </m:r>
                    <m:r>
                      <a:rPr lang="en-US" i="1">
                        <a:latin typeface="Cambria Math" panose="02040503050406030204" pitchFamily="18" charset="0"/>
                      </a:rPr>
                      <m:t>𝑉</m:t>
                    </m:r>
                    <m:r>
                      <a:rPr lang="en-US" b="0" i="0" smtClean="0">
                        <a:latin typeface="Cambria Math" panose="02040503050406030204" pitchFamily="18" charset="0"/>
                      </a:rPr>
                      <m:t>.</m:t>
                    </m:r>
                  </m:oMath>
                </a14:m>
                <a:endParaRPr lang="en-US" dirty="0"/>
              </a:p>
              <a:p>
                <a:endParaRPr lang="en-US" dirty="0"/>
              </a:p>
              <a:p>
                <a:r>
                  <a:rPr lang="en-US" dirty="0">
                    <a:solidFill>
                      <a:schemeClr val="tx2">
                        <a:lumMod val="75000"/>
                      </a:schemeClr>
                    </a:solidFill>
                  </a:rPr>
                  <a:t>Theorem:</a:t>
                </a:r>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𝐵𝑒h</m:t>
                    </m:r>
                    <m:r>
                      <a:rPr lang="en-US" b="0" i="1" smtClean="0">
                        <a:latin typeface="Cambria Math" panose="02040503050406030204" pitchFamily="18" charset="0"/>
                      </a:rPr>
                      <m:t>(</m:t>
                    </m:r>
                    <m:r>
                      <a:rPr lang="en-US" b="0" i="1" smtClean="0">
                        <a:latin typeface="Cambria Math" panose="02040503050406030204" pitchFamily="18" charset="0"/>
                      </a:rPr>
                      <m:t>h𝑖𝑑𝑒</m:t>
                    </m:r>
                    <m:d>
                      <m:dPr>
                        <m:ctrlPr>
                          <a:rPr lang="en-US" b="0" i="1" smtClean="0">
                            <a:latin typeface="Cambria Math" panose="02040503050406030204" pitchFamily="18" charset="0"/>
                          </a:rPr>
                        </m:ctrlPr>
                      </m:dPr>
                      <m:e>
                        <m:r>
                          <a:rPr lang="en-US" b="1" i="1" smtClean="0">
                            <a:latin typeface="Cambria Math" panose="02040503050406030204" pitchFamily="18" charset="0"/>
                          </a:rPr>
                          <m:t>𝑵</m:t>
                        </m:r>
                        <m:r>
                          <a:rPr lang="en-US" b="0" i="1" smtClean="0">
                            <a:latin typeface="Cambria Math" panose="02040503050406030204" pitchFamily="18" charset="0"/>
                          </a:rPr>
                          <m:t>,</m:t>
                        </m:r>
                        <m:r>
                          <a:rPr lang="en-US" b="0" i="1" smtClean="0">
                            <a:latin typeface="Cambria Math" panose="02040503050406030204" pitchFamily="18" charset="0"/>
                          </a:rPr>
                          <m:t>𝑉</m:t>
                        </m:r>
                      </m:e>
                    </m:d>
                    <m:r>
                      <a:rPr lang="en-US" b="0" i="1" smtClean="0">
                        <a:latin typeface="Cambria Math" panose="02040503050406030204" pitchFamily="18" charset="0"/>
                      </a:rPr>
                      <m:t>)</m:t>
                    </m:r>
                  </m:oMath>
                </a14:m>
                <a:r>
                  <a:rPr lang="en-US" dirty="0"/>
                  <a:t> determined by </a:t>
                </a:r>
                <a14:m>
                  <m:oMath xmlns:m="http://schemas.openxmlformats.org/officeDocument/2006/math">
                    <m:r>
                      <a:rPr lang="en-US" b="0" i="1" smtClean="0">
                        <a:latin typeface="Cambria Math" panose="02040503050406030204" pitchFamily="18" charset="0"/>
                      </a:rPr>
                      <m:t>𝐵𝑒h</m:t>
                    </m:r>
                    <m:r>
                      <a:rPr lang="en-US" b="0" i="1" smtClean="0">
                        <a:latin typeface="Cambria Math" panose="02040503050406030204" pitchFamily="18" charset="0"/>
                      </a:rPr>
                      <m:t>(</m:t>
                    </m:r>
                    <m:r>
                      <a:rPr lang="en-US" b="1" i="1" smtClean="0">
                        <a:latin typeface="Cambria Math" panose="02040503050406030204" pitchFamily="18" charset="0"/>
                      </a:rPr>
                      <m:t>𝑵</m:t>
                    </m:r>
                    <m:r>
                      <a:rPr lang="en-US" b="0" i="1" smtClean="0">
                        <a:latin typeface="Cambria Math" panose="02040503050406030204" pitchFamily="18" charset="0"/>
                      </a:rPr>
                      <m:t>)</m:t>
                    </m:r>
                  </m:oMath>
                </a14:m>
                <a:r>
                  <a:rPr lang="en-US" dirty="0"/>
                  <a:t> and </a:t>
                </a:r>
                <a:r>
                  <a:rPr lang="en-US" i="1" dirty="0"/>
                  <a:t>V.</a:t>
                </a:r>
              </a:p>
            </p:txBody>
          </p:sp>
        </mc:Choice>
        <mc:Fallback xmlns="">
          <p:sp>
            <p:nvSpPr>
              <p:cNvPr id="3" name="Content Placeholder 2">
                <a:extLst>
                  <a:ext uri="{FF2B5EF4-FFF2-40B4-BE49-F238E27FC236}">
                    <a16:creationId xmlns:a16="http://schemas.microsoft.com/office/drawing/2014/main" id="{62377EE1-4F29-47DE-82C2-C5F500AB3203}"/>
                  </a:ext>
                </a:extLst>
              </p:cNvPr>
              <p:cNvSpPr>
                <a:spLocks noGrp="1" noRot="1" noChangeAspect="1" noMove="1" noResize="1" noEditPoints="1" noAdjustHandles="1" noChangeArrowheads="1" noChangeShapeType="1" noTextEdit="1"/>
              </p:cNvSpPr>
              <p:nvPr>
                <p:ph idx="1"/>
              </p:nvPr>
            </p:nvSpPr>
            <p:spPr>
              <a:xfrm>
                <a:off x="457200" y="1752600"/>
                <a:ext cx="8229600" cy="4724400"/>
              </a:xfrm>
              <a:blipFill>
                <a:blip r:embed="rId3"/>
                <a:stretch>
                  <a:fillRect l="-667" t="-903"/>
                </a:stretch>
              </a:blipFill>
            </p:spPr>
            <p:txBody>
              <a:bodyPr/>
              <a:lstStyle/>
              <a:p>
                <a:r>
                  <a:rPr lang="en-US">
                    <a:noFill/>
                  </a:rPr>
                  <a:t> </a:t>
                </a:r>
              </a:p>
            </p:txBody>
          </p:sp>
        </mc:Fallback>
      </mc:AlternateContent>
    </p:spTree>
    <p:extLst>
      <p:ext uri="{BB962C8B-B14F-4D97-AF65-F5344CB8AC3E}">
        <p14:creationId xmlns:p14="http://schemas.microsoft.com/office/powerpoint/2010/main" val="822835053"/>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2C44-577B-4A0A-BEFB-78BFF4747444}"/>
              </a:ext>
            </a:extLst>
          </p:cNvPr>
          <p:cNvSpPr>
            <a:spLocks noGrp="1"/>
          </p:cNvSpPr>
          <p:nvPr>
            <p:ph type="title"/>
          </p:nvPr>
        </p:nvSpPr>
        <p:spPr>
          <a:xfrm>
            <a:off x="304800" y="381000"/>
            <a:ext cx="8534400" cy="990600"/>
          </a:xfrm>
        </p:spPr>
        <p:txBody>
          <a:bodyPr>
            <a:normAutofit/>
          </a:bodyPr>
          <a:lstStyle/>
          <a:p>
            <a:r>
              <a:rPr lang="en-US" dirty="0"/>
              <a:t>6. Problems for SNNs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1D7F1-318F-48E5-BA5C-AAECE92F6950}"/>
                  </a:ext>
                </a:extLst>
              </p:cNvPr>
              <p:cNvSpPr>
                <a:spLocks noGrp="1"/>
              </p:cNvSpPr>
              <p:nvPr>
                <p:ph idx="1"/>
              </p:nvPr>
            </p:nvSpPr>
            <p:spPr>
              <a:xfrm>
                <a:off x="152400" y="1295400"/>
                <a:ext cx="8763000" cy="5562600"/>
              </a:xfrm>
            </p:spPr>
            <p:txBody>
              <a:bodyPr>
                <a:normAutofit/>
              </a:bodyPr>
              <a:lstStyle/>
              <a:p>
                <a:r>
                  <a:rPr lang="en-US" dirty="0"/>
                  <a:t>For every input execution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oMath>
                </a14:m>
                <a:r>
                  <a:rPr lang="en-US" dirty="0"/>
                  <a:t> an SNN yields a probability distribution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oMath>
                </a14:m>
                <a:r>
                  <a:rPr lang="en-US" dirty="0"/>
                  <a:t>on outputs. </a:t>
                </a:r>
              </a:p>
              <a:p>
                <a:r>
                  <a:rPr lang="en-US" dirty="0">
                    <a:solidFill>
                      <a:schemeClr val="tx2">
                        <a:lumMod val="75000"/>
                      </a:schemeClr>
                    </a:solidFill>
                  </a:rPr>
                  <a:t>Definition:  </a:t>
                </a:r>
                <a:r>
                  <a:rPr lang="en-US" dirty="0"/>
                  <a:t>A </a:t>
                </a:r>
                <a:r>
                  <a:rPr lang="en-US" dirty="0">
                    <a:solidFill>
                      <a:schemeClr val="tx2">
                        <a:lumMod val="75000"/>
                      </a:schemeClr>
                    </a:solidFill>
                  </a:rPr>
                  <a:t>problem</a:t>
                </a:r>
                <a:r>
                  <a:rPr lang="en-US" dirty="0"/>
                  <a:t> </a:t>
                </a:r>
                <a:r>
                  <a:rPr lang="en-US" b="1" i="1" dirty="0"/>
                  <a:t>R</a:t>
                </a:r>
                <a:r>
                  <a:rPr lang="en-US" dirty="0"/>
                  <a:t> specifies, for each input execution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i="1">
                        <a:latin typeface="Cambria Math" panose="02040503050406030204" pitchFamily="18" charset="0"/>
                      </a:rPr>
                      <m:t>,</m:t>
                    </m:r>
                  </m:oMath>
                </a14:m>
                <a:r>
                  <a:rPr lang="en-US" dirty="0"/>
                  <a:t> a set of “possible” distributions on outputs.</a:t>
                </a:r>
              </a:p>
              <a:p>
                <a:r>
                  <a:rPr lang="en-US" dirty="0">
                    <a:solidFill>
                      <a:schemeClr val="tx2">
                        <a:lumMod val="75000"/>
                      </a:schemeClr>
                    </a:solidFill>
                  </a:rPr>
                  <a:t>Definition:  </a:t>
                </a:r>
                <a:r>
                  <a:rPr lang="en-US" dirty="0"/>
                  <a:t>A network </a:t>
                </a:r>
                <a:r>
                  <a:rPr lang="en-US" b="1" i="1" dirty="0"/>
                  <a:t>N</a:t>
                </a:r>
                <a:r>
                  <a:rPr lang="en-US" dirty="0"/>
                  <a:t> </a:t>
                </a:r>
                <a:r>
                  <a:rPr lang="en-US" dirty="0">
                    <a:solidFill>
                      <a:schemeClr val="tx2">
                        <a:lumMod val="75000"/>
                      </a:schemeClr>
                    </a:solidFill>
                  </a:rPr>
                  <a:t>solves</a:t>
                </a:r>
                <a:r>
                  <a:rPr lang="en-US" dirty="0"/>
                  <a:t> a problem </a:t>
                </a:r>
                <a:r>
                  <a:rPr lang="en-US" b="1" i="1" dirty="0"/>
                  <a:t>R </a:t>
                </a:r>
                <a:r>
                  <a:rPr lang="en-US" dirty="0"/>
                  <a:t>provided that, for any input execution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i="1">
                        <a:latin typeface="Cambria Math" panose="02040503050406030204" pitchFamily="18" charset="0"/>
                      </a:rPr>
                      <m:t>,</m:t>
                    </m:r>
                  </m:oMath>
                </a14:m>
                <a:r>
                  <a:rPr lang="en-US" dirty="0"/>
                  <a:t> the output distribution </a:t>
                </a:r>
                <a14:m>
                  <m:oMath xmlns:m="http://schemas.openxmlformats.org/officeDocument/2006/math">
                    <m:r>
                      <a:rPr lang="en-US" i="1" dirty="0" smtClean="0">
                        <a:latin typeface="Cambria Math" panose="02040503050406030204" pitchFamily="18" charset="0"/>
                      </a:rPr>
                      <m:t>𝑃</m:t>
                    </m:r>
                  </m:oMath>
                </a14:m>
                <a:r>
                  <a:rPr lang="en-US" dirty="0"/>
                  <a:t> produced by </a:t>
                </a:r>
                <a:r>
                  <a:rPr lang="en-US" b="1" i="1" dirty="0"/>
                  <a:t>N </a:t>
                </a:r>
                <a:r>
                  <a:rPr lang="en-US" dirty="0"/>
                  <a:t>on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i="1">
                        <a:latin typeface="Cambria Math" panose="02040503050406030204" pitchFamily="18" charset="0"/>
                      </a:rPr>
                      <m:t> </m:t>
                    </m:r>
                  </m:oMath>
                </a14:m>
                <a:r>
                  <a:rPr lang="en-US" dirty="0"/>
                  <a:t>is one of those allowed by </a:t>
                </a:r>
                <a:r>
                  <a:rPr lang="en-US" b="1" i="1" dirty="0"/>
                  <a:t>R</a:t>
                </a:r>
                <a:r>
                  <a:rPr lang="en-US" dirty="0"/>
                  <a:t> for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𝑖𝑛</m:t>
                        </m:r>
                      </m:sub>
                    </m:sSub>
                    <m:r>
                      <a:rPr lang="en-US" b="0" i="1" smtClean="0">
                        <a:latin typeface="Cambria Math" panose="02040503050406030204" pitchFamily="18" charset="0"/>
                      </a:rPr>
                      <m:t>.</m:t>
                    </m:r>
                  </m:oMath>
                </a14:m>
                <a:endParaRPr lang="en-US" dirty="0"/>
              </a:p>
              <a:p>
                <a:r>
                  <a:rPr lang="en-US" dirty="0">
                    <a:solidFill>
                      <a:schemeClr val="tx2">
                        <a:lumMod val="75000"/>
                      </a:schemeClr>
                    </a:solidFill>
                  </a:rPr>
                  <a:t>Example:  </a:t>
                </a:r>
                <a:r>
                  <a:rPr lang="en-US" dirty="0"/>
                  <a:t>WTA </a:t>
                </a:r>
              </a:p>
              <a:p>
                <a:pPr lvl="1"/>
                <a:r>
                  <a:rPr lang="en-US" sz="2200" dirty="0">
                    <a:solidFill>
                      <a:schemeClr val="tx2">
                        <a:lumMod val="75000"/>
                      </a:schemeClr>
                    </a:solidFill>
                  </a:rPr>
                  <a:t>WTA problem </a:t>
                </a:r>
                <a:r>
                  <a:rPr lang="en-US" sz="2200" dirty="0"/>
                  <a:t>allows different output distributions for the same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𝑖𝑛</m:t>
                        </m:r>
                      </m:sub>
                    </m:sSub>
                  </m:oMath>
                </a14:m>
                <a:r>
                  <a:rPr lang="en-US" sz="2200" dirty="0"/>
                  <a:t>, varying in which output is chosen, with what probability, when the outputs stabilize, and what happens before stabilization.</a:t>
                </a:r>
              </a:p>
              <a:p>
                <a:pPr lvl="1"/>
                <a:r>
                  <a:rPr lang="en-US" sz="2200" dirty="0"/>
                  <a:t>Our simple WTA network yields just one of these output distributions.</a:t>
                </a:r>
              </a:p>
              <a:p>
                <a:endParaRPr lang="en-US" dirty="0"/>
              </a:p>
            </p:txBody>
          </p:sp>
        </mc:Choice>
        <mc:Fallback xmlns="">
          <p:sp>
            <p:nvSpPr>
              <p:cNvPr id="3" name="Content Placeholder 2">
                <a:extLst>
                  <a:ext uri="{FF2B5EF4-FFF2-40B4-BE49-F238E27FC236}">
                    <a16:creationId xmlns:a16="http://schemas.microsoft.com/office/drawing/2014/main" id="{7071D7F1-318F-48E5-BA5C-AAECE92F6950}"/>
                  </a:ext>
                </a:extLst>
              </p:cNvPr>
              <p:cNvSpPr>
                <a:spLocks noGrp="1" noRot="1" noChangeAspect="1" noMove="1" noResize="1" noEditPoints="1" noAdjustHandles="1" noChangeArrowheads="1" noChangeShapeType="1" noTextEdit="1"/>
              </p:cNvSpPr>
              <p:nvPr>
                <p:ph idx="1"/>
              </p:nvPr>
            </p:nvSpPr>
            <p:spPr>
              <a:xfrm>
                <a:off x="152400" y="1295400"/>
                <a:ext cx="8763000" cy="5562600"/>
              </a:xfrm>
              <a:blipFill>
                <a:blip r:embed="rId2"/>
                <a:stretch>
                  <a:fillRect l="-626" t="-768" r="-1599"/>
                </a:stretch>
              </a:blipFill>
            </p:spPr>
            <p:txBody>
              <a:bodyPr/>
              <a:lstStyle/>
              <a:p>
                <a:r>
                  <a:rPr lang="en-US">
                    <a:noFill/>
                  </a:rPr>
                  <a:t> </a:t>
                </a:r>
              </a:p>
            </p:txBody>
          </p:sp>
        </mc:Fallback>
      </mc:AlternateContent>
    </p:spTree>
    <p:extLst>
      <p:ext uri="{BB962C8B-B14F-4D97-AF65-F5344CB8AC3E}">
        <p14:creationId xmlns:p14="http://schemas.microsoft.com/office/powerpoint/2010/main" val="19940521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2C44-577B-4A0A-BEFB-78BFF4747444}"/>
              </a:ext>
            </a:extLst>
          </p:cNvPr>
          <p:cNvSpPr>
            <a:spLocks noGrp="1"/>
          </p:cNvSpPr>
          <p:nvPr>
            <p:ph type="title"/>
          </p:nvPr>
        </p:nvSpPr>
        <p:spPr>
          <a:xfrm>
            <a:off x="304800" y="381000"/>
            <a:ext cx="8534400" cy="990600"/>
          </a:xfrm>
        </p:spPr>
        <p:txBody>
          <a:bodyPr>
            <a:normAutofit/>
          </a:bodyPr>
          <a:lstStyle/>
          <a:p>
            <a:r>
              <a:rPr lang="en-US" dirty="0"/>
              <a:t>Problems for SNNs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1D7F1-318F-48E5-BA5C-AAECE92F6950}"/>
                  </a:ext>
                </a:extLst>
              </p:cNvPr>
              <p:cNvSpPr>
                <a:spLocks noGrp="1"/>
              </p:cNvSpPr>
              <p:nvPr>
                <p:ph idx="1"/>
              </p:nvPr>
            </p:nvSpPr>
            <p:spPr>
              <a:xfrm>
                <a:off x="381000" y="1447800"/>
                <a:ext cx="8458200" cy="5181600"/>
              </a:xfrm>
            </p:spPr>
            <p:txBody>
              <a:bodyPr>
                <a:normAutofit/>
              </a:bodyPr>
              <a:lstStyle/>
              <a:p>
                <a:r>
                  <a:rPr lang="en-US" dirty="0">
                    <a:solidFill>
                      <a:schemeClr val="tx2">
                        <a:lumMod val="75000"/>
                      </a:schemeClr>
                    </a:solidFill>
                  </a:rPr>
                  <a:t>Definition:</a:t>
                </a:r>
                <a:r>
                  <a:rPr lang="en-US" dirty="0"/>
                  <a:t>  Composition of problems,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𝟏</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r>
                      <a:rPr lang="en-US" b="1" i="1" smtClean="0">
                        <a:latin typeface="Cambria Math" panose="02040503050406030204" pitchFamily="18" charset="0"/>
                      </a:rPr>
                      <m:t>.</m:t>
                    </m:r>
                  </m:oMath>
                </a14:m>
                <a:endParaRPr lang="en-US" b="1" dirty="0"/>
              </a:p>
              <a:p>
                <a:r>
                  <a:rPr lang="en-US" dirty="0">
                    <a:solidFill>
                      <a:schemeClr val="tx2">
                        <a:lumMod val="75000"/>
                      </a:schemeClr>
                    </a:solidFill>
                  </a:rPr>
                  <a:t>Theorem:  </a:t>
                </a:r>
                <a:r>
                  <a:rPr lang="en-US" dirty="0"/>
                  <a:t>If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𝑵</m:t>
                        </m:r>
                      </m:e>
                      <m:sup>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dirty="0"/>
                  <a:t>solves problem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𝟏</m:t>
                        </m:r>
                      </m:sup>
                    </m:sSup>
                  </m:oMath>
                </a14:m>
                <a:r>
                  <a:rPr lang="en-US" b="1" dirty="0"/>
                  <a:t> </a:t>
                </a:r>
                <a:r>
                  <a:rPr lang="en-US" dirty="0"/>
                  <a:t>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𝟐</m:t>
                        </m:r>
                      </m:sup>
                    </m:sSup>
                    <m:r>
                      <a:rPr lang="en-US" b="1" i="1">
                        <a:latin typeface="Cambria Math" panose="02040503050406030204" pitchFamily="18" charset="0"/>
                      </a:rPr>
                      <m:t> </m:t>
                    </m:r>
                  </m:oMath>
                </a14:m>
                <a:r>
                  <a:rPr lang="en-US" dirty="0"/>
                  <a:t>solves problem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𝟐</m:t>
                        </m:r>
                      </m:sup>
                    </m:sSup>
                  </m:oMath>
                </a14:m>
                <a:r>
                  <a:rPr lang="en-US" dirty="0"/>
                  <a:t>, then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𝟏</m:t>
                        </m:r>
                      </m:sup>
                    </m:sSup>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a:latin typeface="Cambria Math" panose="02040503050406030204" pitchFamily="18" charset="0"/>
                          </a:rPr>
                          <m:t>𝟐</m:t>
                        </m:r>
                      </m:sup>
                    </m:sSup>
                  </m:oMath>
                </a14:m>
                <a:r>
                  <a:rPr lang="en-US" dirty="0"/>
                  <a:t> solves problem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𝟏</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r>
                      <a:rPr lang="en-US" b="1" i="1">
                        <a:latin typeface="Cambria Math" panose="02040503050406030204" pitchFamily="18" charset="0"/>
                      </a:rPr>
                      <m:t>.</m:t>
                    </m:r>
                  </m:oMath>
                </a14:m>
                <a:endParaRPr lang="en-US" dirty="0"/>
              </a:p>
              <a:p>
                <a:endParaRPr lang="en-US" dirty="0"/>
              </a:p>
              <a:p>
                <a:r>
                  <a:rPr lang="en-US" dirty="0">
                    <a:solidFill>
                      <a:schemeClr val="tx2">
                        <a:lumMod val="75000"/>
                      </a:schemeClr>
                    </a:solidFill>
                  </a:rPr>
                  <a:t>Definition:  </a:t>
                </a:r>
                <a:r>
                  <a:rPr lang="en-US" dirty="0"/>
                  <a:t>Hiding of problems, </a:t>
                </a:r>
                <a14:m>
                  <m:oMath xmlns:m="http://schemas.openxmlformats.org/officeDocument/2006/math">
                    <m:r>
                      <a:rPr lang="en-US" i="1" dirty="0" smtClean="0">
                        <a:latin typeface="Cambria Math" panose="02040503050406030204" pitchFamily="18" charset="0"/>
                      </a:rPr>
                      <m:t>h𝑖𝑑𝑒</m:t>
                    </m:r>
                    <m:r>
                      <a:rPr lang="en-US" i="1" dirty="0" smtClean="0">
                        <a:latin typeface="Cambria Math" panose="02040503050406030204" pitchFamily="18" charset="0"/>
                      </a:rPr>
                      <m:t>(</m:t>
                    </m:r>
                    <m:r>
                      <a:rPr lang="en-US" b="1" i="1" dirty="0" smtClean="0">
                        <a:latin typeface="Cambria Math" panose="02040503050406030204" pitchFamily="18" charset="0"/>
                      </a:rPr>
                      <m:t>𝑹</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oMath>
                </a14:m>
                <a:endParaRPr lang="en-US" dirty="0"/>
              </a:p>
              <a:p>
                <a:r>
                  <a:rPr lang="en-US" dirty="0">
                    <a:solidFill>
                      <a:schemeClr val="tx2">
                        <a:lumMod val="75000"/>
                      </a:schemeClr>
                    </a:solidFill>
                  </a:rPr>
                  <a:t>Theorem:</a:t>
                </a:r>
                <a:r>
                  <a:rPr lang="en-US" dirty="0"/>
                  <a:t> If </a:t>
                </a:r>
                <a14:m>
                  <m:oMath xmlns:m="http://schemas.openxmlformats.org/officeDocument/2006/math">
                    <m:r>
                      <a:rPr lang="en-US" b="1" i="1" smtClean="0">
                        <a:latin typeface="Cambria Math" panose="02040503050406030204" pitchFamily="18" charset="0"/>
                      </a:rPr>
                      <m:t>𝑵</m:t>
                    </m:r>
                    <m:r>
                      <a:rPr lang="en-US" b="0" i="1" smtClean="0">
                        <a:latin typeface="Cambria Math" panose="02040503050406030204" pitchFamily="18" charset="0"/>
                      </a:rPr>
                      <m:t> </m:t>
                    </m:r>
                  </m:oMath>
                </a14:m>
                <a:r>
                  <a:rPr lang="en-US" dirty="0"/>
                  <a:t>solves problem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sSup>
                  </m:oMath>
                </a14:m>
                <a:r>
                  <a:rPr lang="en-US" dirty="0"/>
                  <a:t>and </a:t>
                </a:r>
                <a14:m>
                  <m:oMath xmlns:m="http://schemas.openxmlformats.org/officeDocument/2006/math">
                    <m:r>
                      <a:rPr lang="en-US" b="0" i="1" smtClean="0">
                        <a:latin typeface="Cambria Math" panose="02040503050406030204" pitchFamily="18" charset="0"/>
                      </a:rPr>
                      <m:t>𝑉</m:t>
                    </m:r>
                  </m:oMath>
                </a14:m>
                <a:r>
                  <a:rPr lang="en-US" dirty="0"/>
                  <a:t> is a subset of the output neurons of </a:t>
                </a:r>
                <a14:m>
                  <m:oMath xmlns:m="http://schemas.openxmlformats.org/officeDocument/2006/math">
                    <m:r>
                      <a:rPr lang="en-US" b="1" i="1">
                        <a:latin typeface="Cambria Math" panose="02040503050406030204" pitchFamily="18" charset="0"/>
                      </a:rPr>
                      <m:t>𝑵</m:t>
                    </m:r>
                  </m:oMath>
                </a14:m>
                <a:r>
                  <a:rPr lang="en-US" dirty="0"/>
                  <a:t>, then </a:t>
                </a:r>
                <a14:m>
                  <m:oMath xmlns:m="http://schemas.openxmlformats.org/officeDocument/2006/math">
                    <m:r>
                      <a:rPr lang="en-US" b="0" i="1" smtClean="0">
                        <a:latin typeface="Cambria Math" panose="02040503050406030204" pitchFamily="18" charset="0"/>
                      </a:rPr>
                      <m:t>h𝑖𝑑𝑒</m:t>
                    </m:r>
                    <m:r>
                      <a:rPr lang="en-US" b="0" i="1" smtClean="0">
                        <a:latin typeface="Cambria Math" panose="02040503050406030204" pitchFamily="18" charset="0"/>
                      </a:rPr>
                      <m:t>(</m:t>
                    </m:r>
                    <m:r>
                      <a:rPr lang="en-US" b="1" i="1" smtClean="0">
                        <a:latin typeface="Cambria Math" panose="02040503050406030204" pitchFamily="18" charset="0"/>
                      </a:rPr>
                      <m:t>𝑵</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a:t> solves </a:t>
                </a:r>
                <a14:m>
                  <m:oMath xmlns:m="http://schemas.openxmlformats.org/officeDocument/2006/math">
                    <m:r>
                      <a:rPr lang="en-US" i="1" dirty="0">
                        <a:latin typeface="Cambria Math" panose="02040503050406030204" pitchFamily="18" charset="0"/>
                      </a:rPr>
                      <m:t>h𝑖𝑑𝑒</m:t>
                    </m:r>
                    <m:r>
                      <a:rPr lang="en-US" i="1" dirty="0">
                        <a:latin typeface="Cambria Math" panose="02040503050406030204" pitchFamily="18" charset="0"/>
                      </a:rPr>
                      <m:t>(</m:t>
                    </m:r>
                    <m:r>
                      <a:rPr lang="en-US" b="1" i="1" dirty="0">
                        <a:latin typeface="Cambria Math" panose="02040503050406030204" pitchFamily="18" charset="0"/>
                      </a:rPr>
                      <m:t>𝑹</m:t>
                    </m:r>
                    <m:r>
                      <a:rPr lang="en-US" i="1" dirty="0">
                        <a:latin typeface="Cambria Math" panose="02040503050406030204" pitchFamily="18" charset="0"/>
                      </a:rPr>
                      <m:t>,</m:t>
                    </m:r>
                    <m:r>
                      <a:rPr lang="en-US" i="1" dirty="0">
                        <a:latin typeface="Cambria Math" panose="02040503050406030204" pitchFamily="18" charset="0"/>
                      </a:rPr>
                      <m:t>𝑉</m:t>
                    </m:r>
                    <m:r>
                      <a:rPr lang="en-US" i="1" dirty="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071D7F1-318F-48E5-BA5C-AAECE92F6950}"/>
                  </a:ext>
                </a:extLst>
              </p:cNvPr>
              <p:cNvSpPr>
                <a:spLocks noGrp="1" noRot="1" noChangeAspect="1" noMove="1" noResize="1" noEditPoints="1" noAdjustHandles="1" noChangeArrowheads="1" noChangeShapeType="1" noTextEdit="1"/>
              </p:cNvSpPr>
              <p:nvPr>
                <p:ph idx="1"/>
              </p:nvPr>
            </p:nvSpPr>
            <p:spPr>
              <a:xfrm>
                <a:off x="381000" y="1447800"/>
                <a:ext cx="8458200" cy="5181600"/>
              </a:xfrm>
              <a:blipFill>
                <a:blip r:embed="rId3"/>
                <a:stretch>
                  <a:fillRect l="-649" t="-706"/>
                </a:stretch>
              </a:blipFill>
            </p:spPr>
            <p:txBody>
              <a:bodyPr/>
              <a:lstStyle/>
              <a:p>
                <a:r>
                  <a:rPr lang="en-US">
                    <a:noFill/>
                  </a:rPr>
                  <a:t> </a:t>
                </a:r>
              </a:p>
            </p:txBody>
          </p:sp>
        </mc:Fallback>
      </mc:AlternateContent>
    </p:spTree>
    <p:extLst>
      <p:ext uri="{BB962C8B-B14F-4D97-AF65-F5344CB8AC3E}">
        <p14:creationId xmlns:p14="http://schemas.microsoft.com/office/powerpoint/2010/main" val="3744875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685800"/>
            <a:ext cx="8458200" cy="2200656"/>
          </a:xfrm>
        </p:spPr>
        <p:txBody>
          <a:bodyPr/>
          <a:lstStyle/>
          <a:p>
            <a:r>
              <a:rPr lang="en-US" sz="4800" dirty="0"/>
              <a:t>IV:  Learning of hierarchically-structured concepts</a:t>
            </a:r>
          </a:p>
        </p:txBody>
      </p:sp>
      <p:sp>
        <p:nvSpPr>
          <p:cNvPr id="3" name="Subtitle 2"/>
          <p:cNvSpPr>
            <a:spLocks noGrp="1"/>
          </p:cNvSpPr>
          <p:nvPr>
            <p:ph type="subTitle" idx="1"/>
          </p:nvPr>
        </p:nvSpPr>
        <p:spPr>
          <a:xfrm>
            <a:off x="381000" y="3505200"/>
            <a:ext cx="3886200" cy="3039886"/>
          </a:xfrm>
        </p:spPr>
        <p:txBody>
          <a:bodyPr>
            <a:normAutofit/>
          </a:bodyPr>
          <a:lstStyle/>
          <a:p>
            <a:r>
              <a:rPr lang="en-US" sz="3600" dirty="0"/>
              <a:t>Nancy Lynch</a:t>
            </a:r>
          </a:p>
          <a:p>
            <a:r>
              <a:rPr lang="en-US" sz="3600" dirty="0"/>
              <a:t>Frederik </a:t>
            </a:r>
            <a:r>
              <a:rPr lang="en-US" sz="3600" dirty="0" err="1"/>
              <a:t>Mallmann-Trenn</a:t>
            </a:r>
            <a:endParaRPr lang="en-US" sz="3600" dirty="0"/>
          </a:p>
        </p:txBody>
      </p:sp>
      <p:pic>
        <p:nvPicPr>
          <p:cNvPr id="5" name="Picture 2">
            <a:extLst>
              <a:ext uri="{FF2B5EF4-FFF2-40B4-BE49-F238E27FC236}">
                <a16:creationId xmlns:a16="http://schemas.microsoft.com/office/drawing/2014/main" id="{B835688F-2CF7-48E2-B4B6-CE99242BB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16754"/>
            <a:ext cx="38100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812767"/>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9695"/>
            <a:ext cx="8229600" cy="1179143"/>
          </a:xfrm>
        </p:spPr>
        <p:txBody>
          <a:bodyPr>
            <a:normAutofit/>
          </a:bodyPr>
          <a:lstStyle/>
          <a:p>
            <a:r>
              <a:rPr lang="en-US" dirty="0"/>
              <a:t>Learning of Structured Concepts </a:t>
            </a:r>
          </a:p>
        </p:txBody>
      </p:sp>
      <p:sp>
        <p:nvSpPr>
          <p:cNvPr id="3" name="Content Placeholder 2"/>
          <p:cNvSpPr>
            <a:spLocks noGrp="1"/>
          </p:cNvSpPr>
          <p:nvPr>
            <p:ph idx="1"/>
          </p:nvPr>
        </p:nvSpPr>
        <p:spPr>
          <a:xfrm>
            <a:off x="304800" y="1578838"/>
            <a:ext cx="8534400" cy="4898162"/>
          </a:xfrm>
        </p:spPr>
        <p:txBody>
          <a:bodyPr/>
          <a:lstStyle/>
          <a:p>
            <a:r>
              <a:rPr lang="en-US" dirty="0">
                <a:solidFill>
                  <a:srgbClr val="0070C0"/>
                </a:solidFill>
              </a:rPr>
              <a:t>Lynch, </a:t>
            </a:r>
            <a:r>
              <a:rPr lang="en-US" dirty="0" err="1">
                <a:solidFill>
                  <a:srgbClr val="0070C0"/>
                </a:solidFill>
              </a:rPr>
              <a:t>Mallmann-Trenn</a:t>
            </a:r>
            <a:r>
              <a:rPr lang="en-US" dirty="0">
                <a:solidFill>
                  <a:srgbClr val="0070C0"/>
                </a:solidFill>
              </a:rPr>
              <a:t>.  Learning Hierarchically-Structured Concepts. </a:t>
            </a:r>
            <a:r>
              <a:rPr lang="en-US" dirty="0"/>
              <a:t>arXiv:1909.04559v4, </a:t>
            </a:r>
            <a:r>
              <a:rPr lang="en-US" dirty="0">
                <a:solidFill>
                  <a:srgbClr val="0070C0"/>
                </a:solidFill>
              </a:rPr>
              <a:t>January, 2021.  Neural Networks 2021.</a:t>
            </a:r>
          </a:p>
        </p:txBody>
      </p:sp>
      <p:grpSp>
        <p:nvGrpSpPr>
          <p:cNvPr id="40" name="Group 39">
            <a:extLst>
              <a:ext uri="{FF2B5EF4-FFF2-40B4-BE49-F238E27FC236}">
                <a16:creationId xmlns:a16="http://schemas.microsoft.com/office/drawing/2014/main" id="{E62639A5-C772-4A49-9395-1945450631FA}"/>
              </a:ext>
            </a:extLst>
          </p:cNvPr>
          <p:cNvGrpSpPr/>
          <p:nvPr/>
        </p:nvGrpSpPr>
        <p:grpSpPr>
          <a:xfrm>
            <a:off x="1447800" y="3810000"/>
            <a:ext cx="5791200" cy="1846006"/>
            <a:chOff x="2819400" y="2288458"/>
            <a:chExt cx="5791200" cy="1846006"/>
          </a:xfrm>
        </p:grpSpPr>
        <p:grpSp>
          <p:nvGrpSpPr>
            <p:cNvPr id="41" name="Group 40">
              <a:extLst>
                <a:ext uri="{FF2B5EF4-FFF2-40B4-BE49-F238E27FC236}">
                  <a16:creationId xmlns:a16="http://schemas.microsoft.com/office/drawing/2014/main" id="{2AA0C715-F562-4182-8586-BF9F7D805B6F}"/>
                </a:ext>
              </a:extLst>
            </p:cNvPr>
            <p:cNvGrpSpPr/>
            <p:nvPr/>
          </p:nvGrpSpPr>
          <p:grpSpPr>
            <a:xfrm>
              <a:off x="2819400" y="2362200"/>
              <a:ext cx="5410199" cy="1726790"/>
              <a:chOff x="6000749" y="3848100"/>
              <a:chExt cx="5484889" cy="1726790"/>
            </a:xfrm>
          </p:grpSpPr>
          <p:grpSp>
            <p:nvGrpSpPr>
              <p:cNvPr id="80" name="Group 79">
                <a:extLst>
                  <a:ext uri="{FF2B5EF4-FFF2-40B4-BE49-F238E27FC236}">
                    <a16:creationId xmlns:a16="http://schemas.microsoft.com/office/drawing/2014/main" id="{AE23DD41-B3EF-49CF-9BE2-7FD7267DDDA2}"/>
                  </a:ext>
                </a:extLst>
              </p:cNvPr>
              <p:cNvGrpSpPr/>
              <p:nvPr/>
            </p:nvGrpSpPr>
            <p:grpSpPr>
              <a:xfrm>
                <a:off x="6948333" y="3848100"/>
                <a:ext cx="850491" cy="685800"/>
                <a:chOff x="5336458" y="2514600"/>
                <a:chExt cx="850491" cy="685800"/>
              </a:xfrm>
            </p:grpSpPr>
            <p:sp>
              <p:nvSpPr>
                <p:cNvPr id="110" name="Oval 109">
                  <a:extLst>
                    <a:ext uri="{FF2B5EF4-FFF2-40B4-BE49-F238E27FC236}">
                      <a16:creationId xmlns:a16="http://schemas.microsoft.com/office/drawing/2014/main" id="{C5310B8C-D172-4DE3-BDE2-36E4C75896E4}"/>
                    </a:ext>
                  </a:extLst>
                </p:cNvPr>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F33B65D-00A2-4C1E-87D9-CC4383FC11EE}"/>
                    </a:ext>
                  </a:extLst>
                </p:cNvPr>
                <p:cNvGrpSpPr/>
                <p:nvPr/>
              </p:nvGrpSpPr>
              <p:grpSpPr>
                <a:xfrm>
                  <a:off x="5336458" y="2971800"/>
                  <a:ext cx="850491" cy="228600"/>
                  <a:chOff x="5336458" y="2971800"/>
                  <a:chExt cx="850491" cy="228600"/>
                </a:xfrm>
              </p:grpSpPr>
              <p:sp>
                <p:nvSpPr>
                  <p:cNvPr id="112" name="Oval 111">
                    <a:extLst>
                      <a:ext uri="{FF2B5EF4-FFF2-40B4-BE49-F238E27FC236}">
                        <a16:creationId xmlns:a16="http://schemas.microsoft.com/office/drawing/2014/main" id="{26338961-1F29-4572-B400-4CD6F8C7114E}"/>
                      </a:ext>
                    </a:extLst>
                  </p:cNvPr>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CAA8619-A55A-4661-A60E-3D20134AD5F6}"/>
                      </a:ext>
                    </a:extLst>
                  </p:cNvPr>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B753ACE-453D-49A1-8EE6-AC3D4E3C3890}"/>
                      </a:ext>
                    </a:extLst>
                  </p:cNvPr>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a:extLst>
                  <a:ext uri="{FF2B5EF4-FFF2-40B4-BE49-F238E27FC236}">
                    <a16:creationId xmlns:a16="http://schemas.microsoft.com/office/drawing/2014/main" id="{22FD67FF-685C-4DDF-A4B2-8AA9297BE8C6}"/>
                  </a:ext>
                </a:extLst>
              </p:cNvPr>
              <p:cNvGrpSpPr/>
              <p:nvPr/>
            </p:nvGrpSpPr>
            <p:grpSpPr>
              <a:xfrm>
                <a:off x="6000749" y="5338916"/>
                <a:ext cx="2729684" cy="235974"/>
                <a:chOff x="336754" y="5338916"/>
                <a:chExt cx="2729684" cy="235974"/>
              </a:xfrm>
            </p:grpSpPr>
            <p:grpSp>
              <p:nvGrpSpPr>
                <p:cNvPr id="98" name="Group 97">
                  <a:extLst>
                    <a:ext uri="{FF2B5EF4-FFF2-40B4-BE49-F238E27FC236}">
                      <a16:creationId xmlns:a16="http://schemas.microsoft.com/office/drawing/2014/main" id="{BC3C0D04-1F13-47F2-991D-0DF25F1D27FF}"/>
                    </a:ext>
                  </a:extLst>
                </p:cNvPr>
                <p:cNvGrpSpPr/>
                <p:nvPr/>
              </p:nvGrpSpPr>
              <p:grpSpPr>
                <a:xfrm>
                  <a:off x="336754" y="5338916"/>
                  <a:ext cx="850491" cy="228600"/>
                  <a:chOff x="5336458" y="2971800"/>
                  <a:chExt cx="850491" cy="228600"/>
                </a:xfrm>
              </p:grpSpPr>
              <p:sp>
                <p:nvSpPr>
                  <p:cNvPr id="107" name="Oval 106">
                    <a:extLst>
                      <a:ext uri="{FF2B5EF4-FFF2-40B4-BE49-F238E27FC236}">
                        <a16:creationId xmlns:a16="http://schemas.microsoft.com/office/drawing/2014/main" id="{87C332C2-C826-467D-8C9B-25AEB1EFAB14}"/>
                      </a:ext>
                    </a:extLst>
                  </p:cNvPr>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AA34FCD-F4A1-493E-8C5F-3F7819AE71ED}"/>
                      </a:ext>
                    </a:extLst>
                  </p:cNvPr>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3EF82B8-956A-4065-820B-19BC51DDDE92}"/>
                      </a:ext>
                    </a:extLst>
                  </p:cNvPr>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56569202-47BB-470B-AD89-1FE0C380D299}"/>
                    </a:ext>
                  </a:extLst>
                </p:cNvPr>
                <p:cNvGrpSpPr/>
                <p:nvPr/>
              </p:nvGrpSpPr>
              <p:grpSpPr>
                <a:xfrm>
                  <a:off x="1284338" y="5338916"/>
                  <a:ext cx="850491" cy="228600"/>
                  <a:chOff x="5336458" y="2971800"/>
                  <a:chExt cx="850491" cy="228600"/>
                </a:xfrm>
              </p:grpSpPr>
              <p:sp>
                <p:nvSpPr>
                  <p:cNvPr id="104" name="Oval 103">
                    <a:extLst>
                      <a:ext uri="{FF2B5EF4-FFF2-40B4-BE49-F238E27FC236}">
                        <a16:creationId xmlns:a16="http://schemas.microsoft.com/office/drawing/2014/main" id="{EA9309B3-0B85-4B20-98E1-A4795849D8FB}"/>
                      </a:ext>
                    </a:extLst>
                  </p:cNvPr>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A42A828-14DB-435E-8EB9-4CADFC60B5B8}"/>
                      </a:ext>
                    </a:extLst>
                  </p:cNvPr>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003A7A4-612C-4A1A-B2A7-5C3416C73938}"/>
                      </a:ext>
                    </a:extLst>
                  </p:cNvPr>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6DF9DA53-ED58-4CC4-AD84-8CE733CC91E1}"/>
                    </a:ext>
                  </a:extLst>
                </p:cNvPr>
                <p:cNvGrpSpPr/>
                <p:nvPr/>
              </p:nvGrpSpPr>
              <p:grpSpPr>
                <a:xfrm>
                  <a:off x="2215947" y="5346290"/>
                  <a:ext cx="850491" cy="228600"/>
                  <a:chOff x="5336458" y="2971800"/>
                  <a:chExt cx="850491" cy="228600"/>
                </a:xfrm>
              </p:grpSpPr>
              <p:sp>
                <p:nvSpPr>
                  <p:cNvPr id="101" name="Oval 100">
                    <a:extLst>
                      <a:ext uri="{FF2B5EF4-FFF2-40B4-BE49-F238E27FC236}">
                        <a16:creationId xmlns:a16="http://schemas.microsoft.com/office/drawing/2014/main" id="{74F11D9E-BD47-4712-A26F-CCF007B65E0E}"/>
                      </a:ext>
                    </a:extLst>
                  </p:cNvPr>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CBDEE3E-40B0-4CCC-BA08-DECE81571953}"/>
                      </a:ext>
                    </a:extLst>
                  </p:cNvPr>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F08600F7-D7A5-40B0-A3DB-003D039FE3EC}"/>
                      </a:ext>
                    </a:extLst>
                  </p:cNvPr>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 name="Group 81">
                <a:extLst>
                  <a:ext uri="{FF2B5EF4-FFF2-40B4-BE49-F238E27FC236}">
                    <a16:creationId xmlns:a16="http://schemas.microsoft.com/office/drawing/2014/main" id="{3AFA133A-F80A-4E6E-AA5E-67E5E6C51983}"/>
                  </a:ext>
                </a:extLst>
              </p:cNvPr>
              <p:cNvGrpSpPr/>
              <p:nvPr/>
            </p:nvGrpSpPr>
            <p:grpSpPr>
              <a:xfrm>
                <a:off x="7052652" y="4064583"/>
                <a:ext cx="621891" cy="262078"/>
                <a:chOff x="1542434" y="4195622"/>
                <a:chExt cx="621891" cy="262078"/>
              </a:xfrm>
            </p:grpSpPr>
            <p:cxnSp>
              <p:nvCxnSpPr>
                <p:cNvPr id="95" name="Straight Connector 94">
                  <a:extLst>
                    <a:ext uri="{FF2B5EF4-FFF2-40B4-BE49-F238E27FC236}">
                      <a16:creationId xmlns:a16="http://schemas.microsoft.com/office/drawing/2014/main" id="{6A43C2C2-09F6-485E-813B-46632632319F}"/>
                    </a:ext>
                  </a:extLst>
                </p:cNvPr>
                <p:cNvCxnSpPr/>
                <p:nvPr/>
              </p:nvCxnSpPr>
              <p:spPr>
                <a:xfrm flipH="1">
                  <a:off x="1542434" y="4195622"/>
                  <a:ext cx="221520"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96" name="Straight Connector 95">
                  <a:extLst>
                    <a:ext uri="{FF2B5EF4-FFF2-40B4-BE49-F238E27FC236}">
                      <a16:creationId xmlns:a16="http://schemas.microsoft.com/office/drawing/2014/main" id="{2E917F8E-6FC6-499E-AE74-CE4348C61157}"/>
                    </a:ext>
                  </a:extLst>
                </p:cNvPr>
                <p:cNvCxnSpPr/>
                <p:nvPr/>
              </p:nvCxnSpPr>
              <p:spPr>
                <a:xfrm>
                  <a:off x="1844776" y="42291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97" name="Straight Connector 96">
                  <a:extLst>
                    <a:ext uri="{FF2B5EF4-FFF2-40B4-BE49-F238E27FC236}">
                      <a16:creationId xmlns:a16="http://schemas.microsoft.com/office/drawing/2014/main" id="{16AAE184-FFBD-47E7-A1EE-82BB5D4586E1}"/>
                    </a:ext>
                  </a:extLst>
                </p:cNvPr>
                <p:cNvCxnSpPr/>
                <p:nvPr/>
              </p:nvCxnSpPr>
              <p:spPr>
                <a:xfrm>
                  <a:off x="1925598" y="4195622"/>
                  <a:ext cx="238727" cy="262078"/>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83" name="Group 82">
                <a:extLst>
                  <a:ext uri="{FF2B5EF4-FFF2-40B4-BE49-F238E27FC236}">
                    <a16:creationId xmlns:a16="http://schemas.microsoft.com/office/drawing/2014/main" id="{84314522-3B4E-4B46-A31A-6549C9CED4EC}"/>
                  </a:ext>
                </a:extLst>
              </p:cNvPr>
              <p:cNvGrpSpPr/>
              <p:nvPr/>
            </p:nvGrpSpPr>
            <p:grpSpPr>
              <a:xfrm>
                <a:off x="6112739" y="4517161"/>
                <a:ext cx="5372899" cy="957390"/>
                <a:chOff x="451054" y="4500422"/>
                <a:chExt cx="5372899" cy="957390"/>
              </a:xfrm>
            </p:grpSpPr>
            <p:cxnSp>
              <p:nvCxnSpPr>
                <p:cNvPr id="92" name="Straight Connector 91">
                  <a:extLst>
                    <a:ext uri="{FF2B5EF4-FFF2-40B4-BE49-F238E27FC236}">
                      <a16:creationId xmlns:a16="http://schemas.microsoft.com/office/drawing/2014/main" id="{B9832327-2F3A-47B8-8F32-0A9AA9A1A6E6}"/>
                    </a:ext>
                  </a:extLst>
                </p:cNvPr>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93" name="Straight Connector 92">
                  <a:extLst>
                    <a:ext uri="{FF2B5EF4-FFF2-40B4-BE49-F238E27FC236}">
                      <a16:creationId xmlns:a16="http://schemas.microsoft.com/office/drawing/2014/main" id="{E5D5CE68-082B-466D-AED1-0BC4B9383C23}"/>
                    </a:ext>
                  </a:extLst>
                </p:cNvPr>
                <p:cNvCxnSpPr>
                  <a:stCxn id="114" idx="4"/>
                </p:cNvCxnSpPr>
                <p:nvPr/>
              </p:nvCxnSpPr>
              <p:spPr>
                <a:xfrm flipH="1">
                  <a:off x="753397" y="4517161"/>
                  <a:ext cx="647551" cy="821755"/>
                </a:xfrm>
                <a:prstGeom prst="line">
                  <a:avLst/>
                </a:prstGeom>
              </p:spPr>
              <p:style>
                <a:lnRef idx="2">
                  <a:schemeClr val="accent6"/>
                </a:lnRef>
                <a:fillRef idx="0">
                  <a:schemeClr val="accent6"/>
                </a:fillRef>
                <a:effectRef idx="1">
                  <a:schemeClr val="accent6"/>
                </a:effectRef>
                <a:fontRef idx="minor">
                  <a:schemeClr val="tx1"/>
                </a:fontRef>
              </p:style>
            </p:cxnSp>
            <p:cxnSp>
              <p:nvCxnSpPr>
                <p:cNvPr id="94" name="Straight Connector 93">
                  <a:extLst>
                    <a:ext uri="{FF2B5EF4-FFF2-40B4-BE49-F238E27FC236}">
                      <a16:creationId xmlns:a16="http://schemas.microsoft.com/office/drawing/2014/main" id="{6748EEE2-F332-4F93-B01A-6D479BCAE5AE}"/>
                    </a:ext>
                  </a:extLst>
                </p:cNvPr>
                <p:cNvCxnSpPr/>
                <p:nvPr/>
              </p:nvCxnSpPr>
              <p:spPr>
                <a:xfrm flipH="1">
                  <a:off x="4278914" y="4755593"/>
                  <a:ext cx="1545039" cy="702219"/>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84" name="Group 83">
                <a:extLst>
                  <a:ext uri="{FF2B5EF4-FFF2-40B4-BE49-F238E27FC236}">
                    <a16:creationId xmlns:a16="http://schemas.microsoft.com/office/drawing/2014/main" id="{203ECFA8-D8B8-4730-BF17-5D996F51EFEC}"/>
                  </a:ext>
                </a:extLst>
              </p:cNvPr>
              <p:cNvGrpSpPr/>
              <p:nvPr/>
            </p:nvGrpSpPr>
            <p:grpSpPr>
              <a:xfrm flipH="1">
                <a:off x="7596331" y="4513474"/>
                <a:ext cx="1019802" cy="838494"/>
                <a:chOff x="451054" y="4500422"/>
                <a:chExt cx="1019802" cy="838494"/>
              </a:xfrm>
            </p:grpSpPr>
            <p:cxnSp>
              <p:nvCxnSpPr>
                <p:cNvPr id="89" name="Straight Connector 88">
                  <a:extLst>
                    <a:ext uri="{FF2B5EF4-FFF2-40B4-BE49-F238E27FC236}">
                      <a16:creationId xmlns:a16="http://schemas.microsoft.com/office/drawing/2014/main" id="{F7AD478E-F53E-461C-9BF0-3211670630DD}"/>
                    </a:ext>
                  </a:extLst>
                </p:cNvPr>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90" name="Straight Connector 89">
                  <a:extLst>
                    <a:ext uri="{FF2B5EF4-FFF2-40B4-BE49-F238E27FC236}">
                      <a16:creationId xmlns:a16="http://schemas.microsoft.com/office/drawing/2014/main" id="{833145F7-BF0A-41BA-A76C-A6CE787248D7}"/>
                    </a:ext>
                  </a:extLst>
                </p:cNvPr>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91" name="Straight Connector 90">
                  <a:extLst>
                    <a:ext uri="{FF2B5EF4-FFF2-40B4-BE49-F238E27FC236}">
                      <a16:creationId xmlns:a16="http://schemas.microsoft.com/office/drawing/2014/main" id="{35F81C5F-BC88-42CE-922C-5E1BAF68739E}"/>
                    </a:ext>
                  </a:extLst>
                </p:cNvPr>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85" name="Group 84">
                <a:extLst>
                  <a:ext uri="{FF2B5EF4-FFF2-40B4-BE49-F238E27FC236}">
                    <a16:creationId xmlns:a16="http://schemas.microsoft.com/office/drawing/2014/main" id="{0CBB825C-85AC-4826-BCB5-F69700423997}"/>
                  </a:ext>
                </a:extLst>
              </p:cNvPr>
              <p:cNvGrpSpPr/>
              <p:nvPr/>
            </p:nvGrpSpPr>
            <p:grpSpPr>
              <a:xfrm>
                <a:off x="7054029" y="4512539"/>
                <a:ext cx="621891" cy="822690"/>
                <a:chOff x="1065276" y="4500422"/>
                <a:chExt cx="621891" cy="822690"/>
              </a:xfrm>
            </p:grpSpPr>
            <p:cxnSp>
              <p:nvCxnSpPr>
                <p:cNvPr id="86" name="Straight Connector 85">
                  <a:extLst>
                    <a:ext uri="{FF2B5EF4-FFF2-40B4-BE49-F238E27FC236}">
                      <a16:creationId xmlns:a16="http://schemas.microsoft.com/office/drawing/2014/main" id="{CF7F5A77-8AA3-4F20-BF36-D594F3597F35}"/>
                    </a:ext>
                  </a:extLst>
                </p:cNvPr>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87" name="Straight Connector 86">
                  <a:extLst>
                    <a:ext uri="{FF2B5EF4-FFF2-40B4-BE49-F238E27FC236}">
                      <a16:creationId xmlns:a16="http://schemas.microsoft.com/office/drawing/2014/main" id="{8CD9BB12-A413-48D9-9D70-6B6923DCC186}"/>
                    </a:ext>
                  </a:extLst>
                </p:cNvPr>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88" name="Straight Connector 87">
                  <a:extLst>
                    <a:ext uri="{FF2B5EF4-FFF2-40B4-BE49-F238E27FC236}">
                      <a16:creationId xmlns:a16="http://schemas.microsoft.com/office/drawing/2014/main" id="{0FB3A26C-CA80-4244-8774-ADD019249444}"/>
                    </a:ext>
                  </a:extLst>
                </p:cNvPr>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42" name="Group 41">
              <a:extLst>
                <a:ext uri="{FF2B5EF4-FFF2-40B4-BE49-F238E27FC236}">
                  <a16:creationId xmlns:a16="http://schemas.microsoft.com/office/drawing/2014/main" id="{E4FEAC58-E019-4FAA-8878-1095B02844FF}"/>
                </a:ext>
              </a:extLst>
            </p:cNvPr>
            <p:cNvGrpSpPr/>
            <p:nvPr/>
          </p:nvGrpSpPr>
          <p:grpSpPr>
            <a:xfrm>
              <a:off x="6019800" y="2288458"/>
              <a:ext cx="2590800" cy="159774"/>
              <a:chOff x="5791200" y="762000"/>
              <a:chExt cx="2590800" cy="159774"/>
            </a:xfrm>
          </p:grpSpPr>
          <p:sp>
            <p:nvSpPr>
              <p:cNvPr id="71" name="Oval 70">
                <a:extLst>
                  <a:ext uri="{FF2B5EF4-FFF2-40B4-BE49-F238E27FC236}">
                    <a16:creationId xmlns:a16="http://schemas.microsoft.com/office/drawing/2014/main" id="{9F8B1DFE-D6FA-4058-98D5-E4B24F6282C2}"/>
                  </a:ext>
                </a:extLst>
              </p:cNvPr>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3AE62A1-65C7-43EC-B5B6-052813E5F6FF}"/>
                  </a:ext>
                </a:extLst>
              </p:cNvPr>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275AA2B-B3E1-4FBA-A8E5-08E421CCA01D}"/>
                  </a:ext>
                </a:extLst>
              </p:cNvPr>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59590-0D5B-4300-8178-0A1D28DA29EB}"/>
                  </a:ext>
                </a:extLst>
              </p:cNvPr>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03E02C8-3A3D-4FC9-9EA9-39B051DC1B6B}"/>
                  </a:ext>
                </a:extLst>
              </p:cNvPr>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DEC13F6-A553-4708-9523-0C28433BDE86}"/>
                  </a:ext>
                </a:extLst>
              </p:cNvPr>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8176124-F2AD-416D-9055-9E43EEA578BE}"/>
                  </a:ext>
                </a:extLst>
              </p:cNvPr>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0E1C50-7679-4E44-9EE5-89EB82F76CEA}"/>
                  </a:ext>
                </a:extLst>
              </p:cNvPr>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F2BBAA6-2D33-4761-A590-59ADE0735D86}"/>
                  </a:ext>
                </a:extLst>
              </p:cNvPr>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9A160885-7F8A-4BBB-89B0-CA5889953050}"/>
                </a:ext>
              </a:extLst>
            </p:cNvPr>
            <p:cNvGrpSpPr/>
            <p:nvPr/>
          </p:nvGrpSpPr>
          <p:grpSpPr>
            <a:xfrm>
              <a:off x="6019800" y="3974690"/>
              <a:ext cx="2590800" cy="159774"/>
              <a:chOff x="5791200" y="762000"/>
              <a:chExt cx="2590800" cy="159774"/>
            </a:xfrm>
          </p:grpSpPr>
          <p:sp>
            <p:nvSpPr>
              <p:cNvPr id="62" name="Oval 61">
                <a:extLst>
                  <a:ext uri="{FF2B5EF4-FFF2-40B4-BE49-F238E27FC236}">
                    <a16:creationId xmlns:a16="http://schemas.microsoft.com/office/drawing/2014/main" id="{1FDC1FB2-89E4-4EEA-9C95-A19B960632B4}"/>
                  </a:ext>
                </a:extLst>
              </p:cNvPr>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B3319F1-853D-47C7-A2B0-ACF1EED4DD90}"/>
                  </a:ext>
                </a:extLst>
              </p:cNvPr>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9585D3E-88D5-4BED-9ADD-AF1BD39F328A}"/>
                  </a:ext>
                </a:extLst>
              </p:cNvPr>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7A9D9FA-0741-4A4B-9A9D-205CEF7DF6F1}"/>
                  </a:ext>
                </a:extLst>
              </p:cNvPr>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CA61C5C-2218-480A-BAAC-BAD26A638920}"/>
                  </a:ext>
                </a:extLst>
              </p:cNvPr>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7696D1E-F3C3-4AF7-9D57-B632CD6B2854}"/>
                  </a:ext>
                </a:extLst>
              </p:cNvPr>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357C976-2413-4E7A-AEE1-D75814EE712B}"/>
                  </a:ext>
                </a:extLst>
              </p:cNvPr>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183E46B-B39A-4346-B7E2-B9B90A7F7C54}"/>
                  </a:ext>
                </a:extLst>
              </p:cNvPr>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0B0FFAB-293A-43C9-92AC-7DF136511C0F}"/>
                  </a:ext>
                </a:extLst>
              </p:cNvPr>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35B1820-7863-40BC-BD5E-CB0796D4240C}"/>
                </a:ext>
              </a:extLst>
            </p:cNvPr>
            <p:cNvGrpSpPr/>
            <p:nvPr/>
          </p:nvGrpSpPr>
          <p:grpSpPr>
            <a:xfrm>
              <a:off x="6019800" y="3126658"/>
              <a:ext cx="2590800" cy="159774"/>
              <a:chOff x="5791200" y="762000"/>
              <a:chExt cx="2590800" cy="159774"/>
            </a:xfrm>
          </p:grpSpPr>
          <p:sp>
            <p:nvSpPr>
              <p:cNvPr id="53" name="Oval 52">
                <a:extLst>
                  <a:ext uri="{FF2B5EF4-FFF2-40B4-BE49-F238E27FC236}">
                    <a16:creationId xmlns:a16="http://schemas.microsoft.com/office/drawing/2014/main" id="{7DE5D924-1162-4EDC-B109-2AA9C2E088CB}"/>
                  </a:ext>
                </a:extLst>
              </p:cNvPr>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340C650-EC70-470F-A86D-1617A75C84AB}"/>
                  </a:ext>
                </a:extLst>
              </p:cNvPr>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F214DEF-B0DF-45F2-A9A5-883F32ED631C}"/>
                  </a:ext>
                </a:extLst>
              </p:cNvPr>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CCA0EF1-1A4E-4E89-90B8-A702B12C228E}"/>
                  </a:ext>
                </a:extLst>
              </p:cNvPr>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344B0AA-0C26-4CB5-8E7D-055557D98887}"/>
                  </a:ext>
                </a:extLst>
              </p:cNvPr>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93941D5-4A9C-4120-BE35-973200622970}"/>
                  </a:ext>
                </a:extLst>
              </p:cNvPr>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94D9C86-794A-4F35-A9D4-DEDAC8F26DC8}"/>
                  </a:ext>
                </a:extLst>
              </p:cNvPr>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E90472A-F3C1-4764-9D7A-144BCC74CAFC}"/>
                  </a:ext>
                </a:extLst>
              </p:cNvPr>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E0320F3-1C52-4199-B216-E531DBEEE935}"/>
                  </a:ext>
                </a:extLst>
              </p:cNvPr>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Connector 44">
              <a:extLst>
                <a:ext uri="{FF2B5EF4-FFF2-40B4-BE49-F238E27FC236}">
                  <a16:creationId xmlns:a16="http://schemas.microsoft.com/office/drawing/2014/main" id="{60056440-1B3C-4562-8B82-6209F4A05694}"/>
                </a:ext>
              </a:extLst>
            </p:cNvPr>
            <p:cNvCxnSpPr>
              <a:stCxn id="54" idx="5"/>
              <a:endCxn id="65" idx="0"/>
            </p:cNvCxnSpPr>
            <p:nvPr/>
          </p:nvCxnSpPr>
          <p:spPr>
            <a:xfrm>
              <a:off x="6454682" y="3256740"/>
              <a:ext cx="5557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46" name="Straight Connector 45">
              <a:extLst>
                <a:ext uri="{FF2B5EF4-FFF2-40B4-BE49-F238E27FC236}">
                  <a16:creationId xmlns:a16="http://schemas.microsoft.com/office/drawing/2014/main" id="{66C641C7-77CC-4247-AC69-828B4ACD654B}"/>
                </a:ext>
              </a:extLst>
            </p:cNvPr>
            <p:cNvCxnSpPr/>
            <p:nvPr/>
          </p:nvCxnSpPr>
          <p:spPr>
            <a:xfrm>
              <a:off x="6454682" y="3286432"/>
              <a:ext cx="1150082" cy="707074"/>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Straight Connector 46">
              <a:extLst>
                <a:ext uri="{FF2B5EF4-FFF2-40B4-BE49-F238E27FC236}">
                  <a16:creationId xmlns:a16="http://schemas.microsoft.com/office/drawing/2014/main" id="{32D99522-FE91-4D8F-92B4-B617C404F0BB}"/>
                </a:ext>
              </a:extLst>
            </p:cNvPr>
            <p:cNvCxnSpPr>
              <a:stCxn id="56" idx="3"/>
              <a:endCxn id="68" idx="0"/>
            </p:cNvCxnSpPr>
            <p:nvPr/>
          </p:nvCxnSpPr>
          <p:spPr>
            <a:xfrm>
              <a:off x="6956518" y="3256740"/>
              <a:ext cx="968282" cy="725324"/>
            </a:xfrm>
            <a:prstGeom prst="line">
              <a:avLst/>
            </a:prstGeom>
          </p:spPr>
          <p:style>
            <a:lnRef idx="2">
              <a:schemeClr val="accent6"/>
            </a:lnRef>
            <a:fillRef idx="0">
              <a:schemeClr val="accent6"/>
            </a:fillRef>
            <a:effectRef idx="1">
              <a:schemeClr val="accent6"/>
            </a:effectRef>
            <a:fontRef idx="minor">
              <a:schemeClr val="tx1"/>
            </a:fontRef>
          </p:style>
        </p:cxnSp>
        <p:cxnSp>
          <p:nvCxnSpPr>
            <p:cNvPr id="48" name="Straight Connector 47">
              <a:extLst>
                <a:ext uri="{FF2B5EF4-FFF2-40B4-BE49-F238E27FC236}">
                  <a16:creationId xmlns:a16="http://schemas.microsoft.com/office/drawing/2014/main" id="{92808939-6540-4304-89E6-84CDBDD12781}"/>
                </a:ext>
              </a:extLst>
            </p:cNvPr>
            <p:cNvCxnSpPr>
              <a:stCxn id="56" idx="4"/>
              <a:endCxn id="70" idx="0"/>
            </p:cNvCxnSpPr>
            <p:nvPr/>
          </p:nvCxnSpPr>
          <p:spPr>
            <a:xfrm>
              <a:off x="7010400" y="3279058"/>
              <a:ext cx="1219200" cy="695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Straight Connector 48">
              <a:extLst>
                <a:ext uri="{FF2B5EF4-FFF2-40B4-BE49-F238E27FC236}">
                  <a16:creationId xmlns:a16="http://schemas.microsoft.com/office/drawing/2014/main" id="{94E18816-61C4-4702-BFBC-5A09A7D32957}"/>
                </a:ext>
              </a:extLst>
            </p:cNvPr>
            <p:cNvCxnSpPr>
              <a:stCxn id="56" idx="5"/>
              <a:endCxn id="69" idx="0"/>
            </p:cNvCxnSpPr>
            <p:nvPr/>
          </p:nvCxnSpPr>
          <p:spPr>
            <a:xfrm>
              <a:off x="7064282" y="3256740"/>
              <a:ext cx="14701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Straight Connector 49">
              <a:extLst>
                <a:ext uri="{FF2B5EF4-FFF2-40B4-BE49-F238E27FC236}">
                  <a16:creationId xmlns:a16="http://schemas.microsoft.com/office/drawing/2014/main" id="{41E254FC-6D30-413C-BBCE-34A806521C7C}"/>
                </a:ext>
              </a:extLst>
            </p:cNvPr>
            <p:cNvCxnSpPr>
              <a:stCxn id="71" idx="4"/>
            </p:cNvCxnSpPr>
            <p:nvPr/>
          </p:nvCxnSpPr>
          <p:spPr>
            <a:xfrm>
              <a:off x="6096000" y="2440858"/>
              <a:ext cx="314898"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Straight Connector 50">
              <a:extLst>
                <a:ext uri="{FF2B5EF4-FFF2-40B4-BE49-F238E27FC236}">
                  <a16:creationId xmlns:a16="http://schemas.microsoft.com/office/drawing/2014/main" id="{91432ABF-D902-457B-BE0C-1FC0C75D66D5}"/>
                </a:ext>
              </a:extLst>
            </p:cNvPr>
            <p:cNvCxnSpPr>
              <a:stCxn id="71" idx="4"/>
            </p:cNvCxnSpPr>
            <p:nvPr/>
          </p:nvCxnSpPr>
          <p:spPr>
            <a:xfrm>
              <a:off x="6096000" y="2440858"/>
              <a:ext cx="914400"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52" name="Straight Connector 51">
              <a:extLst>
                <a:ext uri="{FF2B5EF4-FFF2-40B4-BE49-F238E27FC236}">
                  <a16:creationId xmlns:a16="http://schemas.microsoft.com/office/drawing/2014/main" id="{FD954AD4-5410-4948-B264-1002B2AA5435}"/>
                </a:ext>
              </a:extLst>
            </p:cNvPr>
            <p:cNvCxnSpPr>
              <a:endCxn id="61" idx="0"/>
            </p:cNvCxnSpPr>
            <p:nvPr/>
          </p:nvCxnSpPr>
          <p:spPr>
            <a:xfrm>
              <a:off x="6137600" y="2448232"/>
              <a:ext cx="2092000" cy="678426"/>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306540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90600"/>
          </a:xfrm>
        </p:spPr>
        <p:txBody>
          <a:bodyPr>
            <a:normAutofit/>
          </a:bodyPr>
          <a:lstStyle/>
          <a:p>
            <a:r>
              <a:rPr lang="en-US" dirty="0"/>
              <a:t>1.  Introduction</a:t>
            </a:r>
          </a:p>
        </p:txBody>
      </p:sp>
      <p:sp>
        <p:nvSpPr>
          <p:cNvPr id="3" name="Content Placeholder 2"/>
          <p:cNvSpPr>
            <a:spLocks noGrp="1"/>
          </p:cNvSpPr>
          <p:nvPr>
            <p:ph idx="1"/>
          </p:nvPr>
        </p:nvSpPr>
        <p:spPr>
          <a:xfrm>
            <a:off x="152400" y="1524000"/>
            <a:ext cx="8763000" cy="5105400"/>
          </a:xfrm>
        </p:spPr>
        <p:txBody>
          <a:bodyPr>
            <a:noAutofit/>
          </a:bodyPr>
          <a:lstStyle/>
          <a:p>
            <a:r>
              <a:rPr lang="en-US" dirty="0">
                <a:solidFill>
                  <a:schemeClr val="tx2">
                    <a:lumMod val="75000"/>
                  </a:schemeClr>
                </a:solidFill>
              </a:rPr>
              <a:t>Q:  </a:t>
            </a:r>
            <a:r>
              <a:rPr lang="en-US" dirty="0"/>
              <a:t>How are concepts with structure represented in the brain?  How are they recognized?  How are they learned?</a:t>
            </a:r>
          </a:p>
          <a:p>
            <a:r>
              <a:rPr lang="en-US" dirty="0">
                <a:solidFill>
                  <a:schemeClr val="tx2">
                    <a:lumMod val="75000"/>
                  </a:schemeClr>
                </a:solidFill>
              </a:rPr>
              <a:t>Inspiration:</a:t>
            </a:r>
            <a:r>
              <a:rPr lang="en-US" dirty="0"/>
              <a:t>  Network dissection in deep Convolutional Neural Networks for computer vision </a:t>
            </a:r>
            <a:r>
              <a:rPr lang="en-US" dirty="0">
                <a:solidFill>
                  <a:srgbClr val="0070C0"/>
                </a:solidFill>
              </a:rPr>
              <a:t>[Zhou, </a:t>
            </a:r>
            <a:r>
              <a:rPr lang="en-US" dirty="0" err="1">
                <a:solidFill>
                  <a:srgbClr val="0070C0"/>
                </a:solidFill>
              </a:rPr>
              <a:t>Bau</a:t>
            </a:r>
            <a:r>
              <a:rPr lang="en-US" dirty="0">
                <a:solidFill>
                  <a:srgbClr val="0070C0"/>
                </a:solidFill>
              </a:rPr>
              <a:t>, Oliva, Torralba 19].</a:t>
            </a:r>
          </a:p>
          <a:p>
            <a:r>
              <a:rPr lang="en-US" dirty="0"/>
              <a:t>Lower layers of the network learn basic concepts, higher layers learn successively higher-level concepts.</a:t>
            </a:r>
          </a:p>
          <a:p>
            <a:r>
              <a:rPr lang="en-US" dirty="0"/>
              <a:t>Consistent with research on visual processing in mammalian brains </a:t>
            </a:r>
            <a:r>
              <a:rPr lang="en-US" dirty="0">
                <a:solidFill>
                  <a:srgbClr val="0070C0"/>
                </a:solidFill>
              </a:rPr>
              <a:t>[Hubel, Wiesel 1959].</a:t>
            </a:r>
          </a:p>
          <a:p>
            <a:r>
              <a:rPr lang="en-US" dirty="0">
                <a:solidFill>
                  <a:schemeClr val="tx2">
                    <a:lumMod val="75000"/>
                  </a:schemeClr>
                </a:solidFill>
              </a:rPr>
              <a:t>General thesis:  </a:t>
            </a:r>
            <a:r>
              <a:rPr lang="en-US" dirty="0"/>
              <a:t>Structure that is naturally present in concepts gets mirrored in its brain representation, in some way that facilitates both learning and recognition.</a:t>
            </a:r>
          </a:p>
          <a:p>
            <a:r>
              <a:rPr lang="en-US" dirty="0"/>
              <a:t>We approach this problem using our SNN-based methods.</a:t>
            </a:r>
          </a:p>
          <a:p>
            <a:endParaRPr lang="en-US" dirty="0"/>
          </a:p>
        </p:txBody>
      </p:sp>
    </p:spTree>
    <p:extLst>
      <p:ext uri="{BB962C8B-B14F-4D97-AF65-F5344CB8AC3E}">
        <p14:creationId xmlns:p14="http://schemas.microsoft.com/office/powerpoint/2010/main" val="7387675"/>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990600"/>
          </a:xfrm>
        </p:spPr>
        <p:txBody>
          <a:bodyPr>
            <a:normAutofit/>
          </a:bodyPr>
          <a:lstStyle/>
          <a:p>
            <a:r>
              <a:rPr lang="en-US" dirty="0"/>
              <a:t>Introduction</a:t>
            </a:r>
          </a:p>
        </p:txBody>
      </p:sp>
      <p:sp>
        <p:nvSpPr>
          <p:cNvPr id="3" name="Content Placeholder 2"/>
          <p:cNvSpPr>
            <a:spLocks noGrp="1"/>
          </p:cNvSpPr>
          <p:nvPr>
            <p:ph idx="1"/>
          </p:nvPr>
        </p:nvSpPr>
        <p:spPr>
          <a:xfrm>
            <a:off x="152400" y="1524000"/>
            <a:ext cx="8763000" cy="5105400"/>
          </a:xfrm>
        </p:spPr>
        <p:txBody>
          <a:bodyPr>
            <a:noAutofit/>
          </a:bodyPr>
          <a:lstStyle/>
          <a:p>
            <a:r>
              <a:rPr lang="en-US" dirty="0">
                <a:solidFill>
                  <a:schemeClr val="tx2">
                    <a:lumMod val="75000"/>
                  </a:schemeClr>
                </a:solidFill>
              </a:rPr>
              <a:t>Initial project:  Concept hierarchies, </a:t>
            </a:r>
            <a:r>
              <a:rPr lang="en-US" dirty="0"/>
              <a:t>in which concepts are built from lower-level concepts, etc.…</a:t>
            </a:r>
          </a:p>
          <a:p>
            <a:r>
              <a:rPr lang="en-US" dirty="0">
                <a:solidFill>
                  <a:schemeClr val="tx2">
                    <a:lumMod val="75000"/>
                  </a:schemeClr>
                </a:solidFill>
              </a:rPr>
              <a:t>Example:</a:t>
            </a:r>
            <a:r>
              <a:rPr lang="en-US" dirty="0"/>
              <a:t>  </a:t>
            </a:r>
            <a:r>
              <a:rPr lang="en-US" dirty="0">
                <a:solidFill>
                  <a:schemeClr val="tx2">
                    <a:lumMod val="75000"/>
                  </a:schemeClr>
                </a:solidFill>
              </a:rPr>
              <a:t>Human</a:t>
            </a:r>
            <a:r>
              <a:rPr lang="en-US" dirty="0"/>
              <a:t> consists of a body, a head, two legs,…; </a:t>
            </a:r>
            <a:r>
              <a:rPr lang="en-US" dirty="0">
                <a:solidFill>
                  <a:schemeClr val="tx2">
                    <a:lumMod val="75000"/>
                  </a:schemeClr>
                </a:solidFill>
              </a:rPr>
              <a:t>Head</a:t>
            </a:r>
            <a:r>
              <a:rPr lang="en-US" dirty="0"/>
              <a:t> consists of eyes, nose, mouth, etc.</a:t>
            </a:r>
          </a:p>
          <a:p>
            <a:endParaRPr lang="en-US" dirty="0"/>
          </a:p>
          <a:p>
            <a:pPr>
              <a:spcBef>
                <a:spcPts val="0"/>
              </a:spcBef>
              <a:buClrTx/>
              <a:buSzTx/>
              <a:defRPr/>
            </a:pPr>
            <a:r>
              <a:rPr lang="en-US" dirty="0">
                <a:solidFill>
                  <a:schemeClr val="tx2">
                    <a:lumMod val="75000"/>
                  </a:schemeClr>
                </a:solidFill>
              </a:rPr>
              <a:t>Simplifications:</a:t>
            </a:r>
          </a:p>
          <a:p>
            <a:pPr lvl="1">
              <a:spcBef>
                <a:spcPts val="0"/>
              </a:spcBef>
              <a:buClrTx/>
              <a:buSzTx/>
              <a:defRPr/>
            </a:pPr>
            <a:r>
              <a:rPr lang="en-US" sz="2200" dirty="0"/>
              <a:t>Ignore additional structure, e.g., arms and legs are positioned symmetrically.</a:t>
            </a:r>
          </a:p>
          <a:p>
            <a:pPr lvl="1">
              <a:spcBef>
                <a:spcPts val="0"/>
              </a:spcBef>
              <a:buClrTx/>
              <a:buSzTx/>
              <a:defRPr/>
            </a:pPr>
            <a:r>
              <a:rPr lang="en-US" sz="2200" dirty="0"/>
              <a:t>Our hierarchies are complete trees, with the same number of children for every concept</a:t>
            </a:r>
          </a:p>
          <a:p>
            <a:pPr lvl="1">
              <a:spcBef>
                <a:spcPts val="0"/>
              </a:spcBef>
              <a:buClrTx/>
              <a:buSzTx/>
              <a:defRPr/>
            </a:pPr>
            <a:r>
              <a:rPr lang="en-US" sz="2200" dirty="0"/>
              <a:t>We expect these restrictions can be weakened, but TBD.</a:t>
            </a:r>
          </a:p>
          <a:p>
            <a:endParaRPr lang="en-US" dirty="0"/>
          </a:p>
        </p:txBody>
      </p:sp>
    </p:spTree>
    <p:extLst>
      <p:ext uri="{BB962C8B-B14F-4D97-AF65-F5344CB8AC3E}">
        <p14:creationId xmlns:p14="http://schemas.microsoft.com/office/powerpoint/2010/main" val="349586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953000"/>
          </a:xfrm>
        </p:spPr>
        <p:txBody>
          <a:bodyPr>
            <a:normAutofit/>
          </a:bodyPr>
          <a:lstStyle/>
          <a:p>
            <a:pPr>
              <a:spcBef>
                <a:spcPts val="0"/>
              </a:spcBef>
              <a:buClrTx/>
              <a:buSzTx/>
              <a:defRPr/>
            </a:pPr>
            <a:r>
              <a:rPr lang="en-US" dirty="0"/>
              <a:t>Define </a:t>
            </a:r>
            <a:r>
              <a:rPr lang="en-US" dirty="0">
                <a:solidFill>
                  <a:schemeClr val="tx2">
                    <a:lumMod val="75000"/>
                  </a:schemeClr>
                </a:solidFill>
              </a:rPr>
              <a:t>concept hierarchies</a:t>
            </a:r>
            <a:r>
              <a:rPr lang="en-US" dirty="0"/>
              <a:t>, and a </a:t>
            </a:r>
            <a:r>
              <a:rPr lang="en-US" dirty="0">
                <a:solidFill>
                  <a:schemeClr val="tx2">
                    <a:lumMod val="75000"/>
                  </a:schemeClr>
                </a:solidFill>
              </a:rPr>
              <a:t>layered SNN model</a:t>
            </a:r>
            <a:r>
              <a:rPr lang="en-US" dirty="0"/>
              <a:t>.</a:t>
            </a:r>
          </a:p>
          <a:p>
            <a:pPr>
              <a:spcBef>
                <a:spcPts val="0"/>
              </a:spcBef>
              <a:buClrTx/>
              <a:buSzTx/>
              <a:defRPr/>
            </a:pPr>
            <a:r>
              <a:rPr lang="en-US" dirty="0"/>
              <a:t>Define what it means for a </a:t>
            </a:r>
            <a:r>
              <a:rPr lang="en-US" dirty="0">
                <a:solidFill>
                  <a:schemeClr val="tx2">
                    <a:lumMod val="75000"/>
                  </a:schemeClr>
                </a:solidFill>
              </a:rPr>
              <a:t>layered SNN to recognize a particular concept hierarchy</a:t>
            </a:r>
            <a:r>
              <a:rPr lang="en-US" dirty="0"/>
              <a:t>; notion is </a:t>
            </a:r>
            <a:r>
              <a:rPr lang="en-US" dirty="0">
                <a:solidFill>
                  <a:schemeClr val="tx2">
                    <a:lumMod val="75000"/>
                  </a:schemeClr>
                </a:solidFill>
              </a:rPr>
              <a:t>robust </a:t>
            </a:r>
            <a:r>
              <a:rPr lang="en-US" dirty="0"/>
              <a:t>to bounded noise.</a:t>
            </a:r>
          </a:p>
          <a:p>
            <a:pPr>
              <a:spcBef>
                <a:spcPts val="0"/>
              </a:spcBef>
              <a:buClrTx/>
              <a:buSzTx/>
              <a:defRPr/>
            </a:pPr>
            <a:r>
              <a:rPr lang="en-US" dirty="0"/>
              <a:t>Define what it means for a layered SNN to </a:t>
            </a:r>
            <a:r>
              <a:rPr lang="en-US" dirty="0">
                <a:solidFill>
                  <a:schemeClr val="tx2">
                    <a:lumMod val="75000"/>
                  </a:schemeClr>
                </a:solidFill>
              </a:rPr>
              <a:t>learn</a:t>
            </a:r>
            <a:r>
              <a:rPr lang="en-US" dirty="0"/>
              <a:t> a concept hierarchy.</a:t>
            </a:r>
          </a:p>
          <a:p>
            <a:pPr>
              <a:spcBef>
                <a:spcPts val="0"/>
              </a:spcBef>
              <a:buClrTx/>
              <a:buSzTx/>
              <a:defRPr/>
            </a:pPr>
            <a:r>
              <a:rPr lang="en-US" dirty="0"/>
              <a:t>Two </a:t>
            </a:r>
            <a:r>
              <a:rPr lang="en-US" dirty="0">
                <a:solidFill>
                  <a:schemeClr val="tx2">
                    <a:lumMod val="75000"/>
                  </a:schemeClr>
                </a:solidFill>
              </a:rPr>
              <a:t>algorithms (SNNs) </a:t>
            </a:r>
            <a:r>
              <a:rPr lang="en-US" dirty="0"/>
              <a:t>that can learn to recognize concept hierarchies (with/without noise during learning).</a:t>
            </a:r>
          </a:p>
          <a:p>
            <a:pPr>
              <a:spcBef>
                <a:spcPts val="0"/>
              </a:spcBef>
              <a:buClrTx/>
              <a:buSzTx/>
              <a:defRPr/>
            </a:pPr>
            <a:r>
              <a:rPr lang="en-US" dirty="0"/>
              <a:t>A preliminary </a:t>
            </a:r>
            <a:r>
              <a:rPr lang="en-US" dirty="0">
                <a:solidFill>
                  <a:schemeClr val="tx2">
                    <a:lumMod val="75000"/>
                  </a:schemeClr>
                </a:solidFill>
              </a:rPr>
              <a:t>lower bound </a:t>
            </a:r>
            <a:r>
              <a:rPr lang="en-US" dirty="0"/>
              <a:t>showing that, in order to recognize concepts with hierarchical depth 2, an SNN must have at least 2 layers.</a:t>
            </a:r>
          </a:p>
          <a:p>
            <a:endParaRPr lang="en-US" dirty="0"/>
          </a:p>
          <a:p>
            <a:endParaRPr lang="en-US" dirty="0"/>
          </a:p>
        </p:txBody>
      </p:sp>
      <p:sp>
        <p:nvSpPr>
          <p:cNvPr id="5" name="Title 1">
            <a:extLst>
              <a:ext uri="{FF2B5EF4-FFF2-40B4-BE49-F238E27FC236}">
                <a16:creationId xmlns:a16="http://schemas.microsoft.com/office/drawing/2014/main" id="{2D86A620-9E3A-446F-9067-C89A8C89A0A4}"/>
              </a:ext>
            </a:extLst>
          </p:cNvPr>
          <p:cNvSpPr>
            <a:spLocks noGrp="1"/>
          </p:cNvSpPr>
          <p:nvPr>
            <p:ph type="title"/>
          </p:nvPr>
        </p:nvSpPr>
        <p:spPr>
          <a:xfrm>
            <a:off x="381000" y="381000"/>
            <a:ext cx="8534400" cy="990600"/>
          </a:xfrm>
        </p:spPr>
        <p:txBody>
          <a:bodyPr>
            <a:normAutofit/>
          </a:bodyPr>
          <a:lstStyle/>
          <a:p>
            <a:r>
              <a:rPr lang="en-US" dirty="0"/>
              <a:t>What we do:</a:t>
            </a:r>
          </a:p>
        </p:txBody>
      </p:sp>
    </p:spTree>
    <p:extLst>
      <p:ext uri="{BB962C8B-B14F-4D97-AF65-F5344CB8AC3E}">
        <p14:creationId xmlns:p14="http://schemas.microsoft.com/office/powerpoint/2010/main" val="165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2. Data model:  Preliminaries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534400" cy="5181600"/>
              </a:xfrm>
            </p:spPr>
            <p:txBody>
              <a:bodyPr>
                <a:normAutofit/>
              </a:bodyPr>
              <a:lstStyle/>
              <a:p>
                <a:r>
                  <a:rPr lang="en-US" b="0" dirty="0">
                    <a:solidFill>
                      <a:schemeClr val="tx2">
                        <a:lumMod val="75000"/>
                      </a:schemeClr>
                    </a:solidFill>
                  </a:rPr>
                  <a:t>General constants: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e>
                      <m:sub>
                        <m:r>
                          <a:rPr lang="en-US" b="0" i="1" smtClean="0">
                            <a:latin typeface="Cambria Math"/>
                          </a:rPr>
                          <m:t>𝑚𝑎𝑥</m:t>
                        </m:r>
                      </m:sub>
                    </m:sSub>
                  </m:oMath>
                </a14:m>
                <a:r>
                  <a:rPr lang="en-US" b="0" i="0" dirty="0">
                    <a:latin typeface="+mj-lt"/>
                  </a:rPr>
                  <a:t>, the maximum level </a:t>
                </a:r>
                <a:r>
                  <a:rPr lang="en-US" dirty="0"/>
                  <a:t>number for the concepts we consider.</a:t>
                </a:r>
                <a:endParaRPr lang="en-US" b="0" dirty="0"/>
              </a:p>
              <a:p>
                <a:pPr lvl="1"/>
                <a14:m>
                  <m:oMath xmlns:m="http://schemas.openxmlformats.org/officeDocument/2006/math">
                    <m:r>
                      <a:rPr lang="en-US" i="1" dirty="0" smtClean="0">
                        <a:latin typeface="Cambria Math" panose="02040503050406030204" pitchFamily="18" charset="0"/>
                      </a:rPr>
                      <m:t>𝑛</m:t>
                    </m:r>
                    <m:r>
                      <a:rPr lang="en-US" b="0" i="1" dirty="0" smtClean="0">
                        <a:latin typeface="Cambria Math" panose="02040503050406030204" pitchFamily="18" charset="0"/>
                      </a:rPr>
                      <m:t>,</m:t>
                    </m:r>
                  </m:oMath>
                </a14:m>
                <a:r>
                  <a:rPr lang="en-US" dirty="0"/>
                  <a:t> the total number of lowest-level concepts, for all possible concept hierarchies.</a:t>
                </a:r>
                <a:endParaRPr lang="en-US" b="0" dirty="0"/>
              </a:p>
              <a:p>
                <a:pPr lvl="1"/>
                <a14:m>
                  <m:oMath xmlns:m="http://schemas.openxmlformats.org/officeDocument/2006/math">
                    <m:r>
                      <a:rPr lang="en-US" b="0" i="1" smtClean="0">
                        <a:latin typeface="Cambria Math"/>
                      </a:rPr>
                      <m:t>𝑘</m:t>
                    </m:r>
                    <m:r>
                      <a:rPr lang="en-US" b="0" i="0" smtClean="0">
                        <a:latin typeface="Cambria Math" panose="02040503050406030204" pitchFamily="18" charset="0"/>
                      </a:rPr>
                      <m:t>,</m:t>
                    </m:r>
                  </m:oMath>
                </a14:m>
                <a:r>
                  <a:rPr lang="en-US" b="0" dirty="0"/>
                  <a:t> the number of top-level concepts in a concept hierarchy, also the number of children for each non-leaf concept.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dirty="0"/>
                  <a:t> lower and upper thresholds for noisy recognition.</a:t>
                </a:r>
              </a:p>
              <a:p>
                <a:pPr lvl="1"/>
                <a:endParaRPr lang="en-US" b="0" dirty="0"/>
              </a:p>
              <a:p>
                <a:r>
                  <a:rPr lang="en-US" dirty="0"/>
                  <a:t>Universal set </a:t>
                </a:r>
                <a:r>
                  <a:rPr lang="en-US" i="1" dirty="0"/>
                  <a:t>D</a:t>
                </a:r>
                <a:r>
                  <a:rPr lang="en-US" dirty="0"/>
                  <a:t> of all possible concepts, partitioned into levels,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𝑙𝑚𝑎𝑥</m:t>
                        </m:r>
                      </m:sub>
                    </m:sSub>
                  </m:oMath>
                </a14:m>
                <a:r>
                  <a:rPr lang="en-US" dirty="0"/>
                  <a:t>.</a:t>
                </a:r>
              </a:p>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endParaRPr lang="en-US" b="0" dirty="0"/>
              </a:p>
              <a:p>
                <a:endParaRPr lang="en-US" dirty="0"/>
              </a:p>
              <a:p>
                <a:endParaRPr lang="en-US" b="0" dirty="0"/>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534400" cy="5181600"/>
              </a:xfrm>
              <a:blipFill>
                <a:blip r:embed="rId3"/>
                <a:stretch>
                  <a:fillRect l="-643" t="-824"/>
                </a:stretch>
              </a:blipFill>
            </p:spPr>
            <p:txBody>
              <a:bodyPr/>
              <a:lstStyle/>
              <a:p>
                <a:r>
                  <a:rPr lang="en-US">
                    <a:noFill/>
                  </a:rPr>
                  <a:t> </a:t>
                </a:r>
              </a:p>
            </p:txBody>
          </p:sp>
        </mc:Fallback>
      </mc:AlternateContent>
    </p:spTree>
    <p:extLst>
      <p:ext uri="{BB962C8B-B14F-4D97-AF65-F5344CB8AC3E}">
        <p14:creationId xmlns:p14="http://schemas.microsoft.com/office/powerpoint/2010/main" val="312707641"/>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dirty="0"/>
              <a:t>Spiking Neural Networks</a:t>
            </a:r>
          </a:p>
        </p:txBody>
      </p:sp>
      <p:sp>
        <p:nvSpPr>
          <p:cNvPr id="3" name="Content Placeholder 2"/>
          <p:cNvSpPr>
            <a:spLocks noGrp="1"/>
          </p:cNvSpPr>
          <p:nvPr>
            <p:ph idx="1"/>
          </p:nvPr>
        </p:nvSpPr>
        <p:spPr>
          <a:xfrm>
            <a:off x="228600" y="1600200"/>
            <a:ext cx="8763000" cy="4572000"/>
          </a:xfrm>
        </p:spPr>
        <p:txBody>
          <a:bodyPr>
            <a:normAutofit/>
          </a:bodyPr>
          <a:lstStyle/>
          <a:p>
            <a:r>
              <a:rPr lang="en-US" dirty="0"/>
              <a:t>Have bio-plausible features, but simple enough to study theoretically.</a:t>
            </a:r>
            <a:endParaRPr lang="en-US" dirty="0">
              <a:solidFill>
                <a:schemeClr val="tx2">
                  <a:lumMod val="75000"/>
                </a:schemeClr>
              </a:solidFill>
            </a:endParaRPr>
          </a:p>
          <a:p>
            <a:r>
              <a:rPr lang="en-US" dirty="0"/>
              <a:t>Each neuron fires in discrete spikes, in response to incoming membrane potential.</a:t>
            </a:r>
          </a:p>
          <a:p>
            <a:r>
              <a:rPr lang="en-US" dirty="0"/>
              <a:t>Potential is induced by spikes from neighboring neurons; influence can be excitatory or inhibitory.</a:t>
            </a:r>
          </a:p>
        </p:txBody>
      </p:sp>
      <p:pic>
        <p:nvPicPr>
          <p:cNvPr id="4" name="Content Placeholder 3">
            <a:extLst>
              <a:ext uri="{FF2B5EF4-FFF2-40B4-BE49-F238E27FC236}">
                <a16:creationId xmlns:a16="http://schemas.microsoft.com/office/drawing/2014/main" id="{F925E7FE-B648-4E2E-B0C3-BE77DDC94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448" y="3997124"/>
            <a:ext cx="3378200" cy="2895600"/>
          </a:xfrm>
          <a:prstGeom prst="rect">
            <a:avLst/>
          </a:prstGeom>
        </p:spPr>
      </p:pic>
      <p:sp>
        <p:nvSpPr>
          <p:cNvPr id="5" name="Content Placeholder 2">
            <a:extLst>
              <a:ext uri="{FF2B5EF4-FFF2-40B4-BE49-F238E27FC236}">
                <a16:creationId xmlns:a16="http://schemas.microsoft.com/office/drawing/2014/main" id="{A8583ED9-44D6-4E74-B506-B5C834A4DC44}"/>
              </a:ext>
            </a:extLst>
          </p:cNvPr>
          <p:cNvSpPr txBox="1">
            <a:spLocks/>
          </p:cNvSpPr>
          <p:nvPr/>
        </p:nvSpPr>
        <p:spPr>
          <a:xfrm>
            <a:off x="235352" y="4419600"/>
            <a:ext cx="5479648" cy="1905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Our model:  </a:t>
            </a:r>
            <a:r>
              <a:rPr lang="en-US" dirty="0"/>
              <a:t>Neurons operate in synchronous rounds, fire stochastically.</a:t>
            </a:r>
          </a:p>
          <a:p>
            <a:endParaRPr lang="en-US" dirty="0"/>
          </a:p>
        </p:txBody>
      </p:sp>
    </p:spTree>
    <p:extLst>
      <p:ext uri="{BB962C8B-B14F-4D97-AF65-F5344CB8AC3E}">
        <p14:creationId xmlns:p14="http://schemas.microsoft.com/office/powerpoint/2010/main" val="24855584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12108"/>
          </a:xfrm>
        </p:spPr>
        <p:txBody>
          <a:bodyPr/>
          <a:lstStyle/>
          <a:p>
            <a:r>
              <a:rPr lang="en-US" dirty="0"/>
              <a:t>Concept hierarchies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0737" y="1393108"/>
                <a:ext cx="8366063" cy="5083892"/>
              </a:xfrm>
            </p:spPr>
            <p:txBody>
              <a:bodyPr/>
              <a:lstStyle/>
              <a:p>
                <a:r>
                  <a:rPr lang="en-US" dirty="0"/>
                  <a:t>A </a:t>
                </a:r>
                <a:r>
                  <a:rPr lang="en-US" dirty="0">
                    <a:solidFill>
                      <a:schemeClr val="tx2">
                        <a:lumMod val="75000"/>
                      </a:schemeClr>
                    </a:solidFill>
                  </a:rPr>
                  <a:t>concept hierarchy </a:t>
                </a:r>
                <a:r>
                  <a:rPr lang="en-US" b="1" i="1" dirty="0">
                    <a:solidFill>
                      <a:schemeClr val="tx2">
                        <a:lumMod val="75000"/>
                      </a:schemeClr>
                    </a:solidFill>
                  </a:rPr>
                  <a:t>C</a:t>
                </a:r>
                <a:r>
                  <a:rPr lang="en-US" dirty="0"/>
                  <a:t> </a:t>
                </a:r>
                <a:r>
                  <a:rPr lang="en-US" b="0" dirty="0"/>
                  <a:t>consists of a set </a:t>
                </a:r>
                <a14:m>
                  <m:oMath xmlns:m="http://schemas.openxmlformats.org/officeDocument/2006/math">
                    <m:r>
                      <a:rPr lang="en-US" i="1">
                        <a:latin typeface="Cambria Math"/>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i="1">
                        <a:latin typeface="Cambria Math"/>
                      </a:rPr>
                      <m:t> </m:t>
                    </m:r>
                  </m:oMath>
                </a14:m>
                <a:r>
                  <a:rPr lang="en-US" b="0" dirty="0"/>
                  <a:t>of concepts arranged into a forest.</a:t>
                </a:r>
              </a:p>
              <a:p>
                <a:r>
                  <a:rPr lang="en-US" b="0" dirty="0"/>
                  <a:t>Levels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a:rPr>
                          <m:t>𝑙</m:t>
                        </m:r>
                      </m:e>
                      <m:sub>
                        <m:r>
                          <a:rPr lang="en-US" b="0" i="1" smtClean="0">
                            <a:latin typeface="Cambria Math"/>
                          </a:rPr>
                          <m:t>𝑚𝑎𝑥</m:t>
                        </m:r>
                      </m:sub>
                    </m:sSub>
                  </m:oMath>
                </a14:m>
                <a:r>
                  <a:rPr lang="en-US" b="0" dirty="0"/>
                  <a:t>.</a:t>
                </a:r>
              </a:p>
              <a:p>
                <a14:m>
                  <m:oMath xmlns:m="http://schemas.openxmlformats.org/officeDocument/2006/math">
                    <m:r>
                      <a:rPr lang="en-US" b="0" i="1" smtClean="0">
                        <a:latin typeface="Cambria Math" panose="02040503050406030204" pitchFamily="18" charset="0"/>
                      </a:rPr>
                      <m:t>𝑘</m:t>
                    </m:r>
                  </m:oMath>
                </a14:m>
                <a:r>
                  <a:rPr lang="en-US" dirty="0"/>
                  <a:t> top-level concepts, and uniform degree </a:t>
                </a:r>
                <a14:m>
                  <m:oMath xmlns:m="http://schemas.openxmlformats.org/officeDocument/2006/math">
                    <m:r>
                      <a:rPr lang="en-US" b="0" i="1" smtClean="0">
                        <a:latin typeface="Cambria Math"/>
                      </a:rPr>
                      <m:t>𝑘</m:t>
                    </m:r>
                  </m:oMath>
                </a14:m>
                <a:r>
                  <a:rPr lang="en-US" b="0" dirty="0"/>
                  <a:t>.</a:t>
                </a:r>
              </a:p>
              <a:p>
                <a:r>
                  <a:rPr lang="en-US" dirty="0"/>
                  <a:t>For concept </a:t>
                </a:r>
                <a14:m>
                  <m:oMath xmlns:m="http://schemas.openxmlformats.org/officeDocument/2006/math">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𝐶</m:t>
                        </m:r>
                      </m:e>
                      <m:sub>
                        <m:r>
                          <a:rPr lang="en-US" i="1">
                            <a:latin typeface="Cambria Math"/>
                          </a:rPr>
                          <m:t>ℓ</m:t>
                        </m:r>
                      </m:sub>
                    </m:sSub>
                    <m:r>
                      <a:rPr lang="en-US" i="1">
                        <a:latin typeface="Cambria Math"/>
                      </a:rPr>
                      <m:t>,</m:t>
                    </m:r>
                  </m:oMath>
                </a14:m>
                <a:r>
                  <a:rPr lang="en-US" dirty="0"/>
                  <a:t> define </a:t>
                </a:r>
                <a14:m>
                  <m:oMath xmlns:m="http://schemas.openxmlformats.org/officeDocument/2006/math">
                    <m:r>
                      <a:rPr lang="en-US" i="1" smtClean="0">
                        <a:solidFill>
                          <a:schemeClr val="tx2">
                            <a:lumMod val="75000"/>
                          </a:schemeClr>
                        </a:solidFill>
                        <a:latin typeface="Cambria Math"/>
                      </a:rPr>
                      <m:t>𝑐h𝑖𝑙𝑑𝑟𝑒𝑛</m:t>
                    </m:r>
                    <m:d>
                      <m:dPr>
                        <m:ctrlPr>
                          <a:rPr lang="en-US" i="1">
                            <a:solidFill>
                              <a:schemeClr val="tx2">
                                <a:lumMod val="75000"/>
                              </a:schemeClr>
                            </a:solidFill>
                            <a:latin typeface="Cambria Math" panose="02040503050406030204" pitchFamily="18" charset="0"/>
                          </a:rPr>
                        </m:ctrlPr>
                      </m:dPr>
                      <m:e>
                        <m:r>
                          <a:rPr lang="en-US" i="1">
                            <a:solidFill>
                              <a:schemeClr val="tx2">
                                <a:lumMod val="75000"/>
                              </a:schemeClr>
                            </a:solidFill>
                            <a:latin typeface="Cambria Math"/>
                          </a:rPr>
                          <m:t>𝑐</m:t>
                        </m:r>
                      </m:e>
                    </m:d>
                    <m:r>
                      <a:rPr lang="en-US" i="1">
                        <a:solidFill>
                          <a:schemeClr val="tx2">
                            <a:lumMod val="75000"/>
                          </a:schemeClr>
                        </a:solidFill>
                        <a:latin typeface="Cambria Math"/>
                      </a:rPr>
                      <m:t>,  </m:t>
                    </m:r>
                    <m:r>
                      <a:rPr lang="en-US" i="1">
                        <a:solidFill>
                          <a:schemeClr val="tx2">
                            <a:lumMod val="75000"/>
                          </a:schemeClr>
                        </a:solidFill>
                        <a:latin typeface="Cambria Math"/>
                      </a:rPr>
                      <m:t>𝑑𝑒𝑠𝑐𝑒𝑛𝑑𝑎𝑛𝑡𝑠</m:t>
                    </m:r>
                    <m:d>
                      <m:dPr>
                        <m:ctrlPr>
                          <a:rPr lang="en-US" i="1">
                            <a:solidFill>
                              <a:schemeClr val="tx2">
                                <a:lumMod val="75000"/>
                              </a:schemeClr>
                            </a:solidFill>
                            <a:latin typeface="Cambria Math" panose="02040503050406030204" pitchFamily="18" charset="0"/>
                          </a:rPr>
                        </m:ctrlPr>
                      </m:dPr>
                      <m:e>
                        <m:r>
                          <a:rPr lang="en-US" i="1">
                            <a:solidFill>
                              <a:schemeClr val="tx2">
                                <a:lumMod val="75000"/>
                              </a:schemeClr>
                            </a:solidFill>
                            <a:latin typeface="Cambria Math"/>
                          </a:rPr>
                          <m:t>𝑐</m:t>
                        </m:r>
                      </m:e>
                    </m:d>
                    <m:r>
                      <a:rPr lang="en-US" i="1">
                        <a:solidFill>
                          <a:schemeClr val="tx2">
                            <a:lumMod val="75000"/>
                          </a:schemeClr>
                        </a:solidFill>
                        <a:latin typeface="Cambria Math"/>
                      </a:rPr>
                      <m:t>.</m:t>
                    </m:r>
                  </m:oMath>
                </a14:m>
                <a:endParaRPr lang="en-US" i="1" dirty="0">
                  <a:solidFill>
                    <a:schemeClr val="tx2">
                      <a:lumMod val="75000"/>
                    </a:schemeClr>
                  </a:solidFill>
                  <a:latin typeface="Cambria Math"/>
                </a:endParaRPr>
              </a:p>
              <a:p>
                <a14:m>
                  <m:oMath xmlns:m="http://schemas.openxmlformats.org/officeDocument/2006/math">
                    <m:r>
                      <a:rPr lang="en-US" i="1" smtClean="0">
                        <a:solidFill>
                          <a:schemeClr val="tx2">
                            <a:lumMod val="75000"/>
                          </a:schemeClr>
                        </a:solidFill>
                        <a:latin typeface="Cambria Math"/>
                      </a:rPr>
                      <m:t>𝑙𝑒𝑎𝑣𝑒𝑠</m:t>
                    </m:r>
                    <m:d>
                      <m:dPr>
                        <m:ctrlPr>
                          <a:rPr lang="en-US" i="1">
                            <a:solidFill>
                              <a:schemeClr val="tx2">
                                <a:lumMod val="75000"/>
                              </a:schemeClr>
                            </a:solidFill>
                            <a:latin typeface="Cambria Math" panose="02040503050406030204" pitchFamily="18" charset="0"/>
                          </a:rPr>
                        </m:ctrlPr>
                      </m:dPr>
                      <m:e>
                        <m:r>
                          <a:rPr lang="en-US" i="1">
                            <a:solidFill>
                              <a:schemeClr val="tx2">
                                <a:lumMod val="75000"/>
                              </a:schemeClr>
                            </a:solidFill>
                            <a:latin typeface="Cambria Math"/>
                          </a:rPr>
                          <m:t>𝑐</m:t>
                        </m:r>
                      </m:e>
                    </m:d>
                    <m:r>
                      <a:rPr lang="en-US" i="1">
                        <a:latin typeface="Cambria Math"/>
                      </a:rPr>
                      <m:t>= </m:t>
                    </m:r>
                  </m:oMath>
                </a14:m>
                <a:r>
                  <a:rPr lang="en-US" dirty="0"/>
                  <a:t>level </a:t>
                </a:r>
                <a14:m>
                  <m:oMath xmlns:m="http://schemas.openxmlformats.org/officeDocument/2006/math">
                    <m:r>
                      <a:rPr lang="en-US" i="1">
                        <a:latin typeface="Cambria Math"/>
                      </a:rPr>
                      <m:t>0</m:t>
                    </m:r>
                  </m:oMath>
                </a14:m>
                <a:r>
                  <a:rPr lang="en-US" dirty="0"/>
                  <a:t> descendants of </a:t>
                </a:r>
                <a14:m>
                  <m:oMath xmlns:m="http://schemas.openxmlformats.org/officeDocument/2006/math">
                    <m:r>
                      <a:rPr lang="en-US" i="1">
                        <a:latin typeface="Cambria Math"/>
                      </a:rPr>
                      <m:t>𝑐</m:t>
                    </m:r>
                  </m:oMath>
                </a14:m>
                <a:r>
                  <a:rPr lang="en-US" dirty="0"/>
                  <a:t>.</a:t>
                </a:r>
              </a:p>
              <a:p>
                <a:endParaRPr lang="en-US" dirty="0"/>
              </a:p>
              <a:p>
                <a:endParaRPr lang="en-US" b="0" dirty="0"/>
              </a:p>
              <a:p>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0737" y="1393108"/>
                <a:ext cx="8366063" cy="5083892"/>
              </a:xfrm>
              <a:blipFill>
                <a:blip r:embed="rId3"/>
                <a:stretch>
                  <a:fillRect l="-656" t="-839"/>
                </a:stretch>
              </a:blipFill>
            </p:spPr>
            <p:txBody>
              <a:bodyPr/>
              <a:lstStyle/>
              <a:p>
                <a:r>
                  <a:rPr lang="en-US">
                    <a:noFill/>
                  </a:rPr>
                  <a:t> </a:t>
                </a:r>
              </a:p>
            </p:txBody>
          </p:sp>
        </mc:Fallback>
      </mc:AlternateContent>
      <p:grpSp>
        <p:nvGrpSpPr>
          <p:cNvPr id="5" name="Group 4"/>
          <p:cNvGrpSpPr/>
          <p:nvPr/>
        </p:nvGrpSpPr>
        <p:grpSpPr>
          <a:xfrm>
            <a:off x="656628" y="4623005"/>
            <a:ext cx="8279379" cy="1726790"/>
            <a:chOff x="656628" y="4623005"/>
            <a:chExt cx="8279379" cy="1726790"/>
          </a:xfrm>
        </p:grpSpPr>
        <p:cxnSp>
          <p:nvCxnSpPr>
            <p:cNvPr id="96" name="Straight Connector 95"/>
            <p:cNvCxnSpPr>
              <a:stCxn id="4" idx="3"/>
              <a:endCxn id="9" idx="0"/>
            </p:cNvCxnSpPr>
            <p:nvPr/>
          </p:nvCxnSpPr>
          <p:spPr>
            <a:xfrm flipH="1">
              <a:off x="1695566" y="4818127"/>
              <a:ext cx="218503"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99" name="Straight Connector 98"/>
            <p:cNvCxnSpPr>
              <a:stCxn id="4" idx="4"/>
              <a:endCxn id="7" idx="0"/>
            </p:cNvCxnSpPr>
            <p:nvPr/>
          </p:nvCxnSpPr>
          <p:spPr>
            <a:xfrm>
              <a:off x="1993791" y="4851605"/>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0" name="Straight Connector 99"/>
            <p:cNvCxnSpPr>
              <a:stCxn id="4" idx="5"/>
              <a:endCxn id="8" idx="0"/>
            </p:cNvCxnSpPr>
            <p:nvPr/>
          </p:nvCxnSpPr>
          <p:spPr>
            <a:xfrm>
              <a:off x="2073512" y="4818127"/>
              <a:ext cx="235477" cy="262078"/>
            </a:xfrm>
            <a:prstGeom prst="line">
              <a:avLst/>
            </a:prstGeom>
          </p:spPr>
          <p:style>
            <a:lnRef idx="2">
              <a:schemeClr val="accent6"/>
            </a:lnRef>
            <a:fillRef idx="0">
              <a:schemeClr val="accent6"/>
            </a:fillRef>
            <a:effectRef idx="1">
              <a:schemeClr val="accent6"/>
            </a:effectRef>
            <a:fontRef idx="minor">
              <a:schemeClr val="tx1"/>
            </a:fontRef>
          </p:style>
        </p:cxnSp>
        <p:grpSp>
          <p:nvGrpSpPr>
            <p:cNvPr id="162" name="Group 161"/>
            <p:cNvGrpSpPr/>
            <p:nvPr/>
          </p:nvGrpSpPr>
          <p:grpSpPr>
            <a:xfrm>
              <a:off x="656628" y="4623005"/>
              <a:ext cx="8279379" cy="1726790"/>
              <a:chOff x="336754" y="3848100"/>
              <a:chExt cx="8393679" cy="1726790"/>
            </a:xfrm>
          </p:grpSpPr>
          <p:grpSp>
            <p:nvGrpSpPr>
              <p:cNvPr id="161" name="Group 160"/>
              <p:cNvGrpSpPr/>
              <p:nvPr/>
            </p:nvGrpSpPr>
            <p:grpSpPr>
              <a:xfrm>
                <a:off x="336754" y="3848100"/>
                <a:ext cx="2729684" cy="1726790"/>
                <a:chOff x="336754" y="3848100"/>
                <a:chExt cx="2729684" cy="1726790"/>
              </a:xfrm>
            </p:grpSpPr>
            <p:grpSp>
              <p:nvGrpSpPr>
                <p:cNvPr id="55" name="Group 54"/>
                <p:cNvGrpSpPr/>
                <p:nvPr/>
              </p:nvGrpSpPr>
              <p:grpSpPr>
                <a:xfrm>
                  <a:off x="1275734" y="3848100"/>
                  <a:ext cx="850491" cy="685800"/>
                  <a:chOff x="5336458" y="2514600"/>
                  <a:chExt cx="850491" cy="685800"/>
                </a:xfrm>
              </p:grpSpPr>
              <p:sp>
                <p:nvSpPr>
                  <p:cNvPr id="4" name="Oval 3"/>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336458" y="2971800"/>
                    <a:ext cx="850491" cy="228600"/>
                    <a:chOff x="5336458" y="2971800"/>
                    <a:chExt cx="850491" cy="228600"/>
                  </a:xfrm>
                </p:grpSpPr>
                <p:sp>
                  <p:nvSpPr>
                    <p:cNvPr id="7" name="Oval 6"/>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p:cNvGrpSpPr/>
                <p:nvPr/>
              </p:nvGrpSpPr>
              <p:grpSpPr>
                <a:xfrm>
                  <a:off x="336754" y="5338916"/>
                  <a:ext cx="2729684" cy="235974"/>
                  <a:chOff x="336754" y="5338916"/>
                  <a:chExt cx="2729684" cy="235974"/>
                </a:xfrm>
              </p:grpSpPr>
              <p:grpSp>
                <p:nvGrpSpPr>
                  <p:cNvPr id="43" name="Group 42"/>
                  <p:cNvGrpSpPr/>
                  <p:nvPr/>
                </p:nvGrpSpPr>
                <p:grpSpPr>
                  <a:xfrm>
                    <a:off x="336754" y="5338916"/>
                    <a:ext cx="850491" cy="228600"/>
                    <a:chOff x="5336458" y="2971800"/>
                    <a:chExt cx="850491" cy="228600"/>
                  </a:xfrm>
                </p:grpSpPr>
                <p:sp>
                  <p:nvSpPr>
                    <p:cNvPr id="44" name="Oval 43"/>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1284338" y="5338916"/>
                    <a:ext cx="850491" cy="228600"/>
                    <a:chOff x="5336458" y="2971800"/>
                    <a:chExt cx="850491" cy="228600"/>
                  </a:xfrm>
                </p:grpSpPr>
                <p:sp>
                  <p:nvSpPr>
                    <p:cNvPr id="48" name="Oval 47"/>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2215947" y="5346290"/>
                    <a:ext cx="850491" cy="228600"/>
                    <a:chOff x="5336458" y="2971800"/>
                    <a:chExt cx="850491" cy="228600"/>
                  </a:xfrm>
                </p:grpSpPr>
                <p:sp>
                  <p:nvSpPr>
                    <p:cNvPr id="52" name="Oval 51"/>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3" name="Group 122"/>
                <p:cNvGrpSpPr/>
                <p:nvPr/>
              </p:nvGrpSpPr>
              <p:grpSpPr>
                <a:xfrm>
                  <a:off x="451054" y="4500422"/>
                  <a:ext cx="1019802" cy="838494"/>
                  <a:chOff x="451054" y="4500422"/>
                  <a:chExt cx="1019802" cy="838494"/>
                </a:xfrm>
              </p:grpSpPr>
              <p:cxnSp>
                <p:nvCxnSpPr>
                  <p:cNvPr id="113" name="Straight Connector 112"/>
                  <p:cNvCxnSpPr>
                    <a:stCxn id="9" idx="3"/>
                    <a:endCxn id="46" idx="0"/>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7" name="Straight Connector 116"/>
                  <p:cNvCxnSpPr>
                    <a:stCxn id="9" idx="4"/>
                    <a:endCxn id="44" idx="0"/>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18" name="Straight Connector 117"/>
                  <p:cNvCxnSpPr>
                    <a:stCxn id="9" idx="5"/>
                    <a:endCxn id="45" idx="0"/>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32" name="Group 131"/>
                <p:cNvGrpSpPr/>
                <p:nvPr/>
              </p:nvGrpSpPr>
              <p:grpSpPr>
                <a:xfrm flipH="1">
                  <a:off x="1952004" y="4496735"/>
                  <a:ext cx="1019802" cy="838494"/>
                  <a:chOff x="451054" y="4500422"/>
                  <a:chExt cx="1019802" cy="838494"/>
                </a:xfrm>
              </p:grpSpPr>
              <p:cxnSp>
                <p:nvCxnSpPr>
                  <p:cNvPr id="133" name="Straight Connector 132"/>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34" name="Straight Connector 133"/>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35" name="Straight Connector 134"/>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44" name="Group 143"/>
                <p:cNvGrpSpPr/>
                <p:nvPr/>
              </p:nvGrpSpPr>
              <p:grpSpPr>
                <a:xfrm>
                  <a:off x="1398638" y="4516226"/>
                  <a:ext cx="621891" cy="822690"/>
                  <a:chOff x="1065276" y="4500422"/>
                  <a:chExt cx="621891" cy="822690"/>
                </a:xfrm>
              </p:grpSpPr>
              <p:cxnSp>
                <p:nvCxnSpPr>
                  <p:cNvPr id="145" name="Straight Connector 144"/>
                  <p:cNvCxnSpPr>
                    <a:endCxn id="50" idx="0"/>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6" name="Straight Connector 145"/>
                  <p:cNvCxnSpPr>
                    <a:endCxn id="48" idx="0"/>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47" name="Straight Connector 146"/>
                  <p:cNvCxnSpPr>
                    <a:endCxn id="49" idx="0"/>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159" name="Group 158"/>
              <p:cNvGrpSpPr/>
              <p:nvPr/>
            </p:nvGrpSpPr>
            <p:grpSpPr>
              <a:xfrm>
                <a:off x="6000749" y="3848100"/>
                <a:ext cx="2729684" cy="1726790"/>
                <a:chOff x="6000749" y="3848100"/>
                <a:chExt cx="2729684" cy="1726790"/>
              </a:xfrm>
            </p:grpSpPr>
            <p:grpSp>
              <p:nvGrpSpPr>
                <p:cNvPr id="62" name="Group 61"/>
                <p:cNvGrpSpPr/>
                <p:nvPr/>
              </p:nvGrpSpPr>
              <p:grpSpPr>
                <a:xfrm>
                  <a:off x="6948333" y="3848100"/>
                  <a:ext cx="850491" cy="685800"/>
                  <a:chOff x="5336458" y="2514600"/>
                  <a:chExt cx="850491" cy="685800"/>
                </a:xfrm>
              </p:grpSpPr>
              <p:sp>
                <p:nvSpPr>
                  <p:cNvPr id="63" name="Oval 62"/>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5336458" y="2971800"/>
                    <a:ext cx="850491" cy="228600"/>
                    <a:chOff x="5336458" y="2971800"/>
                    <a:chExt cx="850491" cy="228600"/>
                  </a:xfrm>
                </p:grpSpPr>
                <p:sp>
                  <p:nvSpPr>
                    <p:cNvPr id="65" name="Oval 64"/>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 name="Group 81"/>
                <p:cNvGrpSpPr/>
                <p:nvPr/>
              </p:nvGrpSpPr>
              <p:grpSpPr>
                <a:xfrm>
                  <a:off x="6000749" y="5338916"/>
                  <a:ext cx="2729684" cy="235974"/>
                  <a:chOff x="336754" y="5338916"/>
                  <a:chExt cx="2729684" cy="235974"/>
                </a:xfrm>
              </p:grpSpPr>
              <p:grpSp>
                <p:nvGrpSpPr>
                  <p:cNvPr id="83" name="Group 82"/>
                  <p:cNvGrpSpPr/>
                  <p:nvPr/>
                </p:nvGrpSpPr>
                <p:grpSpPr>
                  <a:xfrm>
                    <a:off x="336754" y="5338916"/>
                    <a:ext cx="850491" cy="228600"/>
                    <a:chOff x="5336458" y="2971800"/>
                    <a:chExt cx="850491" cy="228600"/>
                  </a:xfrm>
                </p:grpSpPr>
                <p:sp>
                  <p:nvSpPr>
                    <p:cNvPr id="92" name="Oval 91"/>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284338" y="5338916"/>
                    <a:ext cx="850491" cy="228600"/>
                    <a:chOff x="5336458" y="2971800"/>
                    <a:chExt cx="850491" cy="228600"/>
                  </a:xfrm>
                </p:grpSpPr>
                <p:sp>
                  <p:nvSpPr>
                    <p:cNvPr id="89" name="Oval 88"/>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215947" y="5346290"/>
                    <a:ext cx="850491" cy="228600"/>
                    <a:chOff x="5336458" y="2971800"/>
                    <a:chExt cx="850491" cy="228600"/>
                  </a:xfrm>
                </p:grpSpPr>
                <p:sp>
                  <p:nvSpPr>
                    <p:cNvPr id="86" name="Oval 85"/>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1" name="Group 110"/>
                <p:cNvGrpSpPr/>
                <p:nvPr/>
              </p:nvGrpSpPr>
              <p:grpSpPr>
                <a:xfrm>
                  <a:off x="7052652" y="4064583"/>
                  <a:ext cx="621891" cy="262078"/>
                  <a:chOff x="1542434" y="4195622"/>
                  <a:chExt cx="621891" cy="262078"/>
                </a:xfrm>
              </p:grpSpPr>
              <p:cxnSp>
                <p:nvCxnSpPr>
                  <p:cNvPr id="105" name="Straight Connector 104"/>
                  <p:cNvCxnSpPr/>
                  <p:nvPr/>
                </p:nvCxnSpPr>
                <p:spPr>
                  <a:xfrm flipH="1">
                    <a:off x="1542434" y="4195622"/>
                    <a:ext cx="221520"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6" name="Straight Connector 105"/>
                  <p:cNvCxnSpPr/>
                  <p:nvPr/>
                </p:nvCxnSpPr>
                <p:spPr>
                  <a:xfrm>
                    <a:off x="1844776" y="42291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7" name="Straight Connector 106"/>
                  <p:cNvCxnSpPr/>
                  <p:nvPr/>
                </p:nvCxnSpPr>
                <p:spPr>
                  <a:xfrm>
                    <a:off x="1925598" y="4195622"/>
                    <a:ext cx="238727" cy="262078"/>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28" name="Group 127"/>
                <p:cNvGrpSpPr/>
                <p:nvPr/>
              </p:nvGrpSpPr>
              <p:grpSpPr>
                <a:xfrm>
                  <a:off x="6112739" y="4517161"/>
                  <a:ext cx="1019802" cy="838494"/>
                  <a:chOff x="451054" y="4500422"/>
                  <a:chExt cx="1019802" cy="838494"/>
                </a:xfrm>
              </p:grpSpPr>
              <p:cxnSp>
                <p:nvCxnSpPr>
                  <p:cNvPr id="129" name="Straight Connector 128"/>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30" name="Straight Connector 129"/>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31" name="Straight Connector 130"/>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36" name="Group 135"/>
                <p:cNvGrpSpPr/>
                <p:nvPr/>
              </p:nvGrpSpPr>
              <p:grpSpPr>
                <a:xfrm flipH="1">
                  <a:off x="7596331" y="4513474"/>
                  <a:ext cx="1019802" cy="838494"/>
                  <a:chOff x="451054" y="4500422"/>
                  <a:chExt cx="1019802" cy="838494"/>
                </a:xfrm>
              </p:grpSpPr>
              <p:cxnSp>
                <p:nvCxnSpPr>
                  <p:cNvPr id="137" name="Straight Connector 136"/>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38" name="Straight Connector 137"/>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39" name="Straight Connector 138"/>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51" name="Group 150"/>
                <p:cNvGrpSpPr/>
                <p:nvPr/>
              </p:nvGrpSpPr>
              <p:grpSpPr>
                <a:xfrm>
                  <a:off x="7054029" y="4512539"/>
                  <a:ext cx="621891" cy="822690"/>
                  <a:chOff x="1065276" y="4500422"/>
                  <a:chExt cx="621891" cy="822690"/>
                </a:xfrm>
              </p:grpSpPr>
              <p:cxnSp>
                <p:nvCxnSpPr>
                  <p:cNvPr id="152" name="Straight Connector 151"/>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3" name="Straight Connector 152"/>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54" name="Straight Connector 153"/>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160" name="Group 159"/>
              <p:cNvGrpSpPr/>
              <p:nvPr/>
            </p:nvGrpSpPr>
            <p:grpSpPr>
              <a:xfrm>
                <a:off x="3121746" y="3848100"/>
                <a:ext cx="2729684" cy="1723103"/>
                <a:chOff x="3121746" y="3848100"/>
                <a:chExt cx="2729684" cy="1723103"/>
              </a:xfrm>
            </p:grpSpPr>
            <p:grpSp>
              <p:nvGrpSpPr>
                <p:cNvPr id="56" name="Group 55"/>
                <p:cNvGrpSpPr/>
                <p:nvPr/>
              </p:nvGrpSpPr>
              <p:grpSpPr>
                <a:xfrm>
                  <a:off x="4060726" y="3848100"/>
                  <a:ext cx="850491" cy="685800"/>
                  <a:chOff x="5336458" y="2514600"/>
                  <a:chExt cx="850491" cy="685800"/>
                </a:xfrm>
              </p:grpSpPr>
              <p:sp>
                <p:nvSpPr>
                  <p:cNvPr id="57" name="Oval 56"/>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5336458" y="2971800"/>
                    <a:ext cx="850491" cy="228600"/>
                    <a:chOff x="5336458" y="2971800"/>
                    <a:chExt cx="850491" cy="228600"/>
                  </a:xfrm>
                </p:grpSpPr>
                <p:sp>
                  <p:nvSpPr>
                    <p:cNvPr id="59" name="Oval 58"/>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p:cNvGrpSpPr/>
                <p:nvPr/>
              </p:nvGrpSpPr>
              <p:grpSpPr>
                <a:xfrm>
                  <a:off x="3121746" y="5335229"/>
                  <a:ext cx="2729684" cy="235974"/>
                  <a:chOff x="336754" y="5338916"/>
                  <a:chExt cx="2729684" cy="235974"/>
                </a:xfrm>
              </p:grpSpPr>
              <p:grpSp>
                <p:nvGrpSpPr>
                  <p:cNvPr id="70" name="Group 69"/>
                  <p:cNvGrpSpPr/>
                  <p:nvPr/>
                </p:nvGrpSpPr>
                <p:grpSpPr>
                  <a:xfrm>
                    <a:off x="336754" y="5338916"/>
                    <a:ext cx="850491" cy="228600"/>
                    <a:chOff x="5336458" y="2971800"/>
                    <a:chExt cx="850491" cy="228600"/>
                  </a:xfrm>
                </p:grpSpPr>
                <p:sp>
                  <p:nvSpPr>
                    <p:cNvPr id="79" name="Oval 78"/>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1284338" y="5338916"/>
                    <a:ext cx="850491" cy="228600"/>
                    <a:chOff x="5336458" y="2971800"/>
                    <a:chExt cx="850491" cy="228600"/>
                  </a:xfrm>
                </p:grpSpPr>
                <p:sp>
                  <p:nvSpPr>
                    <p:cNvPr id="76" name="Oval 75"/>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215947" y="5346290"/>
                    <a:ext cx="850491" cy="228600"/>
                    <a:chOff x="5336458" y="2971800"/>
                    <a:chExt cx="850491" cy="228600"/>
                  </a:xfrm>
                </p:grpSpPr>
                <p:sp>
                  <p:nvSpPr>
                    <p:cNvPr id="73" name="Oval 72"/>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8" name="Straight Connector 107"/>
                <p:cNvCxnSpPr/>
                <p:nvPr/>
              </p:nvCxnSpPr>
              <p:spPr>
                <a:xfrm flipH="1">
                  <a:off x="4175026" y="4043222"/>
                  <a:ext cx="221520"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9" name="Straight Connector 108"/>
                <p:cNvCxnSpPr/>
                <p:nvPr/>
              </p:nvCxnSpPr>
              <p:spPr>
                <a:xfrm>
                  <a:off x="4477368" y="40767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10" name="Straight Connector 109"/>
                <p:cNvCxnSpPr/>
                <p:nvPr/>
              </p:nvCxnSpPr>
              <p:spPr>
                <a:xfrm>
                  <a:off x="4558190" y="4043222"/>
                  <a:ext cx="238727" cy="262078"/>
                </a:xfrm>
                <a:prstGeom prst="line">
                  <a:avLst/>
                </a:prstGeom>
              </p:spPr>
              <p:style>
                <a:lnRef idx="2">
                  <a:schemeClr val="accent6"/>
                </a:lnRef>
                <a:fillRef idx="0">
                  <a:schemeClr val="accent6"/>
                </a:fillRef>
                <a:effectRef idx="1">
                  <a:schemeClr val="accent6"/>
                </a:effectRef>
                <a:fontRef idx="minor">
                  <a:schemeClr val="tx1"/>
                </a:fontRef>
              </p:style>
            </p:cxnSp>
            <p:grpSp>
              <p:nvGrpSpPr>
                <p:cNvPr id="124" name="Group 123"/>
                <p:cNvGrpSpPr/>
                <p:nvPr/>
              </p:nvGrpSpPr>
              <p:grpSpPr>
                <a:xfrm>
                  <a:off x="3224984" y="4504109"/>
                  <a:ext cx="1019802" cy="838494"/>
                  <a:chOff x="451054" y="4500422"/>
                  <a:chExt cx="1019802" cy="838494"/>
                </a:xfrm>
              </p:grpSpPr>
              <p:cxnSp>
                <p:nvCxnSpPr>
                  <p:cNvPr id="125" name="Straight Connector 124"/>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26" name="Straight Connector 125"/>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27" name="Straight Connector 126"/>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40" name="Group 139"/>
                <p:cNvGrpSpPr/>
                <p:nvPr/>
              </p:nvGrpSpPr>
              <p:grpSpPr>
                <a:xfrm flipH="1">
                  <a:off x="4695211" y="4496735"/>
                  <a:ext cx="1019802" cy="838494"/>
                  <a:chOff x="451054" y="4500422"/>
                  <a:chExt cx="1019802" cy="838494"/>
                </a:xfrm>
              </p:grpSpPr>
              <p:cxnSp>
                <p:nvCxnSpPr>
                  <p:cNvPr id="141" name="Straight Connector 140"/>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42" name="Straight Connector 141"/>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143" name="Straight Connector 142"/>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55" name="Group 154"/>
                <p:cNvGrpSpPr/>
                <p:nvPr/>
              </p:nvGrpSpPr>
              <p:grpSpPr>
                <a:xfrm>
                  <a:off x="4163964" y="4525063"/>
                  <a:ext cx="621891" cy="822690"/>
                  <a:chOff x="1065276" y="4500422"/>
                  <a:chExt cx="621891" cy="822690"/>
                </a:xfrm>
              </p:grpSpPr>
              <p:cxnSp>
                <p:nvCxnSpPr>
                  <p:cNvPr id="156" name="Straight Connector 155"/>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7" name="Straight Connector 156"/>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58" name="Straight Connector 157"/>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grpSp>
      <p:sp>
        <p:nvSpPr>
          <p:cNvPr id="163" name="TextBox 162"/>
          <p:cNvSpPr txBox="1"/>
          <p:nvPr/>
        </p:nvSpPr>
        <p:spPr>
          <a:xfrm>
            <a:off x="228600" y="6039768"/>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164" name="TextBox 163"/>
              <p:cNvSpPr txBox="1"/>
              <p:nvPr/>
            </p:nvSpPr>
            <p:spPr>
              <a:xfrm flipH="1">
                <a:off x="245004" y="4434178"/>
                <a:ext cx="28009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e>
                        <m:sub>
                          <m:r>
                            <a:rPr lang="en-US" b="0" i="1" smtClean="0">
                              <a:latin typeface="Cambria Math"/>
                            </a:rPr>
                            <m:t>𝑚𝑎𝑥</m:t>
                          </m:r>
                        </m:sub>
                      </m:sSub>
                    </m:oMath>
                  </m:oMathPara>
                </a14:m>
                <a:endParaRPr lang="en-US" b="0" dirty="0"/>
              </a:p>
              <a:p>
                <a:endParaRPr 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flipH="1">
                <a:off x="245004" y="4434178"/>
                <a:ext cx="280098" cy="646331"/>
              </a:xfrm>
              <a:prstGeom prst="rect">
                <a:avLst/>
              </a:prstGeom>
              <a:blipFill rotWithShape="1">
                <a:blip r:embed="rId4"/>
                <a:stretch>
                  <a:fillRect r="-106522"/>
                </a:stretch>
              </a:blipFill>
            </p:spPr>
            <p:txBody>
              <a:bodyPr/>
              <a:lstStyle/>
              <a:p>
                <a:r>
                  <a:rPr lang="en-US">
                    <a:noFill/>
                  </a:rPr>
                  <a:t> </a:t>
                </a:r>
              </a:p>
            </p:txBody>
          </p:sp>
        </mc:Fallback>
      </mc:AlternateContent>
      <p:cxnSp>
        <p:nvCxnSpPr>
          <p:cNvPr id="167" name="Straight Connector 166"/>
          <p:cNvCxnSpPr/>
          <p:nvPr/>
        </p:nvCxnSpPr>
        <p:spPr>
          <a:xfrm>
            <a:off x="395516" y="5101566"/>
            <a:ext cx="0" cy="593008"/>
          </a:xfrm>
          <a:prstGeom prst="line">
            <a:avLst/>
          </a:prstGeom>
          <a:ln>
            <a:prstDash val="sysDot"/>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25549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Support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71600"/>
                <a:ext cx="8763000" cy="5105400"/>
              </a:xfrm>
            </p:spPr>
            <p:txBody>
              <a:bodyPr/>
              <a:lstStyle/>
              <a:p>
                <a:r>
                  <a:rPr lang="en-US" dirty="0"/>
                  <a:t>Useful in defining </a:t>
                </a:r>
                <a:r>
                  <a:rPr lang="en-US" dirty="0">
                    <a:solidFill>
                      <a:schemeClr val="tx2">
                        <a:lumMod val="75000"/>
                      </a:schemeClr>
                    </a:solidFill>
                  </a:rPr>
                  <a:t>robust recognition.</a:t>
                </a:r>
              </a:p>
              <a:p>
                <a:r>
                  <a:rPr lang="en-US" dirty="0"/>
                  <a:t>Fix a concept hierarchy </a:t>
                </a:r>
                <a:r>
                  <a:rPr lang="en-US" b="1" i="1" dirty="0"/>
                  <a:t>C.</a:t>
                </a:r>
              </a:p>
              <a:p>
                <a:r>
                  <a:rPr lang="en-US" dirty="0"/>
                  <a:t>For ratio </a:t>
                </a:r>
                <a14:m>
                  <m:oMath xmlns:m="http://schemas.openxmlformats.org/officeDocument/2006/math">
                    <m:r>
                      <a:rPr lang="en-US" i="1">
                        <a:latin typeface="Cambria Math"/>
                      </a:rPr>
                      <m:t>𝑟</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0,1</m:t>
                        </m:r>
                      </m:e>
                    </m:d>
                    <m:r>
                      <a:rPr lang="en-US" i="1">
                        <a:latin typeface="Cambria Math"/>
                      </a:rPr>
                      <m:t>,</m:t>
                    </m:r>
                  </m:oMath>
                </a14:m>
                <a:r>
                  <a:rPr lang="en-US" dirty="0"/>
                  <a:t> recursively define which concepts are </a:t>
                </a:r>
                <a14:m>
                  <m:oMath xmlns:m="http://schemas.openxmlformats.org/officeDocument/2006/math">
                    <m:r>
                      <a:rPr lang="en-US" i="1" dirty="0">
                        <a:solidFill>
                          <a:schemeClr val="tx2">
                            <a:lumMod val="75000"/>
                          </a:schemeClr>
                        </a:solidFill>
                        <a:latin typeface="Cambria Math"/>
                      </a:rPr>
                      <m:t>𝑟</m:t>
                    </m:r>
                  </m:oMath>
                </a14:m>
                <a:r>
                  <a:rPr lang="en-US" dirty="0">
                    <a:solidFill>
                      <a:schemeClr val="tx2">
                        <a:lumMod val="75000"/>
                      </a:schemeClr>
                    </a:solidFill>
                  </a:rPr>
                  <a:t>-supported </a:t>
                </a:r>
                <a:r>
                  <a:rPr lang="en-US" dirty="0"/>
                  <a:t>by a particular set </a:t>
                </a:r>
                <a14:m>
                  <m:oMath xmlns:m="http://schemas.openxmlformats.org/officeDocument/2006/math">
                    <m:r>
                      <a:rPr lang="en-US" i="1" dirty="0">
                        <a:latin typeface="Cambria Math"/>
                      </a:rPr>
                      <m:t>𝐵</m:t>
                    </m:r>
                  </m:oMath>
                </a14:m>
                <a:r>
                  <a:rPr lang="en-US" dirty="0"/>
                  <a:t> of level </a:t>
                </a:r>
                <a14:m>
                  <m:oMath xmlns:m="http://schemas.openxmlformats.org/officeDocument/2006/math">
                    <m:r>
                      <a:rPr lang="en-US" i="1" dirty="0">
                        <a:latin typeface="Cambria Math"/>
                      </a:rPr>
                      <m:t>0</m:t>
                    </m:r>
                  </m:oMath>
                </a14:m>
                <a:r>
                  <a:rPr lang="en-US" dirty="0"/>
                  <a:t> concepts: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𝐵</m:t>
                        </m:r>
                      </m:e>
                      <m:sub>
                        <m:r>
                          <a:rPr lang="en-US" i="1">
                            <a:latin typeface="Cambria Math"/>
                          </a:rPr>
                          <m:t>0</m:t>
                        </m:r>
                      </m:sub>
                    </m:sSub>
                    <m:r>
                      <a:rPr lang="en-US" i="1">
                        <a:latin typeface="Cambria Math"/>
                      </a:rPr>
                      <m:t>=</m:t>
                    </m:r>
                    <m:r>
                      <a:rPr lang="en-US" i="1">
                        <a:latin typeface="Cambria Math"/>
                      </a:rPr>
                      <m:t>𝐵</m:t>
                    </m:r>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𝐵</m:t>
                        </m:r>
                      </m:e>
                      <m:sub>
                        <m:r>
                          <a:rPr lang="en-US" i="1">
                            <a:latin typeface="Cambria Math"/>
                          </a:rPr>
                          <m:t>1</m:t>
                        </m:r>
                      </m:sub>
                    </m:sSub>
                  </m:oMath>
                </a14:m>
                <a:r>
                  <a:rPr lang="en-US" dirty="0"/>
                  <a:t> </a:t>
                </a:r>
                <a14:m>
                  <m:oMath xmlns:m="http://schemas.openxmlformats.org/officeDocument/2006/math">
                    <m:r>
                      <a:rPr lang="en-US" i="1" dirty="0">
                        <a:latin typeface="Cambria Math"/>
                      </a:rPr>
                      <m:t>=</m:t>
                    </m:r>
                  </m:oMath>
                </a14:m>
                <a:r>
                  <a:rPr lang="en-US" dirty="0"/>
                  <a:t> level </a:t>
                </a:r>
                <a14:m>
                  <m:oMath xmlns:m="http://schemas.openxmlformats.org/officeDocument/2006/math">
                    <m:r>
                      <a:rPr lang="en-US" i="1" dirty="0">
                        <a:latin typeface="Cambria Math"/>
                      </a:rPr>
                      <m:t>1</m:t>
                    </m:r>
                  </m:oMath>
                </a14:m>
                <a:r>
                  <a:rPr lang="en-US" dirty="0"/>
                  <a:t> concepts with at least an </a:t>
                </a:r>
                <a14:m>
                  <m:oMath xmlns:m="http://schemas.openxmlformats.org/officeDocument/2006/math">
                    <m:r>
                      <a:rPr lang="en-US" i="1" dirty="0">
                        <a:latin typeface="Cambria Math"/>
                      </a:rPr>
                      <m:t>𝑟</m:t>
                    </m:r>
                  </m:oMath>
                </a14:m>
                <a:r>
                  <a:rPr lang="en-US" dirty="0"/>
                  <a:t>-fraction of their children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0</m:t>
                        </m:r>
                      </m:sub>
                    </m:sSub>
                  </m:oMath>
                </a14:m>
                <a:r>
                  <a:rPr lang="en-US" dirty="0"/>
                  <a:t>.</a:t>
                </a:r>
              </a:p>
              <a:p>
                <a:pPr lvl="1"/>
                <a:r>
                  <a:rPr lang="en-US" dirty="0"/>
                  <a:t>…</a:t>
                </a:r>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sub>
                    </m:sSub>
                    <m:r>
                      <a:rPr lang="en-US" i="1" dirty="0">
                        <a:latin typeface="Cambria Math"/>
                      </a:rPr>
                      <m:t> =</m:t>
                    </m:r>
                  </m:oMath>
                </a14:m>
                <a:r>
                  <a:rPr lang="en-US" dirty="0"/>
                  <a:t> level </a:t>
                </a:r>
                <a14:m>
                  <m:oMath xmlns:m="http://schemas.openxmlformats.org/officeDocument/2006/math">
                    <m:r>
                      <a:rPr lang="en-US" i="1" dirty="0">
                        <a:latin typeface="Cambria Math"/>
                      </a:rPr>
                      <m:t>𝑙</m:t>
                    </m:r>
                  </m:oMath>
                </a14:m>
                <a:r>
                  <a:rPr lang="en-US" dirty="0"/>
                  <a:t> concepts with at least an </a:t>
                </a:r>
                <a14:m>
                  <m:oMath xmlns:m="http://schemas.openxmlformats.org/officeDocument/2006/math">
                    <m:r>
                      <a:rPr lang="en-US" i="1" dirty="0">
                        <a:latin typeface="Cambria Math"/>
                      </a:rPr>
                      <m:t>𝑟</m:t>
                    </m:r>
                  </m:oMath>
                </a14:m>
                <a:r>
                  <a:rPr lang="en-US" dirty="0"/>
                  <a:t>-fraction of their children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r>
                          <a:rPr lang="en-US" i="1" dirty="0">
                            <a:latin typeface="Cambria Math"/>
                          </a:rPr>
                          <m:t>−1</m:t>
                        </m:r>
                      </m:sub>
                    </m:sSub>
                  </m:oMath>
                </a14:m>
                <a:r>
                  <a:rPr lang="en-US" dirty="0"/>
                  <a:t>.</a:t>
                </a:r>
              </a:p>
              <a:p>
                <a:pPr lvl="1"/>
                <a:r>
                  <a:rPr lang="en-US" dirty="0"/>
                  <a:t>…</a:t>
                </a:r>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r>
                          <a:rPr lang="en-US" b="0" i="1" dirty="0" smtClean="0">
                            <a:latin typeface="Cambria Math" panose="02040503050406030204" pitchFamily="18" charset="0"/>
                          </a:rPr>
                          <m:t>𝑚𝑎𝑥</m:t>
                        </m:r>
                      </m:sub>
                    </m:sSub>
                    <m:r>
                      <a:rPr lang="en-US" i="1" dirty="0">
                        <a:latin typeface="Cambria Math"/>
                      </a:rPr>
                      <m:t> =</m:t>
                    </m:r>
                  </m:oMath>
                </a14:m>
                <a:r>
                  <a:rPr lang="en-US" dirty="0"/>
                  <a:t> level </a:t>
                </a:r>
                <a14:m>
                  <m:oMath xmlns:m="http://schemas.openxmlformats.org/officeDocument/2006/math">
                    <m:sSub>
                      <m:sSubPr>
                        <m:ctrlPr>
                          <a:rPr lang="en-US" b="0" i="1" dirty="0" smtClean="0">
                            <a:latin typeface="Cambria Math" panose="02040503050406030204" pitchFamily="18" charset="0"/>
                          </a:rPr>
                        </m:ctrlPr>
                      </m:sSubPr>
                      <m:e>
                        <m:r>
                          <a:rPr lang="en-US" i="1" dirty="0">
                            <a:latin typeface="Cambria Math"/>
                          </a:rPr>
                          <m:t>𝑙</m:t>
                        </m:r>
                      </m:e>
                      <m:sub>
                        <m:r>
                          <a:rPr lang="en-US" b="0" i="1" dirty="0" smtClean="0">
                            <a:latin typeface="Cambria Math" panose="02040503050406030204" pitchFamily="18" charset="0"/>
                          </a:rPr>
                          <m:t>𝑚𝑎𝑥</m:t>
                        </m:r>
                      </m:sub>
                    </m:sSub>
                  </m:oMath>
                </a14:m>
                <a:r>
                  <a:rPr lang="en-US" dirty="0"/>
                  <a:t> concepts with at least an </a:t>
                </a:r>
                <a14:m>
                  <m:oMath xmlns:m="http://schemas.openxmlformats.org/officeDocument/2006/math">
                    <m:r>
                      <a:rPr lang="en-US" i="1" dirty="0">
                        <a:latin typeface="Cambria Math"/>
                      </a:rPr>
                      <m:t>𝑟</m:t>
                    </m:r>
                  </m:oMath>
                </a14:m>
                <a:r>
                  <a:rPr lang="en-US" dirty="0"/>
                  <a:t>-fraction of their children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r>
                          <a:rPr lang="en-US" b="0" i="1" dirty="0" smtClean="0">
                            <a:latin typeface="Cambria Math" panose="02040503050406030204" pitchFamily="18" charset="0"/>
                          </a:rPr>
                          <m:t>𝑚𝑎𝑥</m:t>
                        </m:r>
                        <m:r>
                          <a:rPr lang="en-US" i="1" dirty="0">
                            <a:latin typeface="Cambria Math"/>
                          </a:rPr>
                          <m:t>−1</m:t>
                        </m:r>
                      </m:sub>
                    </m:sSub>
                  </m:oMath>
                </a14:m>
                <a:r>
                  <a:rPr lang="en-US" dirty="0"/>
                  <a:t>.</a:t>
                </a:r>
              </a:p>
              <a:p>
                <a:r>
                  <a:rPr lang="en-US" dirty="0"/>
                  <a:t>Special case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a14:m>
                <a:r>
                  <a:rPr lang="en-US" dirty="0"/>
                  <a:t>corresponds to a noise-free notion of support, in which all leaves must be present.</a:t>
                </a:r>
              </a:p>
              <a:p>
                <a:pPr lvl="1"/>
                <a:endParaRPr lang="en-US" dirty="0"/>
              </a:p>
              <a:p>
                <a:endParaRPr lang="en-US" dirty="0"/>
              </a:p>
              <a:p>
                <a:endParaRPr lang="en-US" dirty="0">
                  <a:solidFill>
                    <a:schemeClr val="tx2">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71600"/>
                <a:ext cx="8763000" cy="5105400"/>
              </a:xfrm>
              <a:blipFill>
                <a:blip r:embed="rId3"/>
                <a:stretch>
                  <a:fillRect l="-626" t="-835" b="-835"/>
                </a:stretch>
              </a:blipFill>
            </p:spPr>
            <p:txBody>
              <a:bodyPr/>
              <a:lstStyle/>
              <a:p>
                <a:r>
                  <a:rPr lang="en-US">
                    <a:noFill/>
                  </a:rPr>
                  <a:t> </a:t>
                </a:r>
              </a:p>
            </p:txBody>
          </p:sp>
        </mc:Fallback>
      </mc:AlternateContent>
    </p:spTree>
    <p:extLst>
      <p:ext uri="{BB962C8B-B14F-4D97-AF65-F5344CB8AC3E}">
        <p14:creationId xmlns:p14="http://schemas.microsoft.com/office/powerpoint/2010/main" val="818047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533400"/>
            <a:ext cx="4762115" cy="1354394"/>
          </a:xfrm>
        </p:spPr>
        <p:txBody>
          <a:bodyPr>
            <a:normAutofit/>
          </a:bodyPr>
          <a:lstStyle/>
          <a:p>
            <a:r>
              <a:rPr lang="en-US" dirty="0"/>
              <a:t>3. Network model:  Preliminaries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2347140"/>
                <a:ext cx="8534400" cy="4129860"/>
              </a:xfrm>
            </p:spPr>
            <p:txBody>
              <a:bodyPr>
                <a:normAutofit/>
              </a:bodyPr>
              <a:lstStyle/>
              <a:p>
                <a:r>
                  <a:rPr lang="en-US" dirty="0">
                    <a:solidFill>
                      <a:schemeClr val="tx2">
                        <a:lumMod val="75000"/>
                      </a:schemeClr>
                    </a:solidFill>
                  </a:rPr>
                  <a:t>Constants: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𝑙</m:t>
                        </m:r>
                        <m:r>
                          <a:rPr lang="en-US" b="0" i="1" smtClean="0">
                            <a:latin typeface="Cambria Math"/>
                          </a:rPr>
                          <m:t>′</m:t>
                        </m:r>
                      </m:e>
                      <m:sub>
                        <m:r>
                          <a:rPr lang="en-US" i="1">
                            <a:latin typeface="Cambria Math"/>
                          </a:rPr>
                          <m:t>𝑚𝑎𝑥</m:t>
                        </m:r>
                      </m:sub>
                    </m:sSub>
                    <m:r>
                      <a:rPr lang="en-US" b="0" i="0" smtClean="0">
                        <a:latin typeface="Cambria Math" panose="02040503050406030204" pitchFamily="18" charset="0"/>
                      </a:rPr>
                      <m:t>, </m:t>
                    </m:r>
                  </m:oMath>
                </a14:m>
                <a:r>
                  <a:rPr lang="en-US" dirty="0"/>
                  <a:t> maximum layer number.</a:t>
                </a:r>
              </a:p>
              <a:p>
                <a:pPr lvl="1"/>
                <a14:m>
                  <m:oMath xmlns:m="http://schemas.openxmlformats.org/officeDocument/2006/math">
                    <m:r>
                      <a:rPr lang="en-US" i="1" dirty="0">
                        <a:latin typeface="Cambria Math"/>
                      </a:rPr>
                      <m:t>𝑛</m:t>
                    </m:r>
                  </m:oMath>
                </a14:m>
                <a:r>
                  <a:rPr lang="en-US" dirty="0"/>
                  <a:t>, number of distinct inputs the network can handle (same as </a:t>
                </a:r>
                <a14:m>
                  <m:oMath xmlns:m="http://schemas.openxmlformats.org/officeDocument/2006/math">
                    <m:r>
                      <a:rPr lang="en-US" b="0" i="1" smtClean="0">
                        <a:latin typeface="Cambria Math" panose="02040503050406030204" pitchFamily="18" charset="0"/>
                      </a:rPr>
                      <m:t>𝑛</m:t>
                    </m:r>
                  </m:oMath>
                </a14:m>
                <a:r>
                  <a:rPr lang="en-US" dirty="0"/>
                  <a:t> for the number of level 0 concepts).</a:t>
                </a:r>
              </a:p>
              <a:p>
                <a:pPr lvl="1"/>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oMath>
                </a14:m>
                <a:r>
                  <a:rPr lang="en-US" dirty="0"/>
                  <a:t> firing threshold for neurons (here deterministic, not stochastic).</a:t>
                </a:r>
              </a:p>
              <a:p>
                <a:pPr lvl="1"/>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oMath>
                </a14:m>
                <a:r>
                  <a:rPr lang="en-US" dirty="0"/>
                  <a:t> learning rate for our learning rule.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2347140"/>
                <a:ext cx="8534400" cy="4129860"/>
              </a:xfrm>
              <a:blipFill>
                <a:blip r:embed="rId3"/>
                <a:stretch>
                  <a:fillRect l="-643" t="-1032" r="-1143"/>
                </a:stretch>
              </a:blipFill>
            </p:spPr>
            <p:txBody>
              <a:bodyPr/>
              <a:lstStyle/>
              <a:p>
                <a:r>
                  <a:rPr lang="en-US">
                    <a:noFill/>
                  </a:rPr>
                  <a:t> </a:t>
                </a:r>
              </a:p>
            </p:txBody>
          </p:sp>
        </mc:Fallback>
      </mc:AlternateContent>
      <p:grpSp>
        <p:nvGrpSpPr>
          <p:cNvPr id="13" name="Group 12"/>
          <p:cNvGrpSpPr/>
          <p:nvPr/>
        </p:nvGrpSpPr>
        <p:grpSpPr>
          <a:xfrm>
            <a:off x="5791200" y="762000"/>
            <a:ext cx="2590800" cy="159774"/>
            <a:chOff x="5791200" y="762000"/>
            <a:chExt cx="2590800" cy="159774"/>
          </a:xfrm>
        </p:grpSpPr>
        <p:sp>
          <p:nvSpPr>
            <p:cNvPr id="4" name="Oval 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791200" y="2448232"/>
            <a:ext cx="2590800" cy="159774"/>
            <a:chOff x="5791200" y="762000"/>
            <a:chExt cx="2590800" cy="159774"/>
          </a:xfrm>
        </p:grpSpPr>
        <p:sp>
          <p:nvSpPr>
            <p:cNvPr id="15" name="Oval 1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791200" y="1600200"/>
            <a:ext cx="2590800" cy="159774"/>
            <a:chOff x="5791200" y="762000"/>
            <a:chExt cx="2590800" cy="159774"/>
          </a:xfrm>
        </p:grpSpPr>
        <p:sp>
          <p:nvSpPr>
            <p:cNvPr id="25" name="Oval 2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5867400" y="1752600"/>
            <a:ext cx="2438400" cy="718983"/>
            <a:chOff x="5867400" y="1752600"/>
            <a:chExt cx="2438400" cy="718983"/>
          </a:xfrm>
        </p:grpSpPr>
        <p:cxnSp>
          <p:nvCxnSpPr>
            <p:cNvPr id="35" name="Straight Connector 34"/>
            <p:cNvCxnSpPr>
              <a:stCxn id="15" idx="0"/>
              <a:endCxn id="25" idx="4"/>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5" name="Group 44"/>
          <p:cNvGrpSpPr/>
          <p:nvPr/>
        </p:nvGrpSpPr>
        <p:grpSpPr>
          <a:xfrm>
            <a:off x="5867400" y="921774"/>
            <a:ext cx="2438400" cy="718983"/>
            <a:chOff x="5867400" y="1752600"/>
            <a:chExt cx="2438400" cy="718983"/>
          </a:xfrm>
        </p:grpSpPr>
        <p:cxnSp>
          <p:nvCxnSpPr>
            <p:cNvPr id="46" name="Straight Connector 45"/>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sp>
        <p:nvSpPr>
          <p:cNvPr id="100" name="TextBox 99"/>
          <p:cNvSpPr txBox="1"/>
          <p:nvPr/>
        </p:nvSpPr>
        <p:spPr>
          <a:xfrm>
            <a:off x="8409039" y="1084924"/>
            <a:ext cx="582211" cy="369332"/>
          </a:xfrm>
          <a:prstGeom prst="rect">
            <a:avLst/>
          </a:prstGeom>
          <a:noFill/>
        </p:spPr>
        <p:txBody>
          <a:bodyPr wrap="none" rtlCol="0">
            <a:spAutoFit/>
          </a:bodyPr>
          <a:lstStyle/>
          <a:p>
            <a:r>
              <a:rPr lang="en-US" dirty="0"/>
              <a:t>Etc.</a:t>
            </a:r>
          </a:p>
        </p:txBody>
      </p:sp>
      <p:cxnSp>
        <p:nvCxnSpPr>
          <p:cNvPr id="124" name="Straight Connector 123"/>
          <p:cNvCxnSpPr/>
          <p:nvPr/>
        </p:nvCxnSpPr>
        <p:spPr>
          <a:xfrm flipV="1">
            <a:off x="5867400" y="1775951"/>
            <a:ext cx="3048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 idx="7"/>
            <a:endCxn id="27" idx="4"/>
          </p:cNvCxnSpPr>
          <p:nvPr/>
        </p:nvCxnSpPr>
        <p:spPr>
          <a:xfrm flipV="1">
            <a:off x="5921282" y="1752600"/>
            <a:ext cx="5557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 idx="7"/>
            <a:endCxn id="28" idx="4"/>
          </p:cNvCxnSpPr>
          <p:nvPr/>
        </p:nvCxnSpPr>
        <p:spPr>
          <a:xfrm flipV="1">
            <a:off x="59212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 idx="7"/>
            <a:endCxn id="29" idx="4"/>
          </p:cNvCxnSpPr>
          <p:nvPr/>
        </p:nvCxnSpPr>
        <p:spPr>
          <a:xfrm flipV="1">
            <a:off x="5921282" y="1752600"/>
            <a:ext cx="11653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 idx="7"/>
            <a:endCxn id="30" idx="4"/>
          </p:cNvCxnSpPr>
          <p:nvPr/>
        </p:nvCxnSpPr>
        <p:spPr>
          <a:xfrm flipV="1">
            <a:off x="5921282" y="1759974"/>
            <a:ext cx="14701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 idx="7"/>
            <a:endCxn id="31" idx="4"/>
          </p:cNvCxnSpPr>
          <p:nvPr/>
        </p:nvCxnSpPr>
        <p:spPr>
          <a:xfrm flipV="1">
            <a:off x="5921282" y="1759974"/>
            <a:ext cx="17749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 idx="7"/>
            <a:endCxn id="33" idx="3"/>
          </p:cNvCxnSpPr>
          <p:nvPr/>
        </p:nvCxnSpPr>
        <p:spPr>
          <a:xfrm flipV="1">
            <a:off x="59212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 idx="7"/>
            <a:endCxn id="32" idx="4"/>
          </p:cNvCxnSpPr>
          <p:nvPr/>
        </p:nvCxnSpPr>
        <p:spPr>
          <a:xfrm flipV="1">
            <a:off x="5921282" y="1752600"/>
            <a:ext cx="2384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25" idx="5"/>
          </p:cNvCxnSpPr>
          <p:nvPr/>
        </p:nvCxnSpPr>
        <p:spPr>
          <a:xfrm flipH="1" flipV="1">
            <a:off x="5921282" y="1730282"/>
            <a:ext cx="2509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27" idx="3"/>
          </p:cNvCxnSpPr>
          <p:nvPr/>
        </p:nvCxnSpPr>
        <p:spPr>
          <a:xfrm flipV="1">
            <a:off x="6221264" y="1730282"/>
            <a:ext cx="201854" cy="74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28" idx="4"/>
          </p:cNvCxnSpPr>
          <p:nvPr/>
        </p:nvCxnSpPr>
        <p:spPr>
          <a:xfrm flipV="1">
            <a:off x="6179574" y="1752600"/>
            <a:ext cx="602226" cy="725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6" idx="7"/>
            <a:endCxn id="29" idx="4"/>
          </p:cNvCxnSpPr>
          <p:nvPr/>
        </p:nvCxnSpPr>
        <p:spPr>
          <a:xfrm flipV="1">
            <a:off x="62260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6" idx="7"/>
          </p:cNvCxnSpPr>
          <p:nvPr/>
        </p:nvCxnSpPr>
        <p:spPr>
          <a:xfrm flipV="1">
            <a:off x="6226082" y="1775951"/>
            <a:ext cx="108911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 idx="7"/>
            <a:endCxn id="31" idx="3"/>
          </p:cNvCxnSpPr>
          <p:nvPr/>
        </p:nvCxnSpPr>
        <p:spPr>
          <a:xfrm flipV="1">
            <a:off x="6226082" y="1737656"/>
            <a:ext cx="1416236" cy="732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 idx="7"/>
            <a:endCxn id="33" idx="3"/>
          </p:cNvCxnSpPr>
          <p:nvPr/>
        </p:nvCxnSpPr>
        <p:spPr>
          <a:xfrm flipV="1">
            <a:off x="6226082" y="1730282"/>
            <a:ext cx="17210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6" idx="7"/>
            <a:endCxn id="32" idx="3"/>
          </p:cNvCxnSpPr>
          <p:nvPr/>
        </p:nvCxnSpPr>
        <p:spPr>
          <a:xfrm flipV="1">
            <a:off x="62260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7" idx="0"/>
            <a:endCxn id="32" idx="4"/>
          </p:cNvCxnSpPr>
          <p:nvPr/>
        </p:nvCxnSpPr>
        <p:spPr>
          <a:xfrm flipV="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33" idx="3"/>
          </p:cNvCxnSpPr>
          <p:nvPr/>
        </p:nvCxnSpPr>
        <p:spPr>
          <a:xfrm flipV="1">
            <a:off x="6477000" y="1730282"/>
            <a:ext cx="14701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 idx="7"/>
            <a:endCxn id="31" idx="4"/>
          </p:cNvCxnSpPr>
          <p:nvPr/>
        </p:nvCxnSpPr>
        <p:spPr>
          <a:xfrm flipV="1">
            <a:off x="6530882" y="1759974"/>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30" idx="4"/>
          </p:cNvCxnSpPr>
          <p:nvPr/>
        </p:nvCxnSpPr>
        <p:spPr>
          <a:xfrm flipV="1">
            <a:off x="6585155" y="1759974"/>
            <a:ext cx="806245" cy="68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 idx="7"/>
          </p:cNvCxnSpPr>
          <p:nvPr/>
        </p:nvCxnSpPr>
        <p:spPr>
          <a:xfrm flipV="1">
            <a:off x="6530882" y="1775951"/>
            <a:ext cx="26320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26" idx="5"/>
          </p:cNvCxnSpPr>
          <p:nvPr/>
        </p:nvCxnSpPr>
        <p:spPr>
          <a:xfrm flipH="1" flipV="1">
            <a:off x="6226082" y="1730282"/>
            <a:ext cx="277859" cy="7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 idx="7"/>
            <a:endCxn id="25" idx="5"/>
          </p:cNvCxnSpPr>
          <p:nvPr/>
        </p:nvCxnSpPr>
        <p:spPr>
          <a:xfrm flipH="1" flipV="1">
            <a:off x="5921282" y="1730282"/>
            <a:ext cx="609600"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 idx="0"/>
          </p:cNvCxnSpPr>
          <p:nvPr/>
        </p:nvCxnSpPr>
        <p:spPr>
          <a:xfrm flipH="1" flipV="1">
            <a:off x="5867400" y="1775951"/>
            <a:ext cx="9144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 idx="0"/>
          </p:cNvCxnSpPr>
          <p:nvPr/>
        </p:nvCxnSpPr>
        <p:spPr>
          <a:xfrm flipH="1" flipV="1">
            <a:off x="6199141" y="17759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6351541" y="19283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7" idx="0"/>
            <a:endCxn id="30" idx="4"/>
          </p:cNvCxnSpPr>
          <p:nvPr/>
        </p:nvCxnSpPr>
        <p:spPr>
          <a:xfrm flipV="1">
            <a:off x="6477000" y="1759974"/>
            <a:ext cx="914400" cy="688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7" idx="0"/>
            <a:endCxn id="31" idx="3"/>
          </p:cNvCxnSpPr>
          <p:nvPr/>
        </p:nvCxnSpPr>
        <p:spPr>
          <a:xfrm flipV="1">
            <a:off x="6477000" y="1737656"/>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7" idx="7"/>
            <a:endCxn id="33" idx="3"/>
          </p:cNvCxnSpPr>
          <p:nvPr/>
        </p:nvCxnSpPr>
        <p:spPr>
          <a:xfrm flipV="1">
            <a:off x="6530882" y="1730282"/>
            <a:ext cx="14162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32" idx="4"/>
            <a:endCxn id="17" idx="0"/>
          </p:cNvCxnSpPr>
          <p:nvPr/>
        </p:nvCxnSpPr>
        <p:spPr>
          <a:xfrm flipH="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8413605" y="1895159"/>
            <a:ext cx="582211" cy="369332"/>
          </a:xfrm>
          <a:prstGeom prst="rect">
            <a:avLst/>
          </a:prstGeom>
          <a:noFill/>
        </p:spPr>
        <p:txBody>
          <a:bodyPr wrap="none" rtlCol="0">
            <a:spAutoFit/>
          </a:bodyPr>
          <a:lstStyle/>
          <a:p>
            <a:r>
              <a:rPr lang="en-US" dirty="0"/>
              <a:t>Etc.</a:t>
            </a:r>
          </a:p>
        </p:txBody>
      </p:sp>
      <p:sp>
        <p:nvSpPr>
          <p:cNvPr id="213" name="TextBox 212"/>
          <p:cNvSpPr txBox="1"/>
          <p:nvPr/>
        </p:nvSpPr>
        <p:spPr>
          <a:xfrm>
            <a:off x="5272604" y="2347140"/>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214" name="TextBox 213"/>
              <p:cNvSpPr txBox="1"/>
              <p:nvPr/>
            </p:nvSpPr>
            <p:spPr>
              <a:xfrm flipH="1">
                <a:off x="5116550" y="678714"/>
                <a:ext cx="28009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r>
                            <a:rPr lang="en-US" b="0" i="1" smtClean="0">
                              <a:latin typeface="Cambria Math"/>
                            </a:rPr>
                            <m:t>′</m:t>
                          </m:r>
                        </m:e>
                        <m:sub>
                          <m:r>
                            <a:rPr lang="en-US" b="0" i="1" smtClean="0">
                              <a:latin typeface="Cambria Math"/>
                            </a:rPr>
                            <m:t>𝑚𝑎𝑥</m:t>
                          </m:r>
                        </m:sub>
                      </m:sSub>
                    </m:oMath>
                  </m:oMathPara>
                </a14:m>
                <a:endParaRPr lang="en-US" b="0" dirty="0"/>
              </a:p>
              <a:p>
                <a:endParaRPr lang="en-US" dirty="0"/>
              </a:p>
            </p:txBody>
          </p:sp>
        </mc:Choice>
        <mc:Fallback xmlns="">
          <p:sp>
            <p:nvSpPr>
              <p:cNvPr id="214" name="TextBox 213"/>
              <p:cNvSpPr txBox="1">
                <a:spLocks noRot="1" noChangeAspect="1" noMove="1" noResize="1" noEditPoints="1" noAdjustHandles="1" noChangeArrowheads="1" noChangeShapeType="1" noTextEdit="1"/>
              </p:cNvSpPr>
              <p:nvPr/>
            </p:nvSpPr>
            <p:spPr>
              <a:xfrm flipH="1">
                <a:off x="5116550" y="678714"/>
                <a:ext cx="280098" cy="646331"/>
              </a:xfrm>
              <a:prstGeom prst="rect">
                <a:avLst/>
              </a:prstGeom>
              <a:blipFill rotWithShape="1">
                <a:blip r:embed="rId4"/>
                <a:stretch>
                  <a:fillRect r="-126087"/>
                </a:stretch>
              </a:blipFill>
            </p:spPr>
            <p:txBody>
              <a:bodyPr/>
              <a:lstStyle/>
              <a:p>
                <a:r>
                  <a:rPr lang="en-US">
                    <a:noFill/>
                  </a:rPr>
                  <a:t> </a:t>
                </a:r>
              </a:p>
            </p:txBody>
          </p:sp>
        </mc:Fallback>
      </mc:AlternateContent>
      <p:cxnSp>
        <p:nvCxnSpPr>
          <p:cNvPr id="215" name="Straight Connector 214"/>
          <p:cNvCxnSpPr/>
          <p:nvPr/>
        </p:nvCxnSpPr>
        <p:spPr>
          <a:xfrm>
            <a:off x="5429057" y="1433778"/>
            <a:ext cx="0" cy="593008"/>
          </a:xfrm>
          <a:prstGeom prst="line">
            <a:avLst/>
          </a:prstGeom>
          <a:ln>
            <a:prstDash val="sysDot"/>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6103528"/>
      </p:ext>
    </p:extLst>
  </p:cSld>
  <p:clrMapOvr>
    <a:masterClrMapping/>
  </p:clrMapOvr>
  <p:transition spd="slow">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990600"/>
          </a:xfrm>
        </p:spPr>
        <p:txBody>
          <a:bodyPr/>
          <a:lstStyle/>
          <a:p>
            <a:r>
              <a:rPr lang="en-US" dirty="0"/>
              <a:t>Network structure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675" y="1843548"/>
                <a:ext cx="8762650" cy="4876800"/>
              </a:xfrm>
            </p:spPr>
            <p:txBody>
              <a:bodyPr>
                <a:normAutofit/>
              </a:bodyPr>
              <a:lstStyle/>
              <a:p>
                <a:r>
                  <a:rPr lang="en-US" dirty="0"/>
                  <a:t>Feed-forward, layered network </a:t>
                </a:r>
                <a:r>
                  <a:rPr lang="en-US" b="1" i="1" dirty="0"/>
                  <a:t>N</a:t>
                </a:r>
                <a:r>
                  <a:rPr lang="en-US" b="1" dirty="0"/>
                  <a:t>.</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a:rPr>
                          <m:t>𝑙</m:t>
                        </m:r>
                        <m:r>
                          <a:rPr lang="en-US" b="0" i="1" smtClean="0">
                            <a:latin typeface="Cambria Math"/>
                          </a:rPr>
                          <m:t>′</m:t>
                        </m:r>
                      </m:e>
                      <m:sub>
                        <m:r>
                          <a:rPr lang="en-US" i="1">
                            <a:latin typeface="Cambria Math"/>
                          </a:rPr>
                          <m:t>𝑚𝑎𝑥</m:t>
                        </m:r>
                      </m:sub>
                    </m:sSub>
                  </m:oMath>
                </a14:m>
                <a:r>
                  <a:rPr lang="en-US" dirty="0"/>
                  <a:t> layers.</a:t>
                </a:r>
              </a:p>
              <a:p>
                <a:r>
                  <a:rPr lang="en-US" dirty="0"/>
                  <a:t>Each layer contains </a:t>
                </a:r>
                <a14:m>
                  <m:oMath xmlns:m="http://schemas.openxmlformats.org/officeDocument/2006/math">
                    <m:r>
                      <a:rPr lang="en-US" i="1" dirty="0" smtClean="0">
                        <a:latin typeface="Cambria Math"/>
                      </a:rPr>
                      <m:t>𝑛</m:t>
                    </m:r>
                  </m:oMath>
                </a14:m>
                <a:r>
                  <a:rPr lang="en-US" dirty="0"/>
                  <a:t> neurons.</a:t>
                </a:r>
              </a:p>
              <a:p>
                <a:r>
                  <a:rPr lang="en-US" dirty="0"/>
                  <a:t>All-to-all connections between consecutive levels.</a:t>
                </a:r>
              </a:p>
              <a:p>
                <a:endParaRPr lang="en-US" dirty="0"/>
              </a:p>
              <a:p>
                <a:r>
                  <a:rPr lang="en-US" dirty="0"/>
                  <a:t>Assume each level </a:t>
                </a:r>
                <a14:m>
                  <m:oMath xmlns:m="http://schemas.openxmlformats.org/officeDocument/2006/math">
                    <m:r>
                      <a:rPr lang="en-US" i="1" dirty="0" smtClean="0">
                        <a:latin typeface="Cambria Math"/>
                      </a:rPr>
                      <m:t>0 </m:t>
                    </m:r>
                  </m:oMath>
                </a14:m>
                <a:r>
                  <a:rPr lang="en-US" dirty="0"/>
                  <a:t>concept </a:t>
                </a:r>
                <a14:m>
                  <m:oMath xmlns:m="http://schemas.openxmlformats.org/officeDocument/2006/math">
                    <m:r>
                      <a:rPr lang="en-US" i="1" dirty="0" smtClean="0">
                        <a:latin typeface="Cambria Math" panose="02040503050406030204" pitchFamily="18" charset="0"/>
                      </a:rPr>
                      <m:t>𝑐</m:t>
                    </m:r>
                  </m:oMath>
                </a14:m>
                <a:r>
                  <a:rPr lang="en-US" dirty="0"/>
                  <a:t> in the universe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oMath>
                </a14:m>
                <a:r>
                  <a:rPr lang="en-US" dirty="0"/>
                  <a:t>of concepts has a unique representation neuron </a:t>
                </a:r>
                <a14:m>
                  <m:oMath xmlns:m="http://schemas.openxmlformats.org/officeDocument/2006/math">
                    <m:r>
                      <a:rPr lang="en-US" i="1" dirty="0" smtClean="0">
                        <a:latin typeface="Cambria Math"/>
                      </a:rPr>
                      <m:t>𝑟𝑒𝑝</m:t>
                    </m:r>
                    <m:r>
                      <a:rPr lang="en-US" i="1" dirty="0" smtClean="0">
                        <a:latin typeface="Cambria Math"/>
                      </a:rPr>
                      <m:t>(</m:t>
                    </m:r>
                    <m:r>
                      <a:rPr lang="en-US" i="1" dirty="0" smtClean="0">
                        <a:latin typeface="Cambria Math"/>
                      </a:rPr>
                      <m:t>𝑐</m:t>
                    </m:r>
                    <m:r>
                      <a:rPr lang="en-US" i="1" dirty="0" smtClean="0">
                        <a:latin typeface="Cambria Math"/>
                      </a:rPr>
                      <m:t>)</m:t>
                    </m:r>
                  </m:oMath>
                </a14:m>
                <a:r>
                  <a:rPr lang="en-US" dirty="0"/>
                  <a:t> in layer </a:t>
                </a:r>
                <a14:m>
                  <m:oMath xmlns:m="http://schemas.openxmlformats.org/officeDocument/2006/math">
                    <m:r>
                      <a:rPr lang="en-US" i="1" dirty="0" smtClean="0">
                        <a:latin typeface="Cambria Math"/>
                      </a:rPr>
                      <m:t>0</m:t>
                    </m:r>
                  </m:oMath>
                </a14:m>
                <a:r>
                  <a:rPr lang="en-US" dirty="0"/>
                  <a:t>.</a:t>
                </a:r>
              </a:p>
              <a:p>
                <a:r>
                  <a:rPr lang="en-US" dirty="0"/>
                  <a:t>Later, we will extend the </a:t>
                </a:r>
                <a14:m>
                  <m:oMath xmlns:m="http://schemas.openxmlformats.org/officeDocument/2006/math">
                    <m:r>
                      <a:rPr lang="en-US" i="1" dirty="0" smtClean="0">
                        <a:latin typeface="Cambria Math" panose="02040503050406030204" pitchFamily="18" charset="0"/>
                      </a:rPr>
                      <m:t>𝑟𝑒𝑝</m:t>
                    </m:r>
                    <m:r>
                      <a:rPr lang="en-US" i="1" dirty="0" smtClean="0">
                        <a:latin typeface="Cambria Math" panose="02040503050406030204" pitchFamily="18" charset="0"/>
                      </a:rPr>
                      <m:t>() </m:t>
                    </m:r>
                  </m:oMath>
                </a14:m>
                <a:r>
                  <a:rPr lang="en-US" dirty="0"/>
                  <a:t>function from level </a:t>
                </a:r>
                <a14:m>
                  <m:oMath xmlns:m="http://schemas.openxmlformats.org/officeDocument/2006/math">
                    <m:r>
                      <a:rPr lang="en-US" i="1" dirty="0" smtClean="0">
                        <a:latin typeface="Cambria Math" panose="02040503050406030204" pitchFamily="18" charset="0"/>
                      </a:rPr>
                      <m:t>0 </m:t>
                    </m:r>
                  </m:oMath>
                </a14:m>
                <a:r>
                  <a:rPr lang="en-US" dirty="0"/>
                  <a:t>concepts to higher-level concepts; achieved by a learning algorithm.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675" y="1843548"/>
                <a:ext cx="8762650" cy="4876800"/>
              </a:xfrm>
              <a:blipFill>
                <a:blip r:embed="rId3"/>
                <a:stretch>
                  <a:fillRect l="-626" t="-875"/>
                </a:stretch>
              </a:blipFill>
            </p:spPr>
            <p:txBody>
              <a:bodyPr/>
              <a:lstStyle/>
              <a:p>
                <a:r>
                  <a:rPr lang="en-US">
                    <a:noFill/>
                  </a:rPr>
                  <a:t> </a:t>
                </a:r>
              </a:p>
            </p:txBody>
          </p:sp>
        </mc:Fallback>
      </mc:AlternateContent>
      <p:grpSp>
        <p:nvGrpSpPr>
          <p:cNvPr id="13" name="Group 12"/>
          <p:cNvGrpSpPr/>
          <p:nvPr/>
        </p:nvGrpSpPr>
        <p:grpSpPr>
          <a:xfrm>
            <a:off x="5791200" y="762000"/>
            <a:ext cx="2590800" cy="159774"/>
            <a:chOff x="5791200" y="762000"/>
            <a:chExt cx="2590800" cy="159774"/>
          </a:xfrm>
        </p:grpSpPr>
        <p:sp>
          <p:nvSpPr>
            <p:cNvPr id="4" name="Oval 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791200" y="2448232"/>
            <a:ext cx="2590800" cy="159774"/>
            <a:chOff x="5791200" y="762000"/>
            <a:chExt cx="2590800" cy="159774"/>
          </a:xfrm>
        </p:grpSpPr>
        <p:sp>
          <p:nvSpPr>
            <p:cNvPr id="15" name="Oval 1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791200" y="1600200"/>
            <a:ext cx="2590800" cy="159774"/>
            <a:chOff x="5791200" y="762000"/>
            <a:chExt cx="2590800" cy="159774"/>
          </a:xfrm>
        </p:grpSpPr>
        <p:sp>
          <p:nvSpPr>
            <p:cNvPr id="25" name="Oval 2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5867400" y="1752600"/>
            <a:ext cx="2438400" cy="718983"/>
            <a:chOff x="5867400" y="1752600"/>
            <a:chExt cx="2438400" cy="718983"/>
          </a:xfrm>
        </p:grpSpPr>
        <p:cxnSp>
          <p:nvCxnSpPr>
            <p:cNvPr id="35" name="Straight Connector 34"/>
            <p:cNvCxnSpPr>
              <a:stCxn id="15" idx="0"/>
              <a:endCxn id="25" idx="4"/>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5" name="Group 44"/>
          <p:cNvGrpSpPr/>
          <p:nvPr/>
        </p:nvGrpSpPr>
        <p:grpSpPr>
          <a:xfrm>
            <a:off x="5867400" y="921774"/>
            <a:ext cx="2438400" cy="718983"/>
            <a:chOff x="5867400" y="1752600"/>
            <a:chExt cx="2438400" cy="718983"/>
          </a:xfrm>
        </p:grpSpPr>
        <p:cxnSp>
          <p:nvCxnSpPr>
            <p:cNvPr id="46" name="Straight Connector 45"/>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sp>
        <p:nvSpPr>
          <p:cNvPr id="100" name="TextBox 99"/>
          <p:cNvSpPr txBox="1"/>
          <p:nvPr/>
        </p:nvSpPr>
        <p:spPr>
          <a:xfrm>
            <a:off x="8409039" y="1084924"/>
            <a:ext cx="582211" cy="369332"/>
          </a:xfrm>
          <a:prstGeom prst="rect">
            <a:avLst/>
          </a:prstGeom>
          <a:noFill/>
        </p:spPr>
        <p:txBody>
          <a:bodyPr wrap="none" rtlCol="0">
            <a:spAutoFit/>
          </a:bodyPr>
          <a:lstStyle/>
          <a:p>
            <a:r>
              <a:rPr lang="en-US" dirty="0"/>
              <a:t>Etc.</a:t>
            </a:r>
          </a:p>
        </p:txBody>
      </p:sp>
      <p:cxnSp>
        <p:nvCxnSpPr>
          <p:cNvPr id="124" name="Straight Connector 123"/>
          <p:cNvCxnSpPr/>
          <p:nvPr/>
        </p:nvCxnSpPr>
        <p:spPr>
          <a:xfrm flipV="1">
            <a:off x="5867400" y="1775951"/>
            <a:ext cx="3048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 idx="7"/>
            <a:endCxn id="27" idx="4"/>
          </p:cNvCxnSpPr>
          <p:nvPr/>
        </p:nvCxnSpPr>
        <p:spPr>
          <a:xfrm flipV="1">
            <a:off x="5921282" y="1752600"/>
            <a:ext cx="5557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 idx="7"/>
            <a:endCxn id="28" idx="4"/>
          </p:cNvCxnSpPr>
          <p:nvPr/>
        </p:nvCxnSpPr>
        <p:spPr>
          <a:xfrm flipV="1">
            <a:off x="59212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 idx="7"/>
            <a:endCxn id="29" idx="4"/>
          </p:cNvCxnSpPr>
          <p:nvPr/>
        </p:nvCxnSpPr>
        <p:spPr>
          <a:xfrm flipV="1">
            <a:off x="5921282" y="1752600"/>
            <a:ext cx="11653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 idx="7"/>
            <a:endCxn id="30" idx="4"/>
          </p:cNvCxnSpPr>
          <p:nvPr/>
        </p:nvCxnSpPr>
        <p:spPr>
          <a:xfrm flipV="1">
            <a:off x="5921282" y="1759974"/>
            <a:ext cx="14701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 idx="7"/>
            <a:endCxn id="31" idx="4"/>
          </p:cNvCxnSpPr>
          <p:nvPr/>
        </p:nvCxnSpPr>
        <p:spPr>
          <a:xfrm flipV="1">
            <a:off x="5921282" y="1759974"/>
            <a:ext cx="17749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 idx="7"/>
            <a:endCxn id="33" idx="3"/>
          </p:cNvCxnSpPr>
          <p:nvPr/>
        </p:nvCxnSpPr>
        <p:spPr>
          <a:xfrm flipV="1">
            <a:off x="59212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 idx="7"/>
            <a:endCxn id="32" idx="4"/>
          </p:cNvCxnSpPr>
          <p:nvPr/>
        </p:nvCxnSpPr>
        <p:spPr>
          <a:xfrm flipV="1">
            <a:off x="5921282" y="1752600"/>
            <a:ext cx="2384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25" idx="5"/>
          </p:cNvCxnSpPr>
          <p:nvPr/>
        </p:nvCxnSpPr>
        <p:spPr>
          <a:xfrm flipH="1" flipV="1">
            <a:off x="5921282" y="1730282"/>
            <a:ext cx="2509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27" idx="3"/>
          </p:cNvCxnSpPr>
          <p:nvPr/>
        </p:nvCxnSpPr>
        <p:spPr>
          <a:xfrm flipV="1">
            <a:off x="6221264" y="1730282"/>
            <a:ext cx="201854" cy="74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28" idx="4"/>
          </p:cNvCxnSpPr>
          <p:nvPr/>
        </p:nvCxnSpPr>
        <p:spPr>
          <a:xfrm flipV="1">
            <a:off x="6179574" y="1752600"/>
            <a:ext cx="602226" cy="725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6" idx="7"/>
            <a:endCxn id="29" idx="4"/>
          </p:cNvCxnSpPr>
          <p:nvPr/>
        </p:nvCxnSpPr>
        <p:spPr>
          <a:xfrm flipV="1">
            <a:off x="62260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6" idx="7"/>
          </p:cNvCxnSpPr>
          <p:nvPr/>
        </p:nvCxnSpPr>
        <p:spPr>
          <a:xfrm flipV="1">
            <a:off x="6226082" y="1775951"/>
            <a:ext cx="108911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 idx="7"/>
            <a:endCxn id="31" idx="3"/>
          </p:cNvCxnSpPr>
          <p:nvPr/>
        </p:nvCxnSpPr>
        <p:spPr>
          <a:xfrm flipV="1">
            <a:off x="6226082" y="1737656"/>
            <a:ext cx="1416236" cy="732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 idx="7"/>
            <a:endCxn id="33" idx="3"/>
          </p:cNvCxnSpPr>
          <p:nvPr/>
        </p:nvCxnSpPr>
        <p:spPr>
          <a:xfrm flipV="1">
            <a:off x="6226082" y="1730282"/>
            <a:ext cx="17210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6" idx="7"/>
            <a:endCxn id="32" idx="3"/>
          </p:cNvCxnSpPr>
          <p:nvPr/>
        </p:nvCxnSpPr>
        <p:spPr>
          <a:xfrm flipV="1">
            <a:off x="62260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7" idx="0"/>
            <a:endCxn id="32" idx="4"/>
          </p:cNvCxnSpPr>
          <p:nvPr/>
        </p:nvCxnSpPr>
        <p:spPr>
          <a:xfrm flipV="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33" idx="3"/>
          </p:cNvCxnSpPr>
          <p:nvPr/>
        </p:nvCxnSpPr>
        <p:spPr>
          <a:xfrm flipV="1">
            <a:off x="6477000" y="1730282"/>
            <a:ext cx="14701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 idx="7"/>
            <a:endCxn id="31" idx="4"/>
          </p:cNvCxnSpPr>
          <p:nvPr/>
        </p:nvCxnSpPr>
        <p:spPr>
          <a:xfrm flipV="1">
            <a:off x="6530882" y="1759974"/>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30" idx="4"/>
          </p:cNvCxnSpPr>
          <p:nvPr/>
        </p:nvCxnSpPr>
        <p:spPr>
          <a:xfrm flipV="1">
            <a:off x="6585155" y="1759974"/>
            <a:ext cx="806245" cy="68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 idx="7"/>
          </p:cNvCxnSpPr>
          <p:nvPr/>
        </p:nvCxnSpPr>
        <p:spPr>
          <a:xfrm flipV="1">
            <a:off x="6530882" y="1775951"/>
            <a:ext cx="26320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26" idx="5"/>
          </p:cNvCxnSpPr>
          <p:nvPr/>
        </p:nvCxnSpPr>
        <p:spPr>
          <a:xfrm flipH="1" flipV="1">
            <a:off x="6226082" y="1730282"/>
            <a:ext cx="277859" cy="7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 idx="7"/>
            <a:endCxn id="25" idx="5"/>
          </p:cNvCxnSpPr>
          <p:nvPr/>
        </p:nvCxnSpPr>
        <p:spPr>
          <a:xfrm flipH="1" flipV="1">
            <a:off x="5921282" y="1730282"/>
            <a:ext cx="609600"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 idx="0"/>
          </p:cNvCxnSpPr>
          <p:nvPr/>
        </p:nvCxnSpPr>
        <p:spPr>
          <a:xfrm flipH="1" flipV="1">
            <a:off x="5867400" y="1775951"/>
            <a:ext cx="9144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 idx="0"/>
          </p:cNvCxnSpPr>
          <p:nvPr/>
        </p:nvCxnSpPr>
        <p:spPr>
          <a:xfrm flipH="1" flipV="1">
            <a:off x="6199141" y="17759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6351541" y="19283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7" idx="0"/>
            <a:endCxn id="30" idx="4"/>
          </p:cNvCxnSpPr>
          <p:nvPr/>
        </p:nvCxnSpPr>
        <p:spPr>
          <a:xfrm flipV="1">
            <a:off x="6477000" y="1759974"/>
            <a:ext cx="914400" cy="688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7" idx="0"/>
            <a:endCxn id="31" idx="3"/>
          </p:cNvCxnSpPr>
          <p:nvPr/>
        </p:nvCxnSpPr>
        <p:spPr>
          <a:xfrm flipV="1">
            <a:off x="6477000" y="1737656"/>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7" idx="7"/>
            <a:endCxn id="33" idx="3"/>
          </p:cNvCxnSpPr>
          <p:nvPr/>
        </p:nvCxnSpPr>
        <p:spPr>
          <a:xfrm flipV="1">
            <a:off x="6530882" y="1730282"/>
            <a:ext cx="14162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32" idx="4"/>
            <a:endCxn id="17" idx="0"/>
          </p:cNvCxnSpPr>
          <p:nvPr/>
        </p:nvCxnSpPr>
        <p:spPr>
          <a:xfrm flipH="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8413605" y="1895159"/>
            <a:ext cx="582211" cy="369332"/>
          </a:xfrm>
          <a:prstGeom prst="rect">
            <a:avLst/>
          </a:prstGeom>
          <a:noFill/>
        </p:spPr>
        <p:txBody>
          <a:bodyPr wrap="none" rtlCol="0">
            <a:spAutoFit/>
          </a:bodyPr>
          <a:lstStyle/>
          <a:p>
            <a:r>
              <a:rPr lang="en-US" dirty="0"/>
              <a:t>Etc.</a:t>
            </a:r>
          </a:p>
        </p:txBody>
      </p:sp>
      <p:sp>
        <p:nvSpPr>
          <p:cNvPr id="213" name="TextBox 212"/>
          <p:cNvSpPr txBox="1"/>
          <p:nvPr/>
        </p:nvSpPr>
        <p:spPr>
          <a:xfrm>
            <a:off x="5272604" y="2347140"/>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214" name="TextBox 213"/>
              <p:cNvSpPr txBox="1"/>
              <p:nvPr/>
            </p:nvSpPr>
            <p:spPr>
              <a:xfrm flipH="1">
                <a:off x="5116550" y="678714"/>
                <a:ext cx="28009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r>
                            <a:rPr lang="en-US" b="0" i="1" smtClean="0">
                              <a:latin typeface="Cambria Math"/>
                            </a:rPr>
                            <m:t>′</m:t>
                          </m:r>
                        </m:e>
                        <m:sub>
                          <m:r>
                            <a:rPr lang="en-US" b="0" i="1" smtClean="0">
                              <a:latin typeface="Cambria Math"/>
                            </a:rPr>
                            <m:t>𝑚𝑎𝑥</m:t>
                          </m:r>
                        </m:sub>
                      </m:sSub>
                    </m:oMath>
                  </m:oMathPara>
                </a14:m>
                <a:endParaRPr lang="en-US" b="0" dirty="0"/>
              </a:p>
              <a:p>
                <a:endParaRPr lang="en-US" dirty="0"/>
              </a:p>
            </p:txBody>
          </p:sp>
        </mc:Choice>
        <mc:Fallback xmlns="">
          <p:sp>
            <p:nvSpPr>
              <p:cNvPr id="214" name="TextBox 213"/>
              <p:cNvSpPr txBox="1">
                <a:spLocks noRot="1" noChangeAspect="1" noMove="1" noResize="1" noEditPoints="1" noAdjustHandles="1" noChangeArrowheads="1" noChangeShapeType="1" noTextEdit="1"/>
              </p:cNvSpPr>
              <p:nvPr/>
            </p:nvSpPr>
            <p:spPr>
              <a:xfrm flipH="1">
                <a:off x="5116550" y="678714"/>
                <a:ext cx="280098" cy="646331"/>
              </a:xfrm>
              <a:prstGeom prst="rect">
                <a:avLst/>
              </a:prstGeom>
              <a:blipFill rotWithShape="1">
                <a:blip r:embed="rId4"/>
                <a:stretch>
                  <a:fillRect r="-126087"/>
                </a:stretch>
              </a:blipFill>
            </p:spPr>
            <p:txBody>
              <a:bodyPr/>
              <a:lstStyle/>
              <a:p>
                <a:r>
                  <a:rPr lang="en-US">
                    <a:noFill/>
                  </a:rPr>
                  <a:t> </a:t>
                </a:r>
              </a:p>
            </p:txBody>
          </p:sp>
        </mc:Fallback>
      </mc:AlternateContent>
      <p:cxnSp>
        <p:nvCxnSpPr>
          <p:cNvPr id="215" name="Straight Connector 214"/>
          <p:cNvCxnSpPr/>
          <p:nvPr/>
        </p:nvCxnSpPr>
        <p:spPr>
          <a:xfrm>
            <a:off x="5429057" y="1433778"/>
            <a:ext cx="0" cy="593008"/>
          </a:xfrm>
          <a:prstGeom prst="line">
            <a:avLst/>
          </a:prstGeom>
          <a:ln>
            <a:prstDash val="sysDot"/>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158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990600"/>
          </a:xfrm>
        </p:spPr>
        <p:txBody>
          <a:bodyPr/>
          <a:lstStyle/>
          <a:p>
            <a:r>
              <a:rPr lang="en-US" dirty="0"/>
              <a:t>Neuron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4778282" cy="4876800"/>
              </a:xfrm>
            </p:spPr>
            <p:txBody>
              <a:bodyPr>
                <a:normAutofit/>
              </a:bodyPr>
              <a:lstStyle/>
              <a:p>
                <a:r>
                  <a:rPr lang="en-US" dirty="0"/>
                  <a:t>All neurons have a </a:t>
                </a:r>
                <a:r>
                  <a:rPr lang="en-US" dirty="0">
                    <a:solidFill>
                      <a:schemeClr val="tx2">
                        <a:lumMod val="75000"/>
                      </a:schemeClr>
                    </a:solidFill>
                  </a:rPr>
                  <a:t>firing </a:t>
                </a:r>
                <a:r>
                  <a:rPr lang="en-US" dirty="0"/>
                  <a:t>status flag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0,1</m:t>
                        </m:r>
                      </m:e>
                    </m:d>
                  </m:oMath>
                </a14:m>
                <a:r>
                  <a:rPr lang="en-US" dirty="0"/>
                  <a:t>, indicating whether the neuron is currently firing.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4778282" cy="4876800"/>
              </a:xfrm>
              <a:blipFill>
                <a:blip r:embed="rId3"/>
                <a:stretch>
                  <a:fillRect l="-1149" t="-875"/>
                </a:stretch>
              </a:blipFill>
            </p:spPr>
            <p:txBody>
              <a:bodyPr/>
              <a:lstStyle/>
              <a:p>
                <a:r>
                  <a:rPr lang="en-US">
                    <a:noFill/>
                  </a:rPr>
                  <a:t> </a:t>
                </a:r>
              </a:p>
            </p:txBody>
          </p:sp>
        </mc:Fallback>
      </mc:AlternateContent>
      <p:grpSp>
        <p:nvGrpSpPr>
          <p:cNvPr id="13" name="Group 12"/>
          <p:cNvGrpSpPr/>
          <p:nvPr/>
        </p:nvGrpSpPr>
        <p:grpSpPr>
          <a:xfrm>
            <a:off x="5791200" y="762000"/>
            <a:ext cx="2590800" cy="159774"/>
            <a:chOff x="5791200" y="762000"/>
            <a:chExt cx="2590800" cy="159774"/>
          </a:xfrm>
        </p:grpSpPr>
        <p:sp>
          <p:nvSpPr>
            <p:cNvPr id="4" name="Oval 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791200" y="2448232"/>
            <a:ext cx="2590800" cy="159774"/>
            <a:chOff x="5791200" y="762000"/>
            <a:chExt cx="2590800" cy="159774"/>
          </a:xfrm>
        </p:grpSpPr>
        <p:sp>
          <p:nvSpPr>
            <p:cNvPr id="15" name="Oval 1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791200" y="1600200"/>
            <a:ext cx="2590800" cy="159774"/>
            <a:chOff x="5791200" y="762000"/>
            <a:chExt cx="2590800" cy="159774"/>
          </a:xfrm>
        </p:grpSpPr>
        <p:sp>
          <p:nvSpPr>
            <p:cNvPr id="25" name="Oval 2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5867400" y="1752600"/>
            <a:ext cx="2438400" cy="718983"/>
            <a:chOff x="5867400" y="1752600"/>
            <a:chExt cx="2438400" cy="718983"/>
          </a:xfrm>
        </p:grpSpPr>
        <p:cxnSp>
          <p:nvCxnSpPr>
            <p:cNvPr id="35" name="Straight Connector 34"/>
            <p:cNvCxnSpPr>
              <a:stCxn id="15" idx="0"/>
              <a:endCxn id="25" idx="4"/>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5" name="Group 44"/>
          <p:cNvGrpSpPr/>
          <p:nvPr/>
        </p:nvGrpSpPr>
        <p:grpSpPr>
          <a:xfrm>
            <a:off x="5867400" y="921774"/>
            <a:ext cx="2438400" cy="718983"/>
            <a:chOff x="5867400" y="1752600"/>
            <a:chExt cx="2438400" cy="718983"/>
          </a:xfrm>
        </p:grpSpPr>
        <p:cxnSp>
          <p:nvCxnSpPr>
            <p:cNvPr id="46" name="Straight Connector 45"/>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sp>
        <p:nvSpPr>
          <p:cNvPr id="100" name="TextBox 99"/>
          <p:cNvSpPr txBox="1"/>
          <p:nvPr/>
        </p:nvSpPr>
        <p:spPr>
          <a:xfrm>
            <a:off x="8409039" y="1084924"/>
            <a:ext cx="582211" cy="369332"/>
          </a:xfrm>
          <a:prstGeom prst="rect">
            <a:avLst/>
          </a:prstGeom>
          <a:noFill/>
        </p:spPr>
        <p:txBody>
          <a:bodyPr wrap="none" rtlCol="0">
            <a:spAutoFit/>
          </a:bodyPr>
          <a:lstStyle/>
          <a:p>
            <a:r>
              <a:rPr lang="en-US" dirty="0"/>
              <a:t>Etc.</a:t>
            </a:r>
          </a:p>
        </p:txBody>
      </p:sp>
      <p:cxnSp>
        <p:nvCxnSpPr>
          <p:cNvPr id="124" name="Straight Connector 123"/>
          <p:cNvCxnSpPr/>
          <p:nvPr/>
        </p:nvCxnSpPr>
        <p:spPr>
          <a:xfrm flipV="1">
            <a:off x="5867400" y="1775951"/>
            <a:ext cx="3048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 idx="7"/>
            <a:endCxn id="27" idx="4"/>
          </p:cNvCxnSpPr>
          <p:nvPr/>
        </p:nvCxnSpPr>
        <p:spPr>
          <a:xfrm flipV="1">
            <a:off x="5921282" y="1752600"/>
            <a:ext cx="5557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 idx="7"/>
            <a:endCxn id="28" idx="4"/>
          </p:cNvCxnSpPr>
          <p:nvPr/>
        </p:nvCxnSpPr>
        <p:spPr>
          <a:xfrm flipV="1">
            <a:off x="59212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 idx="7"/>
            <a:endCxn id="29" idx="4"/>
          </p:cNvCxnSpPr>
          <p:nvPr/>
        </p:nvCxnSpPr>
        <p:spPr>
          <a:xfrm flipV="1">
            <a:off x="5921282" y="1752600"/>
            <a:ext cx="11653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 idx="7"/>
            <a:endCxn id="30" idx="4"/>
          </p:cNvCxnSpPr>
          <p:nvPr/>
        </p:nvCxnSpPr>
        <p:spPr>
          <a:xfrm flipV="1">
            <a:off x="5921282" y="1759974"/>
            <a:ext cx="14701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 idx="7"/>
            <a:endCxn id="31" idx="4"/>
          </p:cNvCxnSpPr>
          <p:nvPr/>
        </p:nvCxnSpPr>
        <p:spPr>
          <a:xfrm flipV="1">
            <a:off x="5921282" y="1759974"/>
            <a:ext cx="17749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 idx="7"/>
            <a:endCxn id="33" idx="3"/>
          </p:cNvCxnSpPr>
          <p:nvPr/>
        </p:nvCxnSpPr>
        <p:spPr>
          <a:xfrm flipV="1">
            <a:off x="59212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 idx="7"/>
            <a:endCxn id="32" idx="4"/>
          </p:cNvCxnSpPr>
          <p:nvPr/>
        </p:nvCxnSpPr>
        <p:spPr>
          <a:xfrm flipV="1">
            <a:off x="5921282" y="1752600"/>
            <a:ext cx="2384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25" idx="5"/>
          </p:cNvCxnSpPr>
          <p:nvPr/>
        </p:nvCxnSpPr>
        <p:spPr>
          <a:xfrm flipH="1" flipV="1">
            <a:off x="5921282" y="1730282"/>
            <a:ext cx="2509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27" idx="3"/>
          </p:cNvCxnSpPr>
          <p:nvPr/>
        </p:nvCxnSpPr>
        <p:spPr>
          <a:xfrm flipV="1">
            <a:off x="6221264" y="1730282"/>
            <a:ext cx="201854" cy="74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28" idx="4"/>
          </p:cNvCxnSpPr>
          <p:nvPr/>
        </p:nvCxnSpPr>
        <p:spPr>
          <a:xfrm flipV="1">
            <a:off x="6179574" y="1752600"/>
            <a:ext cx="602226" cy="725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6" idx="7"/>
            <a:endCxn id="29" idx="4"/>
          </p:cNvCxnSpPr>
          <p:nvPr/>
        </p:nvCxnSpPr>
        <p:spPr>
          <a:xfrm flipV="1">
            <a:off x="62260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6" idx="7"/>
          </p:cNvCxnSpPr>
          <p:nvPr/>
        </p:nvCxnSpPr>
        <p:spPr>
          <a:xfrm flipV="1">
            <a:off x="6226082" y="1775951"/>
            <a:ext cx="108911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 idx="7"/>
            <a:endCxn id="31" idx="3"/>
          </p:cNvCxnSpPr>
          <p:nvPr/>
        </p:nvCxnSpPr>
        <p:spPr>
          <a:xfrm flipV="1">
            <a:off x="6226082" y="1737656"/>
            <a:ext cx="1416236" cy="732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 idx="7"/>
            <a:endCxn id="33" idx="3"/>
          </p:cNvCxnSpPr>
          <p:nvPr/>
        </p:nvCxnSpPr>
        <p:spPr>
          <a:xfrm flipV="1">
            <a:off x="6226082" y="1730282"/>
            <a:ext cx="17210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6" idx="7"/>
            <a:endCxn id="32" idx="3"/>
          </p:cNvCxnSpPr>
          <p:nvPr/>
        </p:nvCxnSpPr>
        <p:spPr>
          <a:xfrm flipV="1">
            <a:off x="62260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7" idx="0"/>
            <a:endCxn id="32" idx="4"/>
          </p:cNvCxnSpPr>
          <p:nvPr/>
        </p:nvCxnSpPr>
        <p:spPr>
          <a:xfrm flipV="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33" idx="3"/>
          </p:cNvCxnSpPr>
          <p:nvPr/>
        </p:nvCxnSpPr>
        <p:spPr>
          <a:xfrm flipV="1">
            <a:off x="6477000" y="1730282"/>
            <a:ext cx="14701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 idx="7"/>
            <a:endCxn id="31" idx="4"/>
          </p:cNvCxnSpPr>
          <p:nvPr/>
        </p:nvCxnSpPr>
        <p:spPr>
          <a:xfrm flipV="1">
            <a:off x="6530882" y="1759974"/>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30" idx="4"/>
          </p:cNvCxnSpPr>
          <p:nvPr/>
        </p:nvCxnSpPr>
        <p:spPr>
          <a:xfrm flipV="1">
            <a:off x="6585155" y="1759974"/>
            <a:ext cx="806245" cy="68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 idx="7"/>
          </p:cNvCxnSpPr>
          <p:nvPr/>
        </p:nvCxnSpPr>
        <p:spPr>
          <a:xfrm flipV="1">
            <a:off x="6530882" y="1775951"/>
            <a:ext cx="26320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26" idx="5"/>
          </p:cNvCxnSpPr>
          <p:nvPr/>
        </p:nvCxnSpPr>
        <p:spPr>
          <a:xfrm flipH="1" flipV="1">
            <a:off x="6226082" y="1730282"/>
            <a:ext cx="277859" cy="7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 idx="7"/>
            <a:endCxn id="25" idx="5"/>
          </p:cNvCxnSpPr>
          <p:nvPr/>
        </p:nvCxnSpPr>
        <p:spPr>
          <a:xfrm flipH="1" flipV="1">
            <a:off x="5921282" y="1730282"/>
            <a:ext cx="609600"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 idx="0"/>
          </p:cNvCxnSpPr>
          <p:nvPr/>
        </p:nvCxnSpPr>
        <p:spPr>
          <a:xfrm flipH="1" flipV="1">
            <a:off x="5867400" y="1775951"/>
            <a:ext cx="9144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 idx="0"/>
          </p:cNvCxnSpPr>
          <p:nvPr/>
        </p:nvCxnSpPr>
        <p:spPr>
          <a:xfrm flipH="1" flipV="1">
            <a:off x="6199141" y="17759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6351541" y="19283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7" idx="0"/>
            <a:endCxn id="30" idx="4"/>
          </p:cNvCxnSpPr>
          <p:nvPr/>
        </p:nvCxnSpPr>
        <p:spPr>
          <a:xfrm flipV="1">
            <a:off x="6477000" y="1759974"/>
            <a:ext cx="914400" cy="688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7" idx="0"/>
            <a:endCxn id="31" idx="3"/>
          </p:cNvCxnSpPr>
          <p:nvPr/>
        </p:nvCxnSpPr>
        <p:spPr>
          <a:xfrm flipV="1">
            <a:off x="6477000" y="1737656"/>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7" idx="7"/>
            <a:endCxn id="33" idx="3"/>
          </p:cNvCxnSpPr>
          <p:nvPr/>
        </p:nvCxnSpPr>
        <p:spPr>
          <a:xfrm flipV="1">
            <a:off x="6530882" y="1730282"/>
            <a:ext cx="14162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32" idx="4"/>
            <a:endCxn id="17" idx="0"/>
          </p:cNvCxnSpPr>
          <p:nvPr/>
        </p:nvCxnSpPr>
        <p:spPr>
          <a:xfrm flipH="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8413605" y="1895159"/>
            <a:ext cx="582211" cy="369332"/>
          </a:xfrm>
          <a:prstGeom prst="rect">
            <a:avLst/>
          </a:prstGeom>
          <a:noFill/>
        </p:spPr>
        <p:txBody>
          <a:bodyPr wrap="none" rtlCol="0">
            <a:spAutoFit/>
          </a:bodyPr>
          <a:lstStyle/>
          <a:p>
            <a:r>
              <a:rPr lang="en-US" dirty="0"/>
              <a:t>Etc.</a:t>
            </a:r>
          </a:p>
        </p:txBody>
      </p:sp>
      <p:sp>
        <p:nvSpPr>
          <p:cNvPr id="213" name="TextBox 212"/>
          <p:cNvSpPr txBox="1"/>
          <p:nvPr/>
        </p:nvSpPr>
        <p:spPr>
          <a:xfrm>
            <a:off x="5272604" y="2347140"/>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214" name="TextBox 213"/>
              <p:cNvSpPr txBox="1"/>
              <p:nvPr/>
            </p:nvSpPr>
            <p:spPr>
              <a:xfrm flipH="1">
                <a:off x="5116550" y="678714"/>
                <a:ext cx="28009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r>
                            <a:rPr lang="en-US" b="0" i="1" smtClean="0">
                              <a:latin typeface="Cambria Math"/>
                            </a:rPr>
                            <m:t>′</m:t>
                          </m:r>
                        </m:e>
                        <m:sub>
                          <m:r>
                            <a:rPr lang="en-US" b="0" i="1" smtClean="0">
                              <a:latin typeface="Cambria Math"/>
                            </a:rPr>
                            <m:t>𝑚𝑎𝑥</m:t>
                          </m:r>
                        </m:sub>
                      </m:sSub>
                    </m:oMath>
                  </m:oMathPara>
                </a14:m>
                <a:endParaRPr lang="en-US" b="0" dirty="0"/>
              </a:p>
              <a:p>
                <a:endParaRPr lang="en-US" dirty="0"/>
              </a:p>
            </p:txBody>
          </p:sp>
        </mc:Choice>
        <mc:Fallback xmlns="">
          <p:sp>
            <p:nvSpPr>
              <p:cNvPr id="214" name="TextBox 213"/>
              <p:cNvSpPr txBox="1">
                <a:spLocks noRot="1" noChangeAspect="1" noMove="1" noResize="1" noEditPoints="1" noAdjustHandles="1" noChangeArrowheads="1" noChangeShapeType="1" noTextEdit="1"/>
              </p:cNvSpPr>
              <p:nvPr/>
            </p:nvSpPr>
            <p:spPr>
              <a:xfrm flipH="1">
                <a:off x="5116550" y="678714"/>
                <a:ext cx="280098" cy="646331"/>
              </a:xfrm>
              <a:prstGeom prst="rect">
                <a:avLst/>
              </a:prstGeom>
              <a:blipFill rotWithShape="1">
                <a:blip r:embed="rId4"/>
                <a:stretch>
                  <a:fillRect r="-126087"/>
                </a:stretch>
              </a:blipFill>
            </p:spPr>
            <p:txBody>
              <a:bodyPr/>
              <a:lstStyle/>
              <a:p>
                <a:r>
                  <a:rPr lang="en-US">
                    <a:noFill/>
                  </a:rPr>
                  <a:t> </a:t>
                </a:r>
              </a:p>
            </p:txBody>
          </p:sp>
        </mc:Fallback>
      </mc:AlternateContent>
      <p:cxnSp>
        <p:nvCxnSpPr>
          <p:cNvPr id="215" name="Straight Connector 214"/>
          <p:cNvCxnSpPr/>
          <p:nvPr/>
        </p:nvCxnSpPr>
        <p:spPr>
          <a:xfrm>
            <a:off x="5429057" y="1433778"/>
            <a:ext cx="0" cy="593008"/>
          </a:xfrm>
          <a:prstGeom prst="line">
            <a:avLst/>
          </a:prstGeom>
          <a:ln>
            <a:prstDash val="sysDot"/>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1" name="Content Placeholder 2">
                <a:extLst>
                  <a:ext uri="{FF2B5EF4-FFF2-40B4-BE49-F238E27FC236}">
                    <a16:creationId xmlns:a16="http://schemas.microsoft.com/office/drawing/2014/main" id="{43A2AD07-5B5C-4784-95B8-D46680E352D7}"/>
                  </a:ext>
                </a:extLst>
              </p:cNvPr>
              <p:cNvSpPr txBox="1">
                <a:spLocks/>
              </p:cNvSpPr>
              <p:nvPr/>
            </p:nvSpPr>
            <p:spPr>
              <a:xfrm>
                <a:off x="228600" y="3174170"/>
                <a:ext cx="8458200" cy="345522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Higher layer neurons also keep track of </a:t>
                </a:r>
                <a:r>
                  <a:rPr lang="en-US" dirty="0">
                    <a:solidFill>
                      <a:schemeClr val="tx2">
                        <a:lumMod val="75000"/>
                      </a:schemeClr>
                    </a:solidFill>
                  </a:rPr>
                  <a:t>weights</a:t>
                </a:r>
                <a:r>
                  <a:rPr lang="en-US" dirty="0"/>
                  <a:t> of incoming edges, represented by </a:t>
                </a:r>
                <a14:m>
                  <m:oMath xmlns:m="http://schemas.openxmlformats.org/officeDocument/2006/math">
                    <m:r>
                      <a:rPr lang="en-US" i="1" smtClean="0">
                        <a:latin typeface="Cambria Math"/>
                      </a:rPr>
                      <m:t>𝑛</m:t>
                    </m:r>
                  </m:oMath>
                </a14:m>
                <a:r>
                  <a:rPr lang="en-US" dirty="0"/>
                  <a:t>-vectors of reals in the range </a:t>
                </a:r>
                <a14:m>
                  <m:oMath xmlns:m="http://schemas.openxmlformats.org/officeDocument/2006/math">
                    <m:d>
                      <m:dPr>
                        <m:begChr m:val="["/>
                        <m:endChr m:val="]"/>
                        <m:ctrlPr>
                          <a:rPr lang="en-US" i="1" smtClean="0">
                            <a:latin typeface="Cambria Math" panose="02040503050406030204" pitchFamily="18" charset="0"/>
                          </a:rPr>
                        </m:ctrlPr>
                      </m:dPr>
                      <m:e>
                        <m:r>
                          <a:rPr lang="en-US" i="1" smtClean="0">
                            <a:latin typeface="Cambria Math"/>
                          </a:rPr>
                          <m:t>0,1</m:t>
                        </m:r>
                      </m:e>
                    </m:d>
                    <m:r>
                      <a:rPr lang="en-US" i="1" smtClean="0">
                        <a:latin typeface="Cambria Math"/>
                      </a:rPr>
                      <m:t>.</m:t>
                    </m:r>
                  </m:oMath>
                </a14:m>
                <a:endParaRPr lang="en-US" dirty="0"/>
              </a:p>
              <a:p>
                <a:r>
                  <a:rPr lang="en-US" dirty="0"/>
                  <a:t>Higher layer neurons also record whether they are currently </a:t>
                </a:r>
                <a:r>
                  <a:rPr lang="en-US" dirty="0">
                    <a:solidFill>
                      <a:schemeClr val="tx2">
                        <a:lumMod val="75000"/>
                      </a:schemeClr>
                    </a:solidFill>
                  </a:rPr>
                  <a:t>engaged </a:t>
                </a:r>
                <a:r>
                  <a:rPr lang="en-US" dirty="0"/>
                  <a:t>in learning, with a Boolean flag.</a:t>
                </a:r>
              </a:p>
              <a:p>
                <a:pPr lvl="1"/>
                <a:r>
                  <a:rPr lang="en-US" dirty="0"/>
                  <a:t>Corresponds to the notion of </a:t>
                </a:r>
                <a:r>
                  <a:rPr lang="en-US" dirty="0">
                    <a:solidFill>
                      <a:schemeClr val="tx2">
                        <a:lumMod val="75000"/>
                      </a:schemeClr>
                    </a:solidFill>
                  </a:rPr>
                  <a:t>eligibility trace </a:t>
                </a:r>
                <a:r>
                  <a:rPr lang="en-US" dirty="0"/>
                  <a:t>from neuroscience.</a:t>
                </a:r>
              </a:p>
              <a:p>
                <a:endParaRPr lang="en-US" dirty="0"/>
              </a:p>
              <a:p>
                <a:endParaRPr lang="en-US" dirty="0"/>
              </a:p>
            </p:txBody>
          </p:sp>
        </mc:Choice>
        <mc:Fallback xmlns="">
          <p:sp>
            <p:nvSpPr>
              <p:cNvPr id="91" name="Content Placeholder 2">
                <a:extLst>
                  <a:ext uri="{FF2B5EF4-FFF2-40B4-BE49-F238E27FC236}">
                    <a16:creationId xmlns:a16="http://schemas.microsoft.com/office/drawing/2014/main" id="{43A2AD07-5B5C-4784-95B8-D46680E352D7}"/>
                  </a:ext>
                </a:extLst>
              </p:cNvPr>
              <p:cNvSpPr txBox="1">
                <a:spLocks noRot="1" noChangeAspect="1" noMove="1" noResize="1" noEditPoints="1" noAdjustHandles="1" noChangeArrowheads="1" noChangeShapeType="1" noTextEdit="1"/>
              </p:cNvSpPr>
              <p:nvPr/>
            </p:nvSpPr>
            <p:spPr>
              <a:xfrm>
                <a:off x="228600" y="3174170"/>
                <a:ext cx="8458200" cy="3455229"/>
              </a:xfrm>
              <a:prstGeom prst="rect">
                <a:avLst/>
              </a:prstGeom>
              <a:blipFill>
                <a:blip r:embed="rId5"/>
                <a:stretch>
                  <a:fillRect l="-649" t="-1237" r="-1875"/>
                </a:stretch>
              </a:blipFill>
            </p:spPr>
            <p:txBody>
              <a:bodyPr/>
              <a:lstStyle/>
              <a:p>
                <a:r>
                  <a:rPr lang="en-US">
                    <a:noFill/>
                  </a:rPr>
                  <a:t> </a:t>
                </a:r>
              </a:p>
            </p:txBody>
          </p:sp>
        </mc:Fallback>
      </mc:AlternateContent>
    </p:spTree>
    <p:extLst>
      <p:ext uri="{BB962C8B-B14F-4D97-AF65-F5344CB8AC3E}">
        <p14:creationId xmlns:p14="http://schemas.microsoft.com/office/powerpoint/2010/main" val="1328878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4156"/>
            <a:ext cx="4659349" cy="990600"/>
          </a:xfrm>
        </p:spPr>
        <p:txBody>
          <a:bodyPr/>
          <a:lstStyle/>
          <a:p>
            <a:r>
              <a:rPr lang="en-US" dirty="0"/>
              <a:t>Neuron transitions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76067"/>
                <a:ext cx="4811750" cy="1295400"/>
              </a:xfrm>
            </p:spPr>
            <p:txBody>
              <a:bodyPr>
                <a:normAutofit/>
              </a:bodyPr>
              <a:lstStyle/>
              <a:p>
                <a:r>
                  <a:rPr lang="en-US" dirty="0">
                    <a:solidFill>
                      <a:schemeClr val="tx2">
                        <a:lumMod val="75000"/>
                      </a:schemeClr>
                    </a:solidFill>
                  </a:rPr>
                  <a:t>Activation function:  </a:t>
                </a:r>
                <a:r>
                  <a:rPr lang="en-US" dirty="0"/>
                  <a:t>We use a deterministic threshold </a:t>
                </a:r>
                <a14:m>
                  <m:oMath xmlns:m="http://schemas.openxmlformats.org/officeDocument/2006/math">
                    <m:r>
                      <a:rPr lang="en-US" b="0" i="1" smtClean="0">
                        <a:latin typeface="Cambria Math"/>
                      </a:rPr>
                      <m:t>𝜏</m:t>
                    </m:r>
                  </m:oMath>
                </a14:m>
                <a:r>
                  <a:rPr lang="en-US" dirty="0"/>
                  <a:t>, rather than stochastic (for simplicity).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76067"/>
                <a:ext cx="4811750" cy="1295400"/>
              </a:xfrm>
              <a:blipFill rotWithShape="1">
                <a:blip r:embed="rId3"/>
                <a:stretch>
                  <a:fillRect l="-1014" t="-3286" b="-2817"/>
                </a:stretch>
              </a:blipFill>
            </p:spPr>
            <p:txBody>
              <a:bodyPr/>
              <a:lstStyle/>
              <a:p>
                <a:r>
                  <a:rPr lang="en-US">
                    <a:noFill/>
                  </a:rPr>
                  <a:t> </a:t>
                </a:r>
              </a:p>
            </p:txBody>
          </p:sp>
        </mc:Fallback>
      </mc:AlternateContent>
      <p:grpSp>
        <p:nvGrpSpPr>
          <p:cNvPr id="13" name="Group 12"/>
          <p:cNvGrpSpPr/>
          <p:nvPr/>
        </p:nvGrpSpPr>
        <p:grpSpPr>
          <a:xfrm>
            <a:off x="5791200" y="762000"/>
            <a:ext cx="2590800" cy="159774"/>
            <a:chOff x="5791200" y="762000"/>
            <a:chExt cx="2590800" cy="159774"/>
          </a:xfrm>
        </p:grpSpPr>
        <p:sp>
          <p:nvSpPr>
            <p:cNvPr id="4" name="Oval 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791200" y="2448232"/>
            <a:ext cx="2590800" cy="159774"/>
            <a:chOff x="5791200" y="762000"/>
            <a:chExt cx="2590800" cy="159774"/>
          </a:xfrm>
        </p:grpSpPr>
        <p:sp>
          <p:nvSpPr>
            <p:cNvPr id="15" name="Oval 1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791200" y="1600200"/>
            <a:ext cx="2590800" cy="159774"/>
            <a:chOff x="5791200" y="762000"/>
            <a:chExt cx="2590800" cy="159774"/>
          </a:xfrm>
        </p:grpSpPr>
        <p:sp>
          <p:nvSpPr>
            <p:cNvPr id="25" name="Oval 2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5867400" y="1752600"/>
            <a:ext cx="2438400" cy="718983"/>
            <a:chOff x="5867400" y="1752600"/>
            <a:chExt cx="2438400" cy="718983"/>
          </a:xfrm>
        </p:grpSpPr>
        <p:cxnSp>
          <p:nvCxnSpPr>
            <p:cNvPr id="35" name="Straight Connector 34"/>
            <p:cNvCxnSpPr>
              <a:stCxn id="15" idx="0"/>
              <a:endCxn id="25" idx="4"/>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5" name="Group 44"/>
          <p:cNvGrpSpPr/>
          <p:nvPr/>
        </p:nvGrpSpPr>
        <p:grpSpPr>
          <a:xfrm>
            <a:off x="5867400" y="921774"/>
            <a:ext cx="2438400" cy="718983"/>
            <a:chOff x="5867400" y="1752600"/>
            <a:chExt cx="2438400" cy="718983"/>
          </a:xfrm>
        </p:grpSpPr>
        <p:cxnSp>
          <p:nvCxnSpPr>
            <p:cNvPr id="46" name="Straight Connector 45"/>
            <p:cNvCxnSpPr/>
            <p:nvPr/>
          </p:nvCxnSpPr>
          <p:spPr>
            <a:xfrm flipV="1">
              <a:off x="5867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p:cNvCxnSpPr/>
            <p:nvPr/>
          </p:nvCxnSpPr>
          <p:spPr>
            <a:xfrm flipV="1">
              <a:off x="6172200"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flipV="1">
              <a:off x="6484374" y="1775951"/>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flipV="1">
              <a:off x="679409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flipV="1">
              <a:off x="7103806"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p:cNvCxnSpPr/>
            <p:nvPr/>
          </p:nvCxnSpPr>
          <p:spPr>
            <a:xfrm flipV="1">
              <a:off x="7391400" y="1752600"/>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flipV="1">
              <a:off x="76962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flipV="1">
              <a:off x="80010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flipV="1">
              <a:off x="8305800" y="1759974"/>
              <a:ext cx="0" cy="695632"/>
            </a:xfrm>
            <a:prstGeom prst="line">
              <a:avLst/>
            </a:prstGeom>
          </p:spPr>
          <p:style>
            <a:lnRef idx="1">
              <a:schemeClr val="accent6"/>
            </a:lnRef>
            <a:fillRef idx="0">
              <a:schemeClr val="accent6"/>
            </a:fillRef>
            <a:effectRef idx="0">
              <a:schemeClr val="accent6"/>
            </a:effectRef>
            <a:fontRef idx="minor">
              <a:schemeClr val="tx1"/>
            </a:fontRef>
          </p:style>
        </p:cxnSp>
      </p:grpSp>
      <p:sp>
        <p:nvSpPr>
          <p:cNvPr id="100" name="TextBox 99"/>
          <p:cNvSpPr txBox="1"/>
          <p:nvPr/>
        </p:nvSpPr>
        <p:spPr>
          <a:xfrm>
            <a:off x="8409039" y="1084924"/>
            <a:ext cx="582211" cy="369332"/>
          </a:xfrm>
          <a:prstGeom prst="rect">
            <a:avLst/>
          </a:prstGeom>
          <a:noFill/>
        </p:spPr>
        <p:txBody>
          <a:bodyPr wrap="none" rtlCol="0">
            <a:spAutoFit/>
          </a:bodyPr>
          <a:lstStyle/>
          <a:p>
            <a:r>
              <a:rPr lang="en-US" dirty="0"/>
              <a:t>Etc.</a:t>
            </a:r>
          </a:p>
        </p:txBody>
      </p:sp>
      <p:cxnSp>
        <p:nvCxnSpPr>
          <p:cNvPr id="124" name="Straight Connector 123"/>
          <p:cNvCxnSpPr/>
          <p:nvPr/>
        </p:nvCxnSpPr>
        <p:spPr>
          <a:xfrm flipV="1">
            <a:off x="5867400" y="1775951"/>
            <a:ext cx="3048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 idx="7"/>
            <a:endCxn id="27" idx="4"/>
          </p:cNvCxnSpPr>
          <p:nvPr/>
        </p:nvCxnSpPr>
        <p:spPr>
          <a:xfrm flipV="1">
            <a:off x="5921282" y="1752600"/>
            <a:ext cx="5557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 idx="7"/>
            <a:endCxn id="28" idx="4"/>
          </p:cNvCxnSpPr>
          <p:nvPr/>
        </p:nvCxnSpPr>
        <p:spPr>
          <a:xfrm flipV="1">
            <a:off x="59212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 idx="7"/>
            <a:endCxn id="29" idx="4"/>
          </p:cNvCxnSpPr>
          <p:nvPr/>
        </p:nvCxnSpPr>
        <p:spPr>
          <a:xfrm flipV="1">
            <a:off x="5921282" y="1752600"/>
            <a:ext cx="11653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 idx="7"/>
            <a:endCxn id="30" idx="4"/>
          </p:cNvCxnSpPr>
          <p:nvPr/>
        </p:nvCxnSpPr>
        <p:spPr>
          <a:xfrm flipV="1">
            <a:off x="5921282" y="1759974"/>
            <a:ext cx="14701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 idx="7"/>
            <a:endCxn id="31" idx="4"/>
          </p:cNvCxnSpPr>
          <p:nvPr/>
        </p:nvCxnSpPr>
        <p:spPr>
          <a:xfrm flipV="1">
            <a:off x="5921282" y="1759974"/>
            <a:ext cx="17749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 idx="7"/>
            <a:endCxn id="33" idx="3"/>
          </p:cNvCxnSpPr>
          <p:nvPr/>
        </p:nvCxnSpPr>
        <p:spPr>
          <a:xfrm flipV="1">
            <a:off x="59212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 idx="7"/>
            <a:endCxn id="32" idx="4"/>
          </p:cNvCxnSpPr>
          <p:nvPr/>
        </p:nvCxnSpPr>
        <p:spPr>
          <a:xfrm flipV="1">
            <a:off x="5921282" y="1752600"/>
            <a:ext cx="2384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25" idx="5"/>
          </p:cNvCxnSpPr>
          <p:nvPr/>
        </p:nvCxnSpPr>
        <p:spPr>
          <a:xfrm flipH="1" flipV="1">
            <a:off x="5921282" y="1730282"/>
            <a:ext cx="2509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27" idx="3"/>
          </p:cNvCxnSpPr>
          <p:nvPr/>
        </p:nvCxnSpPr>
        <p:spPr>
          <a:xfrm flipV="1">
            <a:off x="6221264" y="1730282"/>
            <a:ext cx="201854" cy="74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28" idx="4"/>
          </p:cNvCxnSpPr>
          <p:nvPr/>
        </p:nvCxnSpPr>
        <p:spPr>
          <a:xfrm flipV="1">
            <a:off x="6179574" y="1752600"/>
            <a:ext cx="602226" cy="725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6" idx="7"/>
            <a:endCxn id="29" idx="4"/>
          </p:cNvCxnSpPr>
          <p:nvPr/>
        </p:nvCxnSpPr>
        <p:spPr>
          <a:xfrm flipV="1">
            <a:off x="6226082" y="1752600"/>
            <a:ext cx="8605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6" idx="7"/>
          </p:cNvCxnSpPr>
          <p:nvPr/>
        </p:nvCxnSpPr>
        <p:spPr>
          <a:xfrm flipV="1">
            <a:off x="6226082" y="1775951"/>
            <a:ext cx="108911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 idx="7"/>
            <a:endCxn id="31" idx="3"/>
          </p:cNvCxnSpPr>
          <p:nvPr/>
        </p:nvCxnSpPr>
        <p:spPr>
          <a:xfrm flipV="1">
            <a:off x="6226082" y="1737656"/>
            <a:ext cx="1416236" cy="732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 idx="7"/>
            <a:endCxn id="33" idx="3"/>
          </p:cNvCxnSpPr>
          <p:nvPr/>
        </p:nvCxnSpPr>
        <p:spPr>
          <a:xfrm flipV="1">
            <a:off x="6226082" y="1730282"/>
            <a:ext cx="17210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6" idx="7"/>
            <a:endCxn id="32" idx="3"/>
          </p:cNvCxnSpPr>
          <p:nvPr/>
        </p:nvCxnSpPr>
        <p:spPr>
          <a:xfrm flipV="1">
            <a:off x="6226082" y="1730282"/>
            <a:ext cx="20258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7" idx="0"/>
            <a:endCxn id="32" idx="4"/>
          </p:cNvCxnSpPr>
          <p:nvPr/>
        </p:nvCxnSpPr>
        <p:spPr>
          <a:xfrm flipV="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 idx="0"/>
            <a:endCxn id="33" idx="3"/>
          </p:cNvCxnSpPr>
          <p:nvPr/>
        </p:nvCxnSpPr>
        <p:spPr>
          <a:xfrm flipV="1">
            <a:off x="6477000" y="1730282"/>
            <a:ext cx="1470118" cy="71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 idx="7"/>
            <a:endCxn id="31" idx="4"/>
          </p:cNvCxnSpPr>
          <p:nvPr/>
        </p:nvCxnSpPr>
        <p:spPr>
          <a:xfrm flipV="1">
            <a:off x="6530882" y="1759974"/>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30" idx="4"/>
          </p:cNvCxnSpPr>
          <p:nvPr/>
        </p:nvCxnSpPr>
        <p:spPr>
          <a:xfrm flipV="1">
            <a:off x="6585155" y="1759974"/>
            <a:ext cx="806245" cy="68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 idx="7"/>
          </p:cNvCxnSpPr>
          <p:nvPr/>
        </p:nvCxnSpPr>
        <p:spPr>
          <a:xfrm flipV="1">
            <a:off x="6530882" y="1775951"/>
            <a:ext cx="263208" cy="694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26" idx="5"/>
          </p:cNvCxnSpPr>
          <p:nvPr/>
        </p:nvCxnSpPr>
        <p:spPr>
          <a:xfrm flipH="1" flipV="1">
            <a:off x="6226082" y="1730282"/>
            <a:ext cx="277859" cy="7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 idx="7"/>
            <a:endCxn id="25" idx="5"/>
          </p:cNvCxnSpPr>
          <p:nvPr/>
        </p:nvCxnSpPr>
        <p:spPr>
          <a:xfrm flipH="1" flipV="1">
            <a:off x="5921282" y="1730282"/>
            <a:ext cx="609600"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 idx="0"/>
          </p:cNvCxnSpPr>
          <p:nvPr/>
        </p:nvCxnSpPr>
        <p:spPr>
          <a:xfrm flipH="1" flipV="1">
            <a:off x="5867400" y="1775951"/>
            <a:ext cx="914400"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 idx="0"/>
          </p:cNvCxnSpPr>
          <p:nvPr/>
        </p:nvCxnSpPr>
        <p:spPr>
          <a:xfrm flipH="1" flipV="1">
            <a:off x="6199141" y="17759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6351541" y="1928351"/>
            <a:ext cx="582659" cy="67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7" idx="0"/>
            <a:endCxn id="29" idx="4"/>
          </p:cNvCxnSpPr>
          <p:nvPr/>
        </p:nvCxnSpPr>
        <p:spPr>
          <a:xfrm flipV="1">
            <a:off x="6477000" y="1752600"/>
            <a:ext cx="609600" cy="695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7" idx="0"/>
            <a:endCxn id="30" idx="4"/>
          </p:cNvCxnSpPr>
          <p:nvPr/>
        </p:nvCxnSpPr>
        <p:spPr>
          <a:xfrm flipV="1">
            <a:off x="6477000" y="1759974"/>
            <a:ext cx="914400" cy="688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7" idx="0"/>
            <a:endCxn id="31" idx="3"/>
          </p:cNvCxnSpPr>
          <p:nvPr/>
        </p:nvCxnSpPr>
        <p:spPr>
          <a:xfrm flipV="1">
            <a:off x="6477000" y="1737656"/>
            <a:ext cx="1165318" cy="71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7" idx="7"/>
            <a:endCxn id="33" idx="3"/>
          </p:cNvCxnSpPr>
          <p:nvPr/>
        </p:nvCxnSpPr>
        <p:spPr>
          <a:xfrm flipV="1">
            <a:off x="6530882" y="1730282"/>
            <a:ext cx="1416236" cy="7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32" idx="4"/>
            <a:endCxn id="17" idx="0"/>
          </p:cNvCxnSpPr>
          <p:nvPr/>
        </p:nvCxnSpPr>
        <p:spPr>
          <a:xfrm flipH="1">
            <a:off x="6477000" y="1752600"/>
            <a:ext cx="1828800" cy="695632"/>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8413605" y="1895159"/>
            <a:ext cx="582211" cy="369332"/>
          </a:xfrm>
          <a:prstGeom prst="rect">
            <a:avLst/>
          </a:prstGeom>
          <a:noFill/>
        </p:spPr>
        <p:txBody>
          <a:bodyPr wrap="none" rtlCol="0">
            <a:spAutoFit/>
          </a:bodyPr>
          <a:lstStyle/>
          <a:p>
            <a:r>
              <a:rPr lang="en-US" dirty="0"/>
              <a:t>Etc.</a:t>
            </a:r>
          </a:p>
        </p:txBody>
      </p:sp>
      <p:sp>
        <p:nvSpPr>
          <p:cNvPr id="213" name="TextBox 212"/>
          <p:cNvSpPr txBox="1"/>
          <p:nvPr/>
        </p:nvSpPr>
        <p:spPr>
          <a:xfrm>
            <a:off x="5272604" y="2347140"/>
            <a:ext cx="312906" cy="369332"/>
          </a:xfrm>
          <a:prstGeom prst="rect">
            <a:avLst/>
          </a:prstGeom>
          <a:noFill/>
        </p:spPr>
        <p:txBody>
          <a:bodyPr wrap="none" rtlCol="0">
            <a:spAutoFit/>
          </a:bodyPr>
          <a:lstStyle/>
          <a:p>
            <a:r>
              <a:rPr lang="en-US" dirty="0"/>
              <a:t>0</a:t>
            </a:r>
          </a:p>
        </p:txBody>
      </p:sp>
      <mc:AlternateContent xmlns:mc="http://schemas.openxmlformats.org/markup-compatibility/2006" xmlns:a14="http://schemas.microsoft.com/office/drawing/2010/main">
        <mc:Choice Requires="a14">
          <p:sp>
            <p:nvSpPr>
              <p:cNvPr id="214" name="TextBox 213"/>
              <p:cNvSpPr txBox="1"/>
              <p:nvPr/>
            </p:nvSpPr>
            <p:spPr>
              <a:xfrm flipH="1">
                <a:off x="5116550" y="678714"/>
                <a:ext cx="28009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r>
                            <a:rPr lang="en-US" b="0" i="1" smtClean="0">
                              <a:latin typeface="Cambria Math"/>
                            </a:rPr>
                            <m:t>′</m:t>
                          </m:r>
                        </m:e>
                        <m:sub>
                          <m:r>
                            <a:rPr lang="en-US" b="0" i="1" smtClean="0">
                              <a:latin typeface="Cambria Math"/>
                            </a:rPr>
                            <m:t>𝑚𝑎𝑥</m:t>
                          </m:r>
                        </m:sub>
                      </m:sSub>
                    </m:oMath>
                  </m:oMathPara>
                </a14:m>
                <a:endParaRPr lang="en-US" b="0" dirty="0"/>
              </a:p>
              <a:p>
                <a:endParaRPr lang="en-US" dirty="0"/>
              </a:p>
            </p:txBody>
          </p:sp>
        </mc:Choice>
        <mc:Fallback xmlns="">
          <p:sp>
            <p:nvSpPr>
              <p:cNvPr id="214" name="TextBox 213"/>
              <p:cNvSpPr txBox="1">
                <a:spLocks noRot="1" noChangeAspect="1" noMove="1" noResize="1" noEditPoints="1" noAdjustHandles="1" noChangeArrowheads="1" noChangeShapeType="1" noTextEdit="1"/>
              </p:cNvSpPr>
              <p:nvPr/>
            </p:nvSpPr>
            <p:spPr>
              <a:xfrm flipH="1">
                <a:off x="5116550" y="678714"/>
                <a:ext cx="280098" cy="646331"/>
              </a:xfrm>
              <a:prstGeom prst="rect">
                <a:avLst/>
              </a:prstGeom>
              <a:blipFill rotWithShape="1">
                <a:blip r:embed="rId4"/>
                <a:stretch>
                  <a:fillRect r="-126087"/>
                </a:stretch>
              </a:blipFill>
            </p:spPr>
            <p:txBody>
              <a:bodyPr/>
              <a:lstStyle/>
              <a:p>
                <a:r>
                  <a:rPr lang="en-US">
                    <a:noFill/>
                  </a:rPr>
                  <a:t> </a:t>
                </a:r>
              </a:p>
            </p:txBody>
          </p:sp>
        </mc:Fallback>
      </mc:AlternateContent>
      <p:cxnSp>
        <p:nvCxnSpPr>
          <p:cNvPr id="215" name="Straight Connector 214"/>
          <p:cNvCxnSpPr/>
          <p:nvPr/>
        </p:nvCxnSpPr>
        <p:spPr>
          <a:xfrm>
            <a:off x="5429057" y="1433778"/>
            <a:ext cx="0" cy="593008"/>
          </a:xfrm>
          <a:prstGeom prst="line">
            <a:avLst/>
          </a:prstGeom>
          <a:ln>
            <a:prstDash val="sysDot"/>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1" name="Content Placeholder 2"/>
              <p:cNvSpPr txBox="1">
                <a:spLocks/>
              </p:cNvSpPr>
              <p:nvPr/>
            </p:nvSpPr>
            <p:spPr>
              <a:xfrm>
                <a:off x="228600" y="2860992"/>
                <a:ext cx="8610600" cy="376840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solidFill>
                      <a:schemeClr val="tx2">
                        <a:lumMod val="75000"/>
                      </a:schemeClr>
                    </a:solidFill>
                  </a:rPr>
                  <a:t>Learning rule:  </a:t>
                </a:r>
                <a:r>
                  <a:rPr lang="en-US" dirty="0" err="1"/>
                  <a:t>Oja’s</a:t>
                </a:r>
                <a:r>
                  <a:rPr lang="en-US" dirty="0"/>
                  <a:t> rule for weight updates </a:t>
                </a:r>
                <a:r>
                  <a:rPr lang="en-US" dirty="0">
                    <a:solidFill>
                      <a:schemeClr val="tx2">
                        <a:lumMod val="75000"/>
                      </a:schemeClr>
                    </a:solidFill>
                  </a:rPr>
                  <a:t>[</a:t>
                </a:r>
                <a:r>
                  <a:rPr lang="en-US" dirty="0" err="1">
                    <a:solidFill>
                      <a:schemeClr val="tx2">
                        <a:lumMod val="75000"/>
                      </a:schemeClr>
                    </a:solidFill>
                  </a:rPr>
                  <a:t>Oja</a:t>
                </a:r>
                <a:r>
                  <a:rPr lang="en-US" dirty="0">
                    <a:solidFill>
                      <a:schemeClr val="tx2">
                        <a:lumMod val="75000"/>
                      </a:schemeClr>
                    </a:solidFill>
                  </a:rPr>
                  <a:t> 1982], </a:t>
                </a:r>
                <a:r>
                  <a:rPr lang="en-US" dirty="0"/>
                  <a:t>for a neuron </a:t>
                </a:r>
                <a14:m>
                  <m:oMath xmlns:m="http://schemas.openxmlformats.org/officeDocument/2006/math">
                    <m:r>
                      <a:rPr lang="en-US" b="0" i="1" smtClean="0">
                        <a:latin typeface="Cambria Math"/>
                      </a:rPr>
                      <m:t>𝑢</m:t>
                    </m:r>
                    <m:r>
                      <a:rPr lang="en-US" b="0" i="1" smtClean="0">
                        <a:latin typeface="Cambria Math"/>
                      </a:rPr>
                      <m:t> </m:t>
                    </m:r>
                  </m:oMath>
                </a14:m>
                <a:r>
                  <a:rPr lang="en-US" dirty="0"/>
                  <a:t>that is currently engaged: </a:t>
                </a:r>
              </a:p>
              <a:p>
                <a:pPr marL="0" indent="0">
                  <a:buNone/>
                </a:pPr>
                <a14:m>
                  <m:oMath xmlns:m="http://schemas.openxmlformats.org/officeDocument/2006/math">
                    <m:r>
                      <a:rPr lang="en-US" b="1" i="1" smtClean="0">
                        <a:latin typeface="Cambria Math"/>
                      </a:rPr>
                      <m:t>            </m:t>
                    </m:r>
                    <m:r>
                      <a:rPr lang="en-US" b="1" i="1" smtClean="0">
                        <a:latin typeface="Cambria Math"/>
                      </a:rPr>
                      <m:t>𝒘</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r>
                      <a:rPr lang="en-US" b="1" i="1" smtClean="0">
                        <a:latin typeface="Cambria Math"/>
                      </a:rPr>
                      <m:t>𝒘</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r>
                      <a:rPr lang="en-US" b="0" i="1" smtClean="0">
                        <a:latin typeface="Cambria Math"/>
                      </a:rPr>
                      <m:t>+</m:t>
                    </m:r>
                    <m:r>
                      <a:rPr lang="en-US" b="0" i="1" smtClean="0">
                        <a:latin typeface="Cambria Math"/>
                      </a:rPr>
                      <m:t>𝜂</m:t>
                    </m:r>
                    <m:r>
                      <a:rPr lang="en-US" b="0" i="1" smtClean="0">
                        <a:latin typeface="Cambria Math"/>
                      </a:rPr>
                      <m:t> </m:t>
                    </m:r>
                    <m:r>
                      <a:rPr lang="en-US" b="0" i="1" smtClean="0">
                        <a:latin typeface="Cambria Math"/>
                      </a:rPr>
                      <m:t>𝑧</m:t>
                    </m:r>
                    <m:r>
                      <a:rPr lang="en-US" b="0" i="1" smtClean="0">
                        <a:latin typeface="Cambria Math"/>
                      </a:rPr>
                      <m:t>(</m:t>
                    </m:r>
                    <m:r>
                      <a:rPr lang="en-US" b="1" i="1" smtClean="0">
                        <a:latin typeface="Cambria Math"/>
                      </a:rPr>
                      <m:t>𝒙</m:t>
                    </m:r>
                    <m:r>
                      <a:rPr lang="en-US" b="0" i="1" smtClean="0">
                        <a:latin typeface="Cambria Math"/>
                      </a:rPr>
                      <m:t>(</m:t>
                    </m:r>
                    <m:r>
                      <a:rPr lang="en-US" b="0" i="1" smtClean="0">
                        <a:latin typeface="Cambria Math"/>
                      </a:rPr>
                      <m:t>𝑡</m:t>
                    </m:r>
                    <m:r>
                      <a:rPr lang="en-US" b="0" i="1" smtClean="0">
                        <a:latin typeface="Cambria Math"/>
                      </a:rPr>
                      <m:t>−1)−</m:t>
                    </m:r>
                    <m:r>
                      <a:rPr lang="en-US" b="0" i="1" smtClean="0">
                        <a:latin typeface="Cambria Math"/>
                      </a:rPr>
                      <m:t>𝑧</m:t>
                    </m:r>
                    <m:r>
                      <a:rPr lang="en-US" b="0" i="1" smtClean="0">
                        <a:latin typeface="Cambria Math"/>
                      </a:rPr>
                      <m:t> </m:t>
                    </m:r>
                    <m:r>
                      <a:rPr lang="en-US" b="1" i="1" smtClean="0">
                        <a:solidFill>
                          <a:schemeClr val="tx1"/>
                        </a:solidFill>
                        <a:latin typeface="Cambria Math"/>
                      </a:rPr>
                      <m:t>𝒘</m:t>
                    </m:r>
                    <m:r>
                      <a:rPr lang="en-US" b="0" i="1" smtClean="0">
                        <a:latin typeface="Cambria Math"/>
                      </a:rPr>
                      <m:t>(</m:t>
                    </m:r>
                    <m:r>
                      <a:rPr lang="en-US" b="0" i="1" smtClean="0">
                        <a:latin typeface="Cambria Math"/>
                      </a:rPr>
                      <m:t>𝑡</m:t>
                    </m:r>
                    <m:r>
                      <a:rPr lang="en-US" b="0" i="1" smtClean="0">
                        <a:latin typeface="Cambria Math"/>
                      </a:rPr>
                      <m:t>−1))</m:t>
                    </m:r>
                  </m:oMath>
                </a14:m>
                <a:r>
                  <a:rPr lang="en-US" dirty="0"/>
                  <a:t> , where</a:t>
                </a:r>
              </a:p>
              <a:p>
                <a:pPr lvl="1"/>
                <a14:m>
                  <m:oMath xmlns:m="http://schemas.openxmlformats.org/officeDocument/2006/math">
                    <m:r>
                      <a:rPr lang="en-US" b="0" i="1" smtClean="0">
                        <a:latin typeface="Cambria Math"/>
                      </a:rPr>
                      <m:t>𝜂</m:t>
                    </m:r>
                    <m:r>
                      <a:rPr lang="en-US" b="0" i="1" smtClean="0">
                        <a:latin typeface="Cambria Math"/>
                      </a:rPr>
                      <m:t> </m:t>
                    </m:r>
                  </m:oMath>
                </a14:m>
                <a:r>
                  <a:rPr lang="en-US" b="0" dirty="0"/>
                  <a:t>is the learning rate,</a:t>
                </a:r>
              </a:p>
              <a:p>
                <a:pPr lvl="1"/>
                <a14:m>
                  <m:oMath xmlns:m="http://schemas.openxmlformats.org/officeDocument/2006/math">
                    <m:r>
                      <a:rPr lang="en-US" b="1" i="1" smtClean="0">
                        <a:latin typeface="Cambria Math"/>
                      </a:rPr>
                      <m:t>𝒙</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oMath>
                </a14:m>
                <a:r>
                  <a:rPr lang="en-US" b="0" dirty="0"/>
                  <a:t> is the vector of input firing status values,</a:t>
                </a:r>
              </a:p>
              <a:p>
                <a:pPr lvl="1"/>
                <a14:m>
                  <m:oMath xmlns:m="http://schemas.openxmlformats.org/officeDocument/2006/math">
                    <m:r>
                      <a:rPr lang="en-US" b="0" i="1" smtClean="0">
                        <a:latin typeface="Cambria Math"/>
                      </a:rPr>
                      <m:t>𝑧</m:t>
                    </m:r>
                  </m:oMath>
                </a14:m>
                <a:r>
                  <a:rPr lang="en-US" b="0" dirty="0"/>
                  <a:t> is the dot product of</a:t>
                </a:r>
                <a14:m>
                  <m:oMath xmlns:m="http://schemas.openxmlformats.org/officeDocument/2006/math">
                    <m:r>
                      <a:rPr lang="en-US" b="0" i="0" smtClean="0">
                        <a:latin typeface="Cambria Math"/>
                      </a:rPr>
                      <m:t> </m:t>
                    </m:r>
                    <m:r>
                      <a:rPr lang="en-US" b="1" i="1">
                        <a:latin typeface="Cambria Math"/>
                      </a:rPr>
                      <m:t>𝒙</m:t>
                    </m:r>
                    <m:d>
                      <m:dPr>
                        <m:ctrlPr>
                          <a:rPr lang="en-US" i="1">
                            <a:latin typeface="Cambria Math" panose="02040503050406030204" pitchFamily="18" charset="0"/>
                          </a:rPr>
                        </m:ctrlPr>
                      </m:dPr>
                      <m:e>
                        <m:r>
                          <a:rPr lang="en-US" i="1">
                            <a:latin typeface="Cambria Math"/>
                          </a:rPr>
                          <m:t>𝑡</m:t>
                        </m:r>
                        <m:r>
                          <a:rPr lang="en-US" i="1">
                            <a:latin typeface="Cambria Math"/>
                          </a:rPr>
                          <m:t>−1</m:t>
                        </m:r>
                      </m:e>
                    </m:d>
                  </m:oMath>
                </a14:m>
                <a:r>
                  <a:rPr lang="en-US" b="0" dirty="0"/>
                  <a:t> and </a:t>
                </a:r>
                <a14:m>
                  <m:oMath xmlns:m="http://schemas.openxmlformats.org/officeDocument/2006/math">
                    <m:r>
                      <a:rPr lang="en-US" b="1" i="1" smtClean="0">
                        <a:latin typeface="Cambria Math"/>
                      </a:rPr>
                      <m:t>𝒘</m:t>
                    </m:r>
                    <m:r>
                      <a:rPr lang="en-US" b="0" i="1" smtClean="0">
                        <a:latin typeface="Cambria Math"/>
                      </a:rPr>
                      <m:t>(</m:t>
                    </m:r>
                    <m:r>
                      <a:rPr lang="en-US" b="0" i="1" smtClean="0">
                        <a:latin typeface="Cambria Math"/>
                      </a:rPr>
                      <m:t>𝑡</m:t>
                    </m:r>
                    <m:r>
                      <a:rPr lang="en-US" b="0" i="1" smtClean="0">
                        <a:latin typeface="Cambria Math"/>
                      </a:rPr>
                      <m:t>−1)</m:t>
                    </m:r>
                    <m:r>
                      <a:rPr lang="en-US" b="0" i="0" smtClean="0">
                        <a:latin typeface="Cambria Math"/>
                      </a:rPr>
                      <m:t>, </m:t>
                    </m:r>
                  </m:oMath>
                </a14:m>
                <a:r>
                  <a:rPr lang="en-US" b="0" dirty="0"/>
                  <a:t>which is the incoming potential at </a:t>
                </a:r>
                <a14:m>
                  <m:oMath xmlns:m="http://schemas.openxmlformats.org/officeDocument/2006/math">
                    <m:r>
                      <a:rPr lang="en-US" i="1">
                        <a:latin typeface="Cambria Math"/>
                      </a:rPr>
                      <m:t>𝑢</m:t>
                    </m:r>
                  </m:oMath>
                </a14:m>
                <a:r>
                  <a:rPr lang="en-US" b="0" dirty="0"/>
                  <a:t> for round </a:t>
                </a:r>
                <a14:m>
                  <m:oMath xmlns:m="http://schemas.openxmlformats.org/officeDocument/2006/math">
                    <m:r>
                      <a:rPr lang="en-US" b="0" i="1" smtClean="0">
                        <a:latin typeface="Cambria Math"/>
                      </a:rPr>
                      <m:t>𝑡</m:t>
                    </m:r>
                    <m:r>
                      <a:rPr lang="en-US" b="0" i="1" smtClean="0">
                        <a:latin typeface="Cambria Math"/>
                      </a:rPr>
                      <m:t>.</m:t>
                    </m:r>
                  </m:oMath>
                </a14:m>
                <a:endParaRPr lang="en-US" b="0" dirty="0"/>
              </a:p>
              <a:p>
                <a:r>
                  <a:rPr lang="en-US" dirty="0">
                    <a:solidFill>
                      <a:schemeClr val="tx2">
                        <a:lumMod val="75000"/>
                      </a:schemeClr>
                    </a:solidFill>
                  </a:rPr>
                  <a:t>Network operation:  </a:t>
                </a:r>
                <a:r>
                  <a:rPr lang="en-US" dirty="0">
                    <a:solidFill>
                      <a:schemeClr val="tx1"/>
                    </a:solidFill>
                  </a:rPr>
                  <a:t>At each round </a:t>
                </a:r>
                <a14:m>
                  <m:oMath xmlns:m="http://schemas.openxmlformats.org/officeDocument/2006/math">
                    <m:r>
                      <a:rPr lang="en-US" b="0" i="1" smtClean="0">
                        <a:solidFill>
                          <a:schemeClr val="tx1"/>
                        </a:solidFill>
                        <a:latin typeface="Cambria Math"/>
                      </a:rPr>
                      <m:t>𝑡</m:t>
                    </m:r>
                  </m:oMath>
                </a14:m>
                <a:r>
                  <a:rPr lang="en-US" b="0" dirty="0">
                    <a:solidFill>
                      <a:schemeClr val="tx1"/>
                    </a:solidFill>
                  </a:rPr>
                  <a:t>, first calculate incoming potential, then use activation function to determine the new firing status, then (if engaged) use </a:t>
                </a:r>
                <a:r>
                  <a:rPr lang="en-US" b="0" dirty="0" err="1">
                    <a:solidFill>
                      <a:schemeClr val="tx1"/>
                    </a:solidFill>
                  </a:rPr>
                  <a:t>Oja</a:t>
                </a:r>
                <a:r>
                  <a:rPr lang="en-US" b="0" dirty="0">
                    <a:solidFill>
                      <a:schemeClr val="tx1"/>
                    </a:solidFill>
                  </a:rPr>
                  <a:t> to update the weights.</a:t>
                </a:r>
              </a:p>
            </p:txBody>
          </p:sp>
        </mc:Choice>
        <mc:Fallback xmlns="">
          <p:sp>
            <p:nvSpPr>
              <p:cNvPr id="91" name="Content Placeholder 2"/>
              <p:cNvSpPr txBox="1">
                <a:spLocks noRot="1" noChangeAspect="1" noMove="1" noResize="1" noEditPoints="1" noAdjustHandles="1" noChangeArrowheads="1" noChangeShapeType="1" noTextEdit="1"/>
              </p:cNvSpPr>
              <p:nvPr/>
            </p:nvSpPr>
            <p:spPr>
              <a:xfrm>
                <a:off x="228600" y="2860992"/>
                <a:ext cx="8610600" cy="3768408"/>
              </a:xfrm>
              <a:prstGeom prst="rect">
                <a:avLst/>
              </a:prstGeom>
              <a:blipFill>
                <a:blip r:embed="rId5"/>
                <a:stretch>
                  <a:fillRect l="-637" t="-2100" r="-1133"/>
                </a:stretch>
              </a:blipFill>
            </p:spPr>
            <p:txBody>
              <a:bodyPr/>
              <a:lstStyle/>
              <a:p>
                <a:r>
                  <a:rPr lang="en-US">
                    <a:noFill/>
                  </a:rPr>
                  <a:t> </a:t>
                </a:r>
              </a:p>
            </p:txBody>
          </p:sp>
        </mc:Fallback>
      </mc:AlternateContent>
    </p:spTree>
    <p:extLst>
      <p:ext uri="{BB962C8B-B14F-4D97-AF65-F5344CB8AC3E}">
        <p14:creationId xmlns:p14="http://schemas.microsoft.com/office/powerpoint/2010/main" val="236067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4. Problem statements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71600"/>
                <a:ext cx="8458200" cy="5105400"/>
              </a:xfrm>
            </p:spPr>
            <p:txBody>
              <a:bodyPr>
                <a:normAutofit fontScale="92500" lnSpcReduction="10000"/>
              </a:bodyPr>
              <a:lstStyle/>
              <a:p>
                <a:r>
                  <a:rPr lang="en-US" sz="2600" dirty="0"/>
                  <a:t>Two problems:</a:t>
                </a:r>
              </a:p>
              <a:p>
                <a:pPr lvl="1"/>
                <a:r>
                  <a:rPr lang="en-US" sz="2200" dirty="0">
                    <a:solidFill>
                      <a:schemeClr val="tx2">
                        <a:lumMod val="75000"/>
                      </a:schemeClr>
                    </a:solidFill>
                  </a:rPr>
                  <a:t>Recognizing a concept hierarchy</a:t>
                </a:r>
                <a:r>
                  <a:rPr lang="en-US" sz="2200" dirty="0"/>
                  <a:t>, and </a:t>
                </a:r>
              </a:p>
              <a:p>
                <a:pPr lvl="1"/>
                <a:r>
                  <a:rPr lang="en-US" sz="2200" dirty="0">
                    <a:solidFill>
                      <a:schemeClr val="tx2">
                        <a:lumMod val="75000"/>
                      </a:schemeClr>
                    </a:solidFill>
                  </a:rPr>
                  <a:t>Learning to recognize a concept hierarchy.</a:t>
                </a:r>
              </a:p>
              <a:p>
                <a:r>
                  <a:rPr lang="en-US" sz="2600" dirty="0"/>
                  <a:t>We assume here that each item is represented by exactly one neuron (over-simplification, or perhaps an abstraction).</a:t>
                </a:r>
              </a:p>
              <a:p>
                <a:r>
                  <a:rPr lang="en-US" sz="2600" dirty="0"/>
                  <a:t>In both cases, we are interested in </a:t>
                </a:r>
                <a:r>
                  <a:rPr lang="en-US" sz="2600" dirty="0">
                    <a:solidFill>
                      <a:schemeClr val="tx2">
                        <a:lumMod val="75000"/>
                      </a:schemeClr>
                    </a:solidFill>
                  </a:rPr>
                  <a:t>noisy recognition</a:t>
                </a:r>
                <a:r>
                  <a:rPr lang="en-US" sz="2600" dirty="0"/>
                  <a:t>, captured formally using two fractions (ratios) </a:t>
                </a:r>
                <a14:m>
                  <m:oMath xmlns:m="http://schemas.openxmlformats.org/officeDocument/2006/math">
                    <m:sSub>
                      <m:sSubPr>
                        <m:ctrlPr>
                          <a:rPr lang="en-US" sz="2600" i="1">
                            <a:latin typeface="Cambria Math" panose="02040503050406030204" pitchFamily="18" charset="0"/>
                          </a:rPr>
                        </m:ctrlPr>
                      </m:sSubPr>
                      <m:e>
                        <m:r>
                          <a:rPr lang="en-US" sz="2600" i="1">
                            <a:latin typeface="Cambria Math"/>
                          </a:rPr>
                          <m:t>𝑟</m:t>
                        </m:r>
                      </m:e>
                      <m:sub>
                        <m:r>
                          <a:rPr lang="en-US" sz="2600" i="1">
                            <a:latin typeface="Cambria Math"/>
                          </a:rPr>
                          <m:t>1</m:t>
                        </m:r>
                      </m:sub>
                    </m:sSub>
                    <m:r>
                      <a:rPr lang="en-US" sz="2600" i="1">
                        <a:latin typeface="Cambria Math"/>
                      </a:rPr>
                      <m:t>,</m:t>
                    </m:r>
                    <m:sSub>
                      <m:sSubPr>
                        <m:ctrlPr>
                          <a:rPr lang="en-US" sz="2600" i="1">
                            <a:latin typeface="Cambria Math" panose="02040503050406030204" pitchFamily="18" charset="0"/>
                          </a:rPr>
                        </m:ctrlPr>
                      </m:sSubPr>
                      <m:e>
                        <m:r>
                          <a:rPr lang="en-US" sz="2600" i="1">
                            <a:latin typeface="Cambria Math"/>
                          </a:rPr>
                          <m:t>𝑟</m:t>
                        </m:r>
                      </m:e>
                      <m:sub>
                        <m:r>
                          <a:rPr lang="en-US" sz="2600" i="1">
                            <a:latin typeface="Cambria Math"/>
                          </a:rPr>
                          <m:t>2</m:t>
                        </m:r>
                      </m:sub>
                    </m:sSub>
                    <m:r>
                      <a:rPr lang="en-US" sz="2600" b="0" i="1" smtClean="0">
                        <a:latin typeface="Cambria Math"/>
                      </a:rPr>
                      <m:t>∈</m:t>
                    </m:r>
                  </m:oMath>
                </a14:m>
                <a:r>
                  <a:rPr lang="en-US" sz="2600" dirty="0"/>
                  <a:t> </a:t>
                </a:r>
                <a14:m>
                  <m:oMath xmlns:m="http://schemas.openxmlformats.org/officeDocument/2006/math">
                    <m:sSub>
                      <m:sSubPr>
                        <m:ctrlPr>
                          <a:rPr lang="en-US" sz="2600" i="1">
                            <a:latin typeface="Cambria Math" panose="02040503050406030204" pitchFamily="18" charset="0"/>
                          </a:rPr>
                        </m:ctrlPr>
                      </m:sSubPr>
                      <m:e>
                        <m:d>
                          <m:dPr>
                            <m:begChr m:val="["/>
                            <m:endChr m:val="]"/>
                            <m:ctrlPr>
                              <a:rPr lang="en-US" sz="2600" b="0" i="1" smtClean="0">
                                <a:latin typeface="Cambria Math" panose="02040503050406030204" pitchFamily="18" charset="0"/>
                              </a:rPr>
                            </m:ctrlPr>
                          </m:dPr>
                          <m:e>
                            <m:r>
                              <a:rPr lang="en-US" sz="2600" b="0" i="1" smtClean="0">
                                <a:latin typeface="Cambria Math"/>
                              </a:rPr>
                              <m:t>0,1</m:t>
                            </m:r>
                          </m:e>
                        </m:d>
                        <m:r>
                          <a:rPr lang="en-US" sz="2600" b="0" i="1" smtClean="0">
                            <a:latin typeface="Cambria Math"/>
                          </a:rPr>
                          <m:t>,  </m:t>
                        </m:r>
                        <m:r>
                          <a:rPr lang="en-US" sz="2600" i="1">
                            <a:latin typeface="Cambria Math"/>
                          </a:rPr>
                          <m:t>𝑟</m:t>
                        </m:r>
                      </m:e>
                      <m:sub>
                        <m:r>
                          <a:rPr lang="en-US" sz="2600" i="1">
                            <a:latin typeface="Cambria Math"/>
                          </a:rPr>
                          <m:t>1</m:t>
                        </m:r>
                      </m:sub>
                    </m:sSub>
                    <m:r>
                      <a:rPr lang="en-US" sz="2600" i="1">
                        <a:latin typeface="Cambria Math"/>
                      </a:rPr>
                      <m:t>≤</m:t>
                    </m:r>
                    <m:sSub>
                      <m:sSubPr>
                        <m:ctrlPr>
                          <a:rPr lang="en-US" sz="2600" i="1">
                            <a:latin typeface="Cambria Math" panose="02040503050406030204" pitchFamily="18" charset="0"/>
                          </a:rPr>
                        </m:ctrlPr>
                      </m:sSubPr>
                      <m:e>
                        <m:r>
                          <a:rPr lang="en-US" sz="2600" i="1">
                            <a:latin typeface="Cambria Math"/>
                          </a:rPr>
                          <m:t>𝑟</m:t>
                        </m:r>
                      </m:e>
                      <m:sub>
                        <m:r>
                          <a:rPr lang="en-US" sz="2600" i="1">
                            <a:latin typeface="Cambria Math"/>
                          </a:rPr>
                          <m:t>2</m:t>
                        </m:r>
                      </m:sub>
                    </m:sSub>
                  </m:oMath>
                </a14:m>
                <a:r>
                  <a:rPr lang="en-US" sz="2600" dirty="0"/>
                  <a:t>.</a:t>
                </a:r>
              </a:p>
              <a:p>
                <a:pPr marL="182880" lvl="1"/>
                <a:r>
                  <a:rPr lang="en-US" sz="2600" dirty="0"/>
                  <a:t>For recognition, assume a particular concept hierarchy, </a:t>
                </a:r>
                <a:r>
                  <a:rPr lang="en-US" sz="2600" b="1" i="1" dirty="0"/>
                  <a:t>C.</a:t>
                </a:r>
              </a:p>
              <a:p>
                <a:r>
                  <a:rPr lang="en-US" sz="2600" dirty="0"/>
                  <a:t>For learning, we must accommodate </a:t>
                </a:r>
                <a:r>
                  <a:rPr lang="en-US" sz="2600" dirty="0">
                    <a:solidFill>
                      <a:schemeClr val="tx2">
                        <a:lumMod val="75000"/>
                      </a:schemeClr>
                    </a:solidFill>
                  </a:rPr>
                  <a:t>any arbitrary concept hierarchy </a:t>
                </a:r>
                <a:r>
                  <a:rPr lang="en-US" sz="2600" b="1" i="1" dirty="0">
                    <a:solidFill>
                      <a:schemeClr val="tx2">
                        <a:lumMod val="75000"/>
                      </a:schemeClr>
                    </a:solidFill>
                  </a:rPr>
                  <a:t>C</a:t>
                </a:r>
                <a:r>
                  <a:rPr lang="en-US" sz="2600" dirty="0"/>
                  <a:t> that might be presented as input.</a:t>
                </a:r>
              </a:p>
              <a:p>
                <a:r>
                  <a:rPr lang="en-US" sz="2600" dirty="0">
                    <a:solidFill>
                      <a:schemeClr val="tx2">
                        <a:lumMod val="75000"/>
                      </a:schemeClr>
                    </a:solidFill>
                  </a:rPr>
                  <a:t>Presenting a set </a:t>
                </a:r>
                <a14:m>
                  <m:oMath xmlns:m="http://schemas.openxmlformats.org/officeDocument/2006/math">
                    <m:r>
                      <a:rPr lang="en-US" sz="2600" i="1" dirty="0" smtClean="0">
                        <a:solidFill>
                          <a:schemeClr val="tx2">
                            <a:lumMod val="75000"/>
                          </a:schemeClr>
                        </a:solidFill>
                        <a:latin typeface="Cambria Math"/>
                      </a:rPr>
                      <m:t>𝐵</m:t>
                    </m:r>
                  </m:oMath>
                </a14:m>
                <a:r>
                  <a:rPr lang="en-US" sz="2600" dirty="0">
                    <a:solidFill>
                      <a:schemeClr val="tx2">
                        <a:lumMod val="75000"/>
                      </a:schemeClr>
                    </a:solidFill>
                  </a:rPr>
                  <a:t> of level </a:t>
                </a:r>
                <a14:m>
                  <m:oMath xmlns:m="http://schemas.openxmlformats.org/officeDocument/2006/math">
                    <m:r>
                      <a:rPr lang="en-US" sz="2600" i="1" dirty="0" smtClean="0">
                        <a:solidFill>
                          <a:schemeClr val="tx2">
                            <a:lumMod val="75000"/>
                          </a:schemeClr>
                        </a:solidFill>
                        <a:latin typeface="Cambria Math"/>
                      </a:rPr>
                      <m:t>0</m:t>
                    </m:r>
                  </m:oMath>
                </a14:m>
                <a:r>
                  <a:rPr lang="en-US" sz="2600" dirty="0">
                    <a:solidFill>
                      <a:schemeClr val="tx2">
                        <a:lumMod val="75000"/>
                      </a:schemeClr>
                    </a:solidFill>
                  </a:rPr>
                  <a:t> concepts:  </a:t>
                </a:r>
                <a:r>
                  <a:rPr lang="en-US" sz="2600" dirty="0"/>
                  <a:t>Allow exactly the </a:t>
                </a:r>
                <a14:m>
                  <m:oMath xmlns:m="http://schemas.openxmlformats.org/officeDocument/2006/math">
                    <m:r>
                      <a:rPr lang="en-US" sz="2600" b="0" i="1" smtClean="0">
                        <a:latin typeface="Cambria Math"/>
                      </a:rPr>
                      <m:t>𝑟𝑒𝑝𝑠</m:t>
                    </m:r>
                    <m:r>
                      <a:rPr lang="en-US" sz="2600" b="0" i="1" smtClean="0">
                        <a:latin typeface="Cambria Math"/>
                      </a:rPr>
                      <m:t>(</m:t>
                    </m:r>
                    <m:r>
                      <a:rPr lang="en-US" sz="2600" b="0" i="1" smtClean="0">
                        <a:latin typeface="Cambria Math"/>
                      </a:rPr>
                      <m:t>𝐵</m:t>
                    </m:r>
                    <m:r>
                      <a:rPr lang="en-US" sz="2600" b="0" i="1" smtClean="0">
                        <a:latin typeface="Cambria Math"/>
                      </a:rPr>
                      <m:t>)</m:t>
                    </m:r>
                  </m:oMath>
                </a14:m>
                <a:r>
                  <a:rPr lang="en-US" sz="2600" dirty="0"/>
                  <a:t> input neurons to fire (together).</a:t>
                </a: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71600"/>
                <a:ext cx="8458200" cy="5105400"/>
              </a:xfrm>
              <a:blipFill>
                <a:blip r:embed="rId3"/>
                <a:stretch>
                  <a:fillRect l="-648" t="-1551"/>
                </a:stretch>
              </a:blipFill>
            </p:spPr>
            <p:txBody>
              <a:bodyPr/>
              <a:lstStyle/>
              <a:p>
                <a:r>
                  <a:rPr lang="en-US">
                    <a:noFill/>
                  </a:rPr>
                  <a:t> </a:t>
                </a:r>
              </a:p>
            </p:txBody>
          </p:sp>
        </mc:Fallback>
      </mc:AlternateContent>
    </p:spTree>
    <p:extLst>
      <p:ext uri="{BB962C8B-B14F-4D97-AF65-F5344CB8AC3E}">
        <p14:creationId xmlns:p14="http://schemas.microsoft.com/office/powerpoint/2010/main" val="3040878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dirty="0"/>
              <a:t>The robust recognition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95400"/>
                <a:ext cx="8382000" cy="5181600"/>
              </a:xfrm>
            </p:spPr>
            <p:txBody>
              <a:bodyPr>
                <a:normAutofit lnSpcReduction="10000"/>
              </a:bodyPr>
              <a:lstStyle/>
              <a:p>
                <a:r>
                  <a:rPr lang="en-US" sz="2600" dirty="0">
                    <a:solidFill>
                      <a:schemeClr val="tx2">
                        <a:lumMod val="75000"/>
                      </a:schemeClr>
                    </a:solidFill>
                  </a:rPr>
                  <a:t>Support (recall):</a:t>
                </a:r>
              </a:p>
              <a:p>
                <a:pPr lvl="1"/>
                <a:r>
                  <a:rPr lang="en-US" dirty="0"/>
                  <a:t>Assumes a particular concept hierarchy </a:t>
                </a:r>
                <a:r>
                  <a:rPr lang="en-US" b="1" i="1" dirty="0"/>
                  <a:t>C.</a:t>
                </a:r>
              </a:p>
              <a:p>
                <a:pPr lvl="1"/>
                <a:r>
                  <a:rPr lang="en-US" dirty="0"/>
                  <a:t>For ratio </a:t>
                </a:r>
                <a14:m>
                  <m:oMath xmlns:m="http://schemas.openxmlformats.org/officeDocument/2006/math">
                    <m:r>
                      <a:rPr lang="en-US" i="1">
                        <a:latin typeface="Cambria Math"/>
                      </a:rPr>
                      <m:t>𝑟</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0,1</m:t>
                        </m:r>
                      </m:e>
                    </m:d>
                    <m:r>
                      <a:rPr lang="en-US" i="1">
                        <a:latin typeface="Cambria Math"/>
                      </a:rPr>
                      <m:t>,</m:t>
                    </m:r>
                  </m:oMath>
                </a14:m>
                <a:r>
                  <a:rPr lang="en-US" dirty="0"/>
                  <a:t> recursively define which concepts are </a:t>
                </a:r>
                <a14:m>
                  <m:oMath xmlns:m="http://schemas.openxmlformats.org/officeDocument/2006/math">
                    <m:r>
                      <a:rPr lang="en-US" i="1" dirty="0">
                        <a:solidFill>
                          <a:schemeClr val="tx2">
                            <a:lumMod val="75000"/>
                          </a:schemeClr>
                        </a:solidFill>
                        <a:latin typeface="Cambria Math"/>
                      </a:rPr>
                      <m:t>𝑟</m:t>
                    </m:r>
                  </m:oMath>
                </a14:m>
                <a:r>
                  <a:rPr lang="en-US" dirty="0">
                    <a:solidFill>
                      <a:schemeClr val="tx2">
                        <a:lumMod val="75000"/>
                      </a:schemeClr>
                    </a:solidFill>
                  </a:rPr>
                  <a:t>-supported </a:t>
                </a:r>
                <a:r>
                  <a:rPr lang="en-US" dirty="0"/>
                  <a:t>by a particular set </a:t>
                </a:r>
                <a14:m>
                  <m:oMath xmlns:m="http://schemas.openxmlformats.org/officeDocument/2006/math">
                    <m:r>
                      <a:rPr lang="en-US" i="1" dirty="0">
                        <a:latin typeface="Cambria Math"/>
                      </a:rPr>
                      <m:t>𝐵</m:t>
                    </m:r>
                  </m:oMath>
                </a14:m>
                <a:r>
                  <a:rPr lang="en-US" dirty="0"/>
                  <a:t> of level </a:t>
                </a:r>
                <a14:m>
                  <m:oMath xmlns:m="http://schemas.openxmlformats.org/officeDocument/2006/math">
                    <m:r>
                      <a:rPr lang="en-US" i="1" dirty="0">
                        <a:latin typeface="Cambria Math"/>
                      </a:rPr>
                      <m:t>0</m:t>
                    </m:r>
                  </m:oMath>
                </a14:m>
                <a:r>
                  <a:rPr lang="en-US" dirty="0"/>
                  <a:t> concepts:</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a:rPr>
                          <m:t>𝐵</m:t>
                        </m:r>
                      </m:e>
                      <m:sub>
                        <m:r>
                          <a:rPr lang="en-US" i="1">
                            <a:latin typeface="Cambria Math"/>
                          </a:rPr>
                          <m:t>0</m:t>
                        </m:r>
                      </m:sub>
                    </m:sSub>
                    <m:r>
                      <a:rPr lang="en-US" i="1">
                        <a:latin typeface="Cambria Math"/>
                      </a:rPr>
                      <m:t>=</m:t>
                    </m:r>
                    <m:r>
                      <a:rPr lang="en-US" i="1">
                        <a:latin typeface="Cambria Math"/>
                      </a:rPr>
                      <m:t>𝐵</m:t>
                    </m:r>
                  </m:oMath>
                </a14:m>
                <a:r>
                  <a:rPr lang="en-US" dirty="0"/>
                  <a:t>.</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a:rPr>
                          <m:t>𝐵</m:t>
                        </m:r>
                      </m:e>
                      <m:sub>
                        <m:r>
                          <a:rPr lang="en-US" i="1">
                            <a:latin typeface="Cambria Math"/>
                          </a:rPr>
                          <m:t>1</m:t>
                        </m:r>
                      </m:sub>
                    </m:sSub>
                  </m:oMath>
                </a14:m>
                <a:r>
                  <a:rPr lang="en-US" dirty="0"/>
                  <a:t> </a:t>
                </a:r>
                <a14:m>
                  <m:oMath xmlns:m="http://schemas.openxmlformats.org/officeDocument/2006/math">
                    <m:r>
                      <a:rPr lang="en-US" i="1" dirty="0">
                        <a:latin typeface="Cambria Math"/>
                      </a:rPr>
                      <m:t>=</m:t>
                    </m:r>
                  </m:oMath>
                </a14:m>
                <a:r>
                  <a:rPr lang="en-US" dirty="0"/>
                  <a:t> level </a:t>
                </a:r>
                <a14:m>
                  <m:oMath xmlns:m="http://schemas.openxmlformats.org/officeDocument/2006/math">
                    <m:r>
                      <a:rPr lang="en-US" i="1" dirty="0">
                        <a:latin typeface="Cambria Math"/>
                      </a:rPr>
                      <m:t>1</m:t>
                    </m:r>
                  </m:oMath>
                </a14:m>
                <a:r>
                  <a:rPr lang="en-US" dirty="0"/>
                  <a:t> concepts with at least an </a:t>
                </a:r>
                <a14:m>
                  <m:oMath xmlns:m="http://schemas.openxmlformats.org/officeDocument/2006/math">
                    <m:r>
                      <a:rPr lang="en-US" i="1" dirty="0">
                        <a:latin typeface="Cambria Math"/>
                      </a:rPr>
                      <m:t>𝑟</m:t>
                    </m:r>
                  </m:oMath>
                </a14:m>
                <a:r>
                  <a:rPr lang="en-US" dirty="0"/>
                  <a:t>-fraction of their children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0</m:t>
                        </m:r>
                      </m:sub>
                    </m:sSub>
                  </m:oMath>
                </a14:m>
                <a:r>
                  <a:rPr lang="en-US" dirty="0"/>
                  <a:t>.</a:t>
                </a:r>
              </a:p>
              <a:p>
                <a:pPr lvl="2"/>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sub>
                    </m:sSub>
                    <m:r>
                      <a:rPr lang="en-US" i="1" dirty="0">
                        <a:latin typeface="Cambria Math"/>
                      </a:rPr>
                      <m:t> =</m:t>
                    </m:r>
                  </m:oMath>
                </a14:m>
                <a:r>
                  <a:rPr lang="en-US" dirty="0"/>
                  <a:t> level </a:t>
                </a:r>
                <a14:m>
                  <m:oMath xmlns:m="http://schemas.openxmlformats.org/officeDocument/2006/math">
                    <m:r>
                      <a:rPr lang="en-US" i="1" dirty="0">
                        <a:latin typeface="Cambria Math"/>
                      </a:rPr>
                      <m:t>𝑙</m:t>
                    </m:r>
                  </m:oMath>
                </a14:m>
                <a:r>
                  <a:rPr lang="en-US" dirty="0"/>
                  <a:t> concepts with at least an </a:t>
                </a:r>
                <a14:m>
                  <m:oMath xmlns:m="http://schemas.openxmlformats.org/officeDocument/2006/math">
                    <m:r>
                      <a:rPr lang="en-US" i="1" dirty="0">
                        <a:latin typeface="Cambria Math"/>
                      </a:rPr>
                      <m:t>𝑟</m:t>
                    </m:r>
                  </m:oMath>
                </a14:m>
                <a:r>
                  <a:rPr lang="en-US" dirty="0"/>
                  <a:t>-fraction of their children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𝐵</m:t>
                        </m:r>
                      </m:e>
                      <m:sub>
                        <m:r>
                          <a:rPr lang="en-US" i="1" dirty="0">
                            <a:latin typeface="Cambria Math"/>
                          </a:rPr>
                          <m:t>𝑙</m:t>
                        </m:r>
                        <m:r>
                          <a:rPr lang="en-US" i="1" dirty="0">
                            <a:latin typeface="Cambria Math"/>
                          </a:rPr>
                          <m:t>−1</m:t>
                        </m:r>
                      </m:sub>
                    </m:sSub>
                  </m:oMath>
                </a14:m>
                <a:r>
                  <a:rPr lang="en-US" dirty="0"/>
                  <a:t>.</a:t>
                </a:r>
              </a:p>
              <a:p>
                <a:r>
                  <a:rPr lang="en-US" dirty="0"/>
                  <a:t>For ratios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r>
                      <a:rPr lang="en-US" b="0" i="1" smtClean="0">
                        <a:latin typeface="Cambria Math"/>
                      </a:rPr>
                      <m:t>,</m:t>
                    </m:r>
                  </m:oMath>
                </a14:m>
                <a:r>
                  <a:rPr lang="en-US" dirty="0"/>
                  <a:t> </a:t>
                </a:r>
                <a:r>
                  <a:rPr lang="en-US" dirty="0">
                    <a:solidFill>
                      <a:schemeClr val="tx2">
                        <a:lumMod val="75000"/>
                      </a:schemeClr>
                    </a:solidFill>
                  </a:rPr>
                  <a:t>network </a:t>
                </a:r>
                <a:r>
                  <a:rPr lang="en-US" b="1" i="1" dirty="0">
                    <a:solidFill>
                      <a:schemeClr val="tx2">
                        <a:lumMod val="75000"/>
                      </a:schemeClr>
                    </a:solidFill>
                  </a:rPr>
                  <a:t>N</a:t>
                </a:r>
                <a:r>
                  <a:rPr lang="en-US" dirty="0">
                    <a:solidFill>
                      <a:schemeClr val="tx2">
                        <a:lumMod val="75000"/>
                      </a:schemeClr>
                    </a:solidFill>
                  </a:rPr>
                  <a:t> </a:t>
                </a:r>
                <a14:m>
                  <m:oMath xmlns:m="http://schemas.openxmlformats.org/officeDocument/2006/math">
                    <m:d>
                      <m:dPr>
                        <m:ctrlPr>
                          <a:rPr lang="en-US" b="0" i="1" smtClean="0">
                            <a:solidFill>
                              <a:schemeClr val="tx2">
                                <a:lumMod val="75000"/>
                              </a:schemeClr>
                            </a:solidFill>
                            <a:latin typeface="Cambria Math" panose="02040503050406030204" pitchFamily="18" charset="0"/>
                          </a:rPr>
                        </m:ctrlPr>
                      </m:dPr>
                      <m:e>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a:rPr>
                              <m:t>𝑟</m:t>
                            </m:r>
                          </m:e>
                          <m:sub>
                            <m:r>
                              <a:rPr lang="en-US" b="0" i="1" smtClean="0">
                                <a:solidFill>
                                  <a:schemeClr val="tx2">
                                    <a:lumMod val="75000"/>
                                  </a:schemeClr>
                                </a:solidFill>
                                <a:latin typeface="Cambria Math"/>
                              </a:rPr>
                              <m:t>1</m:t>
                            </m:r>
                          </m:sub>
                        </m:sSub>
                        <m:r>
                          <a:rPr lang="en-US" b="0" i="1" smtClean="0">
                            <a:solidFill>
                              <a:schemeClr val="tx2">
                                <a:lumMod val="75000"/>
                              </a:schemeClr>
                            </a:solidFill>
                            <a:latin typeface="Cambria Math"/>
                          </a:rPr>
                          <m:t>,</m:t>
                        </m:r>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a:rPr>
                              <m:t>𝑟</m:t>
                            </m:r>
                          </m:e>
                          <m:sub>
                            <m:r>
                              <a:rPr lang="en-US" b="0" i="1" smtClean="0">
                                <a:solidFill>
                                  <a:schemeClr val="tx2">
                                    <a:lumMod val="75000"/>
                                  </a:schemeClr>
                                </a:solidFill>
                                <a:latin typeface="Cambria Math"/>
                              </a:rPr>
                              <m:t>2</m:t>
                            </m:r>
                          </m:sub>
                        </m:sSub>
                      </m:e>
                    </m:d>
                  </m:oMath>
                </a14:m>
                <a:r>
                  <a:rPr lang="en-US" b="0" dirty="0">
                    <a:solidFill>
                      <a:schemeClr val="tx2">
                        <a:lumMod val="75000"/>
                      </a:schemeClr>
                    </a:solidFill>
                  </a:rPr>
                  <a:t>-recognizes concept hierarchy </a:t>
                </a:r>
                <a:r>
                  <a:rPr lang="en-US" b="1" i="1" dirty="0">
                    <a:solidFill>
                      <a:schemeClr val="tx2">
                        <a:lumMod val="75000"/>
                      </a:schemeClr>
                    </a:solidFill>
                  </a:rPr>
                  <a:t>C</a:t>
                </a:r>
                <a:r>
                  <a:rPr lang="en-US" i="1" dirty="0">
                    <a:solidFill>
                      <a:schemeClr val="tx2">
                        <a:lumMod val="75000"/>
                      </a:schemeClr>
                    </a:solidFill>
                  </a:rPr>
                  <a:t> </a:t>
                </a:r>
                <a:r>
                  <a:rPr lang="en-US" dirty="0"/>
                  <a:t>provided that for each concept </a:t>
                </a:r>
                <a14:m>
                  <m:oMath xmlns:m="http://schemas.openxmlformats.org/officeDocument/2006/math">
                    <m:r>
                      <a:rPr lang="en-US" i="1" dirty="0">
                        <a:latin typeface="Cambria Math"/>
                      </a:rPr>
                      <m:t>𝑐</m:t>
                    </m:r>
                    <m:r>
                      <a:rPr lang="en-US" i="1" dirty="0">
                        <a:latin typeface="Cambria Math"/>
                      </a:rPr>
                      <m:t>∈</m:t>
                    </m:r>
                    <m:r>
                      <a:rPr lang="en-US" i="1" dirty="0">
                        <a:latin typeface="Cambria Math"/>
                      </a:rPr>
                      <m:t>𝐶</m:t>
                    </m:r>
                    <m:r>
                      <a:rPr lang="en-US" b="0" i="0" dirty="0" smtClean="0">
                        <a:latin typeface="Cambria Math"/>
                      </a:rPr>
                      <m:t>:</m:t>
                    </m:r>
                  </m:oMath>
                </a14:m>
                <a:endParaRPr lang="en-US" dirty="0"/>
              </a:p>
              <a:p>
                <a:pPr lvl="1"/>
                <a:r>
                  <a:rPr lang="en-US" dirty="0"/>
                  <a:t>Concept </a:t>
                </a:r>
                <a14:m>
                  <m:oMath xmlns:m="http://schemas.openxmlformats.org/officeDocument/2006/math">
                    <m:r>
                      <a:rPr lang="en-US" i="1" dirty="0" smtClean="0">
                        <a:latin typeface="Cambria Math"/>
                      </a:rPr>
                      <m:t>𝑐</m:t>
                    </m:r>
                    <m:r>
                      <a:rPr lang="en-US" b="0" i="1" dirty="0" smtClean="0">
                        <a:latin typeface="Cambria Math"/>
                      </a:rPr>
                      <m:t> </m:t>
                    </m:r>
                  </m:oMath>
                </a14:m>
                <a:r>
                  <a:rPr lang="en-US" dirty="0"/>
                  <a:t>has a unique representation neuron </a:t>
                </a:r>
                <a14:m>
                  <m:oMath xmlns:m="http://schemas.openxmlformats.org/officeDocument/2006/math">
                    <m:r>
                      <a:rPr lang="en-US" i="1" dirty="0" smtClean="0">
                        <a:latin typeface="Cambria Math"/>
                      </a:rPr>
                      <m:t>𝑟𝑒𝑝</m:t>
                    </m:r>
                    <m:d>
                      <m:dPr>
                        <m:ctrlPr>
                          <a:rPr lang="en-US" i="1" dirty="0" smtClean="0">
                            <a:latin typeface="Cambria Math" panose="02040503050406030204" pitchFamily="18" charset="0"/>
                          </a:rPr>
                        </m:ctrlPr>
                      </m:dPr>
                      <m:e>
                        <m:r>
                          <a:rPr lang="en-US" i="1" dirty="0" smtClean="0">
                            <a:latin typeface="Cambria Math"/>
                          </a:rPr>
                          <m:t>𝑐</m:t>
                        </m:r>
                      </m:e>
                    </m:d>
                    <m:r>
                      <a:rPr lang="en-US" b="0" i="0" dirty="0" smtClean="0">
                        <a:latin typeface="Cambria Math"/>
                      </a:rPr>
                      <m:t>.</m:t>
                    </m:r>
                  </m:oMath>
                </a14:m>
                <a:endParaRPr lang="en-US" b="0" dirty="0"/>
              </a:p>
              <a:p>
                <a:pPr lvl="1"/>
                <a:r>
                  <a:rPr lang="en-US" dirty="0"/>
                  <a:t>Suppose that a set </a:t>
                </a:r>
                <a14:m>
                  <m:oMath xmlns:m="http://schemas.openxmlformats.org/officeDocument/2006/math">
                    <m:r>
                      <a:rPr lang="en-US" i="1" dirty="0" smtClean="0">
                        <a:latin typeface="Cambria Math"/>
                      </a:rPr>
                      <m:t>𝐵</m:t>
                    </m:r>
                  </m:oMath>
                </a14:m>
                <a:r>
                  <a:rPr lang="en-US" dirty="0"/>
                  <a:t> of level 0 concepts in </a:t>
                </a:r>
                <a14:m>
                  <m:oMath xmlns:m="http://schemas.openxmlformats.org/officeDocument/2006/math">
                    <m:r>
                      <a:rPr lang="en-US" i="1" dirty="0">
                        <a:latin typeface="Cambria Math"/>
                      </a:rPr>
                      <m:t>𝐶</m:t>
                    </m:r>
                  </m:oMath>
                </a14:m>
                <a:r>
                  <a:rPr lang="en-US" dirty="0"/>
                  <a:t> is presented.  Then: </a:t>
                </a:r>
              </a:p>
              <a:p>
                <a:pPr lvl="2"/>
                <a:r>
                  <a:rPr lang="en-US" dirty="0"/>
                  <a:t>If </a:t>
                </a:r>
                <a14:m>
                  <m:oMath xmlns:m="http://schemas.openxmlformats.org/officeDocument/2006/math">
                    <m:r>
                      <a:rPr lang="en-US" i="1" dirty="0" smtClean="0">
                        <a:latin typeface="Cambria Math"/>
                      </a:rPr>
                      <m:t>𝑐</m:t>
                    </m:r>
                  </m:oMath>
                </a14:m>
                <a:r>
                  <a:rPr lang="en-US" dirty="0"/>
                  <a:t> is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𝑟</m:t>
                        </m:r>
                      </m:e>
                      <m:sub>
                        <m:r>
                          <a:rPr lang="en-US" i="1" dirty="0" smtClean="0">
                            <a:latin typeface="Cambria Math"/>
                          </a:rPr>
                          <m:t>2</m:t>
                        </m:r>
                      </m:sub>
                    </m:sSub>
                  </m:oMath>
                </a14:m>
                <a:r>
                  <a:rPr lang="en-US" dirty="0"/>
                  <a:t>-supported by </a:t>
                </a:r>
                <a14:m>
                  <m:oMath xmlns:m="http://schemas.openxmlformats.org/officeDocument/2006/math">
                    <m:r>
                      <a:rPr lang="en-US" i="1" dirty="0" smtClean="0">
                        <a:latin typeface="Cambria Math"/>
                      </a:rPr>
                      <m:t>𝐵</m:t>
                    </m:r>
                  </m:oMath>
                </a14:m>
                <a:r>
                  <a:rPr lang="en-US" dirty="0"/>
                  <a:t> then </a:t>
                </a:r>
                <a14:m>
                  <m:oMath xmlns:m="http://schemas.openxmlformats.org/officeDocument/2006/math">
                    <m:r>
                      <a:rPr lang="en-US" i="1" dirty="0" smtClean="0">
                        <a:latin typeface="Cambria Math"/>
                      </a:rPr>
                      <m:t>𝑟𝑒𝑝</m:t>
                    </m:r>
                    <m:r>
                      <a:rPr lang="en-US" i="1" dirty="0" smtClean="0">
                        <a:latin typeface="Cambria Math"/>
                      </a:rPr>
                      <m:t>(</m:t>
                    </m:r>
                    <m:r>
                      <a:rPr lang="en-US" i="1" dirty="0" smtClean="0">
                        <a:latin typeface="Cambria Math"/>
                      </a:rPr>
                      <m:t>𝑐</m:t>
                    </m:r>
                    <m:r>
                      <a:rPr lang="en-US" i="1" dirty="0" smtClean="0">
                        <a:latin typeface="Cambria Math"/>
                      </a:rPr>
                      <m:t>)</m:t>
                    </m:r>
                  </m:oMath>
                </a14:m>
                <a:r>
                  <a:rPr lang="en-US" dirty="0"/>
                  <a:t> must fire. </a:t>
                </a:r>
              </a:p>
              <a:p>
                <a:pPr lvl="2"/>
                <a:r>
                  <a:rPr lang="en-US" dirty="0"/>
                  <a:t>if </a:t>
                </a:r>
                <a14:m>
                  <m:oMath xmlns:m="http://schemas.openxmlformats.org/officeDocument/2006/math">
                    <m:r>
                      <a:rPr lang="en-US" i="1" dirty="0" smtClean="0">
                        <a:latin typeface="Cambria Math"/>
                      </a:rPr>
                      <m:t>𝑐</m:t>
                    </m:r>
                    <m:r>
                      <a:rPr lang="en-US" i="1" dirty="0" smtClean="0">
                        <a:latin typeface="Cambria Math"/>
                      </a:rPr>
                      <m:t> </m:t>
                    </m:r>
                  </m:oMath>
                </a14:m>
                <a:r>
                  <a:rPr lang="en-US" dirty="0"/>
                  <a:t>is not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𝑟</m:t>
                        </m:r>
                      </m:e>
                      <m:sub>
                        <m:r>
                          <a:rPr lang="en-US" i="1" dirty="0" smtClean="0">
                            <a:latin typeface="Cambria Math"/>
                          </a:rPr>
                          <m:t>1</m:t>
                        </m:r>
                      </m:sub>
                    </m:sSub>
                  </m:oMath>
                </a14:m>
                <a:r>
                  <a:rPr lang="en-US" dirty="0"/>
                  <a:t>-supported by B then </a:t>
                </a:r>
                <a14:m>
                  <m:oMath xmlns:m="http://schemas.openxmlformats.org/officeDocument/2006/math">
                    <m:r>
                      <a:rPr lang="en-US" i="1" dirty="0" smtClean="0">
                        <a:latin typeface="Cambria Math"/>
                      </a:rPr>
                      <m:t>𝑟𝑒𝑝</m:t>
                    </m:r>
                    <m:r>
                      <a:rPr lang="en-US" i="1" dirty="0" smtClean="0">
                        <a:latin typeface="Cambria Math"/>
                      </a:rPr>
                      <m:t>(</m:t>
                    </m:r>
                    <m:r>
                      <a:rPr lang="en-US" i="1" dirty="0" smtClean="0">
                        <a:latin typeface="Cambria Math"/>
                      </a:rPr>
                      <m:t>𝑐</m:t>
                    </m:r>
                    <m:r>
                      <a:rPr lang="en-US" i="1" dirty="0" smtClean="0">
                        <a:latin typeface="Cambria Math"/>
                      </a:rPr>
                      <m:t>)</m:t>
                    </m:r>
                  </m:oMath>
                </a14:m>
                <a:r>
                  <a:rPr lang="en-US" dirty="0"/>
                  <a:t> must not fire.</a:t>
                </a:r>
              </a:p>
              <a:p>
                <a:r>
                  <a:rPr lang="en-US" dirty="0"/>
                  <a:t>E.g., consider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i="1">
                        <a:latin typeface="Cambria Math"/>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95400"/>
                <a:ext cx="8382000" cy="5181600"/>
              </a:xfrm>
              <a:blipFill>
                <a:blip r:embed="rId3"/>
                <a:stretch>
                  <a:fillRect l="-873" t="-2000" r="-1164"/>
                </a:stretch>
              </a:blipFill>
            </p:spPr>
            <p:txBody>
              <a:bodyPr/>
              <a:lstStyle/>
              <a:p>
                <a:r>
                  <a:rPr lang="en-US">
                    <a:noFill/>
                  </a:rPr>
                  <a:t> </a:t>
                </a:r>
              </a:p>
            </p:txBody>
          </p:sp>
        </mc:Fallback>
      </mc:AlternateContent>
    </p:spTree>
    <p:extLst>
      <p:ext uri="{BB962C8B-B14F-4D97-AF65-F5344CB8AC3E}">
        <p14:creationId xmlns:p14="http://schemas.microsoft.com/office/powerpoint/2010/main" val="35480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990600"/>
          </a:xfrm>
        </p:spPr>
        <p:txBody>
          <a:bodyPr>
            <a:normAutofit/>
          </a:bodyPr>
          <a:lstStyle/>
          <a:p>
            <a:r>
              <a:rPr lang="en-US" dirty="0"/>
              <a:t>Learning problem (noise-free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382000" cy="4953000"/>
              </a:xfrm>
            </p:spPr>
            <p:txBody>
              <a:bodyPr>
                <a:normAutofit/>
              </a:bodyPr>
              <a:lstStyle/>
              <a:p>
                <a:r>
                  <a:rPr lang="en-US" dirty="0"/>
                  <a:t>Here, the network </a:t>
                </a:r>
                <a:r>
                  <a:rPr lang="en-US" b="1" i="1" dirty="0"/>
                  <a:t>N</a:t>
                </a:r>
                <a:r>
                  <a:rPr lang="en-US" b="1" dirty="0"/>
                  <a:t> </a:t>
                </a:r>
                <a:r>
                  <a:rPr lang="en-US" dirty="0"/>
                  <a:t>initially doesn’t know which concept hierarchy it should learn; suppose in some execution, a particular concept hierarchy </a:t>
                </a:r>
                <a:r>
                  <a:rPr lang="en-US" b="1" i="1" dirty="0"/>
                  <a:t>C</a:t>
                </a:r>
                <a:r>
                  <a:rPr lang="en-US" dirty="0"/>
                  <a:t> is to be learned.</a:t>
                </a:r>
              </a:p>
              <a:p>
                <a:r>
                  <a:rPr lang="en-US" dirty="0"/>
                  <a:t>To </a:t>
                </a:r>
                <a:r>
                  <a:rPr lang="en-US" dirty="0">
                    <a:solidFill>
                      <a:schemeClr val="tx2">
                        <a:lumMod val="75000"/>
                      </a:schemeClr>
                    </a:solidFill>
                  </a:rPr>
                  <a:t>show </a:t>
                </a:r>
                <a:r>
                  <a:rPr lang="en-US" dirty="0"/>
                  <a:t>a concept </a:t>
                </a:r>
                <a14:m>
                  <m:oMath xmlns:m="http://schemas.openxmlformats.org/officeDocument/2006/math">
                    <m:r>
                      <a:rPr lang="en-US" i="1" dirty="0" smtClean="0">
                        <a:latin typeface="Cambria Math"/>
                      </a:rPr>
                      <m:t>𝑐</m:t>
                    </m:r>
                    <m:r>
                      <a:rPr lang="en-US" b="0" i="0" dirty="0" smtClean="0">
                        <a:latin typeface="Cambria Math"/>
                      </a:rPr>
                      <m:t>, </m:t>
                    </m:r>
                  </m:oMath>
                </a14:m>
                <a:r>
                  <a:rPr lang="en-US" dirty="0"/>
                  <a:t>present all its leaves (level 0 descendants).</a:t>
                </a:r>
              </a:p>
              <a:p>
                <a:r>
                  <a:rPr lang="en-US" dirty="0"/>
                  <a:t>Work bottom-up, showing each concept only after each of its children has been shown “sufficiently many” times (</a:t>
                </a:r>
                <a14:m>
                  <m:oMath xmlns:m="http://schemas.openxmlformats.org/officeDocument/2006/math">
                    <m:r>
                      <m:rPr>
                        <m:sty m:val="p"/>
                      </m:rPr>
                      <a:rPr lang="en-US" i="1">
                        <a:latin typeface="Cambria Math"/>
                      </a:rPr>
                      <m:t>σ</m:t>
                    </m:r>
                    <m:r>
                      <a:rPr lang="en-US">
                        <a:latin typeface="Cambria Math"/>
                      </a:rPr>
                      <m:t> </m:t>
                    </m:r>
                  </m:oMath>
                </a14:m>
                <a:r>
                  <a:rPr lang="en-US" dirty="0"/>
                  <a:t>times, for a parameter </a:t>
                </a:r>
                <a14:m>
                  <m:oMath xmlns:m="http://schemas.openxmlformats.org/officeDocument/2006/math">
                    <m:r>
                      <m:rPr>
                        <m:sty m:val="p"/>
                      </m:rPr>
                      <a:rPr lang="en-US" i="1">
                        <a:latin typeface="Cambria Math"/>
                      </a:rPr>
                      <m:t>σ</m:t>
                    </m:r>
                  </m:oMath>
                </a14:m>
                <a:r>
                  <a:rPr lang="en-US" dirty="0"/>
                  <a:t>).</a:t>
                </a:r>
              </a:p>
              <a:p>
                <a:r>
                  <a:rPr lang="en-US" dirty="0"/>
                  <a:t>Otherwise, arbitrary interleaving is allowed.</a:t>
                </a:r>
              </a:p>
              <a:p>
                <a:r>
                  <a:rPr lang="en-US" dirty="0"/>
                  <a:t>Then after “not too long”, the network </a:t>
                </a:r>
                <a:r>
                  <a:rPr lang="en-US" i="1" dirty="0"/>
                  <a:t>N </a:t>
                </a:r>
                <a:r>
                  <a:rPr lang="en-US" dirty="0"/>
                  <a:t>should reach a state from which it </a:t>
                </a:r>
                <a14:m>
                  <m:oMath xmlns:m="http://schemas.openxmlformats.org/officeDocument/2006/math">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2</m:t>
                            </m:r>
                          </m:sub>
                        </m:sSub>
                      </m:e>
                    </m:d>
                  </m:oMath>
                </a14:m>
                <a:r>
                  <a:rPr lang="en-US" dirty="0">
                    <a:solidFill>
                      <a:schemeClr val="tx1"/>
                    </a:solidFill>
                  </a:rPr>
                  <a:t>-recognizes concept hierarchy </a:t>
                </a:r>
                <a:r>
                  <a:rPr lang="en-US" b="1" i="1" dirty="0">
                    <a:solidFill>
                      <a:schemeClr val="tx1"/>
                    </a:solidFill>
                  </a:rPr>
                  <a:t>C.</a:t>
                </a:r>
              </a:p>
              <a:p>
                <a:r>
                  <a:rPr lang="en-US" dirty="0">
                    <a:solidFill>
                      <a:schemeClr val="tx1"/>
                    </a:solidFill>
                  </a:rPr>
                  <a:t>We say that </a:t>
                </a:r>
                <a:r>
                  <a:rPr lang="en-US" dirty="0">
                    <a:solidFill>
                      <a:schemeClr val="tx2">
                        <a:lumMod val="75000"/>
                      </a:schemeClr>
                    </a:solidFill>
                  </a:rPr>
                  <a:t>network </a:t>
                </a:r>
                <a:r>
                  <a:rPr lang="en-US" i="1" dirty="0">
                    <a:solidFill>
                      <a:schemeClr val="tx2">
                        <a:lumMod val="75000"/>
                      </a:schemeClr>
                    </a:solidFill>
                  </a:rPr>
                  <a:t>N </a:t>
                </a:r>
                <a14:m>
                  <m:oMath xmlns:m="http://schemas.openxmlformats.org/officeDocument/2006/math">
                    <m:d>
                      <m:dPr>
                        <m:ctrlPr>
                          <a:rPr lang="en-US" i="1">
                            <a:solidFill>
                              <a:schemeClr val="tx2">
                                <a:lumMod val="75000"/>
                              </a:schemeClr>
                            </a:solidFill>
                            <a:latin typeface="Cambria Math" panose="02040503050406030204" pitchFamily="18" charset="0"/>
                          </a:rPr>
                        </m:ctrlPr>
                      </m:dPr>
                      <m:e>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𝑟</m:t>
                            </m:r>
                          </m:e>
                          <m:sub>
                            <m:r>
                              <a:rPr lang="en-US" i="1">
                                <a:solidFill>
                                  <a:schemeClr val="tx2">
                                    <a:lumMod val="75000"/>
                                  </a:schemeClr>
                                </a:solidFill>
                                <a:latin typeface="Cambria Math"/>
                              </a:rPr>
                              <m:t>1</m:t>
                            </m:r>
                          </m:sub>
                        </m:sSub>
                        <m:r>
                          <a:rPr lang="en-US" i="1">
                            <a:solidFill>
                              <a:schemeClr val="tx2">
                                <a:lumMod val="75000"/>
                              </a:schemeClr>
                            </a:solidFill>
                            <a:latin typeface="Cambria Math"/>
                          </a:rPr>
                          <m:t>,</m:t>
                        </m:r>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𝑟</m:t>
                            </m:r>
                          </m:e>
                          <m:sub>
                            <m:r>
                              <a:rPr lang="en-US" i="1">
                                <a:solidFill>
                                  <a:schemeClr val="tx2">
                                    <a:lumMod val="75000"/>
                                  </a:schemeClr>
                                </a:solidFill>
                                <a:latin typeface="Cambria Math"/>
                              </a:rPr>
                              <m:t>2</m:t>
                            </m:r>
                          </m:sub>
                        </m:sSub>
                      </m:e>
                    </m:d>
                  </m:oMath>
                </a14:m>
                <a:r>
                  <a:rPr lang="en-US" dirty="0">
                    <a:solidFill>
                      <a:schemeClr val="tx2">
                        <a:lumMod val="75000"/>
                      </a:schemeClr>
                    </a:solidFill>
                  </a:rPr>
                  <a:t>-learns concept hierarchy </a:t>
                </a:r>
                <a:r>
                  <a:rPr lang="en-US" b="1" i="1" dirty="0">
                    <a:solidFill>
                      <a:schemeClr val="tx2">
                        <a:lumMod val="75000"/>
                      </a:schemeClr>
                    </a:solidFill>
                  </a:rPr>
                  <a:t>C.</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382000" cy="4953000"/>
              </a:xfrm>
              <a:blipFill>
                <a:blip r:embed="rId3"/>
                <a:stretch>
                  <a:fillRect l="-655" t="-861" b="-738"/>
                </a:stretch>
              </a:blipFill>
            </p:spPr>
            <p:txBody>
              <a:bodyPr/>
              <a:lstStyle/>
              <a:p>
                <a:r>
                  <a:rPr lang="en-US">
                    <a:noFill/>
                  </a:rPr>
                  <a:t> </a:t>
                </a:r>
              </a:p>
            </p:txBody>
          </p:sp>
        </mc:Fallback>
      </mc:AlternateContent>
    </p:spTree>
    <p:extLst>
      <p:ext uri="{BB962C8B-B14F-4D97-AF65-F5344CB8AC3E}">
        <p14:creationId xmlns:p14="http://schemas.microsoft.com/office/powerpoint/2010/main" val="131259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5.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100" y="1250306"/>
                <a:ext cx="8686800" cy="5486400"/>
              </a:xfrm>
            </p:spPr>
            <p:txBody>
              <a:bodyPr>
                <a:normAutofit/>
              </a:bodyPr>
              <a:lstStyle/>
              <a:p>
                <a:r>
                  <a:rPr lang="en-US" dirty="0">
                    <a:solidFill>
                      <a:schemeClr val="tx2">
                        <a:lumMod val="75000"/>
                      </a:schemeClr>
                    </a:solidFill>
                  </a:rPr>
                  <a:t>Recognition algorithm, for a given concept hierarchy C:</a:t>
                </a:r>
              </a:p>
              <a:p>
                <a:r>
                  <a:rPr lang="en-US" dirty="0"/>
                  <a:t>Embed the hierarchy in the layered network, each level at the same-numbered layer.</a:t>
                </a:r>
              </a:p>
              <a:p>
                <a:endParaRPr lang="en-US" dirty="0"/>
              </a:p>
              <a:p>
                <a:endParaRPr lang="en-US" dirty="0"/>
              </a:p>
              <a:p>
                <a:pPr marL="0" indent="0">
                  <a:buNone/>
                </a:pPr>
                <a:endParaRPr lang="en-US" dirty="0"/>
              </a:p>
              <a:p>
                <a:pPr marL="0" indent="0">
                  <a:buNone/>
                </a:pPr>
                <a:endParaRPr lang="en-US" dirty="0"/>
              </a:p>
              <a:p>
                <a:r>
                  <a:rPr lang="en-US" dirty="0"/>
                  <a:t>Weights from reps of children to reps of parents can be </a:t>
                </a:r>
                <a14:m>
                  <m:oMath xmlns:m="http://schemas.openxmlformats.org/officeDocument/2006/math">
                    <m:r>
                      <a:rPr lang="en-US" i="1" dirty="0" smtClean="0">
                        <a:latin typeface="Cambria Math"/>
                      </a:rPr>
                      <m:t>1</m:t>
                    </m:r>
                  </m:oMath>
                </a14:m>
                <a:r>
                  <a:rPr lang="en-US" dirty="0"/>
                  <a:t>, others </a:t>
                </a:r>
                <a14:m>
                  <m:oMath xmlns:m="http://schemas.openxmlformats.org/officeDocument/2006/math">
                    <m:r>
                      <a:rPr lang="en-US" i="1" dirty="0" smtClean="0">
                        <a:latin typeface="Cambria Math"/>
                      </a:rPr>
                      <m:t>0</m:t>
                    </m:r>
                  </m:oMath>
                </a14:m>
                <a:r>
                  <a:rPr lang="en-US" dirty="0"/>
                  <a:t> (for example).</a:t>
                </a:r>
              </a:p>
              <a:p>
                <a:r>
                  <a:rPr lang="en-US" dirty="0"/>
                  <a:t>For a given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2</m:t>
                        </m:r>
                      </m:sub>
                    </m:sSub>
                    <m:r>
                      <a:rPr lang="en-US" i="1">
                        <a:latin typeface="Cambria Math"/>
                      </a:rPr>
                      <m:t>, </m:t>
                    </m:r>
                  </m:oMath>
                </a14:m>
                <a:r>
                  <a:rPr lang="en-US" dirty="0"/>
                  <a:t>set the threshold </a:t>
                </a:r>
                <a14:m>
                  <m:oMath xmlns:m="http://schemas.openxmlformats.org/officeDocument/2006/math">
                    <m:r>
                      <m:rPr>
                        <m:sty m:val="p"/>
                      </m:rPr>
                      <a:rPr lang="en-US" b="0" i="1" smtClean="0">
                        <a:latin typeface="Cambria Math"/>
                      </a:rPr>
                      <m:t>τ</m:t>
                    </m:r>
                  </m:oMath>
                </a14:m>
                <a:r>
                  <a:rPr lang="en-US" dirty="0"/>
                  <a:t> for every non-input neuron to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e>
                    </m:d>
                    <m:r>
                      <a:rPr lang="en-US" b="0" i="1" smtClean="0">
                        <a:latin typeface="Cambria Math"/>
                      </a:rPr>
                      <m:t>𝑘</m:t>
                    </m:r>
                    <m:r>
                      <a:rPr lang="en-US" b="0" i="1" smtClean="0">
                        <a:latin typeface="Cambria Math"/>
                      </a:rPr>
                      <m:t>/2.</m:t>
                    </m:r>
                  </m:oMath>
                </a14:m>
                <a:endParaRPr lang="en-US" dirty="0"/>
              </a:p>
              <a:p>
                <a:r>
                  <a:rPr lang="en-US" dirty="0"/>
                  <a:t>This network solves the </a:t>
                </a:r>
                <a14:m>
                  <m:oMath xmlns:m="http://schemas.openxmlformats.org/officeDocument/2006/math">
                    <m:d>
                      <m:dPr>
                        <m:ctrlPr>
                          <a:rPr lang="en-US" i="1">
                            <a:solidFill>
                              <a:schemeClr val="tx2">
                                <a:lumMod val="75000"/>
                              </a:schemeClr>
                            </a:solidFill>
                            <a:latin typeface="Cambria Math" panose="02040503050406030204" pitchFamily="18" charset="0"/>
                          </a:rPr>
                        </m:ctrlPr>
                      </m:dPr>
                      <m:e>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𝑟</m:t>
                            </m:r>
                          </m:e>
                          <m:sub>
                            <m:r>
                              <a:rPr lang="en-US" i="1">
                                <a:solidFill>
                                  <a:schemeClr val="tx2">
                                    <a:lumMod val="75000"/>
                                  </a:schemeClr>
                                </a:solidFill>
                                <a:latin typeface="Cambria Math"/>
                              </a:rPr>
                              <m:t>1</m:t>
                            </m:r>
                          </m:sub>
                        </m:sSub>
                        <m:r>
                          <a:rPr lang="en-US" i="1">
                            <a:solidFill>
                              <a:schemeClr val="tx2">
                                <a:lumMod val="75000"/>
                              </a:schemeClr>
                            </a:solidFill>
                            <a:latin typeface="Cambria Math"/>
                          </a:rPr>
                          <m:t>,</m:t>
                        </m:r>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a:rPr>
                              <m:t>𝑟</m:t>
                            </m:r>
                          </m:e>
                          <m:sub>
                            <m:r>
                              <a:rPr lang="en-US" i="1">
                                <a:solidFill>
                                  <a:schemeClr val="tx2">
                                    <a:lumMod val="75000"/>
                                  </a:schemeClr>
                                </a:solidFill>
                                <a:latin typeface="Cambria Math"/>
                              </a:rPr>
                              <m:t>2</m:t>
                            </m:r>
                          </m:sub>
                        </m:sSub>
                      </m:e>
                    </m:d>
                  </m:oMath>
                </a14:m>
                <a:r>
                  <a:rPr lang="en-US" dirty="0">
                    <a:solidFill>
                      <a:schemeClr val="tx2">
                        <a:lumMod val="75000"/>
                      </a:schemeClr>
                    </a:solidFill>
                  </a:rPr>
                  <a:t>-recognition problem </a:t>
                </a:r>
                <a:r>
                  <a:rPr lang="en-US" dirty="0"/>
                  <a:t>for concept hierarchy </a:t>
                </a:r>
                <a:r>
                  <a:rPr lang="en-US" i="1" dirty="0"/>
                  <a:t>C; </a:t>
                </a:r>
                <a:r>
                  <a:rPr lang="en-US" dirty="0"/>
                  <a:t>time is just </a:t>
                </a:r>
                <a14:m>
                  <m:oMath xmlns:m="http://schemas.openxmlformats.org/officeDocument/2006/math">
                    <m:sSub>
                      <m:sSubPr>
                        <m:ctrlPr>
                          <a:rPr lang="en-US" i="1">
                            <a:latin typeface="Cambria Math" panose="02040503050406030204" pitchFamily="18" charset="0"/>
                          </a:rPr>
                        </m:ctrlPr>
                      </m:sSubPr>
                      <m:e>
                        <m:r>
                          <a:rPr lang="en-US" i="1">
                            <a:latin typeface="Cambria Math"/>
                          </a:rPr>
                          <m:t>ℓ</m:t>
                        </m:r>
                      </m:e>
                      <m:sub>
                        <m:r>
                          <a:rPr lang="en-US" i="1">
                            <a:latin typeface="Cambria Math"/>
                          </a:rPr>
                          <m:t>𝑚𝑎𝑥</m:t>
                        </m:r>
                      </m:sub>
                    </m:sSub>
                    <m:r>
                      <a:rPr lang="en-US" b="0" i="0"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100" y="1250306"/>
                <a:ext cx="8686800" cy="5486400"/>
              </a:xfrm>
              <a:blipFill>
                <a:blip r:embed="rId3"/>
                <a:stretch>
                  <a:fillRect l="-632" t="-778" r="-1544" b="-1667"/>
                </a:stretch>
              </a:blipFill>
            </p:spPr>
            <p:txBody>
              <a:bodyPr/>
              <a:lstStyle/>
              <a:p>
                <a:r>
                  <a:rPr lang="en-US">
                    <a:noFill/>
                  </a:rPr>
                  <a:t> </a:t>
                </a:r>
              </a:p>
            </p:txBody>
          </p:sp>
        </mc:Fallback>
      </mc:AlternateContent>
      <p:cxnSp>
        <p:nvCxnSpPr>
          <p:cNvPr id="163" name="Straight Connector 162"/>
          <p:cNvCxnSpPr>
            <a:stCxn id="142" idx="3"/>
          </p:cNvCxnSpPr>
          <p:nvPr/>
        </p:nvCxnSpPr>
        <p:spPr>
          <a:xfrm flipH="1">
            <a:off x="6137600" y="3256740"/>
            <a:ext cx="2038118" cy="7253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65" name="Straight Connector 164"/>
          <p:cNvCxnSpPr>
            <a:stCxn id="142" idx="4"/>
          </p:cNvCxnSpPr>
          <p:nvPr/>
        </p:nvCxnSpPr>
        <p:spPr>
          <a:xfrm flipH="1">
            <a:off x="6420054" y="3279058"/>
            <a:ext cx="1809546" cy="695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170" name="Straight Connector 169"/>
          <p:cNvCxnSpPr>
            <a:stCxn id="135" idx="5"/>
          </p:cNvCxnSpPr>
          <p:nvPr/>
        </p:nvCxnSpPr>
        <p:spPr>
          <a:xfrm>
            <a:off x="6454682" y="3256740"/>
            <a:ext cx="862952" cy="705265"/>
          </a:xfrm>
          <a:prstGeom prst="line">
            <a:avLst/>
          </a:prstGeom>
        </p:spPr>
        <p:style>
          <a:lnRef idx="2">
            <a:schemeClr val="accent6"/>
          </a:lnRef>
          <a:fillRef idx="0">
            <a:schemeClr val="accent6"/>
          </a:fillRef>
          <a:effectRef idx="1">
            <a:schemeClr val="accent6"/>
          </a:effectRef>
          <a:fontRef idx="minor">
            <a:schemeClr val="tx1"/>
          </a:fontRef>
        </p:style>
      </p:cxnSp>
      <p:grpSp>
        <p:nvGrpSpPr>
          <p:cNvPr id="4" name="Group 3"/>
          <p:cNvGrpSpPr/>
          <p:nvPr/>
        </p:nvGrpSpPr>
        <p:grpSpPr>
          <a:xfrm>
            <a:off x="2819400" y="2288458"/>
            <a:ext cx="5791200" cy="1846006"/>
            <a:chOff x="2819400" y="2288458"/>
            <a:chExt cx="5791200" cy="1846006"/>
          </a:xfrm>
        </p:grpSpPr>
        <p:grpSp>
          <p:nvGrpSpPr>
            <p:cNvPr id="10" name="Group 9"/>
            <p:cNvGrpSpPr/>
            <p:nvPr/>
          </p:nvGrpSpPr>
          <p:grpSpPr>
            <a:xfrm>
              <a:off x="2819400" y="2362200"/>
              <a:ext cx="5410199" cy="1726790"/>
              <a:chOff x="6000749" y="3848100"/>
              <a:chExt cx="5484889" cy="1726790"/>
            </a:xfrm>
          </p:grpSpPr>
          <p:grpSp>
            <p:nvGrpSpPr>
              <p:cNvPr id="46" name="Group 45"/>
              <p:cNvGrpSpPr/>
              <p:nvPr/>
            </p:nvGrpSpPr>
            <p:grpSpPr>
              <a:xfrm>
                <a:off x="6948333" y="3848100"/>
                <a:ext cx="850491" cy="685800"/>
                <a:chOff x="5336458" y="2514600"/>
                <a:chExt cx="850491" cy="685800"/>
              </a:xfrm>
            </p:grpSpPr>
            <p:sp>
              <p:nvSpPr>
                <p:cNvPr id="76" name="Oval 75"/>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5336458" y="2971800"/>
                  <a:ext cx="850491" cy="228600"/>
                  <a:chOff x="5336458" y="2971800"/>
                  <a:chExt cx="850491" cy="228600"/>
                </a:xfrm>
              </p:grpSpPr>
              <p:sp>
                <p:nvSpPr>
                  <p:cNvPr id="78" name="Oval 77"/>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p:cNvGrpSpPr/>
              <p:nvPr/>
            </p:nvGrpSpPr>
            <p:grpSpPr>
              <a:xfrm>
                <a:off x="6000749" y="5338916"/>
                <a:ext cx="2729684" cy="235974"/>
                <a:chOff x="336754" y="5338916"/>
                <a:chExt cx="2729684" cy="235974"/>
              </a:xfrm>
            </p:grpSpPr>
            <p:grpSp>
              <p:nvGrpSpPr>
                <p:cNvPr id="64" name="Group 63"/>
                <p:cNvGrpSpPr/>
                <p:nvPr/>
              </p:nvGrpSpPr>
              <p:grpSpPr>
                <a:xfrm>
                  <a:off x="336754" y="5338916"/>
                  <a:ext cx="850491" cy="228600"/>
                  <a:chOff x="5336458" y="2971800"/>
                  <a:chExt cx="850491" cy="228600"/>
                </a:xfrm>
              </p:grpSpPr>
              <p:sp>
                <p:nvSpPr>
                  <p:cNvPr id="73" name="Oval 72"/>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1284338" y="5338916"/>
                  <a:ext cx="850491" cy="228600"/>
                  <a:chOff x="5336458" y="2971800"/>
                  <a:chExt cx="850491" cy="228600"/>
                </a:xfrm>
              </p:grpSpPr>
              <p:sp>
                <p:nvSpPr>
                  <p:cNvPr id="70" name="Oval 69"/>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2215947" y="5346290"/>
                  <a:ext cx="850491" cy="228600"/>
                  <a:chOff x="5336458" y="2971800"/>
                  <a:chExt cx="850491" cy="228600"/>
                </a:xfrm>
              </p:grpSpPr>
              <p:sp>
                <p:nvSpPr>
                  <p:cNvPr id="67" name="Oval 66"/>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p:cNvGrpSpPr/>
              <p:nvPr/>
            </p:nvGrpSpPr>
            <p:grpSpPr>
              <a:xfrm>
                <a:off x="7052652" y="4064583"/>
                <a:ext cx="621891" cy="262078"/>
                <a:chOff x="1542434" y="4195622"/>
                <a:chExt cx="621891" cy="262078"/>
              </a:xfrm>
            </p:grpSpPr>
            <p:cxnSp>
              <p:nvCxnSpPr>
                <p:cNvPr id="61" name="Straight Connector 60"/>
                <p:cNvCxnSpPr/>
                <p:nvPr/>
              </p:nvCxnSpPr>
              <p:spPr>
                <a:xfrm flipH="1">
                  <a:off x="1542434" y="4195622"/>
                  <a:ext cx="221520"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a:off x="1844776" y="42291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a:off x="1925598" y="4195622"/>
                  <a:ext cx="238727" cy="262078"/>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49" name="Group 48"/>
              <p:cNvGrpSpPr/>
              <p:nvPr/>
            </p:nvGrpSpPr>
            <p:grpSpPr>
              <a:xfrm>
                <a:off x="6112739" y="4517161"/>
                <a:ext cx="5372899" cy="957390"/>
                <a:chOff x="451054" y="4500422"/>
                <a:chExt cx="5372899" cy="957390"/>
              </a:xfrm>
            </p:grpSpPr>
            <p:cxnSp>
              <p:nvCxnSpPr>
                <p:cNvPr id="58" name="Straight Connector 57"/>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59" name="Straight Connector 58"/>
                <p:cNvCxnSpPr>
                  <a:stCxn id="80" idx="4"/>
                </p:cNvCxnSpPr>
                <p:nvPr/>
              </p:nvCxnSpPr>
              <p:spPr>
                <a:xfrm flipH="1">
                  <a:off x="753397" y="4517161"/>
                  <a:ext cx="647551" cy="821755"/>
                </a:xfrm>
                <a:prstGeom prst="line">
                  <a:avLst/>
                </a:prstGeom>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4278914" y="4755593"/>
                  <a:ext cx="1545039" cy="702219"/>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50" name="Group 49"/>
              <p:cNvGrpSpPr/>
              <p:nvPr/>
            </p:nvGrpSpPr>
            <p:grpSpPr>
              <a:xfrm flipH="1">
                <a:off x="7596331" y="4513474"/>
                <a:ext cx="1019802" cy="838494"/>
                <a:chOff x="451054" y="4500422"/>
                <a:chExt cx="1019802" cy="838494"/>
              </a:xfrm>
            </p:grpSpPr>
            <p:cxnSp>
              <p:nvCxnSpPr>
                <p:cNvPr id="55" name="Straight Connector 54"/>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51" name="Group 50"/>
              <p:cNvGrpSpPr/>
              <p:nvPr/>
            </p:nvGrpSpPr>
            <p:grpSpPr>
              <a:xfrm>
                <a:off x="7054029" y="4512539"/>
                <a:ext cx="621891" cy="822690"/>
                <a:chOff x="1065276" y="4500422"/>
                <a:chExt cx="621891" cy="822690"/>
              </a:xfrm>
            </p:grpSpPr>
            <p:cxnSp>
              <p:nvCxnSpPr>
                <p:cNvPr id="52" name="Straight Connector 51"/>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53" name="Straight Connector 52"/>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54" name="Straight Connector 53"/>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113" name="Group 112"/>
            <p:cNvGrpSpPr/>
            <p:nvPr/>
          </p:nvGrpSpPr>
          <p:grpSpPr>
            <a:xfrm>
              <a:off x="6019800" y="2288458"/>
              <a:ext cx="2590800" cy="159774"/>
              <a:chOff x="5791200" y="762000"/>
              <a:chExt cx="2590800" cy="159774"/>
            </a:xfrm>
          </p:grpSpPr>
          <p:sp>
            <p:nvSpPr>
              <p:cNvPr id="114" name="Oval 11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6019800" y="3974690"/>
              <a:ext cx="2590800" cy="159774"/>
              <a:chOff x="5791200" y="762000"/>
              <a:chExt cx="2590800" cy="159774"/>
            </a:xfrm>
          </p:grpSpPr>
          <p:sp>
            <p:nvSpPr>
              <p:cNvPr id="124" name="Oval 12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019800" y="3126658"/>
              <a:ext cx="2590800" cy="159774"/>
              <a:chOff x="5791200" y="762000"/>
              <a:chExt cx="2590800" cy="159774"/>
            </a:xfrm>
          </p:grpSpPr>
          <p:sp>
            <p:nvSpPr>
              <p:cNvPr id="134" name="Oval 133"/>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8" name="Straight Connector 167"/>
            <p:cNvCxnSpPr>
              <a:stCxn id="135" idx="5"/>
              <a:endCxn id="127" idx="0"/>
            </p:cNvCxnSpPr>
            <p:nvPr/>
          </p:nvCxnSpPr>
          <p:spPr>
            <a:xfrm>
              <a:off x="6454682" y="3256740"/>
              <a:ext cx="5557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3" name="Straight Connector 172"/>
            <p:cNvCxnSpPr/>
            <p:nvPr/>
          </p:nvCxnSpPr>
          <p:spPr>
            <a:xfrm>
              <a:off x="6454682" y="3286432"/>
              <a:ext cx="1150082" cy="707074"/>
            </a:xfrm>
            <a:prstGeom prst="line">
              <a:avLst/>
            </a:prstGeom>
          </p:spPr>
          <p:style>
            <a:lnRef idx="2">
              <a:schemeClr val="accent6"/>
            </a:lnRef>
            <a:fillRef idx="0">
              <a:schemeClr val="accent6"/>
            </a:fillRef>
            <a:effectRef idx="1">
              <a:schemeClr val="accent6"/>
            </a:effectRef>
            <a:fontRef idx="minor">
              <a:schemeClr val="tx1"/>
            </a:fontRef>
          </p:style>
        </p:cxnSp>
        <p:cxnSp>
          <p:nvCxnSpPr>
            <p:cNvPr id="175" name="Straight Connector 174"/>
            <p:cNvCxnSpPr>
              <a:stCxn id="137" idx="3"/>
              <a:endCxn id="130" idx="0"/>
            </p:cNvCxnSpPr>
            <p:nvPr/>
          </p:nvCxnSpPr>
          <p:spPr>
            <a:xfrm>
              <a:off x="6956518" y="3256740"/>
              <a:ext cx="968282" cy="7253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14" name="Straight Connector 213"/>
            <p:cNvCxnSpPr>
              <a:stCxn id="137" idx="4"/>
              <a:endCxn id="132" idx="0"/>
            </p:cNvCxnSpPr>
            <p:nvPr/>
          </p:nvCxnSpPr>
          <p:spPr>
            <a:xfrm>
              <a:off x="7010400" y="3279058"/>
              <a:ext cx="1219200" cy="695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217" name="Straight Connector 216"/>
            <p:cNvCxnSpPr>
              <a:stCxn id="137" idx="5"/>
              <a:endCxn id="131" idx="0"/>
            </p:cNvCxnSpPr>
            <p:nvPr/>
          </p:nvCxnSpPr>
          <p:spPr>
            <a:xfrm>
              <a:off x="7064282" y="3256740"/>
              <a:ext cx="14701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6" name="Straight Connector 225"/>
            <p:cNvCxnSpPr>
              <a:stCxn id="114" idx="4"/>
            </p:cNvCxnSpPr>
            <p:nvPr/>
          </p:nvCxnSpPr>
          <p:spPr>
            <a:xfrm>
              <a:off x="6096000" y="2440858"/>
              <a:ext cx="314898"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228" name="Straight Connector 227"/>
            <p:cNvCxnSpPr>
              <a:stCxn id="114" idx="4"/>
            </p:cNvCxnSpPr>
            <p:nvPr/>
          </p:nvCxnSpPr>
          <p:spPr>
            <a:xfrm>
              <a:off x="6096000" y="2440858"/>
              <a:ext cx="914400"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230" name="Straight Connector 229"/>
            <p:cNvCxnSpPr>
              <a:endCxn id="142" idx="0"/>
            </p:cNvCxnSpPr>
            <p:nvPr/>
          </p:nvCxnSpPr>
          <p:spPr>
            <a:xfrm>
              <a:off x="6137600" y="2448232"/>
              <a:ext cx="2092000" cy="678426"/>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233" name="Straight Connector 232"/>
          <p:cNvCxnSpPr>
            <a:stCxn id="80" idx="4"/>
            <a:endCxn id="74" idx="0"/>
          </p:cNvCxnSpPr>
          <p:nvPr/>
        </p:nvCxnSpPr>
        <p:spPr>
          <a:xfrm flipH="1">
            <a:off x="3545567" y="3048000"/>
            <a:ext cx="321257" cy="80501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7095436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81000"/>
            <a:ext cx="8229600" cy="990600"/>
          </a:xfrm>
        </p:spPr>
        <p:txBody>
          <a:bodyPr>
            <a:normAutofit/>
          </a:bodyPr>
          <a:lstStyle/>
          <a:p>
            <a:r>
              <a:rPr lang="en-US" dirty="0"/>
              <a:t>Our Basic SNN Model</a:t>
            </a:r>
          </a:p>
        </p:txBody>
      </p:sp>
      <p:sp>
        <p:nvSpPr>
          <p:cNvPr id="3" name="Content Placeholder 2"/>
          <p:cNvSpPr>
            <a:spLocks noGrp="1"/>
          </p:cNvSpPr>
          <p:nvPr>
            <p:ph idx="1"/>
          </p:nvPr>
        </p:nvSpPr>
        <p:spPr>
          <a:xfrm>
            <a:off x="228600" y="1371600"/>
            <a:ext cx="8610600" cy="1752600"/>
          </a:xfrm>
        </p:spPr>
        <p:txBody>
          <a:bodyPr>
            <a:normAutofit/>
          </a:bodyPr>
          <a:lstStyle/>
          <a:p>
            <a:r>
              <a:rPr lang="en-US" dirty="0">
                <a:solidFill>
                  <a:schemeClr val="tx2">
                    <a:lumMod val="75000"/>
                  </a:schemeClr>
                </a:solidFill>
              </a:rPr>
              <a:t>Network structure:  </a:t>
            </a:r>
            <a:r>
              <a:rPr lang="en-US" dirty="0"/>
              <a:t>Weighted digraph, nodes represent neurons, edges represent synapses, weights represent synaptic strength.</a:t>
            </a:r>
          </a:p>
        </p:txBody>
      </p:sp>
      <p:grpSp>
        <p:nvGrpSpPr>
          <p:cNvPr id="5" name="Group 4"/>
          <p:cNvGrpSpPr/>
          <p:nvPr/>
        </p:nvGrpSpPr>
        <p:grpSpPr>
          <a:xfrm>
            <a:off x="1199490" y="4038600"/>
            <a:ext cx="6972173" cy="2895600"/>
            <a:chOff x="1926964" y="3932467"/>
            <a:chExt cx="6972173" cy="2895600"/>
          </a:xfrm>
        </p:grpSpPr>
        <p:pic>
          <p:nvPicPr>
            <p:cNvPr id="24" name="Content Placeholder 3">
              <a:extLst>
                <a:ext uri="{FF2B5EF4-FFF2-40B4-BE49-F238E27FC236}">
                  <a16:creationId xmlns:a16="http://schemas.microsoft.com/office/drawing/2014/main" id="{E92F1E89-EAB5-4811-A14D-EE8AC445B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0937" y="3932467"/>
              <a:ext cx="3378200" cy="2895600"/>
            </a:xfrm>
            <a:prstGeom prst="rect">
              <a:avLst/>
            </a:prstGeom>
          </p:spPr>
        </p:pic>
        <p:pic>
          <p:nvPicPr>
            <p:cNvPr id="21" name="Picture 20">
              <a:extLst>
                <a:ext uri="{FF2B5EF4-FFF2-40B4-BE49-F238E27FC236}">
                  <a16:creationId xmlns:a16="http://schemas.microsoft.com/office/drawing/2014/main" id="{D8202B91-B90F-463A-8C10-3B5485B60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964" y="4517576"/>
              <a:ext cx="2340113" cy="1725381"/>
            </a:xfrm>
            <a:prstGeom prst="rect">
              <a:avLst/>
            </a:prstGeom>
          </p:spPr>
        </p:pic>
        <p:sp>
          <p:nvSpPr>
            <p:cNvPr id="22" name="Arrow: Right 7">
              <a:extLst>
                <a:ext uri="{FF2B5EF4-FFF2-40B4-BE49-F238E27FC236}">
                  <a16:creationId xmlns:a16="http://schemas.microsoft.com/office/drawing/2014/main" id="{4CFD1D7E-1A30-4434-8B1B-98322A8EB494}"/>
                </a:ext>
              </a:extLst>
            </p:cNvPr>
            <p:cNvSpPr/>
            <p:nvPr/>
          </p:nvSpPr>
          <p:spPr>
            <a:xfrm>
              <a:off x="4823254" y="5137950"/>
              <a:ext cx="452121" cy="484632"/>
            </a:xfrm>
            <a:prstGeom prst="rightArrow">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grpSp>
      <p:grpSp>
        <p:nvGrpSpPr>
          <p:cNvPr id="4" name="Group 3"/>
          <p:cNvGrpSpPr/>
          <p:nvPr/>
        </p:nvGrpSpPr>
        <p:grpSpPr>
          <a:xfrm>
            <a:off x="773179" y="2542830"/>
            <a:ext cx="7105272" cy="1971789"/>
            <a:chOff x="327454" y="2905673"/>
            <a:chExt cx="7105272" cy="1971789"/>
          </a:xfrm>
        </p:grpSpPr>
        <p:pic>
          <p:nvPicPr>
            <p:cNvPr id="13" name="Picture 12">
              <a:extLst>
                <a:ext uri="{FF2B5EF4-FFF2-40B4-BE49-F238E27FC236}">
                  <a16:creationId xmlns:a16="http://schemas.microsoft.com/office/drawing/2014/main" id="{D1BB153C-2E10-4D38-A0A4-4F91ED9515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54" y="3052787"/>
              <a:ext cx="4495800" cy="1824675"/>
            </a:xfrm>
            <a:prstGeom prst="rect">
              <a:avLst/>
            </a:prstGeom>
          </p:spPr>
        </p:pic>
        <p:grpSp>
          <p:nvGrpSpPr>
            <p:cNvPr id="15" name="Group 14"/>
            <p:cNvGrpSpPr/>
            <p:nvPr/>
          </p:nvGrpSpPr>
          <p:grpSpPr>
            <a:xfrm>
              <a:off x="5940667" y="2905673"/>
              <a:ext cx="1492059" cy="900552"/>
              <a:chOff x="1167615" y="2786125"/>
              <a:chExt cx="1492059" cy="900552"/>
            </a:xfrm>
          </p:grpSpPr>
          <p:sp>
            <p:nvSpPr>
              <p:cNvPr id="16" name="Oval 15">
                <a:extLst>
                  <a:ext uri="{FF2B5EF4-FFF2-40B4-BE49-F238E27FC236}">
                    <a16:creationId xmlns:a16="http://schemas.microsoft.com/office/drawing/2014/main" id="{EC60EAF4-E5E3-4AC7-ABC8-21F556A00EB4}"/>
                  </a:ext>
                </a:extLst>
              </p:cNvPr>
              <p:cNvSpPr/>
              <p:nvPr/>
            </p:nvSpPr>
            <p:spPr>
              <a:xfrm>
                <a:off x="1225193" y="3320119"/>
                <a:ext cx="246580" cy="328773"/>
              </a:xfrm>
              <a:prstGeom prst="ellipse">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dirty="0"/>
              </a:p>
            </p:txBody>
          </p:sp>
          <p:cxnSp>
            <p:nvCxnSpPr>
              <p:cNvPr id="17" name="Straight Arrow Connector 16">
                <a:extLst>
                  <a:ext uri="{FF2B5EF4-FFF2-40B4-BE49-F238E27FC236}">
                    <a16:creationId xmlns:a16="http://schemas.microsoft.com/office/drawing/2014/main" id="{D889A6F8-1F28-4CAE-B1E5-810E81231961}"/>
                  </a:ext>
                </a:extLst>
              </p:cNvPr>
              <p:cNvCxnSpPr>
                <a:stCxn id="16" idx="6"/>
              </p:cNvCxnSpPr>
              <p:nvPr/>
            </p:nvCxnSpPr>
            <p:spPr>
              <a:xfrm>
                <a:off x="1471773" y="3484505"/>
                <a:ext cx="77056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8" name="Oval 17">
                <a:extLst>
                  <a:ext uri="{FF2B5EF4-FFF2-40B4-BE49-F238E27FC236}">
                    <a16:creationId xmlns:a16="http://schemas.microsoft.com/office/drawing/2014/main" id="{D9F86A80-62D9-417E-9230-40B2ECEEB2B0}"/>
                  </a:ext>
                </a:extLst>
              </p:cNvPr>
              <p:cNvSpPr/>
              <p:nvPr/>
            </p:nvSpPr>
            <p:spPr>
              <a:xfrm>
                <a:off x="2271873" y="3357904"/>
                <a:ext cx="246580" cy="328773"/>
              </a:xfrm>
              <a:prstGeom prst="ellipse">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CA58CA-7AA1-4DF3-8FA2-E435EB4C7D80}"/>
                      </a:ext>
                    </a:extLst>
                  </p:cNvPr>
                  <p:cNvSpPr txBox="1"/>
                  <p:nvPr/>
                </p:nvSpPr>
                <p:spPr>
                  <a:xfrm>
                    <a:off x="1167615" y="2786125"/>
                    <a:ext cx="453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𝑢</m:t>
                          </m:r>
                        </m:oMath>
                      </m:oMathPara>
                    </a14:m>
                    <a:endParaRPr lang="en-US" sz="2400" dirty="0"/>
                  </a:p>
                </p:txBody>
              </p:sp>
            </mc:Choice>
            <mc:Fallback xmlns="">
              <p:sp>
                <p:nvSpPr>
                  <p:cNvPr id="19" name="TextBox 18">
                    <a:extLst>
                      <a:ext uri="{FF2B5EF4-FFF2-40B4-BE49-F238E27FC236}">
                        <a16:creationId xmlns:a16="http://schemas.microsoft.com/office/drawing/2014/main" xmlns="" xmlns:a14="http://schemas.microsoft.com/office/drawing/2010/main" id="{57CA58CA-7AA1-4DF3-8FA2-E435EB4C7D80}"/>
                      </a:ext>
                    </a:extLst>
                  </p:cNvPr>
                  <p:cNvSpPr txBox="1">
                    <a:spLocks noRot="1" noChangeAspect="1" noMove="1" noResize="1" noEditPoints="1" noAdjustHandles="1" noChangeArrowheads="1" noChangeShapeType="1" noTextEdit="1"/>
                  </p:cNvSpPr>
                  <p:nvPr/>
                </p:nvSpPr>
                <p:spPr>
                  <a:xfrm>
                    <a:off x="1167615" y="2786125"/>
                    <a:ext cx="453778"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2393C0-0180-4DE4-82FD-E96F1AA8C888}"/>
                      </a:ext>
                    </a:extLst>
                  </p:cNvPr>
                  <p:cNvSpPr txBox="1"/>
                  <p:nvPr/>
                </p:nvSpPr>
                <p:spPr>
                  <a:xfrm>
                    <a:off x="2214296" y="2786125"/>
                    <a:ext cx="4453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oMath>
                      </m:oMathPara>
                    </a14:m>
                    <a:endParaRPr lang="en-US" sz="2400" dirty="0"/>
                  </a:p>
                </p:txBody>
              </p:sp>
            </mc:Choice>
            <mc:Fallback xmlns="">
              <p:sp>
                <p:nvSpPr>
                  <p:cNvPr id="20" name="TextBox 19">
                    <a:extLst>
                      <a:ext uri="{FF2B5EF4-FFF2-40B4-BE49-F238E27FC236}">
                        <a16:creationId xmlns:a16="http://schemas.microsoft.com/office/drawing/2014/main" xmlns="" xmlns:a14="http://schemas.microsoft.com/office/drawing/2010/main" id="{9E2393C0-0180-4DE4-82FD-E96F1AA8C888}"/>
                      </a:ext>
                    </a:extLst>
                  </p:cNvPr>
                  <p:cNvSpPr txBox="1">
                    <a:spLocks noRot="1" noChangeAspect="1" noMove="1" noResize="1" noEditPoints="1" noAdjustHandles="1" noChangeArrowheads="1" noChangeShapeType="1" noTextEdit="1"/>
                  </p:cNvSpPr>
                  <p:nvPr/>
                </p:nvSpPr>
                <p:spPr>
                  <a:xfrm>
                    <a:off x="2214296" y="2786125"/>
                    <a:ext cx="445378" cy="461665"/>
                  </a:xfrm>
                  <a:prstGeom prst="rect">
                    <a:avLst/>
                  </a:prstGeom>
                  <a:blipFill rotWithShape="1">
                    <a:blip r:embed="rId7"/>
                    <a:stretch>
                      <a:fillRect/>
                    </a:stretch>
                  </a:blipFill>
                </p:spPr>
                <p:txBody>
                  <a:bodyPr/>
                  <a:lstStyle/>
                  <a:p>
                    <a:r>
                      <a:rPr lang="en-US">
                        <a:noFill/>
                      </a:rPr>
                      <a:t> </a:t>
                    </a:r>
                  </a:p>
                </p:txBody>
              </p:sp>
            </mc:Fallback>
          </mc:AlternateContent>
        </p:grpSp>
        <p:sp>
          <p:nvSpPr>
            <p:cNvPr id="23" name="Arrow: Right 7">
              <a:extLst>
                <a:ext uri="{FF2B5EF4-FFF2-40B4-BE49-F238E27FC236}">
                  <a16:creationId xmlns:a16="http://schemas.microsoft.com/office/drawing/2014/main" id="{4CFD1D7E-1A30-4434-8B1B-98322A8EB494}"/>
                </a:ext>
              </a:extLst>
            </p:cNvPr>
            <p:cNvSpPr/>
            <p:nvPr/>
          </p:nvSpPr>
          <p:spPr>
            <a:xfrm>
              <a:off x="4823254" y="3459420"/>
              <a:ext cx="452121" cy="484632"/>
            </a:xfrm>
            <a:prstGeom prst="rightArrow">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875316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a:bodyPr>
              <a:lstStyle/>
              <a:p>
                <a:r>
                  <a:rPr lang="en-US" dirty="0"/>
                  <a:t>Assume the network starts in a “clean state”, where weights are all </a:t>
                </a:r>
                <a14:m>
                  <m:oMath xmlns:m="http://schemas.openxmlformats.org/officeDocument/2006/math">
                    <m:r>
                      <a:rPr lang="en-US" b="0" i="1" smtClean="0">
                        <a:latin typeface="Cambria Math"/>
                      </a:rPr>
                      <m:t>1 /</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a:rPr>
                          <m:t>𝑘</m:t>
                        </m:r>
                      </m:e>
                      <m:sup>
                        <m:r>
                          <a:rPr lang="en-US" b="0" i="1" dirty="0" smtClean="0">
                            <a:latin typeface="Cambria Math"/>
                          </a:rPr>
                          <m:t>ℓ</m:t>
                        </m:r>
                        <m:r>
                          <a:rPr lang="en-US" b="0" i="1" dirty="0" smtClean="0">
                            <a:latin typeface="Cambria Math"/>
                          </a:rPr>
                          <m:t>𝑚𝑎𝑥</m:t>
                        </m:r>
                      </m:sup>
                    </m:sSup>
                    <m:r>
                      <a:rPr lang="en-US" b="0" i="1" dirty="0" smtClean="0">
                        <a:latin typeface="Cambria Math"/>
                      </a:rPr>
                      <m:t>.</m:t>
                    </m:r>
                  </m:oMath>
                </a14:m>
                <a:endParaRPr lang="en-US" b="0" dirty="0"/>
              </a:p>
              <a:p>
                <a:r>
                  <a:rPr lang="en-US" dirty="0"/>
                  <a:t>Threshold </a:t>
                </a:r>
                <a14:m>
                  <m:oMath xmlns:m="http://schemas.openxmlformats.org/officeDocument/2006/math">
                    <m:r>
                      <a:rPr lang="en-US" b="0" i="1" smtClean="0">
                        <a:latin typeface="Cambria Math"/>
                      </a:rPr>
                      <m:t>𝜏</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r>
                      <a:rPr lang="en-US" b="0" i="1" smtClean="0">
                        <a:latin typeface="Cambria Math"/>
                      </a:rPr>
                      <m:t>)√</m:t>
                    </m:r>
                    <m:r>
                      <a:rPr lang="en-US" b="0" i="1" smtClean="0">
                        <a:latin typeface="Cambria Math"/>
                      </a:rPr>
                      <m:t>𝑘</m:t>
                    </m:r>
                  </m:oMath>
                </a14:m>
                <a:r>
                  <a:rPr lang="en-US" dirty="0"/>
                  <a:t> / 2.</a:t>
                </a:r>
              </a:p>
              <a:p>
                <a:r>
                  <a:rPr lang="en-US" dirty="0"/>
                  <a:t>Use a </a:t>
                </a:r>
                <a:r>
                  <a:rPr lang="en-US" dirty="0">
                    <a:solidFill>
                      <a:schemeClr val="tx2">
                        <a:lumMod val="75000"/>
                      </a:schemeClr>
                    </a:solidFill>
                  </a:rPr>
                  <a:t>bottom-up discipline for showing the concepts in </a:t>
                </a:r>
                <a:r>
                  <a:rPr lang="en-US" i="1" dirty="0">
                    <a:solidFill>
                      <a:schemeClr val="tx2">
                        <a:lumMod val="75000"/>
                      </a:schemeClr>
                    </a:solidFill>
                  </a:rPr>
                  <a:t>C</a:t>
                </a:r>
                <a:r>
                  <a:rPr lang="en-US" dirty="0">
                    <a:solidFill>
                      <a:schemeClr val="tx2">
                        <a:lumMod val="75000"/>
                      </a:schemeClr>
                    </a:solidFill>
                  </a:rPr>
                  <a:t>:</a:t>
                </a:r>
              </a:p>
              <a:p>
                <a:pPr lvl="1"/>
                <a:r>
                  <a:rPr lang="en-US" dirty="0"/>
                  <a:t>To </a:t>
                </a:r>
                <a:r>
                  <a:rPr lang="en-US" dirty="0">
                    <a:solidFill>
                      <a:schemeClr val="tx2">
                        <a:lumMod val="75000"/>
                      </a:schemeClr>
                    </a:solidFill>
                  </a:rPr>
                  <a:t>show </a:t>
                </a:r>
                <a:r>
                  <a:rPr lang="en-US" dirty="0"/>
                  <a:t>a concept </a:t>
                </a:r>
                <a14:m>
                  <m:oMath xmlns:m="http://schemas.openxmlformats.org/officeDocument/2006/math">
                    <m:r>
                      <a:rPr lang="en-US" i="1" dirty="0">
                        <a:latin typeface="Cambria Math"/>
                      </a:rPr>
                      <m:t>𝑐</m:t>
                    </m:r>
                    <m:r>
                      <a:rPr lang="en-US" dirty="0">
                        <a:latin typeface="Cambria Math"/>
                      </a:rPr>
                      <m:t>, </m:t>
                    </m:r>
                  </m:oMath>
                </a14:m>
                <a:r>
                  <a:rPr lang="en-US" dirty="0"/>
                  <a:t>present all its leaves (level 0 descendants).</a:t>
                </a:r>
              </a:p>
              <a:p>
                <a:pPr lvl="1"/>
                <a:r>
                  <a:rPr lang="en-US" dirty="0"/>
                  <a:t>Work bottom-up in the concept hierarchy, showing each concept only after each of its children has been shown </a:t>
                </a:r>
                <a14:m>
                  <m:oMath xmlns:m="http://schemas.openxmlformats.org/officeDocument/2006/math">
                    <m:r>
                      <m:rPr>
                        <m:sty m:val="p"/>
                      </m:rPr>
                      <a:rPr lang="en-US" i="1">
                        <a:latin typeface="Cambria Math"/>
                      </a:rPr>
                      <m:t>σ</m:t>
                    </m:r>
                    <m:r>
                      <a:rPr lang="en-US">
                        <a:latin typeface="Cambria Math"/>
                      </a:rPr>
                      <m:t> </m:t>
                    </m:r>
                  </m:oMath>
                </a14:m>
                <a:r>
                  <a:rPr lang="en-US" dirty="0"/>
                  <a:t>times, for a parameter </a:t>
                </a:r>
                <a14:m>
                  <m:oMath xmlns:m="http://schemas.openxmlformats.org/officeDocument/2006/math">
                    <m:r>
                      <m:rPr>
                        <m:sty m:val="p"/>
                      </m:rPr>
                      <a:rPr lang="en-US" i="1">
                        <a:latin typeface="Cambria Math"/>
                      </a:rPr>
                      <m:t>σ</m:t>
                    </m:r>
                  </m:oMath>
                </a14:m>
                <a:r>
                  <a:rPr lang="en-US" dirty="0"/>
                  <a:t>.</a:t>
                </a:r>
              </a:p>
              <a:p>
                <a:pPr lvl="1"/>
                <a:r>
                  <a:rPr lang="en-US" dirty="0"/>
                  <a:t>Otherwise, arbitrary interleaving is allowed.</a:t>
                </a:r>
              </a:p>
              <a:p>
                <a:r>
                  <a:rPr lang="en-US" dirty="0"/>
                  <a:t>Given these inputs and starting conditions, network just executes normally, following the given activation function and </a:t>
                </a:r>
                <a:r>
                  <a:rPr lang="en-US" dirty="0" err="1"/>
                  <a:t>Oja’s</a:t>
                </a:r>
                <a:r>
                  <a:rPr lang="en-US" dirty="0"/>
                  <a:t> learning rule.</a:t>
                </a:r>
              </a:p>
              <a:p>
                <a:r>
                  <a:rPr lang="en-US" dirty="0"/>
                  <a:t>Results in learning the concepts in </a:t>
                </a:r>
                <a:r>
                  <a:rPr lang="en-US" i="1" dirty="0"/>
                  <a:t>C</a:t>
                </a:r>
                <a:r>
                  <a:rPr lang="en-US" dirty="0"/>
                  <a:t> bottom-up.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3"/>
                <a:stretch>
                  <a:fillRect l="-632" t="-824" r="-1053"/>
                </a:stretch>
              </a:blipFill>
            </p:spPr>
            <p:txBody>
              <a:bodyPr/>
              <a:lstStyle/>
              <a:p>
                <a:r>
                  <a:rPr lang="en-US">
                    <a:noFill/>
                  </a:rPr>
                  <a:t> </a:t>
                </a:r>
              </a:p>
            </p:txBody>
          </p:sp>
        </mc:Fallback>
      </mc:AlternateContent>
    </p:spTree>
    <p:extLst>
      <p:ext uri="{BB962C8B-B14F-4D97-AF65-F5344CB8AC3E}">
        <p14:creationId xmlns:p14="http://schemas.microsoft.com/office/powerpoint/2010/main" val="10517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fontScale="85000" lnSpcReduction="20000"/>
              </a:bodyPr>
              <a:lstStyle/>
              <a:p>
                <a:r>
                  <a:rPr lang="en-US" sz="2600" dirty="0"/>
                  <a:t>Level </a:t>
                </a:r>
                <a14:m>
                  <m:oMath xmlns:m="http://schemas.openxmlformats.org/officeDocument/2006/math">
                    <m:r>
                      <a:rPr lang="en-US" sz="2600" i="1" dirty="0" smtClean="0">
                        <a:latin typeface="Cambria Math"/>
                      </a:rPr>
                      <m:t>𝑙</m:t>
                    </m:r>
                  </m:oMath>
                </a14:m>
                <a:r>
                  <a:rPr lang="en-US" sz="2600" dirty="0"/>
                  <a:t> concepts acquire representations in layer </a:t>
                </a:r>
                <a14:m>
                  <m:oMath xmlns:m="http://schemas.openxmlformats.org/officeDocument/2006/math">
                    <m:r>
                      <a:rPr lang="en-US" sz="2600" i="1" dirty="0" smtClean="0">
                        <a:latin typeface="Cambria Math"/>
                      </a:rPr>
                      <m:t>𝑙</m:t>
                    </m:r>
                  </m:oMath>
                </a14:m>
                <a:r>
                  <a:rPr lang="en-US" sz="2600" dirty="0"/>
                  <a:t>; the algorithm </a:t>
                </a:r>
                <a:r>
                  <a:rPr lang="en-US" sz="2600" dirty="0">
                    <a:solidFill>
                      <a:schemeClr val="tx2">
                        <a:lumMod val="75000"/>
                      </a:schemeClr>
                    </a:solidFill>
                  </a:rPr>
                  <a:t>embeds the hierarchy in the network graph</a:t>
                </a:r>
                <a:r>
                  <a:rPr lang="en-US" sz="2600" dirty="0"/>
                  <a:t>, level by level.</a:t>
                </a:r>
              </a:p>
              <a:p>
                <a:endParaRPr lang="en-US" sz="2600" dirty="0"/>
              </a:p>
              <a:p>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r>
                  <a:rPr lang="en-US" sz="2600" dirty="0">
                    <a:solidFill>
                      <a:schemeClr val="tx2">
                        <a:lumMod val="75000"/>
                      </a:schemeClr>
                    </a:solidFill>
                  </a:rPr>
                  <a:t>When trying to learn a level </a:t>
                </a:r>
                <a14:m>
                  <m:oMath xmlns:m="http://schemas.openxmlformats.org/officeDocument/2006/math">
                    <m:r>
                      <a:rPr lang="en-US" sz="2600" i="1" dirty="0" smtClean="0">
                        <a:solidFill>
                          <a:schemeClr val="tx2">
                            <a:lumMod val="75000"/>
                          </a:schemeClr>
                        </a:solidFill>
                        <a:latin typeface="Cambria Math"/>
                      </a:rPr>
                      <m:t>𝑙</m:t>
                    </m:r>
                  </m:oMath>
                </a14:m>
                <a:r>
                  <a:rPr lang="en-US" sz="2600" dirty="0">
                    <a:solidFill>
                      <a:schemeClr val="tx2">
                        <a:lumMod val="75000"/>
                      </a:schemeClr>
                    </a:solidFill>
                  </a:rPr>
                  <a:t> concept </a:t>
                </a:r>
                <a14:m>
                  <m:oMath xmlns:m="http://schemas.openxmlformats.org/officeDocument/2006/math">
                    <m:r>
                      <a:rPr lang="en-US" sz="2600" i="1" dirty="0" smtClean="0">
                        <a:solidFill>
                          <a:schemeClr val="tx2">
                            <a:lumMod val="75000"/>
                          </a:schemeClr>
                        </a:solidFill>
                        <a:latin typeface="Cambria Math"/>
                      </a:rPr>
                      <m:t>𝑐</m:t>
                    </m:r>
                  </m:oMath>
                </a14:m>
                <a:r>
                  <a:rPr lang="en-US" sz="2600" dirty="0">
                    <a:solidFill>
                      <a:schemeClr val="tx2">
                        <a:lumMod val="75000"/>
                      </a:schemeClr>
                    </a:solidFill>
                  </a:rPr>
                  <a:t>:</a:t>
                </a:r>
              </a:p>
              <a:p>
                <a:pPr lvl="1"/>
                <a:r>
                  <a:rPr lang="en-US" sz="2200" dirty="0"/>
                  <a:t>We assume (inductively) that each of </a:t>
                </a:r>
                <a14:m>
                  <m:oMath xmlns:m="http://schemas.openxmlformats.org/officeDocument/2006/math">
                    <m:sSup>
                      <m:sSupPr>
                        <m:ctrlPr>
                          <a:rPr lang="en-US" sz="2200" b="0" i="1" dirty="0" smtClean="0">
                            <a:latin typeface="Cambria Math" panose="02040503050406030204" pitchFamily="18" charset="0"/>
                          </a:rPr>
                        </m:ctrlPr>
                      </m:sSupPr>
                      <m:e>
                        <m:r>
                          <a:rPr lang="en-US" sz="2200" i="1" dirty="0">
                            <a:latin typeface="Cambria Math"/>
                          </a:rPr>
                          <m:t>𝑐</m:t>
                        </m:r>
                      </m:e>
                      <m:sup>
                        <m:r>
                          <a:rPr lang="en-US" sz="2200" b="0" i="1" dirty="0" smtClean="0">
                            <a:latin typeface="Cambria Math" panose="02040503050406030204" pitchFamily="18" charset="0"/>
                          </a:rPr>
                          <m:t>′</m:t>
                        </m:r>
                      </m:sup>
                    </m:sSup>
                    <m:r>
                      <a:rPr lang="en-US" sz="2200" b="0" i="1" dirty="0" smtClean="0">
                        <a:latin typeface="Cambria Math" panose="02040503050406030204" pitchFamily="18" charset="0"/>
                      </a:rPr>
                      <m:t>𝑠</m:t>
                    </m:r>
                  </m:oMath>
                </a14:m>
                <a:r>
                  <a:rPr lang="en-US" sz="2200" dirty="0"/>
                  <a:t> children has already acquired a </a:t>
                </a:r>
                <a14:m>
                  <m:oMath xmlns:m="http://schemas.openxmlformats.org/officeDocument/2006/math">
                    <m:r>
                      <a:rPr lang="en-US" sz="2200" i="1" dirty="0" smtClean="0">
                        <a:latin typeface="Cambria Math"/>
                      </a:rPr>
                      <m:t>𝑟𝑒𝑝</m:t>
                    </m:r>
                  </m:oMath>
                </a14:m>
                <a:r>
                  <a:rPr lang="en-US" sz="2200" dirty="0"/>
                  <a:t> in layer </a:t>
                </a:r>
                <a14:m>
                  <m:oMath xmlns:m="http://schemas.openxmlformats.org/officeDocument/2006/math">
                    <m:r>
                      <a:rPr lang="en-US" sz="2200" i="1">
                        <a:latin typeface="Cambria Math"/>
                      </a:rPr>
                      <m:t>𝑙</m:t>
                    </m:r>
                    <m:r>
                      <a:rPr lang="en-US" sz="2200" i="1">
                        <a:latin typeface="Cambria Math"/>
                      </a:rPr>
                      <m:t>−1</m:t>
                    </m:r>
                  </m:oMath>
                </a14:m>
                <a:r>
                  <a:rPr lang="en-US" sz="2200" dirty="0"/>
                  <a:t>, which has already learned to fire in response to presentation of its leaves.</a:t>
                </a:r>
              </a:p>
              <a:p>
                <a:pPr lvl="1"/>
                <a:r>
                  <a:rPr lang="en-US" sz="2200" dirty="0"/>
                  <a:t>So presenting all the </a:t>
                </a:r>
                <a14:m>
                  <m:oMath xmlns:m="http://schemas.openxmlformats.org/officeDocument/2006/math">
                    <m:r>
                      <a:rPr lang="en-US" sz="2200" i="1" dirty="0" smtClean="0">
                        <a:latin typeface="Cambria Math"/>
                      </a:rPr>
                      <m:t>𝑟𝑒𝑝𝑠</m:t>
                    </m:r>
                    <m:r>
                      <a:rPr lang="en-US" sz="2200" i="1" dirty="0" smtClean="0">
                        <a:latin typeface="Cambria Math"/>
                      </a:rPr>
                      <m:t> </m:t>
                    </m:r>
                  </m:oMath>
                </a14:m>
                <a:r>
                  <a:rPr lang="en-US" sz="2200" dirty="0"/>
                  <a:t>of all the leaves of </a:t>
                </a:r>
                <a14:m>
                  <m:oMath xmlns:m="http://schemas.openxmlformats.org/officeDocument/2006/math">
                    <m:r>
                      <a:rPr lang="en-US" sz="2200" i="1" dirty="0" smtClean="0">
                        <a:latin typeface="Cambria Math"/>
                      </a:rPr>
                      <m:t>𝑐</m:t>
                    </m:r>
                  </m:oMath>
                </a14:m>
                <a:r>
                  <a:rPr lang="en-US" sz="2200" dirty="0"/>
                  <a:t> together results in firing of the </a:t>
                </a:r>
                <a14:m>
                  <m:oMath xmlns:m="http://schemas.openxmlformats.org/officeDocument/2006/math">
                    <m:r>
                      <a:rPr lang="en-US" sz="2200" i="1" dirty="0" smtClean="0">
                        <a:latin typeface="Cambria Math"/>
                      </a:rPr>
                      <m:t>𝑟𝑒𝑝𝑠</m:t>
                    </m:r>
                  </m:oMath>
                </a14:m>
                <a:r>
                  <a:rPr lang="en-US" sz="2200" dirty="0"/>
                  <a:t> of all these children.</a:t>
                </a:r>
              </a:p>
              <a:p>
                <a:pPr lvl="1"/>
                <a:r>
                  <a:rPr lang="en-US" sz="2200" dirty="0"/>
                  <a:t>These induce potential at layer </a:t>
                </a:r>
                <a14:m>
                  <m:oMath xmlns:m="http://schemas.openxmlformats.org/officeDocument/2006/math">
                    <m:r>
                      <a:rPr lang="en-US" sz="2200" i="1" dirty="0">
                        <a:latin typeface="Cambria Math"/>
                      </a:rPr>
                      <m:t>𝑙</m:t>
                    </m:r>
                  </m:oMath>
                </a14:m>
                <a:r>
                  <a:rPr lang="en-US" sz="2200" dirty="0"/>
                  <a:t> neurons.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3"/>
                <a:stretch>
                  <a:fillRect l="-491" t="-2000"/>
                </a:stretch>
              </a:blipFill>
            </p:spPr>
            <p:txBody>
              <a:bodyPr/>
              <a:lstStyle/>
              <a:p>
                <a:r>
                  <a:rPr lang="en-US">
                    <a:noFill/>
                  </a:rPr>
                  <a:t> </a:t>
                </a:r>
              </a:p>
            </p:txBody>
          </p:sp>
        </mc:Fallback>
      </mc:AlternateContent>
      <p:grpSp>
        <p:nvGrpSpPr>
          <p:cNvPr id="86" name="Group 85"/>
          <p:cNvGrpSpPr/>
          <p:nvPr/>
        </p:nvGrpSpPr>
        <p:grpSpPr>
          <a:xfrm>
            <a:off x="1312364" y="2261948"/>
            <a:ext cx="5791200" cy="1846006"/>
            <a:chOff x="1312364" y="2261948"/>
            <a:chExt cx="5791200" cy="1846006"/>
          </a:xfrm>
        </p:grpSpPr>
        <p:grpSp>
          <p:nvGrpSpPr>
            <p:cNvPr id="4" name="Group 3"/>
            <p:cNvGrpSpPr/>
            <p:nvPr/>
          </p:nvGrpSpPr>
          <p:grpSpPr>
            <a:xfrm>
              <a:off x="1312364" y="2261948"/>
              <a:ext cx="5791200" cy="1846006"/>
              <a:chOff x="2819400" y="2288458"/>
              <a:chExt cx="5791200" cy="1846006"/>
            </a:xfrm>
          </p:grpSpPr>
          <p:grpSp>
            <p:nvGrpSpPr>
              <p:cNvPr id="5" name="Group 4"/>
              <p:cNvGrpSpPr/>
              <p:nvPr/>
            </p:nvGrpSpPr>
            <p:grpSpPr>
              <a:xfrm>
                <a:off x="2819400" y="2362200"/>
                <a:ext cx="5410199" cy="1726790"/>
                <a:chOff x="6000749" y="3848100"/>
                <a:chExt cx="5484889" cy="1726790"/>
              </a:xfrm>
            </p:grpSpPr>
            <p:grpSp>
              <p:nvGrpSpPr>
                <p:cNvPr id="44" name="Group 43"/>
                <p:cNvGrpSpPr/>
                <p:nvPr/>
              </p:nvGrpSpPr>
              <p:grpSpPr>
                <a:xfrm>
                  <a:off x="6948333" y="3848100"/>
                  <a:ext cx="850491" cy="685800"/>
                  <a:chOff x="5336458" y="2514600"/>
                  <a:chExt cx="850491" cy="685800"/>
                </a:xfrm>
              </p:grpSpPr>
              <p:sp>
                <p:nvSpPr>
                  <p:cNvPr id="74" name="Oval 73"/>
                  <p:cNvSpPr/>
                  <p:nvPr/>
                </p:nvSpPr>
                <p:spPr>
                  <a:xfrm>
                    <a:off x="5638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5336458" y="2971800"/>
                    <a:ext cx="850491" cy="228600"/>
                    <a:chOff x="5336458" y="2971800"/>
                    <a:chExt cx="850491" cy="228600"/>
                  </a:xfrm>
                </p:grpSpPr>
                <p:sp>
                  <p:nvSpPr>
                    <p:cNvPr id="76" name="Oval 75"/>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p:cNvGrpSpPr/>
                <p:nvPr/>
              </p:nvGrpSpPr>
              <p:grpSpPr>
                <a:xfrm>
                  <a:off x="6000749" y="5338916"/>
                  <a:ext cx="2729684" cy="235974"/>
                  <a:chOff x="336754" y="5338916"/>
                  <a:chExt cx="2729684" cy="235974"/>
                </a:xfrm>
              </p:grpSpPr>
              <p:grpSp>
                <p:nvGrpSpPr>
                  <p:cNvPr id="62" name="Group 61"/>
                  <p:cNvGrpSpPr/>
                  <p:nvPr/>
                </p:nvGrpSpPr>
                <p:grpSpPr>
                  <a:xfrm>
                    <a:off x="336754" y="5338916"/>
                    <a:ext cx="850491" cy="228600"/>
                    <a:chOff x="5336458" y="2971800"/>
                    <a:chExt cx="850491" cy="228600"/>
                  </a:xfrm>
                </p:grpSpPr>
                <p:sp>
                  <p:nvSpPr>
                    <p:cNvPr id="71" name="Oval 70"/>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284338" y="5338916"/>
                    <a:ext cx="850491" cy="228600"/>
                    <a:chOff x="5336458" y="2971800"/>
                    <a:chExt cx="850491" cy="228600"/>
                  </a:xfrm>
                </p:grpSpPr>
                <p:sp>
                  <p:nvSpPr>
                    <p:cNvPr id="68" name="Oval 67"/>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215947" y="5346290"/>
                    <a:ext cx="850491" cy="228600"/>
                    <a:chOff x="5336458" y="2971800"/>
                    <a:chExt cx="850491" cy="228600"/>
                  </a:xfrm>
                </p:grpSpPr>
                <p:sp>
                  <p:nvSpPr>
                    <p:cNvPr id="65" name="Oval 64"/>
                    <p:cNvSpPr/>
                    <p:nvPr/>
                  </p:nvSpPr>
                  <p:spPr>
                    <a:xfrm>
                      <a:off x="56388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958349"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36458"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7052652" y="4064583"/>
                  <a:ext cx="621891" cy="262078"/>
                  <a:chOff x="1542434" y="4195622"/>
                  <a:chExt cx="621891" cy="262078"/>
                </a:xfrm>
              </p:grpSpPr>
              <p:cxnSp>
                <p:nvCxnSpPr>
                  <p:cNvPr id="59" name="Straight Connector 58"/>
                  <p:cNvCxnSpPr/>
                  <p:nvPr/>
                </p:nvCxnSpPr>
                <p:spPr>
                  <a:xfrm flipH="1">
                    <a:off x="1542434" y="4195622"/>
                    <a:ext cx="221520" cy="262078"/>
                  </a:xfrm>
                  <a:prstGeom prst="line">
                    <a:avLst/>
                  </a:prstGeom>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a:off x="1844776" y="42291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a:off x="1925598" y="4195622"/>
                    <a:ext cx="238727" cy="262078"/>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47" name="Group 46"/>
                <p:cNvGrpSpPr/>
                <p:nvPr/>
              </p:nvGrpSpPr>
              <p:grpSpPr>
                <a:xfrm>
                  <a:off x="6112739" y="4517161"/>
                  <a:ext cx="5372899" cy="957390"/>
                  <a:chOff x="451054" y="4500422"/>
                  <a:chExt cx="5372899" cy="957390"/>
                </a:xfrm>
              </p:grpSpPr>
              <p:cxnSp>
                <p:nvCxnSpPr>
                  <p:cNvPr id="56" name="Straight Connector 55"/>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57" name="Straight Connector 56"/>
                  <p:cNvCxnSpPr>
                    <a:stCxn id="78" idx="4"/>
                  </p:cNvCxnSpPr>
                  <p:nvPr/>
                </p:nvCxnSpPr>
                <p:spPr>
                  <a:xfrm flipH="1">
                    <a:off x="753397" y="4517161"/>
                    <a:ext cx="647551" cy="821755"/>
                  </a:xfrm>
                  <a:prstGeom prst="line">
                    <a:avLst/>
                  </a:prstGeom>
                </p:spPr>
                <p:style>
                  <a:lnRef idx="2">
                    <a:schemeClr val="accent6"/>
                  </a:lnRef>
                  <a:fillRef idx="0">
                    <a:schemeClr val="accent6"/>
                  </a:fillRef>
                  <a:effectRef idx="1">
                    <a:schemeClr val="accent6"/>
                  </a:effectRef>
                  <a:fontRef idx="minor">
                    <a:schemeClr val="tx1"/>
                  </a:fontRef>
                </p:style>
              </p:cxnSp>
              <p:cxnSp>
                <p:nvCxnSpPr>
                  <p:cNvPr id="58" name="Straight Connector 57"/>
                  <p:cNvCxnSpPr/>
                  <p:nvPr/>
                </p:nvCxnSpPr>
                <p:spPr>
                  <a:xfrm flipH="1">
                    <a:off x="4278914" y="4755593"/>
                    <a:ext cx="1545039" cy="702219"/>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48" name="Group 47"/>
                <p:cNvGrpSpPr/>
                <p:nvPr/>
              </p:nvGrpSpPr>
              <p:grpSpPr>
                <a:xfrm flipH="1">
                  <a:off x="7596331" y="4513474"/>
                  <a:ext cx="1019802" cy="838494"/>
                  <a:chOff x="451054" y="4500422"/>
                  <a:chExt cx="1019802" cy="838494"/>
                </a:xfrm>
              </p:grpSpPr>
              <p:cxnSp>
                <p:nvCxnSpPr>
                  <p:cNvPr id="53" name="Straight Connector 52"/>
                  <p:cNvCxnSpPr/>
                  <p:nvPr/>
                </p:nvCxnSpPr>
                <p:spPr>
                  <a:xfrm flipH="1">
                    <a:off x="451054" y="4500422"/>
                    <a:ext cx="858158" cy="838494"/>
                  </a:xfrm>
                  <a:prstGeom prst="line">
                    <a:avLst/>
                  </a:prstGeom>
                </p:spPr>
                <p:style>
                  <a:lnRef idx="2">
                    <a:schemeClr val="accent6"/>
                  </a:lnRef>
                  <a:fillRef idx="0">
                    <a:schemeClr val="accent6"/>
                  </a:fillRef>
                  <a:effectRef idx="1">
                    <a:schemeClr val="accent6"/>
                  </a:effectRef>
                  <a:fontRef idx="minor">
                    <a:schemeClr val="tx1"/>
                  </a:fontRef>
                </p:style>
              </p:cxnSp>
              <p:cxnSp>
                <p:nvCxnSpPr>
                  <p:cNvPr id="54" name="Straight Connector 53"/>
                  <p:cNvCxnSpPr/>
                  <p:nvPr/>
                </p:nvCxnSpPr>
                <p:spPr>
                  <a:xfrm flipH="1">
                    <a:off x="753396" y="4533900"/>
                    <a:ext cx="636638" cy="805016"/>
                  </a:xfrm>
                  <a:prstGeom prst="line">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p:nvCxnSpPr>
                <p:spPr>
                  <a:xfrm flipH="1">
                    <a:off x="1072945" y="4500422"/>
                    <a:ext cx="397911" cy="838494"/>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49" name="Group 48"/>
                <p:cNvGrpSpPr/>
                <p:nvPr/>
              </p:nvGrpSpPr>
              <p:grpSpPr>
                <a:xfrm>
                  <a:off x="7054029" y="4512539"/>
                  <a:ext cx="621891" cy="822690"/>
                  <a:chOff x="1065276" y="4500422"/>
                  <a:chExt cx="621891" cy="822690"/>
                </a:xfrm>
              </p:grpSpPr>
              <p:cxnSp>
                <p:nvCxnSpPr>
                  <p:cNvPr id="50" name="Straight Connector 49"/>
                  <p:cNvCxnSpPr/>
                  <p:nvPr/>
                </p:nvCxnSpPr>
                <p:spPr>
                  <a:xfrm flipH="1">
                    <a:off x="1065276" y="4500422"/>
                    <a:ext cx="243936" cy="822690"/>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flipH="1">
                    <a:off x="1367618" y="4533900"/>
                    <a:ext cx="22416" cy="789212"/>
                  </a:xfrm>
                  <a:prstGeom prst="line">
                    <a:avLst/>
                  </a:prstGeom>
                </p:spPr>
                <p:style>
                  <a:lnRef idx="2">
                    <a:schemeClr val="accent6"/>
                  </a:lnRef>
                  <a:fillRef idx="0">
                    <a:schemeClr val="accent6"/>
                  </a:fillRef>
                  <a:effectRef idx="1">
                    <a:schemeClr val="accent6"/>
                  </a:effectRef>
                  <a:fontRef idx="minor">
                    <a:schemeClr val="tx1"/>
                  </a:fontRef>
                </p:style>
              </p:cxnSp>
              <p:cxnSp>
                <p:nvCxnSpPr>
                  <p:cNvPr id="52" name="Straight Connector 51"/>
                  <p:cNvCxnSpPr/>
                  <p:nvPr/>
                </p:nvCxnSpPr>
                <p:spPr>
                  <a:xfrm>
                    <a:off x="1470857" y="4500422"/>
                    <a:ext cx="216310" cy="82269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6" name="Group 5"/>
              <p:cNvGrpSpPr/>
              <p:nvPr/>
            </p:nvGrpSpPr>
            <p:grpSpPr>
              <a:xfrm>
                <a:off x="6019800" y="2288458"/>
                <a:ext cx="2590800" cy="159774"/>
                <a:chOff x="5791200" y="762000"/>
                <a:chExt cx="2590800" cy="159774"/>
              </a:xfrm>
            </p:grpSpPr>
            <p:sp>
              <p:nvSpPr>
                <p:cNvPr id="35" name="Oval 34"/>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019800" y="3974690"/>
                <a:ext cx="2590800" cy="159774"/>
                <a:chOff x="5791200" y="762000"/>
                <a:chExt cx="2590800" cy="159774"/>
              </a:xfrm>
            </p:grpSpPr>
            <p:sp>
              <p:nvSpPr>
                <p:cNvPr id="26" name="Oval 25"/>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019800" y="3126658"/>
                <a:ext cx="2590800" cy="159774"/>
                <a:chOff x="5791200" y="762000"/>
                <a:chExt cx="2590800" cy="159774"/>
              </a:xfrm>
            </p:grpSpPr>
            <p:sp>
              <p:nvSpPr>
                <p:cNvPr id="17" name="Oval 16"/>
                <p:cNvSpPr/>
                <p:nvPr/>
              </p:nvSpPr>
              <p:spPr>
                <a:xfrm>
                  <a:off x="57912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0960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00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05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04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3152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620000" y="76937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2296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924800" y="76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p:cNvCxnSpPr>
                <a:stCxn id="18" idx="5"/>
                <a:endCxn id="29" idx="0"/>
              </p:cNvCxnSpPr>
              <p:nvPr/>
            </p:nvCxnSpPr>
            <p:spPr>
              <a:xfrm>
                <a:off x="6454682" y="3256740"/>
                <a:ext cx="5557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6454682" y="3286432"/>
                <a:ext cx="1150082" cy="70707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p:cNvCxnSpPr>
                <a:stCxn id="20" idx="3"/>
                <a:endCxn id="32" idx="0"/>
              </p:cNvCxnSpPr>
              <p:nvPr/>
            </p:nvCxnSpPr>
            <p:spPr>
              <a:xfrm>
                <a:off x="6956518" y="3256740"/>
                <a:ext cx="968282" cy="7253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20" idx="4"/>
                <a:endCxn id="34" idx="0"/>
              </p:cNvCxnSpPr>
              <p:nvPr/>
            </p:nvCxnSpPr>
            <p:spPr>
              <a:xfrm>
                <a:off x="7010400" y="3279058"/>
                <a:ext cx="1219200" cy="695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a:stCxn id="20" idx="5"/>
                <a:endCxn id="33" idx="0"/>
              </p:cNvCxnSpPr>
              <p:nvPr/>
            </p:nvCxnSpPr>
            <p:spPr>
              <a:xfrm>
                <a:off x="7064282" y="3256740"/>
                <a:ext cx="1470118" cy="71795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p:cNvCxnSpPr>
                <a:stCxn id="35" idx="4"/>
              </p:cNvCxnSpPr>
              <p:nvPr/>
            </p:nvCxnSpPr>
            <p:spPr>
              <a:xfrm>
                <a:off x="6096000" y="2440858"/>
                <a:ext cx="314898"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35" idx="4"/>
              </p:cNvCxnSpPr>
              <p:nvPr/>
            </p:nvCxnSpPr>
            <p:spPr>
              <a:xfrm>
                <a:off x="6096000" y="2440858"/>
                <a:ext cx="914400" cy="6924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p:cNvCxnSpPr>
                <a:endCxn id="25" idx="0"/>
              </p:cNvCxnSpPr>
              <p:nvPr/>
            </p:nvCxnSpPr>
            <p:spPr>
              <a:xfrm>
                <a:off x="6137600" y="2448232"/>
                <a:ext cx="2092000" cy="678426"/>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85" name="Group 84"/>
            <p:cNvGrpSpPr/>
            <p:nvPr/>
          </p:nvGrpSpPr>
          <p:grpSpPr>
            <a:xfrm>
              <a:off x="4588964" y="3252548"/>
              <a:ext cx="2133600" cy="695632"/>
              <a:chOff x="4588964" y="3252548"/>
              <a:chExt cx="2133600" cy="695632"/>
            </a:xfrm>
          </p:grpSpPr>
          <p:cxnSp>
            <p:nvCxnSpPr>
              <p:cNvPr id="79" name="Straight Connector 78"/>
              <p:cNvCxnSpPr>
                <a:endCxn id="27" idx="0"/>
              </p:cNvCxnSpPr>
              <p:nvPr/>
            </p:nvCxnSpPr>
            <p:spPr>
              <a:xfrm flipH="1">
                <a:off x="4893764" y="3259922"/>
                <a:ext cx="1828799" cy="688258"/>
              </a:xfrm>
              <a:prstGeom prst="line">
                <a:avLst/>
              </a:prstGeom>
            </p:spPr>
            <p:style>
              <a:lnRef idx="2">
                <a:schemeClr val="accent6"/>
              </a:lnRef>
              <a:fillRef idx="0">
                <a:schemeClr val="accent6"/>
              </a:fillRef>
              <a:effectRef idx="1">
                <a:schemeClr val="accent6"/>
              </a:effectRef>
              <a:fontRef idx="minor">
                <a:schemeClr val="tx1"/>
              </a:fontRef>
            </p:style>
          </p:cxnSp>
          <p:cxnSp>
            <p:nvCxnSpPr>
              <p:cNvPr id="80" name="Straight Connector 79"/>
              <p:cNvCxnSpPr>
                <a:stCxn id="25" idx="4"/>
                <a:endCxn id="26" idx="0"/>
              </p:cNvCxnSpPr>
              <p:nvPr/>
            </p:nvCxnSpPr>
            <p:spPr>
              <a:xfrm flipH="1">
                <a:off x="4588964" y="3252548"/>
                <a:ext cx="2133600" cy="695632"/>
              </a:xfrm>
              <a:prstGeom prst="line">
                <a:avLst/>
              </a:prstGeom>
            </p:spPr>
            <p:style>
              <a:lnRef idx="2">
                <a:schemeClr val="accent6"/>
              </a:lnRef>
              <a:fillRef idx="0">
                <a:schemeClr val="accent6"/>
              </a:fillRef>
              <a:effectRef idx="1">
                <a:schemeClr val="accent6"/>
              </a:effectRef>
              <a:fontRef idx="minor">
                <a:schemeClr val="tx1"/>
              </a:fontRef>
            </p:style>
          </p:cxnSp>
        </p:grpSp>
      </p:grpSp>
    </p:spTree>
    <p:extLst>
      <p:ext uri="{BB962C8B-B14F-4D97-AF65-F5344CB8AC3E}">
        <p14:creationId xmlns:p14="http://schemas.microsoft.com/office/powerpoint/2010/main" val="685621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fontScale="92500" lnSpcReduction="10000"/>
              </a:bodyPr>
              <a:lstStyle/>
              <a:p>
                <a:r>
                  <a:rPr lang="en-US" sz="2600" dirty="0">
                    <a:solidFill>
                      <a:schemeClr val="tx2">
                        <a:lumMod val="75000"/>
                      </a:schemeClr>
                    </a:solidFill>
                  </a:rPr>
                  <a:t>When trying to learn a level </a:t>
                </a:r>
                <a14:m>
                  <m:oMath xmlns:m="http://schemas.openxmlformats.org/officeDocument/2006/math">
                    <m:r>
                      <a:rPr lang="en-US" sz="2600" i="1" dirty="0" smtClean="0">
                        <a:solidFill>
                          <a:schemeClr val="tx2">
                            <a:lumMod val="75000"/>
                          </a:schemeClr>
                        </a:solidFill>
                        <a:latin typeface="Cambria Math"/>
                      </a:rPr>
                      <m:t>𝑙</m:t>
                    </m:r>
                  </m:oMath>
                </a14:m>
                <a:r>
                  <a:rPr lang="en-US" sz="2600" dirty="0">
                    <a:solidFill>
                      <a:schemeClr val="tx2">
                        <a:lumMod val="75000"/>
                      </a:schemeClr>
                    </a:solidFill>
                  </a:rPr>
                  <a:t> concept </a:t>
                </a:r>
                <a14:m>
                  <m:oMath xmlns:m="http://schemas.openxmlformats.org/officeDocument/2006/math">
                    <m:r>
                      <a:rPr lang="en-US" sz="2600" i="1" dirty="0" smtClean="0">
                        <a:solidFill>
                          <a:schemeClr val="tx2">
                            <a:lumMod val="75000"/>
                          </a:schemeClr>
                        </a:solidFill>
                        <a:latin typeface="Cambria Math"/>
                      </a:rPr>
                      <m:t>𝑐</m:t>
                    </m:r>
                  </m:oMath>
                </a14:m>
                <a:r>
                  <a:rPr lang="en-US" sz="2600" dirty="0">
                    <a:solidFill>
                      <a:schemeClr val="tx2">
                        <a:lumMod val="75000"/>
                      </a:schemeClr>
                    </a:solidFill>
                  </a:rPr>
                  <a:t>:</a:t>
                </a:r>
              </a:p>
              <a:p>
                <a:pPr lvl="1"/>
                <a:r>
                  <a:rPr lang="en-US" sz="2200" dirty="0"/>
                  <a:t>We assume (inductively) that each of </a:t>
                </a:r>
                <a14:m>
                  <m:oMath xmlns:m="http://schemas.openxmlformats.org/officeDocument/2006/math">
                    <m:r>
                      <a:rPr lang="en-US" sz="2200" i="1" dirty="0">
                        <a:latin typeface="Cambria Math"/>
                      </a:rPr>
                      <m:t>𝑐</m:t>
                    </m:r>
                    <m:sPre>
                      <m:sPrePr>
                        <m:ctrlPr>
                          <a:rPr lang="en-US" sz="2200" b="0" i="1" dirty="0" smtClean="0">
                            <a:latin typeface="Cambria Math" panose="02040503050406030204" pitchFamily="18" charset="0"/>
                          </a:rPr>
                        </m:ctrlPr>
                      </m:sPrePr>
                      <m:sub/>
                      <m:sup>
                        <m:r>
                          <a:rPr lang="en-US" sz="2200" b="0" i="0" dirty="0" smtClean="0">
                            <a:latin typeface="Cambria Math"/>
                          </a:rPr>
                          <m:t>′</m:t>
                        </m:r>
                      </m:sup>
                      <m:e>
                        <m:r>
                          <m:rPr>
                            <m:sty m:val="p"/>
                          </m:rPr>
                          <a:rPr lang="en-US" sz="2200" b="0" i="0" dirty="0" smtClean="0">
                            <a:latin typeface="Cambria Math"/>
                          </a:rPr>
                          <m:t>s</m:t>
                        </m:r>
                      </m:e>
                    </m:sPre>
                  </m:oMath>
                </a14:m>
                <a:r>
                  <a:rPr lang="en-US" sz="2200" dirty="0"/>
                  <a:t> children has already acquired a </a:t>
                </a:r>
                <a14:m>
                  <m:oMath xmlns:m="http://schemas.openxmlformats.org/officeDocument/2006/math">
                    <m:r>
                      <a:rPr lang="en-US" sz="2200" i="1" dirty="0" smtClean="0">
                        <a:latin typeface="Cambria Math"/>
                      </a:rPr>
                      <m:t>𝑟𝑒𝑝</m:t>
                    </m:r>
                  </m:oMath>
                </a14:m>
                <a:r>
                  <a:rPr lang="en-US" sz="2200" dirty="0"/>
                  <a:t> in layer </a:t>
                </a:r>
                <a14:m>
                  <m:oMath xmlns:m="http://schemas.openxmlformats.org/officeDocument/2006/math">
                    <m:r>
                      <a:rPr lang="en-US" sz="2200" i="1">
                        <a:latin typeface="Cambria Math"/>
                      </a:rPr>
                      <m:t>𝑙</m:t>
                    </m:r>
                    <m:r>
                      <a:rPr lang="en-US" sz="2200" i="1">
                        <a:latin typeface="Cambria Math"/>
                      </a:rPr>
                      <m:t>−1</m:t>
                    </m:r>
                  </m:oMath>
                </a14:m>
                <a:r>
                  <a:rPr lang="en-US" sz="2200" dirty="0"/>
                  <a:t>, which has already learned to fire in response to presentation of its leaves.</a:t>
                </a:r>
              </a:p>
              <a:p>
                <a:pPr lvl="1"/>
                <a:r>
                  <a:rPr lang="en-US" sz="2200" dirty="0"/>
                  <a:t>So presenting all the </a:t>
                </a:r>
                <a14:m>
                  <m:oMath xmlns:m="http://schemas.openxmlformats.org/officeDocument/2006/math">
                    <m:r>
                      <a:rPr lang="en-US" sz="2200" i="1" dirty="0" smtClean="0">
                        <a:latin typeface="Cambria Math"/>
                      </a:rPr>
                      <m:t>𝑟𝑒𝑝𝑠</m:t>
                    </m:r>
                    <m:r>
                      <a:rPr lang="en-US" sz="2200" i="1" dirty="0" smtClean="0">
                        <a:latin typeface="Cambria Math"/>
                      </a:rPr>
                      <m:t> </m:t>
                    </m:r>
                  </m:oMath>
                </a14:m>
                <a:r>
                  <a:rPr lang="en-US" sz="2200" dirty="0"/>
                  <a:t>of all the leaves of </a:t>
                </a:r>
                <a14:m>
                  <m:oMath xmlns:m="http://schemas.openxmlformats.org/officeDocument/2006/math">
                    <m:r>
                      <a:rPr lang="en-US" sz="2200" i="1" dirty="0" smtClean="0">
                        <a:latin typeface="Cambria Math"/>
                      </a:rPr>
                      <m:t>𝑐</m:t>
                    </m:r>
                  </m:oMath>
                </a14:m>
                <a:r>
                  <a:rPr lang="en-US" sz="2200" dirty="0"/>
                  <a:t> together results in firing of the </a:t>
                </a:r>
                <a14:m>
                  <m:oMath xmlns:m="http://schemas.openxmlformats.org/officeDocument/2006/math">
                    <m:r>
                      <a:rPr lang="en-US" sz="2200" i="1" dirty="0" smtClean="0">
                        <a:latin typeface="Cambria Math"/>
                      </a:rPr>
                      <m:t>𝑟𝑒𝑝𝑠</m:t>
                    </m:r>
                  </m:oMath>
                </a14:m>
                <a:r>
                  <a:rPr lang="en-US" sz="2200" dirty="0"/>
                  <a:t> of all these children.</a:t>
                </a:r>
              </a:p>
              <a:p>
                <a:pPr lvl="1"/>
                <a:r>
                  <a:rPr lang="en-US" sz="2200" dirty="0"/>
                  <a:t>These induce potential at layer </a:t>
                </a:r>
                <a14:m>
                  <m:oMath xmlns:m="http://schemas.openxmlformats.org/officeDocument/2006/math">
                    <m:r>
                      <a:rPr lang="en-US" sz="2200" i="1" dirty="0" smtClean="0">
                        <a:latin typeface="Cambria Math"/>
                      </a:rPr>
                      <m:t>𝑙</m:t>
                    </m:r>
                  </m:oMath>
                </a14:m>
                <a:r>
                  <a:rPr lang="en-US" sz="2200" dirty="0"/>
                  <a:t> neurons.</a:t>
                </a:r>
              </a:p>
              <a:p>
                <a:pPr lvl="1"/>
                <a:r>
                  <a:rPr lang="en-US" sz="2200" dirty="0"/>
                  <a:t>We use a </a:t>
                </a:r>
                <a:r>
                  <a:rPr lang="en-US" sz="2200" dirty="0">
                    <a:solidFill>
                      <a:schemeClr val="tx2">
                        <a:lumMod val="75000"/>
                      </a:schemeClr>
                    </a:solidFill>
                  </a:rPr>
                  <a:t>Winner-Take-All </a:t>
                </a:r>
                <a:r>
                  <a:rPr lang="en-US" sz="2200" dirty="0"/>
                  <a:t>module to select one neuron </a:t>
                </a:r>
                <a14:m>
                  <m:oMath xmlns:m="http://schemas.openxmlformats.org/officeDocument/2006/math">
                    <m:r>
                      <a:rPr lang="en-US" sz="2200" b="0" i="1" smtClean="0">
                        <a:latin typeface="Cambria Math"/>
                      </a:rPr>
                      <m:t>𝑢</m:t>
                    </m:r>
                  </m:oMath>
                </a14:m>
                <a:r>
                  <a:rPr lang="en-US" sz="2200" dirty="0"/>
                  <a:t> (the one with the highest potential), and put it into “engaged” mode for learning.</a:t>
                </a:r>
              </a:p>
              <a:p>
                <a:pPr lvl="1"/>
                <a:r>
                  <a:rPr lang="en-US" sz="2200" dirty="0"/>
                  <a:t>Neuron </a:t>
                </a:r>
                <a14:m>
                  <m:oMath xmlns:m="http://schemas.openxmlformats.org/officeDocument/2006/math">
                    <m:r>
                      <a:rPr lang="en-US" sz="2200" i="1" dirty="0" smtClean="0">
                        <a:latin typeface="Cambria Math"/>
                      </a:rPr>
                      <m:t>𝑢</m:t>
                    </m:r>
                  </m:oMath>
                </a14:m>
                <a:r>
                  <a:rPr lang="en-US" sz="2200" dirty="0"/>
                  <a:t> learns using </a:t>
                </a:r>
                <a:r>
                  <a:rPr lang="en-US" sz="2200" dirty="0" err="1"/>
                  <a:t>Oja’s</a:t>
                </a:r>
                <a:r>
                  <a:rPr lang="en-US" sz="2200" dirty="0"/>
                  <a:t> rule:  Incoming edges from </a:t>
                </a:r>
                <a14:m>
                  <m:oMath xmlns:m="http://schemas.openxmlformats.org/officeDocument/2006/math">
                    <m:r>
                      <a:rPr lang="en-US" sz="2200" i="1" dirty="0" smtClean="0">
                        <a:latin typeface="Cambria Math"/>
                      </a:rPr>
                      <m:t>𝑟𝑒𝑝𝑠</m:t>
                    </m:r>
                  </m:oMath>
                </a14:m>
                <a:r>
                  <a:rPr lang="en-US" sz="2200" dirty="0"/>
                  <a:t> of </a:t>
                </a:r>
                <a14:m>
                  <m:oMath xmlns:m="http://schemas.openxmlformats.org/officeDocument/2006/math">
                    <m:r>
                      <a:rPr lang="en-US" sz="2200" i="1" dirty="0" smtClean="0">
                        <a:latin typeface="Cambria Math"/>
                      </a:rPr>
                      <m:t>𝑐</m:t>
                    </m:r>
                  </m:oMath>
                </a14:m>
                <a:r>
                  <a:rPr lang="en-US" sz="2200" dirty="0"/>
                  <a:t>’s children get strengthened, others get weakened.</a:t>
                </a:r>
              </a:p>
              <a:p>
                <a:pPr lvl="1"/>
                <a:r>
                  <a:rPr lang="en-US" sz="2200" dirty="0"/>
                  <a:t>Even one step ensures that the same </a:t>
                </a:r>
                <a14:m>
                  <m:oMath xmlns:m="http://schemas.openxmlformats.org/officeDocument/2006/math">
                    <m:r>
                      <a:rPr lang="en-US" sz="2200" b="0" i="1" smtClean="0">
                        <a:latin typeface="Cambria Math"/>
                      </a:rPr>
                      <m:t>𝑢</m:t>
                    </m:r>
                    <m:r>
                      <a:rPr lang="en-US" sz="2200" b="0" i="1" smtClean="0">
                        <a:latin typeface="Cambria Math"/>
                      </a:rPr>
                      <m:t> </m:t>
                    </m:r>
                  </m:oMath>
                </a14:m>
                <a:r>
                  <a:rPr lang="en-US" sz="2200" dirty="0"/>
                  <a:t>will later be selected for the same concept </a:t>
                </a:r>
                <a14:m>
                  <m:oMath xmlns:m="http://schemas.openxmlformats.org/officeDocument/2006/math">
                    <m:r>
                      <a:rPr lang="en-US" sz="2200" i="1" dirty="0">
                        <a:latin typeface="Cambria Math"/>
                      </a:rPr>
                      <m:t>𝑐</m:t>
                    </m:r>
                    <m:r>
                      <a:rPr lang="en-US" sz="2200" b="0" i="0" dirty="0" smtClean="0">
                        <a:latin typeface="Cambria Math"/>
                      </a:rPr>
                      <m:t>, </m:t>
                    </m:r>
                  </m:oMath>
                </a14:m>
                <a:r>
                  <a:rPr lang="en-US" sz="2200" dirty="0"/>
                  <a:t>and </a:t>
                </a:r>
                <a14:m>
                  <m:oMath xmlns:m="http://schemas.openxmlformats.org/officeDocument/2006/math">
                    <m:r>
                      <a:rPr lang="en-US" sz="2200" i="1" dirty="0">
                        <a:latin typeface="Cambria Math"/>
                      </a:rPr>
                      <m:t>𝑢</m:t>
                    </m:r>
                    <m:r>
                      <a:rPr lang="en-US" sz="2200" i="1" dirty="0">
                        <a:latin typeface="Cambria Math"/>
                      </a:rPr>
                      <m:t> </m:t>
                    </m:r>
                  </m:oMath>
                </a14:m>
                <a:r>
                  <a:rPr lang="en-US" sz="2200" dirty="0"/>
                  <a:t>will not later be selected for any other concept.</a:t>
                </a:r>
              </a:p>
              <a:p>
                <a:pPr lvl="1"/>
                <a:r>
                  <a:rPr lang="en-US" sz="2200" dirty="0"/>
                  <a:t>After </a:t>
                </a:r>
                <a14:m>
                  <m:oMath xmlns:m="http://schemas.openxmlformats.org/officeDocument/2006/math">
                    <m:r>
                      <a:rPr lang="en-US" sz="2200" i="1" dirty="0">
                        <a:latin typeface="Cambria Math"/>
                      </a:rPr>
                      <m:t>𝑐</m:t>
                    </m:r>
                  </m:oMath>
                </a14:m>
                <a:r>
                  <a:rPr lang="en-US" sz="2200" dirty="0"/>
                  <a:t> has been shown </a:t>
                </a:r>
                <a14:m>
                  <m:oMath xmlns:m="http://schemas.openxmlformats.org/officeDocument/2006/math">
                    <m:r>
                      <a:rPr lang="en-US" sz="2200" b="0" i="1" smtClean="0">
                        <a:latin typeface="Cambria Math"/>
                      </a:rPr>
                      <m:t>𝜎</m:t>
                    </m:r>
                  </m:oMath>
                </a14:m>
                <a:r>
                  <a:rPr lang="en-US" sz="2200" dirty="0"/>
                  <a:t> times, </a:t>
                </a:r>
                <a14:m>
                  <m:oMath xmlns:m="http://schemas.openxmlformats.org/officeDocument/2006/math">
                    <m:r>
                      <a:rPr lang="en-US" sz="2200" i="1" dirty="0" smtClean="0">
                        <a:latin typeface="Cambria Math"/>
                      </a:rPr>
                      <m:t>𝑢</m:t>
                    </m:r>
                    <m:r>
                      <a:rPr lang="en-US" sz="2200" i="1" dirty="0" smtClean="0">
                        <a:latin typeface="Cambria Math"/>
                      </a:rPr>
                      <m:t> </m:t>
                    </m:r>
                  </m:oMath>
                </a14:m>
                <a:r>
                  <a:rPr lang="en-US" sz="2200" dirty="0"/>
                  <a:t>will have learned to fire in response to presentation of all its leaves, and in fact, to a sufficient fraction of the leaves.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3"/>
                <a:stretch>
                  <a:fillRect l="-632" t="-1529" r="-1263"/>
                </a:stretch>
              </a:blipFill>
            </p:spPr>
            <p:txBody>
              <a:bodyPr/>
              <a:lstStyle/>
              <a:p>
                <a:r>
                  <a:rPr lang="en-US">
                    <a:noFill/>
                  </a:rPr>
                  <a:t> </a:t>
                </a:r>
              </a:p>
            </p:txBody>
          </p:sp>
        </mc:Fallback>
      </mc:AlternateContent>
    </p:spTree>
    <p:extLst>
      <p:ext uri="{BB962C8B-B14F-4D97-AF65-F5344CB8AC3E}">
        <p14:creationId xmlns:p14="http://schemas.microsoft.com/office/powerpoint/2010/main" val="126208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334000"/>
              </a:xfrm>
            </p:spPr>
            <p:txBody>
              <a:bodyPr>
                <a:normAutofit/>
              </a:bodyPr>
              <a:lstStyle/>
              <a:p>
                <a:r>
                  <a:rPr lang="en-US" dirty="0">
                    <a:solidFill>
                      <a:schemeClr val="tx2">
                        <a:lumMod val="75000"/>
                      </a:schemeClr>
                    </a:solidFill>
                  </a:rPr>
                  <a:t>Theorem 1:</a:t>
                </a:r>
                <a:r>
                  <a:rPr lang="en-US" dirty="0"/>
                  <a:t>  Let </a:t>
                </a:r>
                <a:r>
                  <a:rPr lang="en-US" b="1" i="1" dirty="0"/>
                  <a:t>N </a:t>
                </a:r>
                <a:r>
                  <a:rPr lang="en-US" i="1" dirty="0"/>
                  <a:t> </a:t>
                </a:r>
                <a:r>
                  <a:rPr lang="en-US" dirty="0"/>
                  <a:t>be the network described above.  </a:t>
                </a:r>
              </a:p>
              <a:p>
                <a:r>
                  <a:rPr lang="en-US" dirty="0"/>
                  <a:t>Assume that the learning rate </a:t>
                </a:r>
                <a14:m>
                  <m:oMath xmlns:m="http://schemas.openxmlformats.org/officeDocument/2006/math">
                    <m:r>
                      <a:rPr lang="en-US" b="0" i="1" smtClean="0">
                        <a:latin typeface="Cambria Math"/>
                      </a:rPr>
                      <m:t>𝜂</m:t>
                    </m:r>
                  </m:oMath>
                </a14:m>
                <a:r>
                  <a:rPr lang="en-US" b="0" i="1" dirty="0">
                    <a:latin typeface="Cambria Math"/>
                  </a:rPr>
                  <a:t> </a:t>
                </a:r>
                <a:r>
                  <a:rPr lang="en-US" dirty="0"/>
                  <a:t>is</a:t>
                </a:r>
                <a:r>
                  <a:rPr lang="en-US" dirty="0">
                    <a:latin typeface="Cambria Math"/>
                  </a:rPr>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 1</m:t>
                        </m:r>
                      </m:num>
                      <m:den>
                        <m:r>
                          <a:rPr lang="en-US" b="0" i="1" smtClean="0">
                            <a:latin typeface="Cambria Math"/>
                          </a:rPr>
                          <m:t>4</m:t>
                        </m:r>
                        <m:r>
                          <a:rPr lang="en-US" b="0" i="1" smtClean="0">
                            <a:latin typeface="Cambria Math"/>
                          </a:rPr>
                          <m:t>𝑘</m:t>
                        </m:r>
                      </m:den>
                    </m:f>
                    <m:r>
                      <a:rPr lang="en-US" b="0" i="0" smtClean="0">
                        <a:latin typeface="Cambria Math"/>
                      </a:rPr>
                      <m:t>.</m:t>
                    </m:r>
                  </m:oMath>
                </a14:m>
                <a:r>
                  <a:rPr lang="en-US" dirty="0"/>
                  <a:t>  </a:t>
                </a:r>
              </a:p>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2</m:t>
                        </m:r>
                      </m:sub>
                    </m:sSub>
                    <m:r>
                      <a:rPr lang="en-US" i="1">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0,1</m:t>
                            </m:r>
                          </m:e>
                        </m:d>
                        <m:r>
                          <a:rPr lang="en-US" i="1">
                            <a:latin typeface="Cambria Math"/>
                          </a:rPr>
                          <m:t>,  </m:t>
                        </m:r>
                        <m:r>
                          <a:rPr lang="en-US" i="1">
                            <a:latin typeface="Cambria Math"/>
                          </a:rPr>
                          <m:t>𝑟</m:t>
                        </m:r>
                      </m:e>
                      <m:sub>
                        <m:r>
                          <a:rPr lang="en-US" i="1">
                            <a:latin typeface="Cambria Math"/>
                          </a:rPr>
                          <m:t>1</m:t>
                        </m:r>
                      </m:sub>
                    </m:sSub>
                    <m:r>
                      <a:rPr lang="en-US" b="0" i="1" smtClean="0">
                        <a:latin typeface="Cambria Math"/>
                      </a:rPr>
                      <m:t>&lt;</m:t>
                    </m:r>
                    <m:sSub>
                      <m:sSubPr>
                        <m:ctrlPr>
                          <a:rPr lang="en-US" i="1">
                            <a:latin typeface="Cambria Math" panose="02040503050406030204" pitchFamily="18" charset="0"/>
                          </a:rPr>
                        </m:ctrlPr>
                      </m:sSubPr>
                      <m:e>
                        <m:r>
                          <a:rPr lang="en-US" i="1">
                            <a:latin typeface="Cambria Math"/>
                          </a:rPr>
                          <m:t>𝑟</m:t>
                        </m:r>
                      </m:e>
                      <m:sub>
                        <m:r>
                          <a:rPr lang="en-US" i="1">
                            <a:latin typeface="Cambria Math"/>
                          </a:rPr>
                          <m:t>2</m:t>
                        </m:r>
                      </m:sub>
                    </m:sSub>
                  </m:oMath>
                </a14:m>
                <a:r>
                  <a:rPr lang="en-US" dirty="0"/>
                  <a:t>.  </a:t>
                </a:r>
              </a:p>
              <a:p>
                <a:r>
                  <a:rPr lang="en-US" dirty="0"/>
                  <a:t>Let </a:t>
                </a:r>
                <a14:m>
                  <m:oMath xmlns:m="http://schemas.openxmlformats.org/officeDocument/2006/math">
                    <m:r>
                      <a:rPr lang="en-US" b="0" i="1" smtClean="0">
                        <a:latin typeface="Cambria Math"/>
                      </a:rPr>
                      <m:t>𝜖</m:t>
                    </m:r>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e>
                    </m:d>
                  </m:oMath>
                </a14:m>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𝑟</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r>
                      <a:rPr lang="en-US" b="0" i="1" smtClean="0">
                        <a:latin typeface="Cambria Math"/>
                      </a:rPr>
                      <m:t>).</m:t>
                    </m:r>
                  </m:oMath>
                </a14:m>
                <a:endParaRPr lang="en-US" dirty="0"/>
              </a:p>
              <a:p>
                <a:r>
                  <a:rPr lang="en-US" dirty="0"/>
                  <a:t>Let </a:t>
                </a:r>
                <a:r>
                  <a:rPr lang="en-US" b="1" i="1" dirty="0"/>
                  <a:t>C</a:t>
                </a:r>
                <a:r>
                  <a:rPr lang="en-US" dirty="0"/>
                  <a:t> be any concept hierarchy with max level </a:t>
                </a:r>
                <a14:m>
                  <m:oMath xmlns:m="http://schemas.openxmlformats.org/officeDocument/2006/math">
                    <m:r>
                      <a:rPr lang="en-US" b="0" i="1" smtClean="0">
                        <a:latin typeface="Cambria Math"/>
                      </a:rPr>
                      <m:t>≤</m:t>
                    </m:r>
                  </m:oMath>
                </a14:m>
                <a:r>
                  <a:rPr lang="en-US" dirty="0"/>
                  <a:t> max layer number in </a:t>
                </a:r>
                <a:r>
                  <a:rPr lang="en-US" b="1" i="1" dirty="0"/>
                  <a:t>N.  </a:t>
                </a:r>
              </a:p>
              <a:p>
                <a:r>
                  <a:rPr lang="en-US" dirty="0"/>
                  <a:t>Suppose that the concepts in C are shown according to a </a:t>
                </a:r>
                <a14:m>
                  <m:oMath xmlns:m="http://schemas.openxmlformats.org/officeDocument/2006/math">
                    <m:r>
                      <a:rPr lang="en-US" b="0" i="1" smtClean="0">
                        <a:latin typeface="Cambria Math"/>
                      </a:rPr>
                      <m:t>𝜎</m:t>
                    </m:r>
                  </m:oMath>
                </a14:m>
                <a:r>
                  <a:rPr lang="en-US" dirty="0"/>
                  <a:t>–bottom-up presentation schedule, where </a:t>
                </a:r>
                <a:endParaRPr lang="en-US" i="1" dirty="0">
                  <a:latin typeface="Cambria Math"/>
                </a:endParaRPr>
              </a:p>
              <a:p>
                <a14:m>
                  <m:oMath xmlns:m="http://schemas.openxmlformats.org/officeDocument/2006/math">
                    <m:r>
                      <a:rPr lang="en-US" b="0" i="1" smtClean="0">
                        <a:latin typeface="Cambria Math"/>
                      </a:rPr>
                      <m:t>             </m:t>
                    </m:r>
                    <m:r>
                      <a:rPr lang="en-US" i="1">
                        <a:latin typeface="Cambria Math"/>
                      </a:rPr>
                      <m:t>𝜎</m:t>
                    </m:r>
                  </m:oMath>
                </a14:m>
                <a:r>
                  <a:rPr lang="en-US" dirty="0"/>
                  <a:t> = </a:t>
                </a:r>
                <a14:m>
                  <m:oMath xmlns:m="http://schemas.openxmlformats.org/officeDocument/2006/math">
                    <m:r>
                      <a:rPr lang="en-US" i="1" dirty="0" smtClean="0">
                        <a:solidFill>
                          <a:schemeClr val="tx1"/>
                        </a:solidFill>
                        <a:latin typeface="Cambria Math"/>
                      </a:rPr>
                      <m:t>𝑂</m:t>
                    </m:r>
                    <m:r>
                      <a:rPr lang="en-US" i="1" dirty="0" smtClean="0">
                        <a:solidFill>
                          <a:schemeClr val="tx1"/>
                        </a:solidFill>
                        <a:latin typeface="Cambria Math"/>
                      </a:rPr>
                      <m:t>( (1 /</m:t>
                    </m:r>
                    <m:r>
                      <a:rPr lang="en-US" i="1" dirty="0" smtClean="0">
                        <a:solidFill>
                          <a:srgbClr val="00B451"/>
                        </a:solidFill>
                        <a:latin typeface="Cambria Math"/>
                      </a:rPr>
                      <m:t>𝜂</m:t>
                    </m:r>
                    <m:r>
                      <a:rPr lang="en-US" i="1" dirty="0" smtClean="0">
                        <a:solidFill>
                          <a:srgbClr val="00B451"/>
                        </a:solidFill>
                        <a:latin typeface="Cambria Math"/>
                      </a:rPr>
                      <m:t> </m:t>
                    </m:r>
                    <m:r>
                      <a:rPr lang="en-US" i="1" dirty="0" smtClean="0">
                        <a:solidFill>
                          <a:srgbClr val="00B451"/>
                        </a:solidFill>
                        <a:latin typeface="Cambria Math"/>
                      </a:rPr>
                      <m:t>𝑘</m:t>
                    </m:r>
                    <m:r>
                      <a:rPr lang="en-US" b="0" i="1" dirty="0" smtClean="0">
                        <a:solidFill>
                          <a:srgbClr val="00B451"/>
                        </a:solidFill>
                        <a:latin typeface="Cambria Math"/>
                      </a:rPr>
                      <m:t> </m:t>
                    </m:r>
                  </m:oMath>
                </a14:m>
                <a:r>
                  <a:rPr lang="en-US" b="0" dirty="0">
                    <a:solidFill>
                      <a:srgbClr val="00B451"/>
                    </a:solidFill>
                  </a:rPr>
                  <a:t>)(</a:t>
                </a:r>
                <a14:m>
                  <m:oMath xmlns:m="http://schemas.openxmlformats.org/officeDocument/2006/math">
                    <m:sSub>
                      <m:sSubPr>
                        <m:ctrlPr>
                          <a:rPr lang="en-US" i="1">
                            <a:solidFill>
                              <a:srgbClr val="00B451"/>
                            </a:solidFill>
                            <a:latin typeface="Cambria Math" panose="02040503050406030204" pitchFamily="18" charset="0"/>
                          </a:rPr>
                        </m:ctrlPr>
                      </m:sSubPr>
                      <m:e>
                        <m:r>
                          <a:rPr lang="en-US" i="1">
                            <a:solidFill>
                              <a:srgbClr val="00B451"/>
                            </a:solidFill>
                            <a:latin typeface="Cambria Math"/>
                          </a:rPr>
                          <m:t>ℓ</m:t>
                        </m:r>
                      </m:e>
                      <m:sub>
                        <m:r>
                          <a:rPr lang="en-US" i="1">
                            <a:solidFill>
                              <a:srgbClr val="00B451"/>
                            </a:solidFill>
                            <a:latin typeface="Cambria Math"/>
                          </a:rPr>
                          <m:t>𝑚𝑎𝑥</m:t>
                        </m:r>
                      </m:sub>
                    </m:sSub>
                  </m:oMath>
                </a14:m>
                <a:r>
                  <a:rPr lang="en-US" b="0" dirty="0">
                    <a:solidFill>
                      <a:srgbClr val="00B451"/>
                    </a:solidFill>
                  </a:rPr>
                  <a:t> </a:t>
                </a:r>
                <a14:m>
                  <m:oMath xmlns:m="http://schemas.openxmlformats.org/officeDocument/2006/math">
                    <m:func>
                      <m:funcPr>
                        <m:ctrlPr>
                          <a:rPr lang="en-US" b="0" i="1" dirty="0" smtClean="0">
                            <a:solidFill>
                              <a:srgbClr val="00B451"/>
                            </a:solidFill>
                            <a:latin typeface="Cambria Math" panose="02040503050406030204" pitchFamily="18" charset="0"/>
                          </a:rPr>
                        </m:ctrlPr>
                      </m:funcPr>
                      <m:fName>
                        <m:r>
                          <m:rPr>
                            <m:sty m:val="p"/>
                          </m:rPr>
                          <a:rPr lang="en-US" b="0" i="0" dirty="0" smtClean="0">
                            <a:solidFill>
                              <a:srgbClr val="00B451"/>
                            </a:solidFill>
                            <a:latin typeface="Cambria Math"/>
                          </a:rPr>
                          <m:t>log</m:t>
                        </m:r>
                      </m:fName>
                      <m:e>
                        <m:d>
                          <m:dPr>
                            <m:ctrlPr>
                              <a:rPr lang="en-US" b="0" i="1" dirty="0" smtClean="0">
                                <a:solidFill>
                                  <a:srgbClr val="00B451"/>
                                </a:solidFill>
                                <a:latin typeface="Cambria Math" panose="02040503050406030204" pitchFamily="18" charset="0"/>
                              </a:rPr>
                            </m:ctrlPr>
                          </m:dPr>
                          <m:e>
                            <m:r>
                              <a:rPr lang="en-US" b="0" i="1" dirty="0" smtClean="0">
                                <a:solidFill>
                                  <a:srgbClr val="00B451"/>
                                </a:solidFill>
                                <a:latin typeface="Cambria Math"/>
                              </a:rPr>
                              <m:t>𝑘</m:t>
                            </m:r>
                          </m:e>
                        </m:d>
                      </m:e>
                    </m:func>
                    <m:r>
                      <a:rPr lang="en-US" b="0" i="1" dirty="0" smtClean="0">
                        <a:solidFill>
                          <a:srgbClr val="00B451"/>
                        </a:solidFill>
                        <a:latin typeface="Cambria Math"/>
                      </a:rPr>
                      <m:t>+1/</m:t>
                    </m:r>
                    <m:r>
                      <m:rPr>
                        <m:sty m:val="p"/>
                      </m:rPr>
                      <a:rPr lang="en-US" b="0" i="1" dirty="0" smtClean="0">
                        <a:solidFill>
                          <a:srgbClr val="00B451"/>
                        </a:solidFill>
                        <a:latin typeface="Cambria Math"/>
                      </a:rPr>
                      <m:t>ϵ</m:t>
                    </m:r>
                  </m:oMath>
                </a14:m>
                <a:r>
                  <a:rPr lang="en-US" b="0" dirty="0">
                    <a:solidFill>
                      <a:srgbClr val="00B451"/>
                    </a:solidFill>
                  </a:rPr>
                  <a:t>) </a:t>
                </a:r>
                <a14:m>
                  <m:oMath xmlns:m="http://schemas.openxmlformats.org/officeDocument/2006/math">
                    <m:r>
                      <a:rPr lang="en-US" b="0" i="0" dirty="0" smtClean="0">
                        <a:solidFill>
                          <a:srgbClr val="00B451"/>
                        </a:solidFill>
                        <a:latin typeface="Cambria Math"/>
                      </a:rPr>
                      <m:t>   </m:t>
                    </m:r>
                    <m:r>
                      <a:rPr lang="en-US" b="0" i="1" dirty="0" smtClean="0">
                        <a:latin typeface="Cambria Math"/>
                      </a:rPr>
                      <m:t>+    </m:t>
                    </m:r>
                    <m:r>
                      <a:rPr lang="en-US" b="0" i="1" dirty="0" smtClean="0">
                        <a:solidFill>
                          <a:srgbClr val="FF0000"/>
                        </a:solidFill>
                        <a:latin typeface="Cambria Math"/>
                      </a:rPr>
                      <m:t>𝑏</m:t>
                    </m:r>
                    <m:func>
                      <m:funcPr>
                        <m:ctrlPr>
                          <a:rPr lang="en-US" b="0" i="1" dirty="0" smtClean="0">
                            <a:solidFill>
                              <a:srgbClr val="FF0000"/>
                            </a:solidFill>
                            <a:latin typeface="Cambria Math" panose="02040503050406030204" pitchFamily="18" charset="0"/>
                          </a:rPr>
                        </m:ctrlPr>
                      </m:funcPr>
                      <m:fName>
                        <m:r>
                          <m:rPr>
                            <m:sty m:val="p"/>
                          </m:rPr>
                          <a:rPr lang="en-US" b="0" i="0" dirty="0" smtClean="0">
                            <a:solidFill>
                              <a:srgbClr val="FF0000"/>
                            </a:solidFill>
                            <a:latin typeface="Cambria Math"/>
                          </a:rPr>
                          <m:t>log</m:t>
                        </m:r>
                      </m:fName>
                      <m:e>
                        <m:d>
                          <m:dPr>
                            <m:ctrlPr>
                              <a:rPr lang="en-US" b="0" i="1" dirty="0" smtClean="0">
                                <a:solidFill>
                                  <a:srgbClr val="FF0000"/>
                                </a:solidFill>
                                <a:latin typeface="Cambria Math" panose="02040503050406030204" pitchFamily="18" charset="0"/>
                              </a:rPr>
                            </m:ctrlPr>
                          </m:dPr>
                          <m:e>
                            <m:r>
                              <a:rPr lang="en-US" b="0" i="1" dirty="0" smtClean="0">
                                <a:solidFill>
                                  <a:srgbClr val="FF0000"/>
                                </a:solidFill>
                                <a:latin typeface="Cambria Math"/>
                              </a:rPr>
                              <m:t>𝑘</m:t>
                            </m:r>
                          </m:e>
                        </m:d>
                      </m:e>
                    </m:func>
                    <m:r>
                      <a:rPr lang="en-US" b="0" i="1" dirty="0" smtClean="0">
                        <a:latin typeface="Cambria Math"/>
                      </a:rPr>
                      <m:t> )</m:t>
                    </m:r>
                  </m:oMath>
                </a14:m>
                <a:r>
                  <a:rPr lang="en-US" dirty="0"/>
                  <a:t>.</a:t>
                </a:r>
              </a:p>
              <a:p>
                <a:r>
                  <a:rPr lang="en-US" dirty="0"/>
                  <a:t>Then </a:t>
                </a:r>
                <a:r>
                  <a:rPr lang="en-US" b="1" i="1" dirty="0"/>
                  <a:t>N</a:t>
                </a:r>
                <a:r>
                  <a:rPr lang="en-US" i="1" dirty="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e>
                    </m:d>
                  </m:oMath>
                </a14:m>
                <a:r>
                  <a:rPr lang="en-US" dirty="0"/>
                  <a:t>-learns </a:t>
                </a:r>
                <a:r>
                  <a:rPr lang="en-US" b="1" i="1" dirty="0"/>
                  <a: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334000"/>
              </a:xfrm>
              <a:blipFill>
                <a:blip r:embed="rId3"/>
                <a:stretch>
                  <a:fillRect l="-632" t="-800"/>
                </a:stretch>
              </a:blipFill>
            </p:spPr>
            <p:txBody>
              <a:bodyPr/>
              <a:lstStyle/>
              <a:p>
                <a:r>
                  <a:rPr lang="en-US">
                    <a:noFill/>
                  </a:rPr>
                  <a:t> </a:t>
                </a:r>
              </a:p>
            </p:txBody>
          </p:sp>
        </mc:Fallback>
      </mc:AlternateContent>
    </p:spTree>
    <p:extLst>
      <p:ext uri="{BB962C8B-B14F-4D97-AF65-F5344CB8AC3E}">
        <p14:creationId xmlns:p14="http://schemas.microsoft.com/office/powerpoint/2010/main" val="3320240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334000"/>
              </a:xfrm>
            </p:spPr>
            <p:txBody>
              <a:bodyPr>
                <a:normAutofit fontScale="92500" lnSpcReduction="10000"/>
              </a:bodyPr>
              <a:lstStyle/>
              <a:p>
                <a:r>
                  <a:rPr lang="en-US" sz="2200" dirty="0">
                    <a:solidFill>
                      <a:schemeClr val="tx2">
                        <a:lumMod val="75000"/>
                      </a:schemeClr>
                    </a:solidFill>
                  </a:rPr>
                  <a:t>Theorem 1:</a:t>
                </a:r>
                <a:r>
                  <a:rPr lang="en-US" sz="2200" dirty="0"/>
                  <a:t>  Let </a:t>
                </a:r>
                <a:r>
                  <a:rPr lang="en-US" sz="2000" b="1" i="1" dirty="0"/>
                  <a:t>N </a:t>
                </a:r>
                <a:r>
                  <a:rPr lang="en-US" sz="2000" i="1" dirty="0"/>
                  <a:t> </a:t>
                </a:r>
                <a:r>
                  <a:rPr lang="en-US" sz="2200" dirty="0"/>
                  <a:t>be the network described above.  </a:t>
                </a:r>
              </a:p>
              <a:p>
                <a:r>
                  <a:rPr lang="en-US" sz="2200" dirty="0"/>
                  <a:t>Assume that the learning rate </a:t>
                </a:r>
                <a14:m>
                  <m:oMath xmlns:m="http://schemas.openxmlformats.org/officeDocument/2006/math">
                    <m:r>
                      <a:rPr lang="en-US" sz="2200" b="0" i="1" smtClean="0">
                        <a:latin typeface="Cambria Math"/>
                      </a:rPr>
                      <m:t>𝜂</m:t>
                    </m:r>
                  </m:oMath>
                </a14:m>
                <a:r>
                  <a:rPr lang="en-US" sz="2200" b="0" i="1" dirty="0">
                    <a:latin typeface="Cambria Math"/>
                  </a:rPr>
                  <a:t> </a:t>
                </a:r>
                <a:r>
                  <a:rPr lang="en-US" sz="2000" dirty="0"/>
                  <a:t>is</a:t>
                </a:r>
                <a:r>
                  <a:rPr lang="en-US" sz="2200" dirty="0">
                    <a:latin typeface="Cambria Math"/>
                  </a:rPr>
                  <a:t> </a:t>
                </a:r>
                <a14:m>
                  <m:oMath xmlns:m="http://schemas.openxmlformats.org/officeDocument/2006/math">
                    <m:f>
                      <m:fPr>
                        <m:ctrlPr>
                          <a:rPr lang="en-US" sz="2200" b="0" i="1" smtClean="0">
                            <a:latin typeface="Cambria Math" panose="02040503050406030204" pitchFamily="18" charset="0"/>
                          </a:rPr>
                        </m:ctrlPr>
                      </m:fPr>
                      <m:num>
                        <m:r>
                          <a:rPr lang="en-US" sz="2200" b="0" i="1" smtClean="0">
                            <a:latin typeface="Cambria Math"/>
                          </a:rPr>
                          <m:t> 1</m:t>
                        </m:r>
                      </m:num>
                      <m:den>
                        <m:r>
                          <a:rPr lang="en-US" sz="2200" b="0" i="1" smtClean="0">
                            <a:latin typeface="Cambria Math"/>
                          </a:rPr>
                          <m:t>4</m:t>
                        </m:r>
                        <m:r>
                          <a:rPr lang="en-US" sz="2200" b="0" i="1" smtClean="0">
                            <a:latin typeface="Cambria Math"/>
                          </a:rPr>
                          <m:t>𝑘</m:t>
                        </m:r>
                      </m:den>
                    </m:f>
                    <m:r>
                      <a:rPr lang="en-US" sz="2200" b="0" i="0" smtClean="0">
                        <a:latin typeface="Cambria Math"/>
                      </a:rPr>
                      <m:t>.</m:t>
                    </m:r>
                  </m:oMath>
                </a14:m>
                <a:r>
                  <a:rPr lang="en-US" sz="2200" dirty="0"/>
                  <a:t>  </a:t>
                </a:r>
              </a:p>
              <a:p>
                <a:r>
                  <a:rPr lang="en-US" sz="2200" dirty="0"/>
                  <a:t>Let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𝑟</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𝑟</m:t>
                        </m:r>
                      </m:e>
                      <m:sub>
                        <m:r>
                          <a:rPr lang="en-US" sz="2000" i="1">
                            <a:latin typeface="Cambria Math"/>
                          </a:rPr>
                          <m:t>2</m:t>
                        </m:r>
                      </m:sub>
                    </m:sSub>
                    <m:r>
                      <a:rPr lang="en-US" sz="2000" i="1">
                        <a:latin typeface="Cambria Math"/>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a:rPr>
                              <m:t>0,1</m:t>
                            </m:r>
                          </m:e>
                        </m:d>
                        <m:r>
                          <a:rPr lang="en-US" sz="2000" i="1">
                            <a:latin typeface="Cambria Math"/>
                          </a:rPr>
                          <m:t>,  </m:t>
                        </m:r>
                        <m:r>
                          <a:rPr lang="en-US" sz="2000" i="1">
                            <a:latin typeface="Cambria Math"/>
                          </a:rPr>
                          <m:t>𝑟</m:t>
                        </m:r>
                      </m:e>
                      <m:sub>
                        <m:r>
                          <a:rPr lang="en-US" sz="2000" i="1">
                            <a:latin typeface="Cambria Math"/>
                          </a:rPr>
                          <m:t>1</m:t>
                        </m:r>
                      </m:sub>
                    </m:sSub>
                    <m:r>
                      <a:rPr lang="en-US" sz="2000" b="0" i="1" smtClean="0">
                        <a:latin typeface="Cambria Math"/>
                      </a:rPr>
                      <m:t>&lt;</m:t>
                    </m:r>
                    <m:sSub>
                      <m:sSubPr>
                        <m:ctrlPr>
                          <a:rPr lang="en-US" sz="2000" i="1">
                            <a:latin typeface="Cambria Math" panose="02040503050406030204" pitchFamily="18" charset="0"/>
                          </a:rPr>
                        </m:ctrlPr>
                      </m:sSubPr>
                      <m:e>
                        <m:r>
                          <a:rPr lang="en-US" sz="2000" i="1">
                            <a:latin typeface="Cambria Math"/>
                          </a:rPr>
                          <m:t>𝑟</m:t>
                        </m:r>
                      </m:e>
                      <m:sub>
                        <m:r>
                          <a:rPr lang="en-US" sz="2000" i="1">
                            <a:latin typeface="Cambria Math"/>
                          </a:rPr>
                          <m:t>2</m:t>
                        </m:r>
                      </m:sub>
                    </m:sSub>
                    <m:r>
                      <a:rPr lang="en-US" sz="2000" b="0" i="0" smtClean="0">
                        <a:latin typeface="Cambria Math" panose="02040503050406030204" pitchFamily="18" charset="0"/>
                      </a:rPr>
                      <m:t>, </m:t>
                    </m:r>
                  </m:oMath>
                </a14:m>
                <a:r>
                  <a:rPr lang="en-US" sz="2000" dirty="0"/>
                  <a:t> </a:t>
                </a:r>
                <a14:m>
                  <m:oMath xmlns:m="http://schemas.openxmlformats.org/officeDocument/2006/math">
                    <m:r>
                      <a:rPr lang="en-US" sz="2000" b="0" i="1" smtClean="0">
                        <a:latin typeface="Cambria Math"/>
                      </a:rPr>
                      <m:t>𝜖</m:t>
                    </m:r>
                    <m:r>
                      <a:rPr lang="en-US" sz="2000" b="0" i="1" smtClean="0">
                        <a:latin typeface="Cambria Math"/>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𝑟</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𝑟</m:t>
                            </m:r>
                          </m:e>
                          <m:sub>
                            <m:r>
                              <a:rPr lang="en-US" sz="2000" b="0" i="1" smtClean="0">
                                <a:latin typeface="Cambria Math"/>
                              </a:rPr>
                              <m:t>1</m:t>
                            </m:r>
                          </m:sub>
                        </m:sSub>
                      </m:e>
                    </m:d>
                  </m:oMath>
                </a14:m>
                <a:r>
                  <a:rPr lang="en-US" sz="2000" dirty="0"/>
                  <a:t> /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m:t>
                        </m:r>
                        <m:r>
                          <a:rPr lang="en-US" sz="2000" b="0" i="1" smtClean="0">
                            <a:latin typeface="Cambria Math"/>
                          </a:rPr>
                          <m:t>𝑟</m:t>
                        </m:r>
                      </m:e>
                      <m:sub>
                        <m:r>
                          <a:rPr lang="en-US" sz="2000" b="0" i="1" smtClean="0">
                            <a:latin typeface="Cambria Math"/>
                          </a:rPr>
                          <m:t>1</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𝑟</m:t>
                        </m:r>
                      </m:e>
                      <m:sub>
                        <m:r>
                          <a:rPr lang="en-US" sz="2000" b="0" i="1" smtClean="0">
                            <a:latin typeface="Cambria Math"/>
                          </a:rPr>
                          <m:t>2</m:t>
                        </m:r>
                      </m:sub>
                    </m:sSub>
                    <m:r>
                      <a:rPr lang="en-US" sz="2000" b="0" i="1" smtClean="0">
                        <a:latin typeface="Cambria Math"/>
                      </a:rPr>
                      <m:t>).</m:t>
                    </m:r>
                  </m:oMath>
                </a14:m>
                <a:endParaRPr lang="en-US" sz="2000" dirty="0"/>
              </a:p>
              <a:p>
                <a:r>
                  <a:rPr lang="en-US" sz="2000" dirty="0"/>
                  <a:t>Let </a:t>
                </a:r>
                <a:r>
                  <a:rPr lang="en-US" sz="2000" b="1" i="1" dirty="0"/>
                  <a:t>C</a:t>
                </a:r>
                <a:r>
                  <a:rPr lang="en-US" sz="2000" dirty="0"/>
                  <a:t> be any concept hierarchy with max level </a:t>
                </a:r>
                <a14:m>
                  <m:oMath xmlns:m="http://schemas.openxmlformats.org/officeDocument/2006/math">
                    <m:r>
                      <a:rPr lang="en-US" sz="2000" b="0" i="1" smtClean="0">
                        <a:latin typeface="Cambria Math"/>
                      </a:rPr>
                      <m:t>≤</m:t>
                    </m:r>
                  </m:oMath>
                </a14:m>
                <a:r>
                  <a:rPr lang="en-US" sz="2000" dirty="0"/>
                  <a:t> max layer in </a:t>
                </a:r>
                <a:r>
                  <a:rPr lang="en-US" sz="2000" b="1" i="1" dirty="0"/>
                  <a:t>N.  </a:t>
                </a:r>
              </a:p>
              <a:p>
                <a:r>
                  <a:rPr lang="en-US" sz="2000" dirty="0"/>
                  <a:t>Suppose that the concepts in C are shown according to a </a:t>
                </a:r>
                <a14:m>
                  <m:oMath xmlns:m="http://schemas.openxmlformats.org/officeDocument/2006/math">
                    <m:r>
                      <a:rPr lang="en-US" sz="2000" b="0" i="1" smtClean="0">
                        <a:latin typeface="Cambria Math"/>
                      </a:rPr>
                      <m:t>𝜎</m:t>
                    </m:r>
                  </m:oMath>
                </a14:m>
                <a:r>
                  <a:rPr lang="en-US" sz="2000" dirty="0"/>
                  <a:t>–bottom-up     presentation schedule, where </a:t>
                </a:r>
                <a:endParaRPr lang="en-US" sz="2000" i="1" dirty="0">
                  <a:latin typeface="Cambria Math"/>
                </a:endParaRPr>
              </a:p>
              <a:p>
                <a14:m>
                  <m:oMath xmlns:m="http://schemas.openxmlformats.org/officeDocument/2006/math">
                    <m:r>
                      <a:rPr lang="en-US" sz="2000" b="0" i="1" smtClean="0">
                        <a:latin typeface="Cambria Math"/>
                      </a:rPr>
                      <m:t>                  </m:t>
                    </m:r>
                    <m:r>
                      <a:rPr lang="en-US" sz="2000" i="1">
                        <a:latin typeface="Cambria Math"/>
                      </a:rPr>
                      <m:t>𝜎</m:t>
                    </m:r>
                  </m:oMath>
                </a14:m>
                <a:r>
                  <a:rPr lang="en-US" sz="2000" dirty="0"/>
                  <a:t> = </a:t>
                </a:r>
                <a14:m>
                  <m:oMath xmlns:m="http://schemas.openxmlformats.org/officeDocument/2006/math">
                    <m:r>
                      <a:rPr lang="en-US" sz="2000" i="1" dirty="0" smtClean="0">
                        <a:solidFill>
                          <a:schemeClr val="tx1"/>
                        </a:solidFill>
                        <a:latin typeface="Cambria Math"/>
                      </a:rPr>
                      <m:t>𝑂</m:t>
                    </m:r>
                    <m:r>
                      <a:rPr lang="en-US" sz="2000" i="1" dirty="0" smtClean="0">
                        <a:solidFill>
                          <a:schemeClr val="tx1"/>
                        </a:solidFill>
                        <a:latin typeface="Cambria Math"/>
                      </a:rPr>
                      <m:t>( (1 /</m:t>
                    </m:r>
                    <m:r>
                      <a:rPr lang="en-US" sz="2000" i="1" dirty="0" smtClean="0">
                        <a:solidFill>
                          <a:srgbClr val="00B451"/>
                        </a:solidFill>
                        <a:latin typeface="Cambria Math"/>
                      </a:rPr>
                      <m:t>𝜂</m:t>
                    </m:r>
                    <m:r>
                      <a:rPr lang="en-US" sz="2000" i="1" dirty="0" smtClean="0">
                        <a:solidFill>
                          <a:srgbClr val="00B451"/>
                        </a:solidFill>
                        <a:latin typeface="Cambria Math"/>
                      </a:rPr>
                      <m:t> </m:t>
                    </m:r>
                    <m:r>
                      <a:rPr lang="en-US" sz="2000" i="1" dirty="0" smtClean="0">
                        <a:solidFill>
                          <a:srgbClr val="00B451"/>
                        </a:solidFill>
                        <a:latin typeface="Cambria Math"/>
                      </a:rPr>
                      <m:t>𝑘</m:t>
                    </m:r>
                    <m:r>
                      <a:rPr lang="en-US" sz="2000" b="0" i="1" dirty="0" smtClean="0">
                        <a:solidFill>
                          <a:srgbClr val="00B451"/>
                        </a:solidFill>
                        <a:latin typeface="Cambria Math"/>
                      </a:rPr>
                      <m:t> </m:t>
                    </m:r>
                  </m:oMath>
                </a14:m>
                <a:r>
                  <a:rPr lang="en-US" sz="2000" b="0" dirty="0">
                    <a:solidFill>
                      <a:srgbClr val="00B451"/>
                    </a:solidFill>
                  </a:rPr>
                  <a:t>)(</a:t>
                </a:r>
                <a14:m>
                  <m:oMath xmlns:m="http://schemas.openxmlformats.org/officeDocument/2006/math">
                    <m:sSub>
                      <m:sSubPr>
                        <m:ctrlPr>
                          <a:rPr lang="en-US" sz="2000" i="1">
                            <a:solidFill>
                              <a:srgbClr val="00B451"/>
                            </a:solidFill>
                            <a:latin typeface="Cambria Math" panose="02040503050406030204" pitchFamily="18" charset="0"/>
                          </a:rPr>
                        </m:ctrlPr>
                      </m:sSubPr>
                      <m:e>
                        <m:r>
                          <a:rPr lang="en-US" sz="2000" i="1">
                            <a:solidFill>
                              <a:srgbClr val="00B451"/>
                            </a:solidFill>
                            <a:latin typeface="Cambria Math"/>
                          </a:rPr>
                          <m:t>ℓ</m:t>
                        </m:r>
                      </m:e>
                      <m:sub>
                        <m:r>
                          <a:rPr lang="en-US" sz="2000" i="1">
                            <a:solidFill>
                              <a:srgbClr val="00B451"/>
                            </a:solidFill>
                            <a:latin typeface="Cambria Math"/>
                          </a:rPr>
                          <m:t>𝑚𝑎𝑥</m:t>
                        </m:r>
                      </m:sub>
                    </m:sSub>
                  </m:oMath>
                </a14:m>
                <a:r>
                  <a:rPr lang="en-US" sz="2000" b="0" dirty="0">
                    <a:solidFill>
                      <a:srgbClr val="00B451"/>
                    </a:solidFill>
                  </a:rPr>
                  <a:t> </a:t>
                </a:r>
                <a14:m>
                  <m:oMath xmlns:m="http://schemas.openxmlformats.org/officeDocument/2006/math">
                    <m:func>
                      <m:funcPr>
                        <m:ctrlPr>
                          <a:rPr lang="en-US" sz="2000" b="0" i="1" dirty="0" smtClean="0">
                            <a:solidFill>
                              <a:srgbClr val="00B451"/>
                            </a:solidFill>
                            <a:latin typeface="Cambria Math" panose="02040503050406030204" pitchFamily="18" charset="0"/>
                          </a:rPr>
                        </m:ctrlPr>
                      </m:funcPr>
                      <m:fName>
                        <m:r>
                          <m:rPr>
                            <m:sty m:val="p"/>
                          </m:rPr>
                          <a:rPr lang="en-US" sz="2000" b="0" i="0" dirty="0" smtClean="0">
                            <a:solidFill>
                              <a:srgbClr val="00B451"/>
                            </a:solidFill>
                            <a:latin typeface="Cambria Math"/>
                          </a:rPr>
                          <m:t>log</m:t>
                        </m:r>
                      </m:fName>
                      <m:e>
                        <m:d>
                          <m:dPr>
                            <m:ctrlPr>
                              <a:rPr lang="en-US" sz="2000" b="0" i="1" dirty="0" smtClean="0">
                                <a:solidFill>
                                  <a:srgbClr val="00B451"/>
                                </a:solidFill>
                                <a:latin typeface="Cambria Math" panose="02040503050406030204" pitchFamily="18" charset="0"/>
                              </a:rPr>
                            </m:ctrlPr>
                          </m:dPr>
                          <m:e>
                            <m:r>
                              <a:rPr lang="en-US" sz="2000" b="0" i="1" dirty="0" smtClean="0">
                                <a:solidFill>
                                  <a:srgbClr val="00B451"/>
                                </a:solidFill>
                                <a:latin typeface="Cambria Math"/>
                              </a:rPr>
                              <m:t>𝑘</m:t>
                            </m:r>
                          </m:e>
                        </m:d>
                      </m:e>
                    </m:func>
                    <m:r>
                      <a:rPr lang="en-US" sz="2000" b="0" i="1" dirty="0" smtClean="0">
                        <a:solidFill>
                          <a:srgbClr val="00B451"/>
                        </a:solidFill>
                        <a:latin typeface="Cambria Math"/>
                      </a:rPr>
                      <m:t>+1/</m:t>
                    </m:r>
                    <m:r>
                      <m:rPr>
                        <m:sty m:val="p"/>
                      </m:rPr>
                      <a:rPr lang="en-US" sz="2000" b="0" i="1" dirty="0" smtClean="0">
                        <a:solidFill>
                          <a:srgbClr val="00B451"/>
                        </a:solidFill>
                        <a:latin typeface="Cambria Math"/>
                      </a:rPr>
                      <m:t>ϵ</m:t>
                    </m:r>
                  </m:oMath>
                </a14:m>
                <a:r>
                  <a:rPr lang="en-US" sz="2000" b="0" dirty="0">
                    <a:solidFill>
                      <a:srgbClr val="00B451"/>
                    </a:solidFill>
                  </a:rPr>
                  <a:t>) </a:t>
                </a:r>
                <a14:m>
                  <m:oMath xmlns:m="http://schemas.openxmlformats.org/officeDocument/2006/math">
                    <m:r>
                      <a:rPr lang="en-US" sz="2000" b="0" i="0" dirty="0" smtClean="0">
                        <a:solidFill>
                          <a:srgbClr val="00B451"/>
                        </a:solidFill>
                        <a:latin typeface="Cambria Math"/>
                      </a:rPr>
                      <m:t>   </m:t>
                    </m:r>
                    <m:r>
                      <a:rPr lang="en-US" sz="2000" b="0" i="1" dirty="0" smtClean="0">
                        <a:latin typeface="Cambria Math"/>
                      </a:rPr>
                      <m:t>+    </m:t>
                    </m:r>
                    <m:r>
                      <a:rPr lang="en-US" sz="2000" b="0" i="1" dirty="0" smtClean="0">
                        <a:solidFill>
                          <a:srgbClr val="FF0000"/>
                        </a:solidFill>
                        <a:latin typeface="Cambria Math"/>
                      </a:rPr>
                      <m:t>𝑏</m:t>
                    </m:r>
                    <m:func>
                      <m:funcPr>
                        <m:ctrlPr>
                          <a:rPr lang="en-US" sz="2000" b="0" i="1" dirty="0" smtClean="0">
                            <a:solidFill>
                              <a:srgbClr val="FF0000"/>
                            </a:solidFill>
                            <a:latin typeface="Cambria Math" panose="02040503050406030204" pitchFamily="18" charset="0"/>
                          </a:rPr>
                        </m:ctrlPr>
                      </m:funcPr>
                      <m:fName>
                        <m:r>
                          <m:rPr>
                            <m:sty m:val="p"/>
                          </m:rPr>
                          <a:rPr lang="en-US" sz="2000" b="0" i="0" dirty="0" smtClean="0">
                            <a:solidFill>
                              <a:srgbClr val="FF0000"/>
                            </a:solidFill>
                            <a:latin typeface="Cambria Math"/>
                          </a:rPr>
                          <m:t>log</m:t>
                        </m:r>
                      </m:fName>
                      <m:e>
                        <m:d>
                          <m:dPr>
                            <m:ctrlPr>
                              <a:rPr lang="en-US" sz="2000" b="0" i="1" dirty="0" smtClean="0">
                                <a:solidFill>
                                  <a:srgbClr val="FF0000"/>
                                </a:solidFill>
                                <a:latin typeface="Cambria Math" panose="02040503050406030204" pitchFamily="18" charset="0"/>
                              </a:rPr>
                            </m:ctrlPr>
                          </m:dPr>
                          <m:e>
                            <m:r>
                              <a:rPr lang="en-US" sz="2000" b="0" i="1" dirty="0" smtClean="0">
                                <a:solidFill>
                                  <a:srgbClr val="FF0000"/>
                                </a:solidFill>
                                <a:latin typeface="Cambria Math"/>
                              </a:rPr>
                              <m:t>𝑘</m:t>
                            </m:r>
                          </m:e>
                        </m:d>
                      </m:e>
                    </m:func>
                    <m:r>
                      <a:rPr lang="en-US" sz="2000" b="0" i="1" dirty="0" smtClean="0">
                        <a:latin typeface="Cambria Math"/>
                      </a:rPr>
                      <m:t> )</m:t>
                    </m:r>
                  </m:oMath>
                </a14:m>
                <a:r>
                  <a:rPr lang="en-US" sz="2000" dirty="0"/>
                  <a:t>.</a:t>
                </a:r>
              </a:p>
              <a:p>
                <a:r>
                  <a:rPr lang="en-US" sz="2200" dirty="0"/>
                  <a:t>Then </a:t>
                </a:r>
                <a:r>
                  <a:rPr lang="en-US" sz="2000" b="1" i="1" dirty="0"/>
                  <a:t>N</a:t>
                </a:r>
                <a:r>
                  <a:rPr lang="en-US" sz="2000" i="1" dirty="0"/>
                  <a:t> </a:t>
                </a:r>
                <a14:m>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a:rPr>
                              <m:t>𝑟</m:t>
                            </m:r>
                          </m:e>
                          <m:sub>
                            <m:r>
                              <a:rPr lang="en-US" sz="2200" b="0" i="1" smtClean="0">
                                <a:latin typeface="Cambria Math"/>
                              </a:rPr>
                              <m:t>1</m:t>
                            </m:r>
                          </m:sub>
                        </m:sSub>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𝑟</m:t>
                            </m:r>
                          </m:e>
                          <m:sub>
                            <m:r>
                              <a:rPr lang="en-US" sz="2200" b="0" i="1" smtClean="0">
                                <a:latin typeface="Cambria Math"/>
                              </a:rPr>
                              <m:t>2</m:t>
                            </m:r>
                          </m:sub>
                        </m:sSub>
                      </m:e>
                    </m:d>
                  </m:oMath>
                </a14:m>
                <a:r>
                  <a:rPr lang="en-US" sz="2200" dirty="0"/>
                  <a:t>-learns </a:t>
                </a:r>
                <a:r>
                  <a:rPr lang="en-US" sz="2200" b="1" i="1" dirty="0"/>
                  <a:t>C.</a:t>
                </a:r>
              </a:p>
              <a:p>
                <a:pPr marL="0" indent="0">
                  <a:buNone/>
                </a:pPr>
                <a:endParaRPr lang="en-US" sz="2200" dirty="0"/>
              </a:p>
              <a:p>
                <a:r>
                  <a:rPr lang="en-US" sz="2200" dirty="0">
                    <a:solidFill>
                      <a:schemeClr val="tx2">
                        <a:lumMod val="75000"/>
                      </a:schemeClr>
                    </a:solidFill>
                  </a:rPr>
                  <a:t>Proof:</a:t>
                </a:r>
                <a:r>
                  <a:rPr lang="en-US" sz="2000" dirty="0">
                    <a:solidFill>
                      <a:schemeClr val="tx2">
                        <a:lumMod val="75000"/>
                      </a:schemeClr>
                    </a:solidFill>
                  </a:rPr>
                  <a:t>  </a:t>
                </a:r>
                <a:r>
                  <a:rPr lang="en-US" sz="2000" dirty="0"/>
                  <a:t>A series of lemmas analyzing the step-by-step changes caused by using </a:t>
                </a:r>
                <a:r>
                  <a:rPr lang="en-US" sz="2000" dirty="0" err="1"/>
                  <a:t>Oja’s</a:t>
                </a:r>
                <a:r>
                  <a:rPr lang="en-US" sz="2000" dirty="0"/>
                  <a:t> rule.</a:t>
                </a:r>
              </a:p>
              <a:p>
                <a:r>
                  <a:rPr lang="en-US" sz="2000" dirty="0"/>
                  <a:t>The </a:t>
                </a:r>
                <a:r>
                  <a:rPr lang="en-US" sz="2000" dirty="0">
                    <a:solidFill>
                      <a:srgbClr val="00B451"/>
                    </a:solidFill>
                  </a:rPr>
                  <a:t>first term </a:t>
                </a:r>
                <a:r>
                  <a:rPr lang="en-US" sz="2000" dirty="0"/>
                  <a:t>bounds the time to increase the weights of the needed edges to something in the range </a:t>
                </a:r>
                <a14:m>
                  <m:oMath xmlns:m="http://schemas.openxmlformats.org/officeDocument/2006/math">
                    <m:r>
                      <a:rPr lang="en-US" sz="2000" b="0" i="1" smtClean="0">
                        <a:solidFill>
                          <a:schemeClr val="tx2">
                            <a:lumMod val="75000"/>
                          </a:schemeClr>
                        </a:solidFill>
                        <a:latin typeface="Cambria Math"/>
                      </a:rPr>
                      <m:t>[1</m:t>
                    </m:r>
                  </m:oMath>
                </a14:m>
                <a:r>
                  <a:rPr lang="en-US" sz="2200" dirty="0">
                    <a:solidFill>
                      <a:schemeClr val="tx2">
                        <a:lumMod val="75000"/>
                      </a:schemeClr>
                    </a:solidFill>
                  </a:rPr>
                  <a:t> / </a:t>
                </a:r>
                <a14:m>
                  <m:oMath xmlns:m="http://schemas.openxmlformats.org/officeDocument/2006/math">
                    <m:d>
                      <m:dPr>
                        <m:ctrlPr>
                          <a:rPr lang="en-US" sz="2200" b="0" i="1" smtClean="0">
                            <a:solidFill>
                              <a:schemeClr val="tx2">
                                <a:lumMod val="75000"/>
                              </a:schemeClr>
                            </a:solidFill>
                            <a:latin typeface="Cambria Math" panose="02040503050406030204" pitchFamily="18" charset="0"/>
                          </a:rPr>
                        </m:ctrlPr>
                      </m:dPr>
                      <m:e>
                        <m:r>
                          <a:rPr lang="en-US" sz="2200" b="0" i="1" smtClean="0">
                            <a:solidFill>
                              <a:schemeClr val="tx2">
                                <a:lumMod val="75000"/>
                              </a:schemeClr>
                            </a:solidFill>
                            <a:latin typeface="Cambria Math"/>
                          </a:rPr>
                          <m:t>1+</m:t>
                        </m:r>
                        <m:r>
                          <a:rPr lang="en-US" sz="2200" b="0" i="1" smtClean="0">
                            <a:solidFill>
                              <a:schemeClr val="tx2">
                                <a:lumMod val="75000"/>
                              </a:schemeClr>
                            </a:solidFill>
                            <a:latin typeface="Cambria Math"/>
                          </a:rPr>
                          <m:t>𝜖</m:t>
                        </m:r>
                      </m:e>
                    </m:d>
                    <m:rad>
                      <m:radPr>
                        <m:degHide m:val="on"/>
                        <m:ctrlPr>
                          <a:rPr lang="en-US" sz="2200" b="0" i="1" smtClean="0">
                            <a:solidFill>
                              <a:schemeClr val="tx2">
                                <a:lumMod val="75000"/>
                              </a:schemeClr>
                            </a:solidFill>
                            <a:latin typeface="Cambria Math" panose="02040503050406030204" pitchFamily="18" charset="0"/>
                          </a:rPr>
                        </m:ctrlPr>
                      </m:radPr>
                      <m:deg/>
                      <m:e>
                        <m:r>
                          <a:rPr lang="en-US" sz="2200" b="0" i="1" smtClean="0">
                            <a:solidFill>
                              <a:schemeClr val="tx2">
                                <a:lumMod val="75000"/>
                              </a:schemeClr>
                            </a:solidFill>
                            <a:latin typeface="Cambria Math"/>
                          </a:rPr>
                          <m:t>𝑘</m:t>
                        </m:r>
                      </m:e>
                    </m:rad>
                    <m:r>
                      <a:rPr lang="en-US" sz="2200" b="0" i="1" smtClean="0">
                        <a:solidFill>
                          <a:schemeClr val="tx2">
                            <a:lumMod val="75000"/>
                          </a:schemeClr>
                        </a:solidFill>
                        <a:latin typeface="Cambria Math"/>
                      </a:rPr>
                      <m:t>,  1 </m:t>
                    </m:r>
                  </m:oMath>
                </a14:m>
                <a:r>
                  <a:rPr lang="en-US" sz="2200" dirty="0">
                    <a:solidFill>
                      <a:schemeClr val="tx2">
                        <a:lumMod val="75000"/>
                      </a:schemeClr>
                    </a:solidFill>
                  </a:rPr>
                  <a:t>/ </a:t>
                </a:r>
                <a14:m>
                  <m:oMath xmlns:m="http://schemas.openxmlformats.org/officeDocument/2006/math">
                    <m:rad>
                      <m:radPr>
                        <m:degHide m:val="on"/>
                        <m:ctrlPr>
                          <a:rPr lang="en-US" sz="2200" b="0" i="1" smtClean="0">
                            <a:solidFill>
                              <a:schemeClr val="tx2">
                                <a:lumMod val="75000"/>
                              </a:schemeClr>
                            </a:solidFill>
                            <a:latin typeface="Cambria Math" panose="02040503050406030204" pitchFamily="18" charset="0"/>
                          </a:rPr>
                        </m:ctrlPr>
                      </m:radPr>
                      <m:deg/>
                      <m:e>
                        <m:r>
                          <a:rPr lang="en-US" sz="2200" b="0" i="1" smtClean="0">
                            <a:solidFill>
                              <a:schemeClr val="tx2">
                                <a:lumMod val="75000"/>
                              </a:schemeClr>
                            </a:solidFill>
                            <a:latin typeface="Cambria Math"/>
                          </a:rPr>
                          <m:t>𝑘</m:t>
                        </m:r>
                      </m:e>
                    </m:rad>
                    <m:r>
                      <a:rPr lang="en-US" sz="2200" b="0" i="1" smtClean="0">
                        <a:solidFill>
                          <a:schemeClr val="tx2">
                            <a:lumMod val="75000"/>
                          </a:schemeClr>
                        </a:solidFill>
                        <a:latin typeface="Cambria Math"/>
                      </a:rPr>
                      <m:t>]</m:t>
                    </m:r>
                  </m:oMath>
                </a14:m>
                <a:r>
                  <a:rPr lang="en-US" sz="2200" dirty="0">
                    <a:solidFill>
                      <a:schemeClr val="tx2">
                        <a:lumMod val="75000"/>
                      </a:schemeClr>
                    </a:solidFill>
                  </a:rPr>
                  <a:t>. </a:t>
                </a:r>
                <a:r>
                  <a:rPr lang="en-US" sz="2200" dirty="0">
                    <a:solidFill>
                      <a:schemeClr val="tx1"/>
                    </a:solidFill>
                  </a:rPr>
                  <a:t>That is, to roughly </a:t>
                </a:r>
                <a14:m>
                  <m:oMath xmlns:m="http://schemas.openxmlformats.org/officeDocument/2006/math">
                    <m:r>
                      <a:rPr lang="en-US" sz="2200" i="1" smtClean="0">
                        <a:solidFill>
                          <a:srgbClr val="C00000"/>
                        </a:solidFill>
                        <a:latin typeface="Cambria Math"/>
                      </a:rPr>
                      <m:t>1 </m:t>
                    </m:r>
                  </m:oMath>
                </a14:m>
                <a:r>
                  <a:rPr lang="en-US" sz="2200" dirty="0">
                    <a:solidFill>
                      <a:srgbClr val="C00000"/>
                    </a:solidFill>
                  </a:rPr>
                  <a:t>/ </a:t>
                </a:r>
                <a14:m>
                  <m:oMath xmlns:m="http://schemas.openxmlformats.org/officeDocument/2006/math">
                    <m:rad>
                      <m:radPr>
                        <m:degHide m:val="on"/>
                        <m:ctrlPr>
                          <a:rPr lang="en-US" sz="2200" i="1">
                            <a:solidFill>
                              <a:srgbClr val="C00000"/>
                            </a:solidFill>
                            <a:latin typeface="Cambria Math" panose="02040503050406030204" pitchFamily="18" charset="0"/>
                          </a:rPr>
                        </m:ctrlPr>
                      </m:radPr>
                      <m:deg/>
                      <m:e>
                        <m:r>
                          <a:rPr lang="en-US" sz="2200" i="1">
                            <a:solidFill>
                              <a:srgbClr val="C00000"/>
                            </a:solidFill>
                            <a:latin typeface="Cambria Math"/>
                          </a:rPr>
                          <m:t>𝑘</m:t>
                        </m:r>
                      </m:e>
                    </m:rad>
                  </m:oMath>
                </a14:m>
                <a:r>
                  <a:rPr lang="en-US" sz="2200" dirty="0">
                    <a:solidFill>
                      <a:srgbClr val="C00000"/>
                    </a:solidFill>
                  </a:rPr>
                  <a:t>.</a:t>
                </a:r>
              </a:p>
              <a:p>
                <a:r>
                  <a:rPr lang="en-US" sz="2200" dirty="0"/>
                  <a:t>The </a:t>
                </a:r>
                <a:r>
                  <a:rPr lang="en-US" sz="2200" dirty="0">
                    <a:solidFill>
                      <a:srgbClr val="FF0000"/>
                    </a:solidFill>
                  </a:rPr>
                  <a:t>second term </a:t>
                </a:r>
                <a:r>
                  <a:rPr lang="en-US" sz="2200" dirty="0"/>
                  <a:t>bounds the time to decrease the weights of the unwanted edges to at most </a:t>
                </a:r>
                <a14:m>
                  <m:oMath xmlns:m="http://schemas.openxmlformats.org/officeDocument/2006/math">
                    <m:r>
                      <a:rPr lang="en-US" sz="2200" b="0" i="1" smtClean="0">
                        <a:solidFill>
                          <a:schemeClr val="tx2">
                            <a:lumMod val="75000"/>
                          </a:schemeClr>
                        </a:solidFill>
                        <a:latin typeface="Cambria Math"/>
                      </a:rPr>
                      <m:t>1</m:t>
                    </m:r>
                  </m:oMath>
                </a14:m>
                <a:r>
                  <a:rPr lang="en-US" sz="2200" dirty="0">
                    <a:solidFill>
                      <a:schemeClr val="tx2">
                        <a:lumMod val="75000"/>
                      </a:schemeClr>
                    </a:solidFill>
                  </a:rPr>
                  <a:t> / </a:t>
                </a:r>
                <a14:m>
                  <m:oMath xmlns:m="http://schemas.openxmlformats.org/officeDocument/2006/math">
                    <m:sSup>
                      <m:sSupPr>
                        <m:ctrlPr>
                          <a:rPr lang="en-US" sz="2200" b="0" i="1" smtClean="0">
                            <a:solidFill>
                              <a:schemeClr val="tx2">
                                <a:lumMod val="75000"/>
                              </a:schemeClr>
                            </a:solidFill>
                            <a:latin typeface="Cambria Math" panose="02040503050406030204" pitchFamily="18" charset="0"/>
                          </a:rPr>
                        </m:ctrlPr>
                      </m:sSupPr>
                      <m:e>
                        <m:r>
                          <a:rPr lang="en-US" sz="2200" b="0" i="1" smtClean="0">
                            <a:solidFill>
                              <a:schemeClr val="tx2">
                                <a:lumMod val="75000"/>
                              </a:schemeClr>
                            </a:solidFill>
                            <a:latin typeface="Cambria Math"/>
                          </a:rPr>
                          <m:t>𝑘</m:t>
                        </m:r>
                      </m:e>
                      <m:sup>
                        <m:r>
                          <a:rPr lang="en-US" sz="2200" b="0" i="1" smtClean="0">
                            <a:solidFill>
                              <a:schemeClr val="tx2">
                                <a:lumMod val="75000"/>
                              </a:schemeClr>
                            </a:solidFill>
                            <a:latin typeface="Cambria Math"/>
                          </a:rPr>
                          <m:t>𝑙𝑚𝑎𝑥</m:t>
                        </m:r>
                        <m:r>
                          <a:rPr lang="en-US" sz="2200" b="0" i="1" smtClean="0">
                            <a:solidFill>
                              <a:schemeClr val="tx2">
                                <a:lumMod val="75000"/>
                              </a:schemeClr>
                            </a:solidFill>
                            <a:latin typeface="Cambria Math"/>
                          </a:rPr>
                          <m:t>+</m:t>
                        </m:r>
                        <m:r>
                          <a:rPr lang="en-US" sz="2200" b="0" i="1" smtClean="0">
                            <a:solidFill>
                              <a:schemeClr val="tx2">
                                <a:lumMod val="75000"/>
                              </a:schemeClr>
                            </a:solidFill>
                            <a:latin typeface="Cambria Math"/>
                          </a:rPr>
                          <m:t>𝑏</m:t>
                        </m:r>
                      </m:sup>
                    </m:sSup>
                  </m:oMath>
                </a14:m>
                <a:r>
                  <a:rPr lang="en-US" sz="2200" dirty="0">
                    <a:solidFill>
                      <a:schemeClr val="tx2">
                        <a:lumMod val="75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334000"/>
              </a:xfrm>
              <a:blipFill>
                <a:blip r:embed="rId3"/>
                <a:stretch>
                  <a:fillRect l="-351" t="-1143" r="-1123"/>
                </a:stretch>
              </a:blipFill>
            </p:spPr>
            <p:txBody>
              <a:bodyPr/>
              <a:lstStyle/>
              <a:p>
                <a:r>
                  <a:rPr lang="en-US">
                    <a:noFill/>
                  </a:rPr>
                  <a:t> </a:t>
                </a:r>
              </a:p>
            </p:txBody>
          </p:sp>
        </mc:Fallback>
      </mc:AlternateContent>
    </p:spTree>
    <p:extLst>
      <p:ext uri="{BB962C8B-B14F-4D97-AF65-F5344CB8AC3E}">
        <p14:creationId xmlns:p14="http://schemas.microsoft.com/office/powerpoint/2010/main" val="28168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6. Extension:  Noisy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a:bodyPr>
              <a:lstStyle/>
              <a:p>
                <a:r>
                  <a:rPr lang="en-US" dirty="0"/>
                  <a:t>Bottom-up discipline for the noise-free learning algorithm:</a:t>
                </a:r>
              </a:p>
              <a:p>
                <a:pPr lvl="1"/>
                <a:r>
                  <a:rPr lang="en-US" dirty="0"/>
                  <a:t>To </a:t>
                </a:r>
                <a:r>
                  <a:rPr lang="en-US" dirty="0">
                    <a:solidFill>
                      <a:schemeClr val="tx2">
                        <a:lumMod val="75000"/>
                      </a:schemeClr>
                    </a:solidFill>
                  </a:rPr>
                  <a:t>show a concept </a:t>
                </a:r>
                <a14:m>
                  <m:oMath xmlns:m="http://schemas.openxmlformats.org/officeDocument/2006/math">
                    <m:r>
                      <a:rPr lang="en-US" i="1" dirty="0">
                        <a:solidFill>
                          <a:schemeClr val="tx2">
                            <a:lumMod val="75000"/>
                          </a:schemeClr>
                        </a:solidFill>
                        <a:latin typeface="Cambria Math"/>
                      </a:rPr>
                      <m:t>𝑐</m:t>
                    </m:r>
                    <m:r>
                      <a:rPr lang="en-US" dirty="0">
                        <a:latin typeface="Cambria Math"/>
                      </a:rPr>
                      <m:t>, </m:t>
                    </m:r>
                  </m:oMath>
                </a14:m>
                <a:r>
                  <a:rPr lang="en-US" dirty="0"/>
                  <a:t>present all its leaves (level 0 descendants).</a:t>
                </a:r>
              </a:p>
              <a:p>
                <a:pPr lvl="1"/>
                <a:r>
                  <a:rPr lang="en-US" dirty="0"/>
                  <a:t>Work bottom-up in the concept hierarchy, showing each concept only after each of its children has been shown </a:t>
                </a:r>
                <a14:m>
                  <m:oMath xmlns:m="http://schemas.openxmlformats.org/officeDocument/2006/math">
                    <m:r>
                      <m:rPr>
                        <m:sty m:val="p"/>
                      </m:rPr>
                      <a:rPr lang="en-US" i="1">
                        <a:latin typeface="Cambria Math"/>
                      </a:rPr>
                      <m:t>σ</m:t>
                    </m:r>
                    <m:r>
                      <a:rPr lang="en-US">
                        <a:latin typeface="Cambria Math"/>
                      </a:rPr>
                      <m:t> </m:t>
                    </m:r>
                  </m:oMath>
                </a14:m>
                <a:r>
                  <a:rPr lang="en-US" dirty="0"/>
                  <a:t>times, for a parameter </a:t>
                </a:r>
                <a14:m>
                  <m:oMath xmlns:m="http://schemas.openxmlformats.org/officeDocument/2006/math">
                    <m:r>
                      <m:rPr>
                        <m:sty m:val="p"/>
                      </m:rPr>
                      <a:rPr lang="en-US" i="1">
                        <a:latin typeface="Cambria Math"/>
                      </a:rPr>
                      <m:t>σ</m:t>
                    </m:r>
                  </m:oMath>
                </a14:m>
                <a:r>
                  <a:rPr lang="en-US" dirty="0"/>
                  <a:t>.</a:t>
                </a:r>
              </a:p>
              <a:p>
                <a:pPr lvl="1"/>
                <a:r>
                  <a:rPr lang="en-US" dirty="0"/>
                  <a:t>Otherwise, arbitrary interleaving is allowed.</a:t>
                </a:r>
              </a:p>
              <a:p>
                <a:r>
                  <a:rPr lang="en-US" dirty="0"/>
                  <a:t>Now relax this discipline so that </a:t>
                </a:r>
                <a:r>
                  <a:rPr lang="en-US" dirty="0">
                    <a:solidFill>
                      <a:schemeClr val="tx2">
                        <a:lumMod val="75000"/>
                      </a:schemeClr>
                    </a:solidFill>
                  </a:rPr>
                  <a:t>not all the children are shown all the time.</a:t>
                </a:r>
              </a:p>
              <a:p>
                <a:r>
                  <a:rPr lang="en-US" dirty="0"/>
                  <a:t>To show a concept </a:t>
                </a:r>
                <a14:m>
                  <m:oMath xmlns:m="http://schemas.openxmlformats.org/officeDocument/2006/math">
                    <m:r>
                      <a:rPr lang="en-US" i="1" dirty="0" smtClean="0">
                        <a:latin typeface="Cambria Math"/>
                      </a:rPr>
                      <m:t>𝑐</m:t>
                    </m:r>
                  </m:oMath>
                </a14:m>
                <a:r>
                  <a:rPr lang="en-US" dirty="0"/>
                  <a:t>, randomly choose a size </a:t>
                </a:r>
                <a14:m>
                  <m:oMath xmlns:m="http://schemas.openxmlformats.org/officeDocument/2006/math">
                    <m:r>
                      <a:rPr lang="en-US" i="1" dirty="0" smtClean="0">
                        <a:latin typeface="Cambria Math"/>
                      </a:rPr>
                      <m:t>𝑝𝑘</m:t>
                    </m:r>
                  </m:oMath>
                </a14:m>
                <a:r>
                  <a:rPr lang="en-US" dirty="0"/>
                  <a:t> subset of its children, and for each, a random size </a:t>
                </a:r>
                <a14:m>
                  <m:oMath xmlns:m="http://schemas.openxmlformats.org/officeDocument/2006/math">
                    <m:r>
                      <a:rPr lang="en-US" i="1" dirty="0">
                        <a:latin typeface="Cambria Math"/>
                      </a:rPr>
                      <m:t>𝑝𝑘</m:t>
                    </m:r>
                  </m:oMath>
                </a14:m>
                <a:r>
                  <a:rPr lang="en-US" dirty="0"/>
                  <a:t> subset of their children, etc.…(recursively).</a:t>
                </a:r>
              </a:p>
              <a:p>
                <a:r>
                  <a:rPr lang="en-US" dirty="0"/>
                  <a:t>Present the resulting set </a:t>
                </a:r>
                <a14:m>
                  <m:oMath xmlns:m="http://schemas.openxmlformats.org/officeDocument/2006/math">
                    <m:r>
                      <a:rPr lang="en-US" b="0" i="1" smtClean="0">
                        <a:latin typeface="Cambria Math"/>
                      </a:rPr>
                      <m:t>𝐵</m:t>
                    </m:r>
                    <m:r>
                      <a:rPr lang="en-US" b="0" i="1" smtClean="0">
                        <a:latin typeface="Cambria Math"/>
                      </a:rPr>
                      <m:t> </m:t>
                    </m:r>
                  </m:oMath>
                </a14:m>
                <a:r>
                  <a:rPr lang="en-US" dirty="0"/>
                  <a:t>of leaves of </a:t>
                </a:r>
                <a14:m>
                  <m:oMath xmlns:m="http://schemas.openxmlformats.org/officeDocument/2006/math">
                    <m:r>
                      <a:rPr lang="en-US" i="1" dirty="0" smtClean="0">
                        <a:latin typeface="Cambria Math"/>
                      </a:rPr>
                      <m:t>𝑐</m:t>
                    </m:r>
                  </m:oMath>
                </a14:m>
                <a:r>
                  <a:rPr lang="en-US" dirty="0"/>
                  <a:t>.</a:t>
                </a:r>
              </a:p>
              <a:p>
                <a:pPr marL="182880" lvl="1"/>
                <a:r>
                  <a:rPr lang="en-US" sz="2400" dirty="0"/>
                  <a:t>Work bottom-up as before, showing each concept only after each of its children has been shown </a:t>
                </a:r>
                <a14:m>
                  <m:oMath xmlns:m="http://schemas.openxmlformats.org/officeDocument/2006/math">
                    <m:r>
                      <m:rPr>
                        <m:sty m:val="p"/>
                      </m:rPr>
                      <a:rPr lang="en-US" sz="2400" i="1">
                        <a:latin typeface="Cambria Math"/>
                      </a:rPr>
                      <m:t>σ</m:t>
                    </m:r>
                    <m:r>
                      <a:rPr lang="en-US" sz="2400">
                        <a:latin typeface="Cambria Math"/>
                      </a:rPr>
                      <m:t> </m:t>
                    </m:r>
                  </m:oMath>
                </a14:m>
                <a:r>
                  <a:rPr lang="en-US" sz="2400" dirty="0"/>
                  <a:t>times, for parameter </a:t>
                </a:r>
                <a14:m>
                  <m:oMath xmlns:m="http://schemas.openxmlformats.org/officeDocument/2006/math">
                    <m:r>
                      <m:rPr>
                        <m:sty m:val="p"/>
                      </m:rPr>
                      <a:rPr lang="en-US" sz="2400" i="1">
                        <a:latin typeface="Cambria Math"/>
                      </a:rPr>
                      <m:t>σ</m:t>
                    </m:r>
                  </m:oMath>
                </a14:m>
                <a:r>
                  <a:rPr lang="en-US" sz="2400"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3"/>
                <a:stretch>
                  <a:fillRect l="-632" t="-824" r="-1895" b="-706"/>
                </a:stretch>
              </a:blipFill>
            </p:spPr>
            <p:txBody>
              <a:bodyPr/>
              <a:lstStyle/>
              <a:p>
                <a:r>
                  <a:rPr lang="en-US">
                    <a:noFill/>
                  </a:rPr>
                  <a:t> </a:t>
                </a:r>
              </a:p>
            </p:txBody>
          </p:sp>
        </mc:Fallback>
      </mc:AlternateContent>
    </p:spTree>
    <p:extLst>
      <p:ext uri="{BB962C8B-B14F-4D97-AF65-F5344CB8AC3E}">
        <p14:creationId xmlns:p14="http://schemas.microsoft.com/office/powerpoint/2010/main" val="19562065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Noisy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a:bodyPr>
              <a:lstStyle/>
              <a:p>
                <a:r>
                  <a:rPr lang="en-US" dirty="0"/>
                  <a:t>To show a concept </a:t>
                </a:r>
                <a14:m>
                  <m:oMath xmlns:m="http://schemas.openxmlformats.org/officeDocument/2006/math">
                    <m:r>
                      <a:rPr lang="en-US" i="1" dirty="0" smtClean="0">
                        <a:latin typeface="Cambria Math"/>
                      </a:rPr>
                      <m:t>𝑐</m:t>
                    </m:r>
                  </m:oMath>
                </a14:m>
                <a:r>
                  <a:rPr lang="en-US" dirty="0"/>
                  <a:t>, randomly determine a size </a:t>
                </a:r>
                <a14:m>
                  <m:oMath xmlns:m="http://schemas.openxmlformats.org/officeDocument/2006/math">
                    <m:r>
                      <a:rPr lang="en-US" i="1" dirty="0" smtClean="0">
                        <a:latin typeface="Cambria Math"/>
                      </a:rPr>
                      <m:t>𝑝𝑘</m:t>
                    </m:r>
                  </m:oMath>
                </a14:m>
                <a:r>
                  <a:rPr lang="en-US" dirty="0"/>
                  <a:t> subset of its children, and for each, a random size </a:t>
                </a:r>
                <a14:m>
                  <m:oMath xmlns:m="http://schemas.openxmlformats.org/officeDocument/2006/math">
                    <m:r>
                      <a:rPr lang="en-US" i="1" dirty="0">
                        <a:latin typeface="Cambria Math"/>
                      </a:rPr>
                      <m:t>𝑝𝑘</m:t>
                    </m:r>
                  </m:oMath>
                </a14:m>
                <a:r>
                  <a:rPr lang="en-US" dirty="0"/>
                  <a:t> subset of their children, etc.</a:t>
                </a:r>
              </a:p>
              <a:p>
                <a:r>
                  <a:rPr lang="en-US" dirty="0"/>
                  <a:t>Present the resulting set </a:t>
                </a:r>
                <a14:m>
                  <m:oMath xmlns:m="http://schemas.openxmlformats.org/officeDocument/2006/math">
                    <m:r>
                      <a:rPr lang="en-US" b="0" i="1" smtClean="0">
                        <a:latin typeface="Cambria Math"/>
                      </a:rPr>
                      <m:t>𝐵</m:t>
                    </m:r>
                    <m:r>
                      <a:rPr lang="en-US" b="0" i="1" smtClean="0">
                        <a:latin typeface="Cambria Math"/>
                      </a:rPr>
                      <m:t> </m:t>
                    </m:r>
                  </m:oMath>
                </a14:m>
                <a:r>
                  <a:rPr lang="en-US" dirty="0"/>
                  <a:t>of leaves of </a:t>
                </a:r>
                <a14:m>
                  <m:oMath xmlns:m="http://schemas.openxmlformats.org/officeDocument/2006/math">
                    <m:r>
                      <a:rPr lang="en-US" i="1" dirty="0" smtClean="0">
                        <a:latin typeface="Cambria Math"/>
                      </a:rPr>
                      <m:t>𝑐</m:t>
                    </m:r>
                  </m:oMath>
                </a14:m>
                <a:r>
                  <a:rPr lang="en-US" dirty="0"/>
                  <a:t>.</a:t>
                </a:r>
              </a:p>
              <a:p>
                <a:pPr marL="182880" lvl="1"/>
                <a:r>
                  <a:rPr lang="en-US" sz="2400" dirty="0"/>
                  <a:t>Work bottom-up as before, showing each concept only after each of its children has been shown </a:t>
                </a:r>
                <a14:m>
                  <m:oMath xmlns:m="http://schemas.openxmlformats.org/officeDocument/2006/math">
                    <m:r>
                      <m:rPr>
                        <m:sty m:val="p"/>
                      </m:rPr>
                      <a:rPr lang="en-US" sz="2400" i="1">
                        <a:latin typeface="Cambria Math"/>
                      </a:rPr>
                      <m:t>σ</m:t>
                    </m:r>
                    <m:r>
                      <a:rPr lang="en-US" sz="2400">
                        <a:latin typeface="Cambria Math"/>
                      </a:rPr>
                      <m:t> </m:t>
                    </m:r>
                  </m:oMath>
                </a14:m>
                <a:r>
                  <a:rPr lang="en-US" sz="2400" dirty="0"/>
                  <a:t>times, for parameter </a:t>
                </a:r>
                <a14:m>
                  <m:oMath xmlns:m="http://schemas.openxmlformats.org/officeDocument/2006/math">
                    <m:r>
                      <m:rPr>
                        <m:sty m:val="p"/>
                      </m:rPr>
                      <a:rPr lang="en-US" sz="2400" i="1">
                        <a:latin typeface="Cambria Math"/>
                      </a:rPr>
                      <m:t>σ</m:t>
                    </m:r>
                  </m:oMath>
                </a14:m>
                <a:r>
                  <a:rPr lang="en-US" sz="2400" dirty="0"/>
                  <a:t>.</a:t>
                </a:r>
              </a:p>
              <a:p>
                <a:pPr marL="0" indent="0">
                  <a:buNone/>
                </a:pPr>
                <a:r>
                  <a:rPr lang="en-US" sz="2200" dirty="0">
                    <a:solidFill>
                      <a:schemeClr val="tx2">
                        <a:lumMod val="75000"/>
                      </a:schemeClr>
                    </a:solidFill>
                  </a:rPr>
                  <a:t>Theorem 2:</a:t>
                </a:r>
                <a:r>
                  <a:rPr lang="en-US" sz="2200" dirty="0"/>
                  <a:t>  Analogous to Theorem 1, with a larger value of </a:t>
                </a:r>
                <a14:m>
                  <m:oMath xmlns:m="http://schemas.openxmlformats.org/officeDocument/2006/math">
                    <m:r>
                      <a:rPr lang="en-US" sz="2200" b="0" i="1" smtClean="0">
                        <a:latin typeface="Cambria Math"/>
                      </a:rPr>
                      <m:t>𝜎</m:t>
                    </m:r>
                    <m:r>
                      <a:rPr lang="en-US" sz="2200" b="0" i="1" smtClean="0">
                        <a:latin typeface="Cambria Math"/>
                      </a:rPr>
                      <m:t>.</m:t>
                    </m:r>
                  </m:oMath>
                </a14:m>
                <a:endParaRPr lang="en-US" sz="2200" b="0" dirty="0"/>
              </a:p>
              <a:p>
                <a:pPr marL="0" indent="0">
                  <a:buNone/>
                </a:pPr>
                <a:r>
                  <a:rPr lang="en-US" sz="2200" dirty="0"/>
                  <a:t>Let </a:t>
                </a:r>
                <a:r>
                  <a:rPr lang="en-US" sz="2000" b="1" i="1" dirty="0"/>
                  <a:t>N</a:t>
                </a:r>
                <a:r>
                  <a:rPr lang="en-US" sz="2000" i="1" dirty="0"/>
                  <a:t>  </a:t>
                </a:r>
                <a:r>
                  <a:rPr lang="en-US" sz="2200" dirty="0"/>
                  <a:t>be the network described above, with a different constraint on </a:t>
                </a:r>
              </a:p>
              <a:p>
                <a:pPr marL="0" indent="0">
                  <a:buNone/>
                </a:pPr>
                <a:r>
                  <a:rPr lang="en-US" sz="2200" dirty="0"/>
                  <a:t>the </a:t>
                </a:r>
                <a:r>
                  <a:rPr lang="en-US" sz="2200" b="0" dirty="0"/>
                  <a:t>learning rate </a:t>
                </a:r>
                <a14:m>
                  <m:oMath xmlns:m="http://schemas.openxmlformats.org/officeDocument/2006/math">
                    <m:r>
                      <a:rPr lang="en-US" sz="2200" b="0" i="1" smtClean="0">
                        <a:latin typeface="Cambria Math"/>
                      </a:rPr>
                      <m:t>𝜂</m:t>
                    </m:r>
                    <m:r>
                      <a:rPr lang="en-US" sz="2200" b="0" i="1" smtClean="0">
                        <a:latin typeface="Cambria Math"/>
                      </a:rPr>
                      <m:t>.</m:t>
                    </m:r>
                  </m:oMath>
                </a14:m>
                <a:endParaRPr lang="en-US" sz="2200" b="0" dirty="0"/>
              </a:p>
              <a:p>
                <a:pPr marL="0" indent="0">
                  <a:buNone/>
                </a:pPr>
                <a:r>
                  <a:rPr lang="en-US" sz="2200" dirty="0"/>
                  <a:t>Then </a:t>
                </a:r>
                <a:r>
                  <a:rPr lang="en-US" sz="2000" b="1" i="1" dirty="0"/>
                  <a:t>N</a:t>
                </a:r>
                <a:r>
                  <a:rPr lang="en-US" sz="2000" i="1" dirty="0"/>
                  <a:t> </a:t>
                </a: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𝑟</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𝑟</m:t>
                            </m:r>
                          </m:e>
                          <m:sub>
                            <m:r>
                              <a:rPr lang="en-US" sz="2200" i="1">
                                <a:latin typeface="Cambria Math"/>
                              </a:rPr>
                              <m:t>2</m:t>
                            </m:r>
                          </m:sub>
                        </m:sSub>
                      </m:e>
                    </m:d>
                  </m:oMath>
                </a14:m>
                <a:r>
                  <a:rPr lang="en-US" sz="2200" dirty="0"/>
                  <a:t>-learns </a:t>
                </a:r>
                <a:r>
                  <a:rPr lang="en-US" sz="2200" b="1" i="1" dirty="0"/>
                  <a:t>C</a:t>
                </a:r>
                <a:r>
                  <a:rPr lang="en-US" sz="2200" dirty="0"/>
                  <a:t>, with high probability.</a:t>
                </a:r>
              </a:p>
              <a:p>
                <a:pPr marL="0" indent="0">
                  <a:buNone/>
                </a:pPr>
                <a:r>
                  <a:rPr lang="en-US" sz="2200" dirty="0">
                    <a:solidFill>
                      <a:schemeClr val="tx2">
                        <a:lumMod val="75000"/>
                      </a:schemeClr>
                    </a:solidFill>
                  </a:rPr>
                  <a:t>Proof: </a:t>
                </a:r>
                <a:r>
                  <a:rPr lang="en-US" sz="2200" dirty="0"/>
                  <a:t>Similar to Theorem 1, but it takes somewhat longer to learn each concept, and the learning occurs only with high probability.</a:t>
                </a:r>
              </a:p>
              <a:p>
                <a:pPr marL="182880" lvl="1"/>
                <a:endParaRPr lang="en-US" sz="2400" dirty="0"/>
              </a:p>
              <a:p>
                <a:pPr marL="182880" lvl="1"/>
                <a:endParaRPr lang="en-US" sz="2400"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3"/>
                <a:stretch>
                  <a:fillRect l="-912" t="-824" r="-1333"/>
                </a:stretch>
              </a:blipFill>
            </p:spPr>
            <p:txBody>
              <a:bodyPr/>
              <a:lstStyle/>
              <a:p>
                <a:r>
                  <a:rPr lang="en-US">
                    <a:noFill/>
                  </a:rPr>
                  <a:t> </a:t>
                </a:r>
              </a:p>
            </p:txBody>
          </p:sp>
        </mc:Fallback>
      </mc:AlternateContent>
    </p:spTree>
    <p:extLst>
      <p:ext uri="{BB962C8B-B14F-4D97-AF65-F5344CB8AC3E}">
        <p14:creationId xmlns:p14="http://schemas.microsoft.com/office/powerpoint/2010/main" val="18903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dirty="0"/>
              <a:t>7.  Conclusions:  Summary</a:t>
            </a:r>
          </a:p>
        </p:txBody>
      </p:sp>
      <p:sp>
        <p:nvSpPr>
          <p:cNvPr id="3" name="Content Placeholder 2"/>
          <p:cNvSpPr>
            <a:spLocks noGrp="1"/>
          </p:cNvSpPr>
          <p:nvPr>
            <p:ph idx="1"/>
          </p:nvPr>
        </p:nvSpPr>
        <p:spPr>
          <a:xfrm>
            <a:off x="381000" y="1447800"/>
            <a:ext cx="8458200" cy="5257800"/>
          </a:xfrm>
        </p:spPr>
        <p:txBody>
          <a:bodyPr>
            <a:normAutofit/>
          </a:bodyPr>
          <a:lstStyle/>
          <a:p>
            <a:r>
              <a:rPr lang="en-US" dirty="0"/>
              <a:t>Theoretical model for recognizing, learning hierarchically-structured concepts, in synchronous, feed-forward SNNs.</a:t>
            </a:r>
          </a:p>
          <a:p>
            <a:r>
              <a:rPr lang="en-US" dirty="0"/>
              <a:t>Definition of a robust recognition problem for hierarchical concepts.</a:t>
            </a:r>
          </a:p>
          <a:p>
            <a:r>
              <a:rPr lang="en-US" dirty="0"/>
              <a:t>Two learning algorithms, with/without noise during the learning process, leading to robust recognition.</a:t>
            </a:r>
          </a:p>
          <a:p>
            <a:r>
              <a:rPr lang="en-US" dirty="0"/>
              <a:t>Learn concepts bottom-up, but with arbitrary interleaving in learning incomparable concepts.</a:t>
            </a:r>
          </a:p>
          <a:p>
            <a:r>
              <a:rPr lang="en-US" dirty="0"/>
              <a:t>Representations produced are embeddings of the hierarchical structure in the neural network.</a:t>
            </a:r>
          </a:p>
          <a:p>
            <a:r>
              <a:rPr lang="en-US" dirty="0"/>
              <a:t>A preliminary lower bound on layers needed for noise-tolerant recognition, for 2-level hierarchies.</a:t>
            </a:r>
          </a:p>
          <a:p>
            <a:pPr lvl="1"/>
            <a:endParaRPr lang="en-US" dirty="0">
              <a:solidFill>
                <a:schemeClr val="tx2">
                  <a:lumMod val="75000"/>
                </a:schemeClr>
              </a:solidFill>
            </a:endParaRPr>
          </a:p>
        </p:txBody>
      </p:sp>
    </p:spTree>
    <p:extLst>
      <p:ext uri="{BB962C8B-B14F-4D97-AF65-F5344CB8AC3E}">
        <p14:creationId xmlns:p14="http://schemas.microsoft.com/office/powerpoint/2010/main" val="1600707093"/>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a:t>Discussion</a:t>
            </a:r>
          </a:p>
        </p:txBody>
      </p:sp>
      <p:sp>
        <p:nvSpPr>
          <p:cNvPr id="3" name="Content Placeholder 2"/>
          <p:cNvSpPr>
            <a:spLocks noGrp="1"/>
          </p:cNvSpPr>
          <p:nvPr>
            <p:ph idx="1"/>
          </p:nvPr>
        </p:nvSpPr>
        <p:spPr>
          <a:xfrm>
            <a:off x="304800" y="1295400"/>
            <a:ext cx="8534400" cy="5181600"/>
          </a:xfrm>
        </p:spPr>
        <p:txBody>
          <a:bodyPr>
            <a:normAutofit/>
          </a:bodyPr>
          <a:lstStyle/>
          <a:p>
            <a:r>
              <a:rPr lang="en-US" dirty="0"/>
              <a:t>A first step towards a theory of representation and learning hierarchically-structured concepts in SNNs.</a:t>
            </a:r>
          </a:p>
          <a:p>
            <a:r>
              <a:rPr lang="en-US" dirty="0"/>
              <a:t>Current model makes many simplifying assumptions (strict tree structure, all concepts have the same number of children, feed-forward networks, precise learning rule,…)</a:t>
            </a:r>
          </a:p>
          <a:p>
            <a:r>
              <a:rPr lang="en-US" dirty="0"/>
              <a:t>Needs many extensions, to capture features of real brain and computer vision algorithms:</a:t>
            </a:r>
          </a:p>
          <a:p>
            <a:r>
              <a:rPr lang="en-US" dirty="0">
                <a:solidFill>
                  <a:schemeClr val="tx2">
                    <a:lumMod val="75000"/>
                  </a:schemeClr>
                </a:solidFill>
              </a:rPr>
              <a:t>Desirable extensions to results:</a:t>
            </a:r>
          </a:p>
          <a:p>
            <a:pPr lvl="1"/>
            <a:r>
              <a:rPr lang="en-US" dirty="0"/>
              <a:t>More flexible learning orders.</a:t>
            </a:r>
          </a:p>
          <a:p>
            <a:pPr lvl="1"/>
            <a:r>
              <a:rPr lang="en-US" dirty="0"/>
              <a:t>Robustness to a few extraneous inputs, not just missing inputs; to noise in calculating potentials; to failures of neurons or synapses.</a:t>
            </a:r>
          </a:p>
          <a:p>
            <a:pPr lvl="1"/>
            <a:r>
              <a:rPr lang="en-US" dirty="0"/>
              <a:t>Incorporate a WTA implementation.</a:t>
            </a:r>
          </a:p>
          <a:p>
            <a:pPr lvl="1"/>
            <a:r>
              <a:rPr lang="en-US" dirty="0"/>
              <a:t>Extend lower bound to more levels/layers.</a:t>
            </a:r>
          </a:p>
          <a:p>
            <a:pPr lvl="2"/>
            <a:endParaRPr lang="en-US" dirty="0"/>
          </a:p>
          <a:p>
            <a:pPr lvl="3"/>
            <a:endParaRPr lang="en-US" dirty="0">
              <a:solidFill>
                <a:schemeClr val="tx2">
                  <a:lumMod val="75000"/>
                </a:schemeClr>
              </a:solidFill>
            </a:endParaRPr>
          </a:p>
        </p:txBody>
      </p:sp>
    </p:spTree>
    <p:extLst>
      <p:ext uri="{BB962C8B-B14F-4D97-AF65-F5344CB8AC3E}">
        <p14:creationId xmlns:p14="http://schemas.microsoft.com/office/powerpoint/2010/main" val="1622503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a:t>Other future work</a:t>
            </a:r>
          </a:p>
        </p:txBody>
      </p:sp>
      <p:sp>
        <p:nvSpPr>
          <p:cNvPr id="3" name="Content Placeholder 2"/>
          <p:cNvSpPr>
            <a:spLocks noGrp="1"/>
          </p:cNvSpPr>
          <p:nvPr>
            <p:ph idx="1"/>
          </p:nvPr>
        </p:nvSpPr>
        <p:spPr>
          <a:xfrm>
            <a:off x="304800" y="1295400"/>
            <a:ext cx="8534400" cy="5181600"/>
          </a:xfrm>
        </p:spPr>
        <p:txBody>
          <a:bodyPr>
            <a:normAutofit/>
          </a:bodyPr>
          <a:lstStyle/>
          <a:p>
            <a:r>
              <a:rPr lang="en-US" dirty="0">
                <a:solidFill>
                  <a:schemeClr val="tx2">
                    <a:lumMod val="75000"/>
                  </a:schemeClr>
                </a:solidFill>
              </a:rPr>
              <a:t>Variations in the network model</a:t>
            </a:r>
            <a:r>
              <a:rPr lang="en-US" dirty="0"/>
              <a:t>:</a:t>
            </a:r>
          </a:p>
          <a:p>
            <a:pPr lvl="1"/>
            <a:r>
              <a:rPr lang="en-US" dirty="0"/>
              <a:t>Instead of all-to-all connections between layers, consider sparse random set of connections.</a:t>
            </a:r>
          </a:p>
          <a:p>
            <a:pPr lvl="1"/>
            <a:r>
              <a:rPr lang="en-US" dirty="0"/>
              <a:t>Edges that skip layers.</a:t>
            </a:r>
          </a:p>
          <a:p>
            <a:pPr lvl="1"/>
            <a:r>
              <a:rPr lang="en-US" dirty="0"/>
              <a:t>Feedback edges, between layers, or skipping layers.</a:t>
            </a:r>
          </a:p>
          <a:p>
            <a:pPr lvl="1"/>
            <a:r>
              <a:rPr lang="en-US" dirty="0"/>
              <a:t>Other learning rules besides </a:t>
            </a:r>
            <a:r>
              <a:rPr lang="en-US" dirty="0" err="1"/>
              <a:t>Oja’s</a:t>
            </a:r>
            <a:r>
              <a:rPr lang="en-US" dirty="0"/>
              <a:t> rule; one-shot learning rules.</a:t>
            </a:r>
          </a:p>
          <a:p>
            <a:r>
              <a:rPr lang="en-US" dirty="0">
                <a:solidFill>
                  <a:schemeClr val="tx2">
                    <a:lumMod val="75000"/>
                  </a:schemeClr>
                </a:solidFill>
              </a:rPr>
              <a:t>Variations in the data model:</a:t>
            </a:r>
          </a:p>
          <a:p>
            <a:pPr lvl="1"/>
            <a:r>
              <a:rPr lang="en-US" dirty="0"/>
              <a:t>Different numbers of children for different concepts.</a:t>
            </a:r>
          </a:p>
          <a:p>
            <a:pPr lvl="1"/>
            <a:r>
              <a:rPr lang="en-US" dirty="0"/>
              <a:t>Bounded overlap between sets of children, children at different levels (concept DAG instead of forest).</a:t>
            </a:r>
          </a:p>
          <a:p>
            <a:pPr lvl="1"/>
            <a:r>
              <a:rPr lang="en-US" dirty="0"/>
              <a:t>Our higher-level concepts correspond to “ands” of their children; what about “</a:t>
            </a:r>
            <a:r>
              <a:rPr lang="en-US" dirty="0" err="1"/>
              <a:t>ors</a:t>
            </a:r>
            <a:r>
              <a:rPr lang="en-US" dirty="0"/>
              <a:t>”?  “nots”?</a:t>
            </a:r>
          </a:p>
          <a:p>
            <a:pPr lvl="1"/>
            <a:r>
              <a:rPr lang="en-US" dirty="0"/>
              <a:t>Other relationships between concepts:  association, causality, sequential order.</a:t>
            </a:r>
          </a:p>
          <a:p>
            <a:pPr lvl="1"/>
            <a:endParaRPr lang="en-US" dirty="0"/>
          </a:p>
          <a:p>
            <a:pPr lvl="1"/>
            <a:endParaRPr lang="en-US" dirty="0"/>
          </a:p>
          <a:p>
            <a:pPr lvl="2"/>
            <a:endParaRPr lang="en-US" dirty="0">
              <a:solidFill>
                <a:schemeClr val="tx2">
                  <a:lumMod val="75000"/>
                </a:schemeClr>
              </a:solidFill>
            </a:endParaRPr>
          </a:p>
        </p:txBody>
      </p:sp>
    </p:spTree>
    <p:extLst>
      <p:ext uri="{BB962C8B-B14F-4D97-AF65-F5344CB8AC3E}">
        <p14:creationId xmlns:p14="http://schemas.microsoft.com/office/powerpoint/2010/main" val="307813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t>SNN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7314" y="1466625"/>
                <a:ext cx="4791936" cy="5162775"/>
              </a:xfrm>
            </p:spPr>
            <p:txBody>
              <a:bodyPr>
                <a:normAutofit/>
              </a:bodyPr>
              <a:lstStyle/>
              <a:p>
                <a:r>
                  <a:rPr lang="en-US" dirty="0"/>
                  <a:t>Network consists of:</a:t>
                </a:r>
                <a14:m>
                  <m:oMath xmlns:m="http://schemas.openxmlformats.org/officeDocument/2006/math">
                    <m:r>
                      <a:rPr lang="en-US" b="0" i="0" dirty="0" smtClean="0">
                        <a:latin typeface="Cambria Math" panose="02040503050406030204" pitchFamily="18" charset="0"/>
                      </a:rPr>
                      <m:t> </m:t>
                    </m:r>
                  </m:oMath>
                </a14:m>
                <a:endParaRPr lang="en-US" dirty="0"/>
              </a:p>
              <a:p>
                <a:pPr lvl="1"/>
                <a:r>
                  <a:rPr lang="en-US" sz="2400" dirty="0"/>
                  <a:t>Input, output, internal (auxiliary) neurons</a:t>
                </a:r>
              </a:p>
              <a:p>
                <a:pPr lvl="1"/>
                <a:r>
                  <a:rPr lang="en-US" sz="2400" dirty="0"/>
                  <a:t>Directed edges</a:t>
                </a:r>
              </a:p>
              <a:p>
                <a:pPr lvl="1"/>
                <a:r>
                  <a:rPr lang="en-US" sz="2400" dirty="0"/>
                  <a:t>Weights for edges</a:t>
                </a:r>
              </a:p>
              <a:p>
                <a:pPr lvl="1"/>
                <a:r>
                  <a:rPr lang="en-US" sz="2400" dirty="0"/>
                  <a:t>Activation bias for neurons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7314" y="1466625"/>
                <a:ext cx="4791936" cy="5162775"/>
              </a:xfrm>
              <a:blipFill>
                <a:blip r:embed="rId3"/>
                <a:stretch>
                  <a:fillRect l="-1145" t="-826"/>
                </a:stretch>
              </a:blipFill>
            </p:spPr>
            <p:txBody>
              <a:bodyPr/>
              <a:lstStyle/>
              <a:p>
                <a:r>
                  <a:rPr lang="en-US">
                    <a:noFill/>
                  </a:rPr>
                  <a:t> </a:t>
                </a:r>
              </a:p>
            </p:txBody>
          </p:sp>
        </mc:Fallback>
      </mc:AlternateContent>
      <p:grpSp>
        <p:nvGrpSpPr>
          <p:cNvPr id="61" name="Group 60"/>
          <p:cNvGrpSpPr/>
          <p:nvPr/>
        </p:nvGrpSpPr>
        <p:grpSpPr>
          <a:xfrm>
            <a:off x="4957405" y="511560"/>
            <a:ext cx="4016285" cy="3146040"/>
            <a:chOff x="3657599" y="2969792"/>
            <a:chExt cx="5295236" cy="3841074"/>
          </a:xfrm>
        </p:grpSpPr>
        <mc:AlternateContent xmlns:mc="http://schemas.openxmlformats.org/markup-compatibility/2006" xmlns:a14="http://schemas.microsoft.com/office/drawing/2010/main">
          <mc:Choice Requires="a14">
            <p:sp>
              <p:nvSpPr>
                <p:cNvPr id="4" name="TextBox 3"/>
                <p:cNvSpPr txBox="1"/>
                <p:nvPr/>
              </p:nvSpPr>
              <p:spPr>
                <a:xfrm>
                  <a:off x="3657599" y="5802664"/>
                  <a:ext cx="1134388" cy="5323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57599" y="5802664"/>
                  <a:ext cx="1134388" cy="53231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942706" y="434016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3</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42706" y="4340166"/>
                  <a:ext cx="377026" cy="369332"/>
                </a:xfrm>
                <a:prstGeom prst="rect">
                  <a:avLst/>
                </a:prstGeom>
                <a:blipFill rotWithShape="1">
                  <a:blip r:embed="rId5"/>
                  <a:stretch>
                    <a:fillRect r="-4255" b="-26667"/>
                  </a:stretch>
                </a:blipFill>
              </p:spPr>
              <p:txBody>
                <a:bodyPr/>
                <a:lstStyle/>
                <a:p>
                  <a:r>
                    <a:rPr lang="en-US">
                      <a:noFill/>
                    </a:rPr>
                    <a:t> </a:t>
                  </a:r>
                </a:p>
              </p:txBody>
            </p:sp>
          </mc:Fallback>
        </mc:AlternateContent>
        <p:grpSp>
          <p:nvGrpSpPr>
            <p:cNvPr id="6" name="Group 5"/>
            <p:cNvGrpSpPr/>
            <p:nvPr/>
          </p:nvGrpSpPr>
          <p:grpSpPr>
            <a:xfrm>
              <a:off x="4241668" y="2969792"/>
              <a:ext cx="4711167" cy="3841074"/>
              <a:chOff x="4241668" y="2969792"/>
              <a:chExt cx="4711167" cy="3841074"/>
            </a:xfrm>
          </p:grpSpPr>
          <p:grpSp>
            <p:nvGrpSpPr>
              <p:cNvPr id="7" name="Group 6"/>
              <p:cNvGrpSpPr/>
              <p:nvPr/>
            </p:nvGrpSpPr>
            <p:grpSpPr>
              <a:xfrm>
                <a:off x="4241668" y="2969792"/>
                <a:ext cx="4711167" cy="3841074"/>
                <a:chOff x="4241668" y="2969792"/>
                <a:chExt cx="4711167" cy="3841074"/>
              </a:xfrm>
            </p:grpSpPr>
            <p:sp>
              <p:nvSpPr>
                <p:cNvPr id="9" name="TextBox 8"/>
                <p:cNvSpPr txBox="1"/>
                <p:nvPr/>
              </p:nvSpPr>
              <p:spPr>
                <a:xfrm>
                  <a:off x="4985986" y="6441534"/>
                  <a:ext cx="312906" cy="369332"/>
                </a:xfrm>
                <a:prstGeom prst="rect">
                  <a:avLst/>
                </a:prstGeom>
                <a:noFill/>
              </p:spPr>
              <p:txBody>
                <a:bodyPr wrap="none" rtlCol="0">
                  <a:spAutoFit/>
                </a:bodyPr>
                <a:lstStyle/>
                <a:p>
                  <a:r>
                    <a:rPr lang="en-US" dirty="0"/>
                    <a:t>2</a:t>
                  </a:r>
                </a:p>
              </p:txBody>
            </p:sp>
            <p:grpSp>
              <p:nvGrpSpPr>
                <p:cNvPr id="10" name="Group 9"/>
                <p:cNvGrpSpPr/>
                <p:nvPr/>
              </p:nvGrpSpPr>
              <p:grpSpPr>
                <a:xfrm>
                  <a:off x="4241668" y="2969792"/>
                  <a:ext cx="4711167" cy="3688475"/>
                  <a:chOff x="4241668" y="2969792"/>
                  <a:chExt cx="4711167" cy="3688475"/>
                </a:xfrm>
              </p:grpSpPr>
              <p:grpSp>
                <p:nvGrpSpPr>
                  <p:cNvPr id="11" name="Group 10"/>
                  <p:cNvGrpSpPr/>
                  <p:nvPr/>
                </p:nvGrpSpPr>
                <p:grpSpPr>
                  <a:xfrm>
                    <a:off x="4241668" y="2969792"/>
                    <a:ext cx="4711167" cy="3688475"/>
                    <a:chOff x="382189" y="218044"/>
                    <a:chExt cx="5351417" cy="4533946"/>
                  </a:xfrm>
                </p:grpSpPr>
                <p:grpSp>
                  <p:nvGrpSpPr>
                    <p:cNvPr id="16" name="Group 15"/>
                    <p:cNvGrpSpPr/>
                    <p:nvPr/>
                  </p:nvGrpSpPr>
                  <p:grpSpPr>
                    <a:xfrm>
                      <a:off x="786448" y="3468895"/>
                      <a:ext cx="4527621" cy="1283095"/>
                      <a:chOff x="786448" y="3468895"/>
                      <a:chExt cx="4527621" cy="1283095"/>
                    </a:xfrm>
                  </p:grpSpPr>
                  <p:sp>
                    <p:nvSpPr>
                      <p:cNvPr id="48" name="Oval 47"/>
                      <p:cNvSpPr/>
                      <p:nvPr/>
                    </p:nvSpPr>
                    <p:spPr>
                      <a:xfrm>
                        <a:off x="786448" y="3503352"/>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877650" y="365760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77650" y="3657600"/>
                            <a:ext cx="610287" cy="400110"/>
                          </a:xfrm>
                          <a:prstGeom prst="rect">
                            <a:avLst/>
                          </a:prstGeom>
                          <a:blipFill rotWithShape="1">
                            <a:blip r:embed="rId7"/>
                            <a:stretch>
                              <a:fillRect b="-33333"/>
                            </a:stretch>
                          </a:blipFill>
                        </p:spPr>
                        <p:txBody>
                          <a:bodyPr/>
                          <a:lstStyle/>
                          <a:p>
                            <a:r>
                              <a:rPr lang="en-US">
                                <a:noFill/>
                              </a:rPr>
                              <a:t> </a:t>
                            </a:r>
                          </a:p>
                        </p:txBody>
                      </p:sp>
                    </mc:Fallback>
                  </mc:AlternateContent>
                  <p:sp>
                    <p:nvSpPr>
                      <p:cNvPr id="50" name="Oval 49"/>
                      <p:cNvSpPr/>
                      <p:nvPr/>
                    </p:nvSpPr>
                    <p:spPr>
                      <a:xfrm>
                        <a:off x="1791481" y="3507468"/>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2845942" y="3511584"/>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TextBox 51"/>
                      <p:cNvSpPr txBox="1"/>
                      <p:nvPr/>
                    </p:nvSpPr>
                    <p:spPr>
                      <a:xfrm>
                        <a:off x="3851353" y="3541418"/>
                        <a:ext cx="538930" cy="707886"/>
                      </a:xfrm>
                      <a:prstGeom prst="rect">
                        <a:avLst/>
                      </a:prstGeom>
                      <a:noFill/>
                    </p:spPr>
                    <p:txBody>
                      <a:bodyPr wrap="none" rtlCol="0">
                        <a:spAutoFit/>
                      </a:bodyPr>
                      <a:lstStyle/>
                      <a:p>
                        <a:r>
                          <a:rPr lang="en-US" sz="4000" dirty="0"/>
                          <a:t>…</a:t>
                        </a:r>
                      </a:p>
                    </p:txBody>
                  </p:sp>
                  <p:sp>
                    <p:nvSpPr>
                      <p:cNvPr id="53" name="Oval 52"/>
                      <p:cNvSpPr/>
                      <p:nvPr/>
                    </p:nvSpPr>
                    <p:spPr>
                      <a:xfrm>
                        <a:off x="4505851" y="3468895"/>
                        <a:ext cx="808218" cy="808279"/>
                      </a:xfrm>
                      <a:prstGeom prst="ellipse">
                        <a:avLst/>
                      </a:prstGeom>
                      <a:solidFill>
                        <a:schemeClr val="accent3">
                          <a:lumMod val="40000"/>
                          <a:lumOff val="6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1866230" y="369530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866230" y="3695306"/>
                            <a:ext cx="610287" cy="400110"/>
                          </a:xfrm>
                          <a:prstGeom prst="rect">
                            <a:avLst/>
                          </a:prstGeom>
                          <a:blipFill rotWithShape="1">
                            <a:blip r:embed="rId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2916136" y="3700266"/>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smtClean="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16136" y="3700266"/>
                            <a:ext cx="610287" cy="400110"/>
                          </a:xfrm>
                          <a:prstGeom prst="rect">
                            <a:avLst/>
                          </a:prstGeom>
                          <a:blipFill rotWithShape="1">
                            <a:blip r:embed="rId9"/>
                            <a:stretch>
                              <a:fillRect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604816" y="368264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𝑦</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604816" y="3682640"/>
                            <a:ext cx="610287" cy="400110"/>
                          </a:xfrm>
                          <a:prstGeom prst="rect">
                            <a:avLst/>
                          </a:prstGeom>
                          <a:blipFill rotWithShape="1">
                            <a:blip r:embed="rId10"/>
                            <a:stretch>
                              <a:fillRect b="-35849"/>
                            </a:stretch>
                          </a:blipFill>
                        </p:spPr>
                        <p:txBody>
                          <a:bodyPr/>
                          <a:lstStyle/>
                          <a:p>
                            <a:r>
                              <a:rPr lang="en-US">
                                <a:noFill/>
                              </a:rPr>
                              <a:t> </a:t>
                            </a:r>
                          </a:p>
                        </p:txBody>
                      </p:sp>
                    </mc:Fallback>
                  </mc:AlternateContent>
                  <p:sp>
                    <p:nvSpPr>
                      <p:cNvPr id="57" name="Freeform 56"/>
                      <p:cNvSpPr/>
                      <p:nvPr/>
                    </p:nvSpPr>
                    <p:spPr>
                      <a:xfrm rot="5400000">
                        <a:off x="4685932" y="4383973"/>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Freeform 57"/>
                      <p:cNvSpPr/>
                      <p:nvPr/>
                    </p:nvSpPr>
                    <p:spPr>
                      <a:xfrm rot="5400000">
                        <a:off x="3027706" y="4394969"/>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rot="5400000">
                        <a:off x="194903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p:cNvSpPr/>
                      <p:nvPr/>
                    </p:nvSpPr>
                    <p:spPr>
                      <a:xfrm rot="5400000">
                        <a:off x="915640" y="4414100"/>
                        <a:ext cx="444689" cy="231091"/>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82189" y="218044"/>
                      <a:ext cx="5351417" cy="3439556"/>
                      <a:chOff x="382189" y="218044"/>
                      <a:chExt cx="5351417" cy="3439556"/>
                    </a:xfrm>
                  </p:grpSpPr>
                  <p:sp>
                    <p:nvSpPr>
                      <p:cNvPr id="18" name="Freeform 17"/>
                      <p:cNvSpPr/>
                      <p:nvPr/>
                    </p:nvSpPr>
                    <p:spPr>
                      <a:xfrm>
                        <a:off x="5288917" y="1284355"/>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82189" y="218044"/>
                        <a:ext cx="5236095" cy="3403679"/>
                        <a:chOff x="382189" y="218044"/>
                        <a:chExt cx="5236095" cy="3403679"/>
                      </a:xfrm>
                    </p:grpSpPr>
                    <p:cxnSp>
                      <p:nvCxnSpPr>
                        <p:cNvPr id="20" name="Straight Arrow Connector 19"/>
                        <p:cNvCxnSpPr/>
                        <p:nvPr/>
                      </p:nvCxnSpPr>
                      <p:spPr>
                        <a:xfrm>
                          <a:off x="2599700" y="2782579"/>
                          <a:ext cx="586497" cy="7618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7" idx="5"/>
                          <a:endCxn id="53" idx="0"/>
                        </p:cNvCxnSpPr>
                        <p:nvPr/>
                      </p:nvCxnSpPr>
                      <p:spPr>
                        <a:xfrm>
                          <a:off x="2664844" y="2646226"/>
                          <a:ext cx="2245117" cy="8226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9" idx="4"/>
                          <a:endCxn id="48" idx="7"/>
                        </p:cNvCxnSpPr>
                        <p:nvPr/>
                      </p:nvCxnSpPr>
                      <p:spPr>
                        <a:xfrm flipH="1">
                          <a:off x="1476305" y="2764597"/>
                          <a:ext cx="2379138" cy="85712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9" idx="4"/>
                          <a:endCxn id="50" idx="0"/>
                        </p:cNvCxnSpPr>
                        <p:nvPr/>
                      </p:nvCxnSpPr>
                      <p:spPr>
                        <a:xfrm flipH="1">
                          <a:off x="2195590" y="2764597"/>
                          <a:ext cx="1659853" cy="7428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9" idx="4"/>
                        </p:cNvCxnSpPr>
                        <p:nvPr/>
                      </p:nvCxnSpPr>
                      <p:spPr>
                        <a:xfrm flipH="1">
                          <a:off x="3186197" y="2764597"/>
                          <a:ext cx="669246" cy="7797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9" idx="4"/>
                          <a:endCxn id="53" idx="0"/>
                        </p:cNvCxnSpPr>
                        <p:nvPr/>
                      </p:nvCxnSpPr>
                      <p:spPr>
                        <a:xfrm>
                          <a:off x="3855443" y="2764597"/>
                          <a:ext cx="1054517" cy="70429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382189" y="218044"/>
                          <a:ext cx="5236095" cy="3391120"/>
                          <a:chOff x="382189" y="218044"/>
                          <a:chExt cx="5236095" cy="3391120"/>
                        </a:xfrm>
                      </p:grpSpPr>
                      <p:sp>
                        <p:nvSpPr>
                          <p:cNvPr id="27" name="Oval 26"/>
                          <p:cNvSpPr/>
                          <p:nvPr/>
                        </p:nvSpPr>
                        <p:spPr>
                          <a:xfrm>
                            <a:off x="1974986" y="1956318"/>
                            <a:ext cx="808218" cy="808279"/>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2073950" y="2109125"/>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𝑠</m:t>
                                      </m:r>
                                    </m:oMath>
                                  </m:oMathPara>
                                </a14:m>
                                <a:endParaRPr lang="en-US" sz="2000" dirty="0">
                                  <a:latin typeface="Helvetica" charset="0"/>
                                  <a:ea typeface="Helvetica" charset="0"/>
                                  <a:cs typeface="Helvetica"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073950" y="2109125"/>
                                <a:ext cx="610286" cy="491823"/>
                              </a:xfrm>
                              <a:prstGeom prst="rect">
                                <a:avLst/>
                              </a:prstGeom>
                              <a:blipFill>
                                <a:blip r:embed="rId11"/>
                                <a:stretch>
                                  <a:fillRect b="-20755"/>
                                </a:stretch>
                              </a:blipFill>
                            </p:spPr>
                            <p:txBody>
                              <a:bodyPr/>
                              <a:lstStyle/>
                              <a:p>
                                <a:r>
                                  <a:rPr lang="en-US">
                                    <a:noFill/>
                                  </a:rPr>
                                  <a:t> </a:t>
                                </a:r>
                              </a:p>
                            </p:txBody>
                          </p:sp>
                        </mc:Fallback>
                      </mc:AlternateContent>
                      <p:sp>
                        <p:nvSpPr>
                          <p:cNvPr id="29" name="Oval 28"/>
                          <p:cNvSpPr/>
                          <p:nvPr/>
                        </p:nvSpPr>
                        <p:spPr>
                          <a:xfrm>
                            <a:off x="3451334" y="1956318"/>
                            <a:ext cx="808218" cy="808279"/>
                          </a:xfrm>
                          <a:prstGeom prst="ellipse">
                            <a:avLst/>
                          </a:prstGeom>
                          <a:solidFill>
                            <a:schemeClr val="accent2">
                              <a:lumMod val="20000"/>
                              <a:lumOff val="8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3550299" y="2110760"/>
                                <a:ext cx="610286"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ea typeface="Helvetica" charset="0"/>
                                          <a:cs typeface="Helvetica" charset="0"/>
                                        </a:rPr>
                                        <m:t>𝑎</m:t>
                                      </m:r>
                                      <m:r>
                                        <a:rPr lang="en-US" sz="2000" i="1" baseline="-25000" dirty="0" err="1">
                                          <a:latin typeface="Cambria Math"/>
                                          <a:ea typeface="Helvetica" charset="0"/>
                                          <a:cs typeface="Helvetica" charset="0"/>
                                        </a:rPr>
                                        <m:t>𝑐</m:t>
                                      </m:r>
                                    </m:oMath>
                                  </m:oMathPara>
                                </a14:m>
                                <a:endParaRPr lang="en-US" sz="2000" dirty="0">
                                  <a:latin typeface="Helvetica" charset="0"/>
                                  <a:ea typeface="Helvetica" charset="0"/>
                                  <a:cs typeface="Helvetica"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3550299" y="2110760"/>
                                <a:ext cx="610286" cy="491823"/>
                              </a:xfrm>
                              <a:prstGeom prst="rect">
                                <a:avLst/>
                              </a:prstGeom>
                              <a:blipFill>
                                <a:blip r:embed="rId12"/>
                                <a:stretch>
                                  <a:fillRect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23381" y="1914490"/>
                                <a:ext cx="1567569"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=.5</m:t>
                                      </m:r>
                                    </m:oMath>
                                  </m:oMathPara>
                                </a14:m>
                                <a:endParaRPr lang="en-US" sz="2000" dirty="0">
                                  <a:latin typeface="Helvetica" charset="0"/>
                                  <a:ea typeface="Helvetica" charset="0"/>
                                  <a:cs typeface="Helvetica"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3381" y="1914490"/>
                                <a:ext cx="1567569" cy="491823"/>
                              </a:xfrm>
                              <a:prstGeom prst="rect">
                                <a:avLst/>
                              </a:prstGeom>
                              <a:blipFill rotWithShape="1">
                                <a:blip r:embed="rId13"/>
                                <a:stretch>
                                  <a:fillRect/>
                                </a:stretch>
                              </a:blipFill>
                            </p:spPr>
                            <p:txBody>
                              <a:bodyPr/>
                              <a:lstStyle/>
                              <a:p>
                                <a:r>
                                  <a:rPr lang="en-US">
                                    <a:noFill/>
                                  </a:rPr>
                                  <a:t> </a:t>
                                </a:r>
                              </a:p>
                            </p:txBody>
                          </p:sp>
                        </mc:Fallback>
                      </mc:AlternateContent>
                      <p:grpSp>
                        <p:nvGrpSpPr>
                          <p:cNvPr id="32" name="Group 31"/>
                          <p:cNvGrpSpPr/>
                          <p:nvPr/>
                        </p:nvGrpSpPr>
                        <p:grpSpPr>
                          <a:xfrm>
                            <a:off x="382189" y="218044"/>
                            <a:ext cx="5236095" cy="3391120"/>
                            <a:chOff x="382189" y="218044"/>
                            <a:chExt cx="5236095" cy="3391120"/>
                          </a:xfrm>
                        </p:grpSpPr>
                        <p:sp>
                          <p:nvSpPr>
                            <p:cNvPr id="33" name="Oval 32"/>
                            <p:cNvSpPr/>
                            <p:nvPr/>
                          </p:nvSpPr>
                          <p:spPr>
                            <a:xfrm>
                              <a:off x="786448" y="651144"/>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877651" y="820771"/>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77651" y="820771"/>
                                  <a:ext cx="610287" cy="400110"/>
                                </a:xfrm>
                                <a:prstGeom prst="rect">
                                  <a:avLst/>
                                </a:prstGeom>
                                <a:blipFill rotWithShape="1">
                                  <a:blip r:embed="rId14"/>
                                  <a:stretch>
                                    <a:fillRect b="-26415"/>
                                  </a:stretch>
                                </a:blipFill>
                              </p:spPr>
                              <p:txBody>
                                <a:bodyPr/>
                                <a:lstStyle/>
                                <a:p>
                                  <a:r>
                                    <a:rPr lang="en-US">
                                      <a:noFill/>
                                    </a:rPr>
                                    <a:t> </a:t>
                                  </a:r>
                                </a:p>
                              </p:txBody>
                            </p:sp>
                          </mc:Fallback>
                        </mc:AlternateContent>
                        <p:sp>
                          <p:nvSpPr>
                            <p:cNvPr id="35" name="Oval 34"/>
                            <p:cNvSpPr/>
                            <p:nvPr/>
                          </p:nvSpPr>
                          <p:spPr>
                            <a:xfrm>
                              <a:off x="1791481" y="655260"/>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845942" y="659376"/>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3769448" y="538291"/>
                              <a:ext cx="538930" cy="707886"/>
                            </a:xfrm>
                            <a:prstGeom prst="rect">
                              <a:avLst/>
                            </a:prstGeom>
                            <a:noFill/>
                          </p:spPr>
                          <p:txBody>
                            <a:bodyPr wrap="none" rtlCol="0">
                              <a:spAutoFit/>
                            </a:bodyPr>
                            <a:lstStyle/>
                            <a:p>
                              <a:r>
                                <a:rPr lang="en-US" sz="4000" dirty="0"/>
                                <a:t>…</a:t>
                              </a:r>
                            </a:p>
                          </p:txBody>
                        </p:sp>
                        <p:sp>
                          <p:nvSpPr>
                            <p:cNvPr id="38" name="Oval 37"/>
                            <p:cNvSpPr/>
                            <p:nvPr/>
                          </p:nvSpPr>
                          <p:spPr>
                            <a:xfrm>
                              <a:off x="4505851" y="616687"/>
                              <a:ext cx="808218" cy="808279"/>
                            </a:xfrm>
                            <a:prstGeom prst="ellipse">
                              <a:avLst/>
                            </a:prstGeom>
                            <a:solidFill>
                              <a:srgbClr val="C6D9F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1007298" y="247355"/>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007298" y="247355"/>
                                  <a:ext cx="480640" cy="49182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050629" y="23051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050629" y="230514"/>
                                  <a:ext cx="480640" cy="49182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087314" y="236720"/>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1</m:t>
                                        </m:r>
                                      </m:oMath>
                                    </m:oMathPara>
                                  </a14:m>
                                  <a:endParaRPr lang="en-US" sz="2000" dirty="0">
                                    <a:latin typeface="Helvetica" charset="0"/>
                                    <a:ea typeface="Helvetica" charset="0"/>
                                    <a:cs typeface="Helvetica"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087314" y="236720"/>
                                  <a:ext cx="480640" cy="491823"/>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767437" y="218044"/>
                                  <a:ext cx="480640"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0</m:t>
                                        </m:r>
                                      </m:oMath>
                                    </m:oMathPara>
                                  </a14:m>
                                  <a:endParaRPr lang="en-US" sz="2000" dirty="0">
                                    <a:latin typeface="Helvetica" charset="0"/>
                                    <a:ea typeface="Helvetica" charset="0"/>
                                    <a:cs typeface="Helvetica"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767437" y="218044"/>
                                  <a:ext cx="480640" cy="491823"/>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912713"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2</m:t>
                                        </m:r>
                                      </m:oMath>
                                    </m:oMathPara>
                                  </a14:m>
                                  <a:endParaRPr lang="en-US" sz="2000" dirty="0">
                                    <a:latin typeface="Helvetica" charset="0"/>
                                    <a:ea typeface="Helvetica" charset="0"/>
                                    <a:cs typeface="Helvetic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912713" y="823138"/>
                                  <a:ext cx="610287" cy="400110"/>
                                </a:xfrm>
                                <a:prstGeom prst="rect">
                                  <a:avLst/>
                                </a:prstGeom>
                                <a:blipFill rotWithShape="1">
                                  <a:blip r:embed="rId19"/>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916136" y="820720"/>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a:latin typeface="Cambria Math"/>
                                            <a:ea typeface="Helvetica" charset="0"/>
                                            <a:cs typeface="Helvetica" charset="0"/>
                                          </a:rPr>
                                          <m:t>3</m:t>
                                        </m:r>
                                      </m:oMath>
                                    </m:oMathPara>
                                  </a14:m>
                                  <a:endParaRPr lang="en-US" sz="2000" dirty="0">
                                    <a:latin typeface="Helvetica" charset="0"/>
                                    <a:ea typeface="Helvetica" charset="0"/>
                                    <a:cs typeface="Helvetica"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916136" y="820720"/>
                                  <a:ext cx="610287" cy="400110"/>
                                </a:xfrm>
                                <a:prstGeom prst="rect">
                                  <a:avLst/>
                                </a:prstGeom>
                                <a:blipFill rotWithShape="1">
                                  <a:blip r:embed="rId20"/>
                                  <a:stretch>
                                    <a:fillRect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604816" y="823138"/>
                                  <a:ext cx="61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𝑥</m:t>
                                        </m:r>
                                        <m:r>
                                          <a:rPr lang="en-US" sz="2000" i="1" baseline="-25000" dirty="0" err="1">
                                            <a:latin typeface="Cambria Math"/>
                                            <a:ea typeface="Helvetica" charset="0"/>
                                            <a:cs typeface="Helvetica" charset="0"/>
                                          </a:rPr>
                                          <m:t>𝑛</m:t>
                                        </m:r>
                                      </m:oMath>
                                    </m:oMathPara>
                                  </a14:m>
                                  <a:endParaRPr lang="en-US" sz="2000" dirty="0">
                                    <a:latin typeface="Helvetica" charset="0"/>
                                    <a:ea typeface="Helvetica" charset="0"/>
                                    <a:cs typeface="Helvetica"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604816" y="823138"/>
                                  <a:ext cx="610287" cy="400110"/>
                                </a:xfrm>
                                <a:prstGeom prst="rect">
                                  <a:avLst/>
                                </a:prstGeom>
                                <a:blipFill rotWithShape="1">
                                  <a:blip r:embed="rId21"/>
                                  <a:stretch>
                                    <a:fillRect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967176" y="1930718"/>
                                  <a:ext cx="1651108" cy="491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ea typeface="Helvetica" charset="0"/>
                                            <a:cs typeface="Helvetica" charset="0"/>
                                          </a:rPr>
                                          <m:t>𝑏</m:t>
                                        </m:r>
                                        <m:r>
                                          <a:rPr lang="en-US" sz="2000" i="1" dirty="0" smtClean="0">
                                            <a:latin typeface="Cambria Math"/>
                                            <a:ea typeface="Helvetica" charset="0"/>
                                            <a:cs typeface="Helvetica" charset="0"/>
                                          </a:rPr>
                                          <m:t> =1.5</m:t>
                                        </m:r>
                                      </m:oMath>
                                    </m:oMathPara>
                                  </a14:m>
                                  <a:endParaRPr lang="en-US" sz="2000" dirty="0">
                                    <a:latin typeface="Helvetica" charset="0"/>
                                    <a:ea typeface="Helvetica" charset="0"/>
                                    <a:cs typeface="Helvetica"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967176" y="1930718"/>
                                  <a:ext cx="1651108" cy="491823"/>
                                </a:xfrm>
                                <a:prstGeom prst="rect">
                                  <a:avLst/>
                                </a:prstGeom>
                                <a:blipFill rotWithShape="1">
                                  <a:blip r:embed="rId22"/>
                                  <a:stretch>
                                    <a:fillRect/>
                                  </a:stretch>
                                </a:blipFill>
                              </p:spPr>
                              <p:txBody>
                                <a:bodyPr/>
                                <a:lstStyle/>
                                <a:p>
                                  <a:r>
                                    <a:rPr lang="en-US">
                                      <a:noFill/>
                                    </a:rPr>
                                    <a:t> </a:t>
                                  </a:r>
                                </a:p>
                              </p:txBody>
                            </p:sp>
                          </mc:Fallback>
                        </mc:AlternateContent>
                        <p:sp>
                          <p:nvSpPr>
                            <p:cNvPr id="47" name="Freeform 46"/>
                            <p:cNvSpPr/>
                            <p:nvPr/>
                          </p:nvSpPr>
                          <p:spPr>
                            <a:xfrm flipH="1">
                              <a:off x="382189" y="1235919"/>
                              <a:ext cx="444689" cy="2373245"/>
                            </a:xfrm>
                            <a:custGeom>
                              <a:avLst/>
                              <a:gdLst>
                                <a:gd name="connsiteX0" fmla="*/ 33866 w 592749"/>
                                <a:gd name="connsiteY0" fmla="*/ 0 h 948267"/>
                                <a:gd name="connsiteX1" fmla="*/ 592666 w 592749"/>
                                <a:gd name="connsiteY1" fmla="*/ 508000 h 948267"/>
                                <a:gd name="connsiteX2" fmla="*/ 0 w 592749"/>
                                <a:gd name="connsiteY2" fmla="*/ 948267 h 948267"/>
                              </a:gdLst>
                              <a:ahLst/>
                              <a:cxnLst>
                                <a:cxn ang="0">
                                  <a:pos x="connsiteX0" y="connsiteY0"/>
                                </a:cxn>
                                <a:cxn ang="0">
                                  <a:pos x="connsiteX1" y="connsiteY1"/>
                                </a:cxn>
                                <a:cxn ang="0">
                                  <a:pos x="connsiteX2" y="connsiteY2"/>
                                </a:cxn>
                              </a:cxnLst>
                              <a:rect l="l" t="t" r="r" b="b"/>
                              <a:pathLst>
                                <a:path w="592749" h="948267">
                                  <a:moveTo>
                                    <a:pt x="33866" y="0"/>
                                  </a:moveTo>
                                  <a:cubicBezTo>
                                    <a:pt x="316088" y="174978"/>
                                    <a:pt x="598310" y="349956"/>
                                    <a:pt x="592666" y="508000"/>
                                  </a:cubicBezTo>
                                  <a:cubicBezTo>
                                    <a:pt x="587022" y="666044"/>
                                    <a:pt x="293511" y="807155"/>
                                    <a:pt x="0" y="948267"/>
                                  </a:cubicBezTo>
                                </a:path>
                              </a:pathLst>
                            </a:custGeom>
                            <a:noFill/>
                            <a:ln w="38100">
                              <a:solidFill>
                                <a:srgbClr val="0070C0"/>
                              </a:solidFill>
                              <a:headEnd type="non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sp>
                <p:nvSpPr>
                  <p:cNvPr id="12" name="TextBox 11"/>
                  <p:cNvSpPr txBox="1"/>
                  <p:nvPr/>
                </p:nvSpPr>
                <p:spPr>
                  <a:xfrm>
                    <a:off x="5075597" y="4871437"/>
                    <a:ext cx="312906" cy="369332"/>
                  </a:xfrm>
                  <a:prstGeom prst="rect">
                    <a:avLst/>
                  </a:prstGeom>
                  <a:noFill/>
                </p:spPr>
                <p:txBody>
                  <a:bodyPr wrap="none" rtlCol="0">
                    <a:spAutoFit/>
                  </a:bodyPr>
                  <a:lstStyle/>
                  <a:p>
                    <a:r>
                      <a:rPr lang="en-US" dirty="0"/>
                      <a:t>1</a:t>
                    </a:r>
                  </a:p>
                </p:txBody>
              </p:sp>
              <p:cxnSp>
                <p:nvCxnSpPr>
                  <p:cNvPr id="13" name="Straight Arrow Connector 12"/>
                  <p:cNvCxnSpPr>
                    <a:stCxn id="48" idx="0"/>
                  </p:cNvCxnSpPr>
                  <p:nvPr/>
                </p:nvCxnSpPr>
                <p:spPr>
                  <a:xfrm flipV="1">
                    <a:off x="4953322" y="4835061"/>
                    <a:ext cx="757172" cy="80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7" idx="3"/>
                  </p:cNvCxnSpPr>
                  <p:nvPr/>
                </p:nvCxnSpPr>
                <p:spPr>
                  <a:xfrm flipH="1">
                    <a:off x="5008761" y="4945177"/>
                    <a:ext cx="739340" cy="78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26943" y="5143289"/>
                    <a:ext cx="389850" cy="369332"/>
                  </a:xfrm>
                  <a:prstGeom prst="rect">
                    <a:avLst/>
                  </a:prstGeom>
                  <a:noFill/>
                </p:spPr>
                <p:txBody>
                  <a:bodyPr wrap="none" rtlCol="0">
                    <a:spAutoFit/>
                  </a:bodyPr>
                  <a:lstStyle/>
                  <a:p>
                    <a:r>
                      <a:rPr lang="en-US" dirty="0"/>
                      <a:t>-1</a:t>
                    </a:r>
                  </a:p>
                </p:txBody>
              </p:sp>
            </p:grpSp>
          </p:grpSp>
          <p:cxnSp>
            <p:nvCxnSpPr>
              <p:cNvPr id="8" name="Straight Arrow Connector 7"/>
              <p:cNvCxnSpPr>
                <a:endCxn id="50" idx="0"/>
              </p:cNvCxnSpPr>
              <p:nvPr/>
            </p:nvCxnSpPr>
            <p:spPr>
              <a:xfrm flipH="1">
                <a:off x="5838112" y="4969932"/>
                <a:ext cx="83950" cy="675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62" name="Content Placeholder 2">
            <a:extLst>
              <a:ext uri="{FF2B5EF4-FFF2-40B4-BE49-F238E27FC236}">
                <a16:creationId xmlns:a16="http://schemas.microsoft.com/office/drawing/2014/main" id="{52A7CEAF-11D1-4EE1-8BFC-8BAD5DC9481F}"/>
              </a:ext>
            </a:extLst>
          </p:cNvPr>
          <p:cNvSpPr txBox="1">
            <a:spLocks/>
          </p:cNvSpPr>
          <p:nvPr/>
        </p:nvSpPr>
        <p:spPr>
          <a:xfrm>
            <a:off x="247314" y="4134552"/>
            <a:ext cx="8591886" cy="26472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Neurons have </a:t>
            </a:r>
            <a:r>
              <a:rPr lang="en-US" dirty="0">
                <a:solidFill>
                  <a:schemeClr val="tx2">
                    <a:lumMod val="75000"/>
                  </a:schemeClr>
                </a:solidFill>
              </a:rPr>
              <a:t>state.</a:t>
            </a:r>
            <a:endParaRPr lang="en-US" dirty="0"/>
          </a:p>
          <a:p>
            <a:r>
              <a:rPr lang="en-US" dirty="0"/>
              <a:t>In our basic model this is just the (Boolean) firing status. </a:t>
            </a:r>
          </a:p>
          <a:p>
            <a:r>
              <a:rPr lang="en-US" dirty="0"/>
              <a:t>Ignores biological features such as accumulated potential and refractory periods after firing.</a:t>
            </a:r>
          </a:p>
          <a:p>
            <a:r>
              <a:rPr lang="en-US" dirty="0"/>
              <a:t>Sometimes we add other state information.</a:t>
            </a:r>
          </a:p>
          <a:p>
            <a:endParaRPr lang="en-US" dirty="0"/>
          </a:p>
          <a:p>
            <a:pPr lvl="1"/>
            <a:endParaRPr lang="en-US" dirty="0"/>
          </a:p>
        </p:txBody>
      </p:sp>
    </p:spTree>
    <p:extLst>
      <p:ext uri="{BB962C8B-B14F-4D97-AF65-F5344CB8AC3E}">
        <p14:creationId xmlns:p14="http://schemas.microsoft.com/office/powerpoint/2010/main" val="17187447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3822"/>
            <a:ext cx="8229600" cy="990600"/>
          </a:xfrm>
        </p:spPr>
        <p:txBody>
          <a:bodyPr>
            <a:normAutofit/>
          </a:bodyPr>
          <a:lstStyle/>
          <a:p>
            <a:r>
              <a:rPr lang="en-US" dirty="0"/>
              <a:t>Other future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74422"/>
                <a:ext cx="8534400" cy="5102578"/>
              </a:xfrm>
            </p:spPr>
            <p:txBody>
              <a:bodyPr>
                <a:normAutofit/>
              </a:bodyPr>
              <a:lstStyle/>
              <a:p>
                <a:r>
                  <a:rPr lang="en-US" dirty="0">
                    <a:solidFill>
                      <a:schemeClr val="tx2">
                        <a:lumMod val="75000"/>
                      </a:schemeClr>
                    </a:solidFill>
                  </a:rPr>
                  <a:t>Different forms of representation:</a:t>
                </a:r>
              </a:p>
              <a:p>
                <a:pPr lvl="1"/>
                <a:r>
                  <a:rPr lang="en-US" dirty="0"/>
                  <a:t>Each concept </a:t>
                </a:r>
                <a14:m>
                  <m:oMath xmlns:m="http://schemas.openxmlformats.org/officeDocument/2006/math">
                    <m:r>
                      <a:rPr lang="en-US" i="1" dirty="0" smtClean="0">
                        <a:latin typeface="Cambria Math" panose="02040503050406030204" pitchFamily="18" charset="0"/>
                      </a:rPr>
                      <m:t>𝑐</m:t>
                    </m:r>
                  </m:oMath>
                </a14:m>
                <a:r>
                  <a:rPr lang="en-US" dirty="0"/>
                  <a:t> is represented by just one neuron, </a:t>
                </a:r>
                <a14:m>
                  <m:oMath xmlns:m="http://schemas.openxmlformats.org/officeDocument/2006/math">
                    <m:r>
                      <a:rPr lang="en-US" i="1" dirty="0" smtClean="0">
                        <a:latin typeface="Cambria Math" panose="02040503050406030204" pitchFamily="18" charset="0"/>
                      </a:rPr>
                      <m:t>𝑟𝑒𝑝</m:t>
                    </m:r>
                    <m:r>
                      <a:rPr lang="en-US" i="1" dirty="0">
                        <a:latin typeface="Cambria Math" panose="02040503050406030204" pitchFamily="18" charset="0"/>
                      </a:rPr>
                      <m:t>(</m:t>
                    </m:r>
                    <m:r>
                      <a:rPr lang="en-US" i="1" dirty="0">
                        <a:latin typeface="Cambria Math" panose="02040503050406030204" pitchFamily="18" charset="0"/>
                      </a:rPr>
                      <m:t>𝑐</m:t>
                    </m:r>
                    <m:r>
                      <a:rPr lang="en-US" i="1" dirty="0">
                        <a:latin typeface="Cambria Math" panose="02040503050406030204" pitchFamily="18" charset="0"/>
                      </a:rPr>
                      <m:t>). </m:t>
                    </m:r>
                  </m:oMath>
                </a14:m>
                <a:endParaRPr lang="en-US" dirty="0"/>
              </a:p>
              <a:p>
                <a:pPr lvl="1"/>
                <a:r>
                  <a:rPr lang="en-US" dirty="0"/>
                  <a:t>Generalize to a more elaborate “code” consisting of a particular set of neurons that fire?</a:t>
                </a:r>
              </a:p>
              <a:p>
                <a:pPr lvl="1"/>
                <a:r>
                  <a:rPr lang="en-US" dirty="0"/>
                  <a:t>Cell assemblies </a:t>
                </a:r>
                <a:r>
                  <a:rPr lang="en-US" dirty="0">
                    <a:solidFill>
                      <a:srgbClr val="0070C0"/>
                    </a:solidFill>
                  </a:rPr>
                  <a:t>[Palm 2012].</a:t>
                </a:r>
              </a:p>
              <a:p>
                <a:pPr lvl="1"/>
                <a:r>
                  <a:rPr lang="en-US" dirty="0"/>
                  <a:t>“Time-share" the network, allowing the same layer to represent different levels of the concept hierarchy at different times.</a:t>
                </a:r>
              </a:p>
              <a:p>
                <a:pPr lvl="1"/>
                <a:endParaRPr lang="en-US" dirty="0"/>
              </a:p>
              <a:p>
                <a:r>
                  <a:rPr lang="en-US" dirty="0">
                    <a:solidFill>
                      <a:schemeClr val="tx2">
                        <a:lumMod val="75000"/>
                      </a:schemeClr>
                    </a:solidFill>
                  </a:rPr>
                  <a:t>Experimental work:</a:t>
                </a:r>
              </a:p>
              <a:p>
                <a:pPr lvl="1"/>
                <a:r>
                  <a:rPr lang="en-US" dirty="0"/>
                  <a:t>Complement this theoretical work with simulation experiments to evaluate the performance and robustness of the algorithms.</a:t>
                </a:r>
                <a:endParaRPr lang="en-US" dirty="0">
                  <a:solidFill>
                    <a:schemeClr val="tx2">
                      <a:lumMod val="75000"/>
                    </a:schemeClr>
                  </a:solidFill>
                </a:endParaRPr>
              </a:p>
              <a:p>
                <a:pPr marL="457200" lvl="2"/>
                <a:r>
                  <a:rPr lang="en-US" sz="2000" dirty="0"/>
                  <a:t>Strengthen connections with biology.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74422"/>
                <a:ext cx="8534400" cy="5102578"/>
              </a:xfrm>
              <a:blipFill>
                <a:blip r:embed="rId3"/>
                <a:stretch>
                  <a:fillRect l="-643" t="-835" r="-214"/>
                </a:stretch>
              </a:blipFill>
            </p:spPr>
            <p:txBody>
              <a:bodyPr/>
              <a:lstStyle/>
              <a:p>
                <a:r>
                  <a:rPr lang="en-US">
                    <a:noFill/>
                  </a:rPr>
                  <a:t> </a:t>
                </a:r>
              </a:p>
            </p:txBody>
          </p:sp>
        </mc:Fallback>
      </mc:AlternateContent>
    </p:spTree>
    <p:extLst>
      <p:ext uri="{BB962C8B-B14F-4D97-AF65-F5344CB8AC3E}">
        <p14:creationId xmlns:p14="http://schemas.microsoft.com/office/powerpoint/2010/main" val="221647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86D-599A-4C5E-BCED-32725C4AED4C}"/>
              </a:ext>
            </a:extLst>
          </p:cNvPr>
          <p:cNvSpPr>
            <a:spLocks noGrp="1"/>
          </p:cNvSpPr>
          <p:nvPr>
            <p:ph type="title"/>
          </p:nvPr>
        </p:nvSpPr>
        <p:spPr/>
        <p:txBody>
          <a:bodyPr/>
          <a:lstStyle/>
          <a:p>
            <a:r>
              <a:rPr lang="en-US" dirty="0"/>
              <a:t>Overlap and Feedback</a:t>
            </a:r>
          </a:p>
        </p:txBody>
      </p:sp>
      <p:sp>
        <p:nvSpPr>
          <p:cNvPr id="3" name="Content Placeholder 2">
            <a:extLst>
              <a:ext uri="{FF2B5EF4-FFF2-40B4-BE49-F238E27FC236}">
                <a16:creationId xmlns:a16="http://schemas.microsoft.com/office/drawing/2014/main" id="{3B15A692-E23A-4C2F-8232-733CA8DC6C24}"/>
              </a:ext>
            </a:extLst>
          </p:cNvPr>
          <p:cNvSpPr>
            <a:spLocks noGrp="1"/>
          </p:cNvSpPr>
          <p:nvPr>
            <p:ph idx="1"/>
          </p:nvPr>
        </p:nvSpPr>
        <p:spPr/>
        <p:txBody>
          <a:bodyPr/>
          <a:lstStyle/>
          <a:p>
            <a:r>
              <a:rPr lang="en-US" dirty="0">
                <a:solidFill>
                  <a:srgbClr val="0070C0"/>
                </a:solidFill>
                <a:effectLst/>
                <a:latin typeface="Arial" panose="020B0604020202020204" pitchFamily="34" charset="0"/>
              </a:rPr>
              <a:t>Learning Hierarchically-Structured Concepts II: Overlapping Concepts, and Networks With Feedback. </a:t>
            </a:r>
            <a:r>
              <a:rPr lang="en-US" dirty="0"/>
              <a:t>Lynch, </a:t>
            </a:r>
            <a:r>
              <a:rPr lang="en-US" dirty="0" err="1"/>
              <a:t>Mallmann-Trenn</a:t>
            </a:r>
            <a:r>
              <a:rPr lang="en-US" dirty="0"/>
              <a:t>. In progress.</a:t>
            </a:r>
          </a:p>
          <a:p>
            <a:endParaRPr lang="en-US" dirty="0"/>
          </a:p>
          <a:p>
            <a:r>
              <a:rPr lang="en-US" dirty="0"/>
              <a:t>Trying to extend results by allowing:</a:t>
            </a:r>
          </a:p>
          <a:p>
            <a:pPr lvl="1"/>
            <a:r>
              <a:rPr lang="en-US" sz="2200" dirty="0"/>
              <a:t>Limited overlap between children of different concepts.</a:t>
            </a:r>
          </a:p>
          <a:p>
            <a:pPr lvl="1"/>
            <a:r>
              <a:rPr lang="en-US" sz="2200" dirty="0"/>
              <a:t>Networks with feedback edges.</a:t>
            </a:r>
          </a:p>
          <a:p>
            <a:endParaRPr lang="en-US" dirty="0"/>
          </a:p>
        </p:txBody>
      </p:sp>
    </p:spTree>
    <p:extLst>
      <p:ext uri="{BB962C8B-B14F-4D97-AF65-F5344CB8AC3E}">
        <p14:creationId xmlns:p14="http://schemas.microsoft.com/office/powerpoint/2010/main" val="2389196881"/>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AEC3-3AD4-404F-9FE1-8566CEB9A78D}"/>
              </a:ext>
            </a:extLst>
          </p:cNvPr>
          <p:cNvSpPr>
            <a:spLocks noGrp="1"/>
          </p:cNvSpPr>
          <p:nvPr>
            <p:ph type="title"/>
          </p:nvPr>
        </p:nvSpPr>
        <p:spPr/>
        <p:txBody>
          <a:bodyPr/>
          <a:lstStyle/>
          <a:p>
            <a:r>
              <a:rPr lang="en-US" dirty="0"/>
              <a:t>1. Data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582605-E468-4A71-976F-8A579D0B20AC}"/>
                  </a:ext>
                </a:extLst>
              </p:cNvPr>
              <p:cNvSpPr>
                <a:spLocks noGrp="1"/>
              </p:cNvSpPr>
              <p:nvPr>
                <p:ph idx="1"/>
              </p:nvPr>
            </p:nvSpPr>
            <p:spPr/>
            <p:txBody>
              <a:bodyPr/>
              <a:lstStyle/>
              <a:p>
                <a:r>
                  <a:rPr lang="en-US" dirty="0"/>
                  <a:t>Extend concept hierarchies to allow </a:t>
                </a:r>
                <a:r>
                  <a:rPr lang="en-US" dirty="0">
                    <a:solidFill>
                      <a:schemeClr val="tx2">
                        <a:lumMod val="75000"/>
                      </a:schemeClr>
                    </a:solidFill>
                  </a:rPr>
                  <a:t>limited overlap</a:t>
                </a:r>
                <a:r>
                  <a:rPr lang="en-US" dirty="0"/>
                  <a:t>:  For any concept </a:t>
                </a:r>
                <a14:m>
                  <m:oMath xmlns:m="http://schemas.openxmlformats.org/officeDocument/2006/math">
                    <m:r>
                      <a:rPr lang="en-US" i="1" dirty="0" smtClean="0">
                        <a:latin typeface="Cambria Math" panose="02040503050406030204" pitchFamily="18" charset="0"/>
                      </a:rPr>
                      <m:t>𝑐</m:t>
                    </m:r>
                  </m:oMath>
                </a14:m>
                <a:r>
                  <a:rPr lang="en-US" dirty="0"/>
                  <a:t>, the size of the overlap between </a:t>
                </a:r>
                <a14:m>
                  <m:oMath xmlns:m="http://schemas.openxmlformats.org/officeDocument/2006/math">
                    <m:r>
                      <a:rPr lang="en-US" b="0" i="1" smtClean="0">
                        <a:latin typeface="Cambria Math" panose="02040503050406030204" pitchFamily="18" charset="0"/>
                      </a:rPr>
                      <m:t>𝑐h𝑖𝑙𝑑𝑟𝑒𝑛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and the set of all children of other concepts at </a:t>
                </a:r>
                <a14:m>
                  <m:oMath xmlns:m="http://schemas.openxmlformats.org/officeDocument/2006/math">
                    <m:r>
                      <a:rPr lang="en-US" i="1" dirty="0" smtClean="0">
                        <a:latin typeface="Cambria Math" panose="02040503050406030204" pitchFamily="18" charset="0"/>
                      </a:rPr>
                      <m:t>𝑙𝑒𝑣𝑒𝑙</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endParaRPr lang="en-US" dirty="0"/>
              </a:p>
              <a:p>
                <a:r>
                  <a:rPr lang="en-US" dirty="0"/>
                  <a:t>Define a new notion of </a:t>
                </a:r>
                <a:r>
                  <a:rPr lang="en-US" dirty="0">
                    <a:solidFill>
                      <a:schemeClr val="tx2">
                        <a:lumMod val="75000"/>
                      </a:schemeClr>
                    </a:solidFill>
                  </a:rPr>
                  <a:t>support,</a:t>
                </a:r>
                <a:r>
                  <a:rPr lang="en-US" dirty="0"/>
                  <a:t> based on both upward and downward information flow, weighting downward information flow by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endParaRPr lang="en-US" dirty="0"/>
              </a:p>
              <a:p>
                <a:r>
                  <a:rPr lang="en-US" dirty="0"/>
                  <a:t>A concept is </a:t>
                </a:r>
                <a14:m>
                  <m:oMath xmlns:m="http://schemas.openxmlformats.org/officeDocument/2006/math">
                    <m:r>
                      <a:rPr lang="en-US" b="0" i="1" smtClean="0">
                        <a:solidFill>
                          <a:schemeClr val="tx2">
                            <a:lumMod val="75000"/>
                          </a:schemeClr>
                        </a:solidFill>
                        <a:latin typeface="Cambria Math" panose="02040503050406030204" pitchFamily="18" charset="0"/>
                      </a:rPr>
                      <m:t>𝑟</m:t>
                    </m:r>
                    <m:r>
                      <a:rPr lang="en-US" b="0" i="1" smtClean="0">
                        <a:solidFill>
                          <a:schemeClr val="tx2">
                            <a:lumMod val="75000"/>
                          </a:schemeClr>
                        </a:solidFill>
                        <a:latin typeface="Cambria Math" panose="02040503050406030204" pitchFamily="18" charset="0"/>
                      </a:rPr>
                      <m:t>,</m:t>
                    </m:r>
                    <m:r>
                      <a:rPr lang="en-US" b="0" i="1" smtClean="0">
                        <a:solidFill>
                          <a:schemeClr val="tx2">
                            <a:lumMod val="75000"/>
                          </a:schemeClr>
                        </a:solidFill>
                        <a:latin typeface="Cambria Math" panose="02040503050406030204" pitchFamily="18" charset="0"/>
                      </a:rPr>
                      <m:t>𝑓</m:t>
                    </m:r>
                    <m:r>
                      <a:rPr lang="en-US" b="0" i="1" smtClean="0">
                        <a:solidFill>
                          <a:schemeClr val="tx2">
                            <a:lumMod val="75000"/>
                          </a:schemeClr>
                        </a:solidFill>
                        <a:latin typeface="Cambria Math" panose="02040503050406030204" pitchFamily="18" charset="0"/>
                      </a:rPr>
                      <m:t>−</m:t>
                    </m:r>
                    <m:r>
                      <a:rPr lang="en-US" b="0" i="1" smtClean="0">
                        <a:solidFill>
                          <a:schemeClr val="tx2">
                            <a:lumMod val="75000"/>
                          </a:schemeClr>
                        </a:solidFill>
                        <a:latin typeface="Cambria Math" panose="02040503050406030204" pitchFamily="18" charset="0"/>
                      </a:rPr>
                      <m:t>𝑠𝑢𝑝𝑝𝑜𝑟𝑡𝑒𝑑</m:t>
                    </m:r>
                    <m:r>
                      <a:rPr lang="en-US" b="0" i="1" smtClean="0">
                        <a:solidFill>
                          <a:schemeClr val="tx2">
                            <a:lumMod val="75000"/>
                          </a:schemeClr>
                        </a:solidFill>
                        <a:latin typeface="Cambria Math" panose="02040503050406030204" pitchFamily="18" charset="0"/>
                      </a:rPr>
                      <m:t> </m:t>
                    </m:r>
                  </m:oMath>
                </a14:m>
                <a:r>
                  <a:rPr lang="en-US" dirty="0"/>
                  <a:t>by set </a:t>
                </a:r>
                <a14:m>
                  <m:oMath xmlns:m="http://schemas.openxmlformats.org/officeDocument/2006/math">
                    <m:r>
                      <a:rPr lang="en-US" i="1" dirty="0">
                        <a:latin typeface="Cambria Math"/>
                      </a:rPr>
                      <m:t>𝐵</m:t>
                    </m:r>
                  </m:oMath>
                </a14:m>
                <a:r>
                  <a:rPr lang="en-US" dirty="0"/>
                  <a:t> of level </a:t>
                </a:r>
                <a14:m>
                  <m:oMath xmlns:m="http://schemas.openxmlformats.org/officeDocument/2006/math">
                    <m:r>
                      <a:rPr lang="en-US" i="1" dirty="0">
                        <a:latin typeface="Cambria Math"/>
                      </a:rPr>
                      <m:t>0</m:t>
                    </m:r>
                  </m:oMath>
                </a14:m>
                <a:r>
                  <a:rPr lang="en-US" dirty="0"/>
                  <a:t> concepts if it is reached from </a:t>
                </a:r>
                <a14:m>
                  <m:oMath xmlns:m="http://schemas.openxmlformats.org/officeDocument/2006/math">
                    <m:r>
                      <a:rPr lang="en-US" i="1" dirty="0">
                        <a:latin typeface="Cambria Math"/>
                      </a:rPr>
                      <m:t>𝐵</m:t>
                    </m:r>
                    <m:r>
                      <a:rPr lang="en-US" i="1" dirty="0">
                        <a:latin typeface="Cambria Math"/>
                      </a:rPr>
                      <m:t> </m:t>
                    </m:r>
                  </m:oMath>
                </a14:m>
                <a:r>
                  <a:rPr lang="en-US" dirty="0"/>
                  <a:t>by a recursive construction; at each step, include a concept if (number of supported children) +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oMath>
                </a14:m>
                <a:r>
                  <a:rPr lang="en-US" dirty="0"/>
                  <a:t>number of supported parents)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𝑟𝑘</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C582605-E468-4A71-976F-8A579D0B20AC}"/>
                  </a:ext>
                </a:extLst>
              </p:cNvPr>
              <p:cNvSpPr>
                <a:spLocks noGrp="1" noRot="1" noChangeAspect="1" noMove="1" noResize="1" noEditPoints="1" noAdjustHandles="1" noChangeArrowheads="1" noChangeShapeType="1" noTextEdit="1"/>
              </p:cNvSpPr>
              <p:nvPr>
                <p:ph idx="1"/>
              </p:nvPr>
            </p:nvSpPr>
            <p:spPr>
              <a:blipFill>
                <a:blip r:embed="rId3"/>
                <a:stretch>
                  <a:fillRect l="-667" t="-875" r="-1333"/>
                </a:stretch>
              </a:blipFill>
            </p:spPr>
            <p:txBody>
              <a:bodyPr/>
              <a:lstStyle/>
              <a:p>
                <a:r>
                  <a:rPr lang="en-US">
                    <a:noFill/>
                  </a:rPr>
                  <a:t> </a:t>
                </a:r>
              </a:p>
            </p:txBody>
          </p:sp>
        </mc:Fallback>
      </mc:AlternateContent>
    </p:spTree>
    <p:extLst>
      <p:ext uri="{BB962C8B-B14F-4D97-AF65-F5344CB8AC3E}">
        <p14:creationId xmlns:p14="http://schemas.microsoft.com/office/powerpoint/2010/main" val="34494508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1F9C-B896-40CE-B4F6-F73FC3A8F1B3}"/>
              </a:ext>
            </a:extLst>
          </p:cNvPr>
          <p:cNvSpPr>
            <a:spLocks noGrp="1"/>
          </p:cNvSpPr>
          <p:nvPr>
            <p:ph type="title"/>
          </p:nvPr>
        </p:nvSpPr>
        <p:spPr/>
        <p:txBody>
          <a:bodyPr/>
          <a:lstStyle/>
          <a:p>
            <a:r>
              <a:rPr lang="en-US" dirty="0"/>
              <a:t>2. Network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CBE519-306F-4F0F-A25C-1E5BE66CBA06}"/>
                  </a:ext>
                </a:extLst>
              </p:cNvPr>
              <p:cNvSpPr>
                <a:spLocks noGrp="1"/>
              </p:cNvSpPr>
              <p:nvPr>
                <p:ph idx="1"/>
              </p:nvPr>
            </p:nvSpPr>
            <p:spPr/>
            <p:txBody>
              <a:bodyPr/>
              <a:lstStyle/>
              <a:p>
                <a:r>
                  <a:rPr lang="en-US" dirty="0"/>
                  <a:t>Networks with feedback include both upward and downward edges between consecutive layers.</a:t>
                </a:r>
              </a:p>
              <a:p>
                <a:r>
                  <a:rPr lang="en-US" dirty="0"/>
                  <a:t>Neurons state components: </a:t>
                </a:r>
              </a:p>
              <a:p>
                <a:pPr lvl="1"/>
                <a14:m>
                  <m:oMath xmlns:m="http://schemas.openxmlformats.org/officeDocument/2006/math">
                    <m:r>
                      <a:rPr lang="en-US" i="1" dirty="0" smtClean="0">
                        <a:solidFill>
                          <a:schemeClr val="tx2">
                            <a:lumMod val="75000"/>
                          </a:schemeClr>
                        </a:solidFill>
                        <a:latin typeface="Cambria Math" panose="02040503050406030204" pitchFamily="18" charset="0"/>
                      </a:rPr>
                      <m:t>𝑓𝑖𝑟𝑖𝑛𝑔</m:t>
                    </m:r>
                    <m:r>
                      <a:rPr lang="en-US" i="1" dirty="0" smtClean="0">
                        <a:solidFill>
                          <a:schemeClr val="tx2">
                            <a:lumMod val="75000"/>
                          </a:schemeClr>
                        </a:solidFill>
                        <a:latin typeface="Cambria Math" panose="02040503050406030204" pitchFamily="18" charset="0"/>
                      </a:rPr>
                      <m:t>, </m:t>
                    </m:r>
                  </m:oMath>
                </a14:m>
                <a:endParaRPr lang="en-US" dirty="0">
                  <a:solidFill>
                    <a:schemeClr val="tx2">
                      <a:lumMod val="75000"/>
                    </a:schemeClr>
                  </a:solidFill>
                </a:endParaRPr>
              </a:p>
              <a:p>
                <a:pPr lvl="1"/>
                <a14:m>
                  <m:oMath xmlns:m="http://schemas.openxmlformats.org/officeDocument/2006/math">
                    <m:r>
                      <a:rPr lang="en-US" i="1" dirty="0" smtClean="0">
                        <a:solidFill>
                          <a:schemeClr val="tx2">
                            <a:lumMod val="75000"/>
                          </a:schemeClr>
                        </a:solidFill>
                        <a:latin typeface="Cambria Math" panose="02040503050406030204" pitchFamily="18" charset="0"/>
                      </a:rPr>
                      <m:t>𝑢𝑝𝑤𝑒𝑖𝑔h𝑡𝑠</m:t>
                    </m:r>
                    <m:r>
                      <a:rPr lang="en-US" i="1" dirty="0" smtClean="0">
                        <a:solidFill>
                          <a:schemeClr val="tx2">
                            <a:lumMod val="75000"/>
                          </a:schemeClr>
                        </a:solidFill>
                        <a:latin typeface="Cambria Math" panose="02040503050406030204" pitchFamily="18" charset="0"/>
                      </a:rPr>
                      <m:t>, </m:t>
                    </m:r>
                    <m:r>
                      <a:rPr lang="en-US" i="1" dirty="0" err="1" smtClean="0">
                        <a:solidFill>
                          <a:schemeClr val="tx2">
                            <a:lumMod val="75000"/>
                          </a:schemeClr>
                        </a:solidFill>
                        <a:latin typeface="Cambria Math" panose="02040503050406030204" pitchFamily="18" charset="0"/>
                      </a:rPr>
                      <m:t>𝑑𝑜𝑤𝑛𝑤𝑒𝑖𝑔h𝑡𝑠</m:t>
                    </m:r>
                    <m:r>
                      <a:rPr lang="en-US" i="1" dirty="0" smtClean="0">
                        <a:solidFill>
                          <a:schemeClr val="tx2">
                            <a:lumMod val="75000"/>
                          </a:schemeClr>
                        </a:solidFill>
                        <a:latin typeface="Cambria Math" panose="02040503050406030204" pitchFamily="18" charset="0"/>
                      </a:rPr>
                      <m:t>, </m:t>
                    </m:r>
                  </m:oMath>
                </a14:m>
                <a:r>
                  <a:rPr lang="en-US" dirty="0"/>
                  <a:t> for weights of upward and downward edges,</a:t>
                </a:r>
              </a:p>
              <a:p>
                <a:pPr lvl="1"/>
                <a14:m>
                  <m:oMath xmlns:m="http://schemas.openxmlformats.org/officeDocument/2006/math">
                    <m:r>
                      <a:rPr lang="en-US" i="1" dirty="0" smtClean="0">
                        <a:solidFill>
                          <a:schemeClr val="tx2">
                            <a:lumMod val="75000"/>
                          </a:schemeClr>
                        </a:solidFill>
                        <a:latin typeface="Cambria Math" panose="02040503050406030204" pitchFamily="18" charset="0"/>
                      </a:rPr>
                      <m:t>𝑢</m:t>
                    </m:r>
                    <m:r>
                      <a:rPr lang="en-US" i="1" dirty="0" err="1" smtClean="0">
                        <a:solidFill>
                          <a:schemeClr val="tx2">
                            <a:lumMod val="75000"/>
                          </a:schemeClr>
                        </a:solidFill>
                        <a:latin typeface="Cambria Math" panose="02040503050406030204" pitchFamily="18" charset="0"/>
                      </a:rPr>
                      <m:t>𝑝𝑔𝑎𝑔𝑒𝑑</m:t>
                    </m:r>
                    <m:r>
                      <a:rPr lang="en-US" i="1" dirty="0" smtClean="0">
                        <a:solidFill>
                          <a:schemeClr val="tx2">
                            <a:lumMod val="75000"/>
                          </a:schemeClr>
                        </a:solidFill>
                        <a:latin typeface="Cambria Math" panose="02040503050406030204" pitchFamily="18" charset="0"/>
                      </a:rPr>
                      <m:t>,</m:t>
                    </m:r>
                    <m:r>
                      <a:rPr lang="en-US" i="1" dirty="0">
                        <a:solidFill>
                          <a:schemeClr val="tx2">
                            <a:lumMod val="75000"/>
                          </a:schemeClr>
                        </a:solidFill>
                        <a:latin typeface="Cambria Math" panose="02040503050406030204" pitchFamily="18" charset="0"/>
                      </a:rPr>
                      <m:t> </m:t>
                    </m:r>
                    <m:r>
                      <a:rPr lang="en-US" i="1" dirty="0" err="1" smtClean="0">
                        <a:solidFill>
                          <a:schemeClr val="tx2">
                            <a:lumMod val="75000"/>
                          </a:schemeClr>
                        </a:solidFill>
                        <a:latin typeface="Cambria Math" panose="02040503050406030204" pitchFamily="18" charset="0"/>
                      </a:rPr>
                      <m:t>𝑑𝑜𝑤𝑛𝑔𝑎𝑔𝑒</m:t>
                    </m:r>
                    <m:r>
                      <a:rPr lang="en-US" i="1" dirty="0" err="1">
                        <a:solidFill>
                          <a:schemeClr val="tx2">
                            <a:lumMod val="75000"/>
                          </a:schemeClr>
                        </a:solidFill>
                        <a:latin typeface="Cambria Math" panose="02040503050406030204" pitchFamily="18" charset="0"/>
                      </a:rPr>
                      <m:t>𝑑</m:t>
                    </m:r>
                    <m:r>
                      <a:rPr lang="en-US" b="0" i="1" dirty="0" smtClean="0">
                        <a:solidFill>
                          <a:schemeClr val="tx2">
                            <a:lumMod val="75000"/>
                          </a:schemeClr>
                        </a:solidFill>
                        <a:latin typeface="Cambria Math" panose="02040503050406030204" pitchFamily="18" charset="0"/>
                      </a:rPr>
                      <m:t>,</m:t>
                    </m:r>
                  </m:oMath>
                </a14:m>
                <a:r>
                  <a:rPr lang="en-US" dirty="0">
                    <a:solidFill>
                      <a:schemeClr val="tx2">
                        <a:lumMod val="75000"/>
                      </a:schemeClr>
                    </a:solidFill>
                  </a:rPr>
                  <a:t> </a:t>
                </a:r>
                <a:r>
                  <a:rPr lang="en-US" dirty="0"/>
                  <a:t>saying whether the neuron is engaged for learning upward and downward edge weights.</a:t>
                </a:r>
              </a:p>
              <a:p>
                <a:r>
                  <a:rPr lang="en-US" dirty="0"/>
                  <a:t>Neuron activation is determined by sum of upward and downward potentials.</a:t>
                </a:r>
              </a:p>
              <a:p>
                <a:r>
                  <a:rPr lang="en-US" dirty="0" err="1"/>
                  <a:t>Oja’s</a:t>
                </a:r>
                <a:r>
                  <a:rPr lang="en-US" dirty="0"/>
                  <a:t> rule for upward edge weights, something else for the downward weights.</a:t>
                </a:r>
              </a:p>
            </p:txBody>
          </p:sp>
        </mc:Choice>
        <mc:Fallback xmlns="">
          <p:sp>
            <p:nvSpPr>
              <p:cNvPr id="3" name="Content Placeholder 2">
                <a:extLst>
                  <a:ext uri="{FF2B5EF4-FFF2-40B4-BE49-F238E27FC236}">
                    <a16:creationId xmlns:a16="http://schemas.microsoft.com/office/drawing/2014/main" id="{B0CBE519-306F-4F0F-A25C-1E5BE66CBA06}"/>
                  </a:ext>
                </a:extLst>
              </p:cNvPr>
              <p:cNvSpPr>
                <a:spLocks noGrp="1" noRot="1" noChangeAspect="1" noMove="1" noResize="1" noEditPoints="1" noAdjustHandles="1" noChangeArrowheads="1" noChangeShapeType="1" noTextEdit="1"/>
              </p:cNvSpPr>
              <p:nvPr>
                <p:ph idx="1"/>
              </p:nvPr>
            </p:nvSpPr>
            <p:spPr>
              <a:blipFill>
                <a:blip r:embed="rId2"/>
                <a:stretch>
                  <a:fillRect l="-667" t="-875" r="-2074"/>
                </a:stretch>
              </a:blipFill>
            </p:spPr>
            <p:txBody>
              <a:bodyPr/>
              <a:lstStyle/>
              <a:p>
                <a:r>
                  <a:rPr lang="en-US">
                    <a:noFill/>
                  </a:rPr>
                  <a:t> </a:t>
                </a:r>
              </a:p>
            </p:txBody>
          </p:sp>
        </mc:Fallback>
      </mc:AlternateContent>
    </p:spTree>
    <p:extLst>
      <p:ext uri="{BB962C8B-B14F-4D97-AF65-F5344CB8AC3E}">
        <p14:creationId xmlns:p14="http://schemas.microsoft.com/office/powerpoint/2010/main" val="3383956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B6F8-AE74-46A7-BB46-FC4A90B449EF}"/>
              </a:ext>
            </a:extLst>
          </p:cNvPr>
          <p:cNvSpPr>
            <a:spLocks noGrp="1"/>
          </p:cNvSpPr>
          <p:nvPr>
            <p:ph type="title"/>
          </p:nvPr>
        </p:nvSpPr>
        <p:spPr/>
        <p:txBody>
          <a:bodyPr/>
          <a:lstStyle/>
          <a:p>
            <a:r>
              <a:rPr lang="en-US" dirty="0"/>
              <a:t>3. Problem 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86E378-88BF-4A87-98E6-049A099B5244}"/>
                  </a:ext>
                </a:extLst>
              </p:cNvPr>
              <p:cNvSpPr>
                <a:spLocks noGrp="1"/>
              </p:cNvSpPr>
              <p:nvPr>
                <p:ph idx="1"/>
              </p:nvPr>
            </p:nvSpPr>
            <p:spPr/>
            <p:txBody>
              <a:bodyPr>
                <a:normAutofit/>
              </a:bodyPr>
              <a:lstStyle/>
              <a:p>
                <a14:m>
                  <m:oMath xmlns:m="http://schemas.openxmlformats.org/officeDocument/2006/math">
                    <m:d>
                      <m:dPr>
                        <m:ctrlPr>
                          <a:rPr lang="en-US" b="0" i="1" smtClean="0">
                            <a:solidFill>
                              <a:schemeClr val="tx2">
                                <a:lumMod val="75000"/>
                              </a:schemeClr>
                            </a:solidFill>
                            <a:latin typeface="Cambria Math" panose="02040503050406030204" pitchFamily="18" charset="0"/>
                          </a:rPr>
                        </m:ctrlPr>
                      </m:dPr>
                      <m:e>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𝑟</m:t>
                            </m:r>
                          </m:e>
                          <m:sub>
                            <m:r>
                              <a:rPr lang="en-US" b="0" i="1" smtClean="0">
                                <a:solidFill>
                                  <a:schemeClr val="tx2">
                                    <a:lumMod val="75000"/>
                                  </a:schemeClr>
                                </a:solidFill>
                                <a:latin typeface="Cambria Math" panose="02040503050406030204" pitchFamily="18" charset="0"/>
                              </a:rPr>
                              <m:t>1</m:t>
                            </m:r>
                          </m:sub>
                        </m:sSub>
                        <m:r>
                          <a:rPr lang="en-US" b="0" i="1" smtClean="0">
                            <a:solidFill>
                              <a:schemeClr val="tx2">
                                <a:lumMod val="75000"/>
                              </a:schemeClr>
                            </a:solidFill>
                            <a:latin typeface="Cambria Math" panose="02040503050406030204" pitchFamily="18" charset="0"/>
                          </a:rPr>
                          <m:t>,</m:t>
                        </m:r>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𝑟</m:t>
                            </m:r>
                          </m:e>
                          <m:sub>
                            <m:r>
                              <a:rPr lang="en-US" b="0" i="1" smtClean="0">
                                <a:solidFill>
                                  <a:schemeClr val="tx2">
                                    <a:lumMod val="75000"/>
                                  </a:schemeClr>
                                </a:solidFill>
                                <a:latin typeface="Cambria Math" panose="02040503050406030204" pitchFamily="18" charset="0"/>
                              </a:rPr>
                              <m:t>2</m:t>
                            </m:r>
                          </m:sub>
                        </m:sSub>
                        <m:r>
                          <a:rPr lang="en-US" b="0" i="1" smtClean="0">
                            <a:solidFill>
                              <a:schemeClr val="tx2">
                                <a:lumMod val="75000"/>
                              </a:schemeClr>
                            </a:solidFill>
                            <a:latin typeface="Cambria Math" panose="02040503050406030204" pitchFamily="18" charset="0"/>
                          </a:rPr>
                          <m:t>,</m:t>
                        </m:r>
                        <m:r>
                          <a:rPr lang="en-US" b="0" i="1" smtClean="0">
                            <a:solidFill>
                              <a:schemeClr val="tx2">
                                <a:lumMod val="75000"/>
                              </a:schemeClr>
                            </a:solidFill>
                            <a:latin typeface="Cambria Math" panose="02040503050406030204" pitchFamily="18" charset="0"/>
                          </a:rPr>
                          <m:t>𝑓</m:t>
                        </m:r>
                      </m:e>
                    </m:d>
                    <m:r>
                      <a:rPr lang="en-US" b="0" i="1" smtClean="0">
                        <a:solidFill>
                          <a:schemeClr val="tx2">
                            <a:lumMod val="75000"/>
                          </a:schemeClr>
                        </a:solidFill>
                        <a:latin typeface="Cambria Math" panose="02040503050406030204" pitchFamily="18" charset="0"/>
                      </a:rPr>
                      <m:t>− </m:t>
                    </m:r>
                  </m:oMath>
                </a14:m>
                <a:r>
                  <a:rPr lang="en-US" dirty="0">
                    <a:solidFill>
                      <a:schemeClr val="tx2">
                        <a:lumMod val="75000"/>
                      </a:schemeClr>
                    </a:solidFill>
                  </a:rPr>
                  <a:t>recognition:</a:t>
                </a:r>
              </a:p>
              <a:p>
                <a:r>
                  <a:rPr lang="en-US" dirty="0"/>
                  <a:t>Concepts all have representing neurons.</a:t>
                </a:r>
              </a:p>
              <a:p>
                <a:r>
                  <a:rPr lang="en-US" dirty="0"/>
                  <a:t>When set </a:t>
                </a:r>
                <a14:m>
                  <m:oMath xmlns:m="http://schemas.openxmlformats.org/officeDocument/2006/math">
                    <m:r>
                      <a:rPr lang="en-US" i="1" dirty="0" smtClean="0">
                        <a:latin typeface="Cambria Math" panose="02040503050406030204" pitchFamily="18" charset="0"/>
                      </a:rPr>
                      <m:t>𝐵</m:t>
                    </m:r>
                    <m:r>
                      <a:rPr lang="en-US" i="1" dirty="0" smtClean="0">
                        <a:latin typeface="Cambria Math" panose="02040503050406030204" pitchFamily="18" charset="0"/>
                      </a:rPr>
                      <m:t> </m:t>
                    </m:r>
                  </m:oMath>
                </a14:m>
                <a:r>
                  <a:rPr lang="en-US" dirty="0"/>
                  <a:t>of level </a:t>
                </a:r>
                <a14:m>
                  <m:oMath xmlns:m="http://schemas.openxmlformats.org/officeDocument/2006/math">
                    <m:r>
                      <a:rPr lang="en-US" i="1" dirty="0" smtClean="0">
                        <a:latin typeface="Cambria Math" panose="02040503050406030204" pitchFamily="18" charset="0"/>
                      </a:rPr>
                      <m:t>0</m:t>
                    </m:r>
                  </m:oMath>
                </a14:m>
                <a:r>
                  <a:rPr lang="en-US" dirty="0"/>
                  <a:t> concepts is presented:</a:t>
                </a:r>
              </a:p>
              <a:p>
                <a:pPr lvl="1"/>
                <a:r>
                  <a:rPr lang="en-US" sz="2200" dirty="0"/>
                  <a:t>The representing neuron for every concept that is </a:t>
                </a:r>
                <a14:m>
                  <m:oMath xmlns:m="http://schemas.openxmlformats.org/officeDocument/2006/math">
                    <m:sSub>
                      <m:sSubPr>
                        <m:ctrlPr>
                          <a:rPr lang="en-US" sz="2200" b="0" i="1" smtClean="0">
                            <a:solidFill>
                              <a:schemeClr val="tx2">
                                <a:lumMod val="75000"/>
                              </a:schemeClr>
                            </a:solidFill>
                            <a:latin typeface="Cambria Math" panose="02040503050406030204" pitchFamily="18" charset="0"/>
                          </a:rPr>
                        </m:ctrlPr>
                      </m:sSubPr>
                      <m:e>
                        <m:r>
                          <a:rPr lang="en-US" sz="2200" b="0" i="1" smtClean="0">
                            <a:solidFill>
                              <a:schemeClr val="tx2">
                                <a:lumMod val="75000"/>
                              </a:schemeClr>
                            </a:solidFill>
                            <a:latin typeface="Cambria Math" panose="02040503050406030204" pitchFamily="18" charset="0"/>
                          </a:rPr>
                          <m:t>𝑟</m:t>
                        </m:r>
                      </m:e>
                      <m:sub>
                        <m:r>
                          <a:rPr lang="en-US" sz="2200" b="0" i="1" smtClean="0">
                            <a:solidFill>
                              <a:schemeClr val="tx2">
                                <a:lumMod val="75000"/>
                              </a:schemeClr>
                            </a:solidFill>
                            <a:latin typeface="Cambria Math" panose="02040503050406030204" pitchFamily="18" charset="0"/>
                          </a:rPr>
                          <m:t>2</m:t>
                        </m:r>
                      </m:sub>
                    </m:sSub>
                    <m:r>
                      <a:rPr lang="en-US" sz="2200" b="0" i="1" smtClean="0">
                        <a:solidFill>
                          <a:schemeClr val="tx2">
                            <a:lumMod val="75000"/>
                          </a:schemeClr>
                        </a:solidFill>
                        <a:latin typeface="Cambria Math" panose="02040503050406030204" pitchFamily="18" charset="0"/>
                      </a:rPr>
                      <m:t>,</m:t>
                    </m:r>
                    <m:r>
                      <a:rPr lang="en-US" sz="2200" b="0" i="1" smtClean="0">
                        <a:solidFill>
                          <a:schemeClr val="tx2">
                            <a:lumMod val="75000"/>
                          </a:schemeClr>
                        </a:solidFill>
                        <a:latin typeface="Cambria Math" panose="02040503050406030204" pitchFamily="18" charset="0"/>
                      </a:rPr>
                      <m:t>𝑓</m:t>
                    </m:r>
                    <m:r>
                      <a:rPr lang="en-US" sz="2200" b="0" i="1" smtClean="0">
                        <a:solidFill>
                          <a:schemeClr val="tx2">
                            <a:lumMod val="75000"/>
                          </a:schemeClr>
                        </a:solidFill>
                        <a:latin typeface="Cambria Math" panose="02040503050406030204" pitchFamily="18" charset="0"/>
                      </a:rPr>
                      <m:t>−</m:t>
                    </m:r>
                    <m:r>
                      <a:rPr lang="en-US" sz="2200" b="0" i="1" smtClean="0">
                        <a:solidFill>
                          <a:schemeClr val="tx2">
                            <a:lumMod val="75000"/>
                          </a:schemeClr>
                        </a:solidFill>
                        <a:latin typeface="Cambria Math" panose="02040503050406030204" pitchFamily="18" charset="0"/>
                      </a:rPr>
                      <m:t>𝑠𝑢𝑝𝑝𝑜𝑟𝑡𝑒𝑑</m:t>
                    </m:r>
                    <m:r>
                      <a:rPr lang="en-US" sz="2200" b="0" i="1" smtClean="0">
                        <a:solidFill>
                          <a:schemeClr val="tx2">
                            <a:lumMod val="75000"/>
                          </a:schemeClr>
                        </a:solidFill>
                        <a:latin typeface="Cambria Math" panose="02040503050406030204" pitchFamily="18" charset="0"/>
                      </a:rPr>
                      <m:t> </m:t>
                    </m:r>
                  </m:oMath>
                </a14:m>
                <a:r>
                  <a:rPr lang="en-US" sz="2200" dirty="0"/>
                  <a:t>by </a:t>
                </a:r>
                <a14:m>
                  <m:oMath xmlns:m="http://schemas.openxmlformats.org/officeDocument/2006/math">
                    <m:r>
                      <a:rPr lang="en-US" sz="2200" i="1" dirty="0">
                        <a:latin typeface="Cambria Math"/>
                      </a:rPr>
                      <m:t>𝐵</m:t>
                    </m:r>
                  </m:oMath>
                </a14:m>
                <a:r>
                  <a:rPr lang="en-US" sz="2200" dirty="0"/>
                  <a:t> should eventually fire.</a:t>
                </a:r>
              </a:p>
              <a:p>
                <a:pPr lvl="1"/>
                <a:r>
                  <a:rPr lang="en-US" sz="2200" dirty="0"/>
                  <a:t>The representing neuron for every concept that is not </a:t>
                </a:r>
                <a14:m>
                  <m:oMath xmlns:m="http://schemas.openxmlformats.org/officeDocument/2006/math">
                    <m:sSub>
                      <m:sSubPr>
                        <m:ctrlPr>
                          <a:rPr lang="en-US" sz="2200" b="0" i="1" smtClean="0">
                            <a:solidFill>
                              <a:schemeClr val="tx2">
                                <a:lumMod val="75000"/>
                              </a:schemeClr>
                            </a:solidFill>
                            <a:latin typeface="Cambria Math" panose="02040503050406030204" pitchFamily="18" charset="0"/>
                          </a:rPr>
                        </m:ctrlPr>
                      </m:sSubPr>
                      <m:e>
                        <m:r>
                          <a:rPr lang="en-US" sz="2200" b="0" i="1" smtClean="0">
                            <a:solidFill>
                              <a:schemeClr val="tx2">
                                <a:lumMod val="75000"/>
                              </a:schemeClr>
                            </a:solidFill>
                            <a:latin typeface="Cambria Math" panose="02040503050406030204" pitchFamily="18" charset="0"/>
                          </a:rPr>
                          <m:t>𝑟</m:t>
                        </m:r>
                      </m:e>
                      <m:sub>
                        <m:r>
                          <a:rPr lang="en-US" sz="2200" b="0" i="1" smtClean="0">
                            <a:solidFill>
                              <a:schemeClr val="tx2">
                                <a:lumMod val="75000"/>
                              </a:schemeClr>
                            </a:solidFill>
                            <a:latin typeface="Cambria Math" panose="02040503050406030204" pitchFamily="18" charset="0"/>
                          </a:rPr>
                          <m:t>1</m:t>
                        </m:r>
                      </m:sub>
                    </m:sSub>
                    <m:r>
                      <a:rPr lang="en-US" sz="2200" b="0" i="1" smtClean="0">
                        <a:solidFill>
                          <a:schemeClr val="tx2">
                            <a:lumMod val="75000"/>
                          </a:schemeClr>
                        </a:solidFill>
                        <a:latin typeface="Cambria Math" panose="02040503050406030204" pitchFamily="18" charset="0"/>
                      </a:rPr>
                      <m:t>,</m:t>
                    </m:r>
                    <m:r>
                      <a:rPr lang="en-US" sz="2200" b="0" i="1" smtClean="0">
                        <a:solidFill>
                          <a:schemeClr val="tx2">
                            <a:lumMod val="75000"/>
                          </a:schemeClr>
                        </a:solidFill>
                        <a:latin typeface="Cambria Math" panose="02040503050406030204" pitchFamily="18" charset="0"/>
                      </a:rPr>
                      <m:t>𝑓</m:t>
                    </m:r>
                    <m:r>
                      <a:rPr lang="en-US" sz="2200" b="0" i="1" smtClean="0">
                        <a:solidFill>
                          <a:schemeClr val="tx2">
                            <a:lumMod val="75000"/>
                          </a:schemeClr>
                        </a:solidFill>
                        <a:latin typeface="Cambria Math" panose="02040503050406030204" pitchFamily="18" charset="0"/>
                      </a:rPr>
                      <m:t>−</m:t>
                    </m:r>
                    <m:r>
                      <a:rPr lang="en-US" sz="2200" b="0" i="1" smtClean="0">
                        <a:solidFill>
                          <a:schemeClr val="tx2">
                            <a:lumMod val="75000"/>
                          </a:schemeClr>
                        </a:solidFill>
                        <a:latin typeface="Cambria Math" panose="02040503050406030204" pitchFamily="18" charset="0"/>
                      </a:rPr>
                      <m:t>𝑠𝑢𝑝𝑝𝑜𝑟𝑡𝑒𝑑</m:t>
                    </m:r>
                    <m:r>
                      <a:rPr lang="en-US" sz="2200" b="0" i="1" smtClean="0">
                        <a:solidFill>
                          <a:schemeClr val="tx2">
                            <a:lumMod val="75000"/>
                          </a:schemeClr>
                        </a:solidFill>
                        <a:latin typeface="Cambria Math" panose="02040503050406030204" pitchFamily="18" charset="0"/>
                      </a:rPr>
                      <m:t> </m:t>
                    </m:r>
                  </m:oMath>
                </a14:m>
                <a:r>
                  <a:rPr lang="en-US" sz="2200" dirty="0"/>
                  <a:t>by </a:t>
                </a:r>
                <a14:m>
                  <m:oMath xmlns:m="http://schemas.openxmlformats.org/officeDocument/2006/math">
                    <m:r>
                      <a:rPr lang="en-US" sz="2200" i="1" dirty="0">
                        <a:latin typeface="Cambria Math"/>
                      </a:rPr>
                      <m:t>𝐵</m:t>
                    </m:r>
                    <m:r>
                      <a:rPr lang="en-US" sz="2200" i="1" dirty="0">
                        <a:latin typeface="Cambria Math"/>
                      </a:rPr>
                      <m:t> </m:t>
                    </m:r>
                  </m:oMath>
                </a14:m>
                <a:r>
                  <a:rPr lang="en-US" sz="2200" dirty="0"/>
                  <a:t>should never fire.</a:t>
                </a:r>
              </a:p>
              <a:p>
                <a:r>
                  <a:rPr lang="en-US" dirty="0">
                    <a:solidFill>
                      <a:schemeClr val="tx2">
                        <a:lumMod val="75000"/>
                      </a:schemeClr>
                    </a:solidFill>
                  </a:rPr>
                  <a:t>Timing:  </a:t>
                </a:r>
                <a:r>
                  <a:rPr lang="en-US" dirty="0"/>
                  <a:t>In feed-forward networks, the time corresponds simply to the layer number.  In networks with feedback, the timing is more complicated.</a:t>
                </a:r>
              </a:p>
              <a:p>
                <a:r>
                  <a:rPr lang="en-US" dirty="0">
                    <a:solidFill>
                      <a:schemeClr val="tx2">
                        <a:lumMod val="75000"/>
                      </a:schemeClr>
                    </a:solidFill>
                  </a:rPr>
                  <a:t>Learning:  </a:t>
                </a:r>
                <a:r>
                  <a:rPr lang="en-US" dirty="0"/>
                  <a:t>As before, must learn a structure that supports recognition.</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2B86E378-88BF-4A87-98E6-049A099B5244}"/>
                  </a:ext>
                </a:extLst>
              </p:cNvPr>
              <p:cNvSpPr>
                <a:spLocks noGrp="1" noRot="1" noChangeAspect="1" noMove="1" noResize="1" noEditPoints="1" noAdjustHandles="1" noChangeArrowheads="1" noChangeShapeType="1" noTextEdit="1"/>
              </p:cNvSpPr>
              <p:nvPr>
                <p:ph idx="1"/>
              </p:nvPr>
            </p:nvSpPr>
            <p:spPr>
              <a:blipFill>
                <a:blip r:embed="rId3"/>
                <a:stretch>
                  <a:fillRect l="-667" t="-875" r="-74" b="-1000"/>
                </a:stretch>
              </a:blipFill>
            </p:spPr>
            <p:txBody>
              <a:bodyPr/>
              <a:lstStyle/>
              <a:p>
                <a:r>
                  <a:rPr lang="en-US">
                    <a:noFill/>
                  </a:rPr>
                  <a:t> </a:t>
                </a:r>
              </a:p>
            </p:txBody>
          </p:sp>
        </mc:Fallback>
      </mc:AlternateContent>
    </p:spTree>
    <p:extLst>
      <p:ext uri="{BB962C8B-B14F-4D97-AF65-F5344CB8AC3E}">
        <p14:creationId xmlns:p14="http://schemas.microsoft.com/office/powerpoint/2010/main" val="3469468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F30A-4F02-4E24-A7F4-90F72F988A91}"/>
              </a:ext>
            </a:extLst>
          </p:cNvPr>
          <p:cNvSpPr>
            <a:spLocks noGrp="1"/>
          </p:cNvSpPr>
          <p:nvPr>
            <p:ph type="title"/>
          </p:nvPr>
        </p:nvSpPr>
        <p:spPr>
          <a:xfrm>
            <a:off x="457200" y="533400"/>
            <a:ext cx="8229600" cy="1295400"/>
          </a:xfrm>
        </p:spPr>
        <p:txBody>
          <a:bodyPr>
            <a:noAutofit/>
          </a:bodyPr>
          <a:lstStyle/>
          <a:p>
            <a:r>
              <a:rPr lang="en-US" dirty="0"/>
              <a:t>4. Recognition Algorithms for Feed-Forward Networks</a:t>
            </a:r>
          </a:p>
        </p:txBody>
      </p:sp>
      <p:sp>
        <p:nvSpPr>
          <p:cNvPr id="3" name="Content Placeholder 2">
            <a:extLst>
              <a:ext uri="{FF2B5EF4-FFF2-40B4-BE49-F238E27FC236}">
                <a16:creationId xmlns:a16="http://schemas.microsoft.com/office/drawing/2014/main" id="{3F34E741-730A-456C-B86F-6E18697987DB}"/>
              </a:ext>
            </a:extLst>
          </p:cNvPr>
          <p:cNvSpPr>
            <a:spLocks noGrp="1"/>
          </p:cNvSpPr>
          <p:nvPr>
            <p:ph idx="1"/>
          </p:nvPr>
        </p:nvSpPr>
        <p:spPr>
          <a:xfrm>
            <a:off x="457200" y="2057400"/>
            <a:ext cx="8229600" cy="4419600"/>
          </a:xfrm>
        </p:spPr>
        <p:txBody>
          <a:bodyPr/>
          <a:lstStyle/>
          <a:p>
            <a:r>
              <a:rPr lang="en-US" dirty="0"/>
              <a:t>Redo, extend recognition results from previous paper.</a:t>
            </a:r>
          </a:p>
          <a:p>
            <a:r>
              <a:rPr lang="en-US" dirty="0"/>
              <a:t>New proofs, with more precise characterizations.</a:t>
            </a:r>
          </a:p>
          <a:p>
            <a:r>
              <a:rPr lang="en-US" dirty="0"/>
              <a:t>Overlap doesn’t  complicate matters much, provided that the amount of overlap is sufficiently small.</a:t>
            </a:r>
          </a:p>
          <a:p>
            <a:r>
              <a:rPr lang="en-US" dirty="0"/>
              <a:t>Extend results to allow approximate weights, within some bounds, and scaling of weights and thresholds.</a:t>
            </a:r>
          </a:p>
        </p:txBody>
      </p:sp>
    </p:spTree>
    <p:extLst>
      <p:ext uri="{BB962C8B-B14F-4D97-AF65-F5344CB8AC3E}">
        <p14:creationId xmlns:p14="http://schemas.microsoft.com/office/powerpoint/2010/main" val="42749081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BEEA-A379-4B76-9E52-96B2B05DB9C8}"/>
              </a:ext>
            </a:extLst>
          </p:cNvPr>
          <p:cNvSpPr>
            <a:spLocks noGrp="1"/>
          </p:cNvSpPr>
          <p:nvPr>
            <p:ph type="title"/>
          </p:nvPr>
        </p:nvSpPr>
        <p:spPr>
          <a:xfrm>
            <a:off x="457200" y="533400"/>
            <a:ext cx="8229600" cy="1524000"/>
          </a:xfrm>
        </p:spPr>
        <p:txBody>
          <a:bodyPr>
            <a:normAutofit/>
          </a:bodyPr>
          <a:lstStyle/>
          <a:p>
            <a:r>
              <a:rPr lang="en-US" dirty="0"/>
              <a:t>5. Recognition Algorithms for Networks with Feedback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AD0F-B2A5-4AF3-A02D-7F3D493015D3}"/>
                  </a:ext>
                </a:extLst>
              </p:cNvPr>
              <p:cNvSpPr>
                <a:spLocks noGrp="1"/>
              </p:cNvSpPr>
              <p:nvPr>
                <p:ph idx="1"/>
              </p:nvPr>
            </p:nvSpPr>
            <p:spPr>
              <a:xfrm>
                <a:off x="457200" y="2286000"/>
                <a:ext cx="8229600" cy="4191000"/>
              </a:xfrm>
            </p:spPr>
            <p:txBody>
              <a:bodyPr/>
              <a:lstStyle/>
              <a:p>
                <a:r>
                  <a:rPr lang="en-US" dirty="0"/>
                  <a:t>Now things get more interesting.</a:t>
                </a:r>
              </a:p>
              <a:p>
                <a:r>
                  <a:rPr lang="en-US" dirty="0"/>
                  <a:t>Simple network that embeds the structure </a:t>
                </a:r>
                <a14:m>
                  <m:oMath xmlns:m="http://schemas.openxmlformats.org/officeDocument/2006/math">
                    <m:d>
                      <m:dPr>
                        <m:ctrlPr>
                          <a:rPr lang="en-US" b="0" i="1" smtClean="0">
                            <a:solidFill>
                              <a:schemeClr val="tx2">
                                <a:lumMod val="75000"/>
                              </a:schemeClr>
                            </a:solidFill>
                            <a:latin typeface="Cambria Math" panose="02040503050406030204" pitchFamily="18" charset="0"/>
                          </a:rPr>
                        </m:ctrlPr>
                      </m:dPr>
                      <m:e>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𝑟</m:t>
                            </m:r>
                          </m:e>
                          <m:sub>
                            <m:r>
                              <a:rPr lang="en-US" b="0" i="1" smtClean="0">
                                <a:solidFill>
                                  <a:schemeClr val="tx2">
                                    <a:lumMod val="75000"/>
                                  </a:schemeClr>
                                </a:solidFill>
                                <a:latin typeface="Cambria Math" panose="02040503050406030204" pitchFamily="18" charset="0"/>
                              </a:rPr>
                              <m:t>1</m:t>
                            </m:r>
                          </m:sub>
                        </m:sSub>
                        <m:r>
                          <a:rPr lang="en-US" b="0" i="1" smtClean="0">
                            <a:solidFill>
                              <a:schemeClr val="tx2">
                                <a:lumMod val="75000"/>
                              </a:schemeClr>
                            </a:solidFill>
                            <a:latin typeface="Cambria Math" panose="02040503050406030204" pitchFamily="18" charset="0"/>
                          </a:rPr>
                          <m:t>,</m:t>
                        </m:r>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𝑟</m:t>
                            </m:r>
                          </m:e>
                          <m:sub>
                            <m:r>
                              <a:rPr lang="en-US" b="0" i="1" smtClean="0">
                                <a:solidFill>
                                  <a:schemeClr val="tx2">
                                    <a:lumMod val="75000"/>
                                  </a:schemeClr>
                                </a:solidFill>
                                <a:latin typeface="Cambria Math" panose="02040503050406030204" pitchFamily="18" charset="0"/>
                              </a:rPr>
                              <m:t>2</m:t>
                            </m:r>
                          </m:sub>
                        </m:sSub>
                        <m:r>
                          <a:rPr lang="en-US" b="0" i="1" smtClean="0">
                            <a:solidFill>
                              <a:schemeClr val="tx2">
                                <a:lumMod val="75000"/>
                              </a:schemeClr>
                            </a:solidFill>
                            <a:latin typeface="Cambria Math" panose="02040503050406030204" pitchFamily="18" charset="0"/>
                          </a:rPr>
                          <m:t>,</m:t>
                        </m:r>
                        <m:r>
                          <a:rPr lang="en-US" b="0" i="1" smtClean="0">
                            <a:solidFill>
                              <a:schemeClr val="tx2">
                                <a:lumMod val="75000"/>
                              </a:schemeClr>
                            </a:solidFill>
                            <a:latin typeface="Cambria Math" panose="02040503050406030204" pitchFamily="18" charset="0"/>
                          </a:rPr>
                          <m:t>𝑓</m:t>
                        </m:r>
                      </m:e>
                    </m:d>
                    <m:r>
                      <a:rPr lang="en-US" b="0" i="1" smtClean="0">
                        <a:solidFill>
                          <a:schemeClr val="tx2">
                            <a:lumMod val="75000"/>
                          </a:schemeClr>
                        </a:solidFill>
                        <a:latin typeface="Cambria Math" panose="02040503050406030204" pitchFamily="18" charset="0"/>
                      </a:rPr>
                      <m:t>− </m:t>
                    </m:r>
                  </m:oMath>
                </a14:m>
                <a:r>
                  <a:rPr lang="en-US" dirty="0">
                    <a:solidFill>
                      <a:schemeClr val="tx2">
                        <a:lumMod val="75000"/>
                      </a:schemeClr>
                    </a:solidFill>
                  </a:rPr>
                  <a:t>recognizes </a:t>
                </a:r>
                <a:r>
                  <a:rPr lang="en-US" dirty="0"/>
                  <a:t>it.</a:t>
                </a:r>
              </a:p>
              <a:p>
                <a:r>
                  <a:rPr lang="en-US" dirty="0"/>
                  <a:t>But now the time bound isn’t simple, for concept hierarchies with overlap.</a:t>
                </a:r>
              </a:p>
              <a:p>
                <a:r>
                  <a:rPr lang="en-US" dirty="0"/>
                  <a:t>Upper bound is exponential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e>
                      <m:sub>
                        <m:r>
                          <a:rPr lang="en-US" b="0" i="1" smtClean="0">
                            <a:latin typeface="Cambria Math"/>
                          </a:rPr>
                          <m:t>𝑚𝑎𝑥</m:t>
                        </m:r>
                      </m:sub>
                    </m:sSub>
                    <m:r>
                      <a:rPr lang="en-US" b="0" i="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3377AD0F-B2A5-4AF3-A02D-7F3D493015D3}"/>
                  </a:ext>
                </a:extLst>
              </p:cNvPr>
              <p:cNvSpPr>
                <a:spLocks noGrp="1" noRot="1" noChangeAspect="1" noMove="1" noResize="1" noEditPoints="1" noAdjustHandles="1" noChangeArrowheads="1" noChangeShapeType="1" noTextEdit="1"/>
              </p:cNvSpPr>
              <p:nvPr>
                <p:ph idx="1"/>
              </p:nvPr>
            </p:nvSpPr>
            <p:spPr>
              <a:xfrm>
                <a:off x="457200" y="2286000"/>
                <a:ext cx="8229600" cy="4191000"/>
              </a:xfrm>
              <a:blipFill>
                <a:blip r:embed="rId2"/>
                <a:stretch>
                  <a:fillRect l="-667" t="-1017"/>
                </a:stretch>
              </a:blipFill>
            </p:spPr>
            <p:txBody>
              <a:bodyPr/>
              <a:lstStyle/>
              <a:p>
                <a:r>
                  <a:rPr lang="en-US">
                    <a:noFill/>
                  </a:rPr>
                  <a:t> </a:t>
                </a:r>
              </a:p>
            </p:txBody>
          </p:sp>
        </mc:Fallback>
      </mc:AlternateContent>
    </p:spTree>
    <p:extLst>
      <p:ext uri="{BB962C8B-B14F-4D97-AF65-F5344CB8AC3E}">
        <p14:creationId xmlns:p14="http://schemas.microsoft.com/office/powerpoint/2010/main" val="5664555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B97A-D925-4182-A5C0-6B761910505F}"/>
              </a:ext>
            </a:extLst>
          </p:cNvPr>
          <p:cNvSpPr>
            <a:spLocks noGrp="1"/>
          </p:cNvSpPr>
          <p:nvPr>
            <p:ph type="title"/>
          </p:nvPr>
        </p:nvSpPr>
        <p:spPr>
          <a:xfrm>
            <a:off x="457200" y="533400"/>
            <a:ext cx="8229600" cy="1671066"/>
          </a:xfrm>
        </p:spPr>
        <p:txBody>
          <a:bodyPr>
            <a:normAutofit/>
          </a:bodyPr>
          <a:lstStyle/>
          <a:p>
            <a:r>
              <a:rPr lang="en-US" dirty="0"/>
              <a:t>Example:  Exponential time upper bound for recognition</a:t>
            </a:r>
          </a:p>
        </p:txBody>
      </p:sp>
      <p:sp>
        <p:nvSpPr>
          <p:cNvPr id="3" name="Content Placeholder 2">
            <a:extLst>
              <a:ext uri="{FF2B5EF4-FFF2-40B4-BE49-F238E27FC236}">
                <a16:creationId xmlns:a16="http://schemas.microsoft.com/office/drawing/2014/main" id="{BC90D25E-3583-4219-8F04-D5FCC42229E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Extend results to approximate weights and scaling.</a:t>
            </a:r>
          </a:p>
        </p:txBody>
      </p:sp>
      <p:grpSp>
        <p:nvGrpSpPr>
          <p:cNvPr id="200" name="Group 199">
            <a:extLst>
              <a:ext uri="{FF2B5EF4-FFF2-40B4-BE49-F238E27FC236}">
                <a16:creationId xmlns:a16="http://schemas.microsoft.com/office/drawing/2014/main" id="{1635D577-CB4A-452B-AAD2-104919A677C9}"/>
              </a:ext>
            </a:extLst>
          </p:cNvPr>
          <p:cNvGrpSpPr/>
          <p:nvPr/>
        </p:nvGrpSpPr>
        <p:grpSpPr>
          <a:xfrm>
            <a:off x="-87087" y="2204466"/>
            <a:ext cx="9220201" cy="2746335"/>
            <a:chOff x="175199" y="1363295"/>
            <a:chExt cx="11721911" cy="2746335"/>
          </a:xfrm>
        </p:grpSpPr>
        <p:grpSp>
          <p:nvGrpSpPr>
            <p:cNvPr id="4" name="Group 3">
              <a:extLst>
                <a:ext uri="{FF2B5EF4-FFF2-40B4-BE49-F238E27FC236}">
                  <a16:creationId xmlns:a16="http://schemas.microsoft.com/office/drawing/2014/main" id="{E671EA3A-2F17-4B3B-90F0-2C7FC821AA43}"/>
                </a:ext>
              </a:extLst>
            </p:cNvPr>
            <p:cNvGrpSpPr/>
            <p:nvPr/>
          </p:nvGrpSpPr>
          <p:grpSpPr>
            <a:xfrm>
              <a:off x="1466296" y="1807715"/>
              <a:ext cx="9259408" cy="128724"/>
              <a:chOff x="1466296" y="1807715"/>
              <a:chExt cx="9259408" cy="128724"/>
            </a:xfrm>
          </p:grpSpPr>
          <p:sp>
            <p:nvSpPr>
              <p:cNvPr id="5" name="Oval 4">
                <a:extLst>
                  <a:ext uri="{FF2B5EF4-FFF2-40B4-BE49-F238E27FC236}">
                    <a16:creationId xmlns:a16="http://schemas.microsoft.com/office/drawing/2014/main" id="{0A5C5E89-618C-4DD9-93B7-4FD6119131DE}"/>
                  </a:ext>
                </a:extLst>
              </p:cNvPr>
              <p:cNvSpPr/>
              <p:nvPr/>
            </p:nvSpPr>
            <p:spPr>
              <a:xfrm>
                <a:off x="1466296" y="1807715"/>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9E4FB7B-2580-4C67-BDB1-0A1FE09CB75B}"/>
                  </a:ext>
                </a:extLst>
              </p:cNvPr>
              <p:cNvSpPr/>
              <p:nvPr/>
            </p:nvSpPr>
            <p:spPr>
              <a:xfrm>
                <a:off x="7510787" y="181881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7AC04C4-69DF-47EF-8FB6-E14658FE6955}"/>
                  </a:ext>
                </a:extLst>
              </p:cNvPr>
              <p:cNvSpPr/>
              <p:nvPr/>
            </p:nvSpPr>
            <p:spPr>
              <a:xfrm>
                <a:off x="10610295" y="181326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B29196-5C58-4D3A-8230-1FFA4055869F}"/>
                  </a:ext>
                </a:extLst>
              </p:cNvPr>
              <p:cNvSpPr/>
              <p:nvPr/>
            </p:nvSpPr>
            <p:spPr>
              <a:xfrm>
                <a:off x="4560442" y="1807715"/>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0DED2161-B3B5-45B4-9F8C-A30FE1894644}"/>
                </a:ext>
              </a:extLst>
            </p:cNvPr>
            <p:cNvGrpSpPr/>
            <p:nvPr/>
          </p:nvGrpSpPr>
          <p:grpSpPr>
            <a:xfrm>
              <a:off x="175199" y="1908117"/>
              <a:ext cx="11721911" cy="2201513"/>
              <a:chOff x="175199" y="1908117"/>
              <a:chExt cx="11721911" cy="2201513"/>
            </a:xfrm>
          </p:grpSpPr>
          <p:grpSp>
            <p:nvGrpSpPr>
              <p:cNvPr id="10" name="Group 9">
                <a:extLst>
                  <a:ext uri="{FF2B5EF4-FFF2-40B4-BE49-F238E27FC236}">
                    <a16:creationId xmlns:a16="http://schemas.microsoft.com/office/drawing/2014/main" id="{3538C65C-F33E-444C-B78C-AA3E0BB2FC28}"/>
                  </a:ext>
                </a:extLst>
              </p:cNvPr>
              <p:cNvGrpSpPr/>
              <p:nvPr/>
            </p:nvGrpSpPr>
            <p:grpSpPr>
              <a:xfrm>
                <a:off x="175199" y="1908117"/>
                <a:ext cx="11721911" cy="2201513"/>
                <a:chOff x="175199" y="1908117"/>
                <a:chExt cx="11721911" cy="2201513"/>
              </a:xfrm>
            </p:grpSpPr>
            <p:grpSp>
              <p:nvGrpSpPr>
                <p:cNvPr id="15" name="Group 14">
                  <a:extLst>
                    <a:ext uri="{FF2B5EF4-FFF2-40B4-BE49-F238E27FC236}">
                      <a16:creationId xmlns:a16="http://schemas.microsoft.com/office/drawing/2014/main" id="{43FF5198-DCCF-4F5D-AD49-BD1AC53E6A7D}"/>
                    </a:ext>
                  </a:extLst>
                </p:cNvPr>
                <p:cNvGrpSpPr/>
                <p:nvPr/>
              </p:nvGrpSpPr>
              <p:grpSpPr>
                <a:xfrm>
                  <a:off x="216563" y="1908117"/>
                  <a:ext cx="11680547" cy="2087085"/>
                  <a:chOff x="216563" y="1908117"/>
                  <a:chExt cx="11680547" cy="2087085"/>
                </a:xfrm>
              </p:grpSpPr>
              <p:grpSp>
                <p:nvGrpSpPr>
                  <p:cNvPr id="25" name="Group 24">
                    <a:extLst>
                      <a:ext uri="{FF2B5EF4-FFF2-40B4-BE49-F238E27FC236}">
                        <a16:creationId xmlns:a16="http://schemas.microsoft.com/office/drawing/2014/main" id="{F511F29A-9356-43A3-87EA-D08FC6909E56}"/>
                      </a:ext>
                    </a:extLst>
                  </p:cNvPr>
                  <p:cNvGrpSpPr/>
                  <p:nvPr/>
                </p:nvGrpSpPr>
                <p:grpSpPr>
                  <a:xfrm>
                    <a:off x="454243" y="1908117"/>
                    <a:ext cx="2139513" cy="1182049"/>
                    <a:chOff x="454243" y="1908117"/>
                    <a:chExt cx="2139513" cy="1182049"/>
                  </a:xfrm>
                </p:grpSpPr>
                <p:grpSp>
                  <p:nvGrpSpPr>
                    <p:cNvPr id="187" name="Group 186">
                      <a:extLst>
                        <a:ext uri="{FF2B5EF4-FFF2-40B4-BE49-F238E27FC236}">
                          <a16:creationId xmlns:a16="http://schemas.microsoft.com/office/drawing/2014/main" id="{4569AEF8-21E4-411B-8385-C377C7C1DE75}"/>
                        </a:ext>
                      </a:extLst>
                    </p:cNvPr>
                    <p:cNvGrpSpPr/>
                    <p:nvPr/>
                  </p:nvGrpSpPr>
                  <p:grpSpPr>
                    <a:xfrm>
                      <a:off x="454243" y="2927781"/>
                      <a:ext cx="2139513" cy="162385"/>
                      <a:chOff x="695419" y="2927781"/>
                      <a:chExt cx="2139513" cy="162385"/>
                    </a:xfrm>
                  </p:grpSpPr>
                  <p:sp>
                    <p:nvSpPr>
                      <p:cNvPr id="192" name="Oval 191">
                        <a:extLst>
                          <a:ext uri="{FF2B5EF4-FFF2-40B4-BE49-F238E27FC236}">
                            <a16:creationId xmlns:a16="http://schemas.microsoft.com/office/drawing/2014/main" id="{2440E9F0-4ED0-4353-88D5-65D128A816AB}"/>
                          </a:ext>
                        </a:extLst>
                      </p:cNvPr>
                      <p:cNvSpPr/>
                      <p:nvPr/>
                    </p:nvSpPr>
                    <p:spPr>
                      <a:xfrm>
                        <a:off x="695419" y="292778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3B5A031A-D691-4F0E-861F-BBCB7231D84F}"/>
                          </a:ext>
                        </a:extLst>
                      </p:cNvPr>
                      <p:cNvSpPr/>
                      <p:nvPr/>
                    </p:nvSpPr>
                    <p:spPr>
                      <a:xfrm>
                        <a:off x="1350885" y="292778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3982699-6976-4982-95AA-A8BCB3E070E8}"/>
                          </a:ext>
                        </a:extLst>
                      </p:cNvPr>
                      <p:cNvSpPr/>
                      <p:nvPr/>
                    </p:nvSpPr>
                    <p:spPr>
                      <a:xfrm>
                        <a:off x="2064057" y="296255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EB9533C3-029A-4074-A108-180386966614}"/>
                          </a:ext>
                        </a:extLst>
                      </p:cNvPr>
                      <p:cNvSpPr/>
                      <p:nvPr/>
                    </p:nvSpPr>
                    <p:spPr>
                      <a:xfrm>
                        <a:off x="2719523" y="2972538"/>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8" name="Straight Connector 187">
                      <a:extLst>
                        <a:ext uri="{FF2B5EF4-FFF2-40B4-BE49-F238E27FC236}">
                          <a16:creationId xmlns:a16="http://schemas.microsoft.com/office/drawing/2014/main" id="{53629ACC-28FF-42B3-B3CE-F0949E749838}"/>
                        </a:ext>
                      </a:extLst>
                    </p:cNvPr>
                    <p:cNvCxnSpPr>
                      <a:cxnSpLocks/>
                      <a:stCxn id="5" idx="3"/>
                      <a:endCxn id="192" idx="7"/>
                    </p:cNvCxnSpPr>
                    <p:nvPr/>
                  </p:nvCxnSpPr>
                  <p:spPr>
                    <a:xfrm flipH="1">
                      <a:off x="552751" y="1908117"/>
                      <a:ext cx="930446" cy="1036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E50356F-565E-4E05-A598-48AE62883E0E}"/>
                        </a:ext>
                      </a:extLst>
                    </p:cNvPr>
                    <p:cNvCxnSpPr>
                      <a:cxnSpLocks/>
                      <a:endCxn id="193" idx="0"/>
                    </p:cNvCxnSpPr>
                    <p:nvPr/>
                  </p:nvCxnSpPr>
                  <p:spPr>
                    <a:xfrm flipH="1">
                      <a:off x="1167414" y="1908117"/>
                      <a:ext cx="373488" cy="10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18E7C00-95D9-4C8C-846D-805BA6453ABD}"/>
                        </a:ext>
                      </a:extLst>
                    </p:cNvPr>
                    <p:cNvCxnSpPr>
                      <a:cxnSpLocks/>
                      <a:endCxn id="194" idx="0"/>
                    </p:cNvCxnSpPr>
                    <p:nvPr/>
                  </p:nvCxnSpPr>
                  <p:spPr>
                    <a:xfrm>
                      <a:off x="1535951" y="1936439"/>
                      <a:ext cx="344635" cy="1026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1CE6735-AF10-4768-894F-09A3963FBDA1}"/>
                        </a:ext>
                      </a:extLst>
                    </p:cNvPr>
                    <p:cNvCxnSpPr>
                      <a:cxnSpLocks/>
                      <a:endCxn id="195" idx="0"/>
                    </p:cNvCxnSpPr>
                    <p:nvPr/>
                  </p:nvCxnSpPr>
                  <p:spPr>
                    <a:xfrm>
                      <a:off x="1581705" y="1908117"/>
                      <a:ext cx="954347" cy="1064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D33247F-FDC7-4F3D-BB93-187464C2C6E4}"/>
                      </a:ext>
                    </a:extLst>
                  </p:cNvPr>
                  <p:cNvGrpSpPr/>
                  <p:nvPr/>
                </p:nvGrpSpPr>
                <p:grpSpPr>
                  <a:xfrm>
                    <a:off x="2576855" y="1908117"/>
                    <a:ext cx="3079132" cy="1182627"/>
                    <a:chOff x="2576855" y="1908117"/>
                    <a:chExt cx="3079132" cy="1182627"/>
                  </a:xfrm>
                </p:grpSpPr>
                <p:cxnSp>
                  <p:nvCxnSpPr>
                    <p:cNvPr id="178" name="Straight Connector 177">
                      <a:extLst>
                        <a:ext uri="{FF2B5EF4-FFF2-40B4-BE49-F238E27FC236}">
                          <a16:creationId xmlns:a16="http://schemas.microsoft.com/office/drawing/2014/main" id="{BEA24EE8-FE00-47A4-9B63-39BB3D06A09B}"/>
                        </a:ext>
                      </a:extLst>
                    </p:cNvPr>
                    <p:cNvCxnSpPr>
                      <a:cxnSpLocks/>
                      <a:stCxn id="8" idx="3"/>
                      <a:endCxn id="195" idx="7"/>
                    </p:cNvCxnSpPr>
                    <p:nvPr/>
                  </p:nvCxnSpPr>
                  <p:spPr>
                    <a:xfrm flipH="1">
                      <a:off x="2576855" y="1908117"/>
                      <a:ext cx="2000488" cy="1081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CE22CF8B-03D7-41EA-AA9F-C3B4C6B75F0B}"/>
                        </a:ext>
                      </a:extLst>
                    </p:cNvPr>
                    <p:cNvGrpSpPr/>
                    <p:nvPr/>
                  </p:nvGrpSpPr>
                  <p:grpSpPr>
                    <a:xfrm>
                      <a:off x="4171940" y="1908695"/>
                      <a:ext cx="1484047" cy="1182049"/>
                      <a:chOff x="1109709" y="1908117"/>
                      <a:chExt cx="1484047" cy="1182049"/>
                    </a:xfrm>
                  </p:grpSpPr>
                  <p:grpSp>
                    <p:nvGrpSpPr>
                      <p:cNvPr id="180" name="Group 179">
                        <a:extLst>
                          <a:ext uri="{FF2B5EF4-FFF2-40B4-BE49-F238E27FC236}">
                            <a16:creationId xmlns:a16="http://schemas.microsoft.com/office/drawing/2014/main" id="{775E0770-1E8E-45A4-A71D-0D97C7A94822}"/>
                          </a:ext>
                        </a:extLst>
                      </p:cNvPr>
                      <p:cNvGrpSpPr/>
                      <p:nvPr/>
                    </p:nvGrpSpPr>
                    <p:grpSpPr>
                      <a:xfrm>
                        <a:off x="1109709" y="2927781"/>
                        <a:ext cx="1484047" cy="162385"/>
                        <a:chOff x="1350885" y="2927781"/>
                        <a:chExt cx="1484047" cy="162385"/>
                      </a:xfrm>
                    </p:grpSpPr>
                    <p:sp>
                      <p:nvSpPr>
                        <p:cNvPr id="184" name="Oval 183">
                          <a:extLst>
                            <a:ext uri="{FF2B5EF4-FFF2-40B4-BE49-F238E27FC236}">
                              <a16:creationId xmlns:a16="http://schemas.microsoft.com/office/drawing/2014/main" id="{7C76FDF6-940A-4756-ABF3-B19A32DB098D}"/>
                            </a:ext>
                          </a:extLst>
                        </p:cNvPr>
                        <p:cNvSpPr/>
                        <p:nvPr/>
                      </p:nvSpPr>
                      <p:spPr>
                        <a:xfrm>
                          <a:off x="1350885" y="292778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2991DD93-9D35-43B3-92E5-BD924331389F}"/>
                            </a:ext>
                          </a:extLst>
                        </p:cNvPr>
                        <p:cNvSpPr/>
                        <p:nvPr/>
                      </p:nvSpPr>
                      <p:spPr>
                        <a:xfrm>
                          <a:off x="2064057" y="296255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22616DB9-10FA-4827-9C7E-875E29ACD29B}"/>
                            </a:ext>
                          </a:extLst>
                        </p:cNvPr>
                        <p:cNvSpPr/>
                        <p:nvPr/>
                      </p:nvSpPr>
                      <p:spPr>
                        <a:xfrm>
                          <a:off x="2719523" y="2972538"/>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1" name="Straight Connector 180">
                        <a:extLst>
                          <a:ext uri="{FF2B5EF4-FFF2-40B4-BE49-F238E27FC236}">
                            <a16:creationId xmlns:a16="http://schemas.microsoft.com/office/drawing/2014/main" id="{BA64A290-35C4-401F-B9CC-7FC573AD3D11}"/>
                          </a:ext>
                        </a:extLst>
                      </p:cNvPr>
                      <p:cNvCxnSpPr>
                        <a:cxnSpLocks/>
                        <a:endCxn id="184" idx="0"/>
                      </p:cNvCxnSpPr>
                      <p:nvPr/>
                    </p:nvCxnSpPr>
                    <p:spPr>
                      <a:xfrm flipH="1">
                        <a:off x="1167414" y="1908117"/>
                        <a:ext cx="373488" cy="10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DA48D9D-AD33-402D-9BE5-5DE49D0DBC4B}"/>
                          </a:ext>
                        </a:extLst>
                      </p:cNvPr>
                      <p:cNvCxnSpPr>
                        <a:cxnSpLocks/>
                        <a:endCxn id="185" idx="0"/>
                      </p:cNvCxnSpPr>
                      <p:nvPr/>
                    </p:nvCxnSpPr>
                    <p:spPr>
                      <a:xfrm>
                        <a:off x="1535951" y="1936439"/>
                        <a:ext cx="344635" cy="1026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9AF9C8E-847C-47A6-B516-20C9711C1B98}"/>
                          </a:ext>
                        </a:extLst>
                      </p:cNvPr>
                      <p:cNvCxnSpPr>
                        <a:cxnSpLocks/>
                        <a:endCxn id="186" idx="0"/>
                      </p:cNvCxnSpPr>
                      <p:nvPr/>
                    </p:nvCxnSpPr>
                    <p:spPr>
                      <a:xfrm>
                        <a:off x="1581705" y="1908117"/>
                        <a:ext cx="954347" cy="1064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 name="Group 26">
                    <a:extLst>
                      <a:ext uri="{FF2B5EF4-FFF2-40B4-BE49-F238E27FC236}">
                        <a16:creationId xmlns:a16="http://schemas.microsoft.com/office/drawing/2014/main" id="{BAE4609E-C9FA-4DB4-B153-6497DC3E42D9}"/>
                      </a:ext>
                    </a:extLst>
                  </p:cNvPr>
                  <p:cNvGrpSpPr/>
                  <p:nvPr/>
                </p:nvGrpSpPr>
                <p:grpSpPr>
                  <a:xfrm>
                    <a:off x="9161941" y="1944209"/>
                    <a:ext cx="2534148" cy="1182627"/>
                    <a:chOff x="3121839" y="1908117"/>
                    <a:chExt cx="2534148" cy="1182627"/>
                  </a:xfrm>
                </p:grpSpPr>
                <p:cxnSp>
                  <p:nvCxnSpPr>
                    <p:cNvPr id="169" name="Straight Connector 168">
                      <a:extLst>
                        <a:ext uri="{FF2B5EF4-FFF2-40B4-BE49-F238E27FC236}">
                          <a16:creationId xmlns:a16="http://schemas.microsoft.com/office/drawing/2014/main" id="{99BED5CA-0811-49FE-8E8E-E466EF307D89}"/>
                        </a:ext>
                      </a:extLst>
                    </p:cNvPr>
                    <p:cNvCxnSpPr>
                      <a:cxnSpLocks/>
                    </p:cNvCxnSpPr>
                    <p:nvPr/>
                  </p:nvCxnSpPr>
                  <p:spPr>
                    <a:xfrm flipH="1">
                      <a:off x="3121839" y="1908117"/>
                      <a:ext cx="1455505" cy="8857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70" name="Group 169">
                      <a:extLst>
                        <a:ext uri="{FF2B5EF4-FFF2-40B4-BE49-F238E27FC236}">
                          <a16:creationId xmlns:a16="http://schemas.microsoft.com/office/drawing/2014/main" id="{0FAC1122-E28F-422C-9B2F-853E80D1BE9A}"/>
                        </a:ext>
                      </a:extLst>
                    </p:cNvPr>
                    <p:cNvGrpSpPr/>
                    <p:nvPr/>
                  </p:nvGrpSpPr>
                  <p:grpSpPr>
                    <a:xfrm>
                      <a:off x="4171940" y="1908695"/>
                      <a:ext cx="1484047" cy="1182049"/>
                      <a:chOff x="1109709" y="1908117"/>
                      <a:chExt cx="1484047" cy="1182049"/>
                    </a:xfrm>
                  </p:grpSpPr>
                  <p:grpSp>
                    <p:nvGrpSpPr>
                      <p:cNvPr id="171" name="Group 170">
                        <a:extLst>
                          <a:ext uri="{FF2B5EF4-FFF2-40B4-BE49-F238E27FC236}">
                            <a16:creationId xmlns:a16="http://schemas.microsoft.com/office/drawing/2014/main" id="{C6DFDC58-208F-4867-9587-81B7CA238DE1}"/>
                          </a:ext>
                        </a:extLst>
                      </p:cNvPr>
                      <p:cNvGrpSpPr/>
                      <p:nvPr/>
                    </p:nvGrpSpPr>
                    <p:grpSpPr>
                      <a:xfrm>
                        <a:off x="1109709" y="2927781"/>
                        <a:ext cx="1484047" cy="162385"/>
                        <a:chOff x="1350885" y="2927781"/>
                        <a:chExt cx="1484047" cy="162385"/>
                      </a:xfrm>
                    </p:grpSpPr>
                    <p:sp>
                      <p:nvSpPr>
                        <p:cNvPr id="175" name="Oval 174">
                          <a:extLst>
                            <a:ext uri="{FF2B5EF4-FFF2-40B4-BE49-F238E27FC236}">
                              <a16:creationId xmlns:a16="http://schemas.microsoft.com/office/drawing/2014/main" id="{7942F643-A5B4-47A5-A091-4F8A2FD86DA8}"/>
                            </a:ext>
                          </a:extLst>
                        </p:cNvPr>
                        <p:cNvSpPr/>
                        <p:nvPr/>
                      </p:nvSpPr>
                      <p:spPr>
                        <a:xfrm>
                          <a:off x="1350885" y="292778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2F797DE3-8805-4963-8DCE-38B62321233D}"/>
                            </a:ext>
                          </a:extLst>
                        </p:cNvPr>
                        <p:cNvSpPr/>
                        <p:nvPr/>
                      </p:nvSpPr>
                      <p:spPr>
                        <a:xfrm>
                          <a:off x="2064057" y="296255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9721BF72-C6DB-4161-8E53-A27C54409C9E}"/>
                            </a:ext>
                          </a:extLst>
                        </p:cNvPr>
                        <p:cNvSpPr/>
                        <p:nvPr/>
                      </p:nvSpPr>
                      <p:spPr>
                        <a:xfrm>
                          <a:off x="2719523" y="2972538"/>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2" name="Straight Connector 171">
                        <a:extLst>
                          <a:ext uri="{FF2B5EF4-FFF2-40B4-BE49-F238E27FC236}">
                            <a16:creationId xmlns:a16="http://schemas.microsoft.com/office/drawing/2014/main" id="{3272137E-648C-454D-9939-E1C98D7E6F42}"/>
                          </a:ext>
                        </a:extLst>
                      </p:cNvPr>
                      <p:cNvCxnSpPr>
                        <a:cxnSpLocks/>
                        <a:endCxn id="175" idx="0"/>
                      </p:cNvCxnSpPr>
                      <p:nvPr/>
                    </p:nvCxnSpPr>
                    <p:spPr>
                      <a:xfrm flipH="1">
                        <a:off x="1167414" y="1908117"/>
                        <a:ext cx="373488" cy="10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E746DEF-0E47-4CCC-83D0-B7E8AF6E9BF4}"/>
                          </a:ext>
                        </a:extLst>
                      </p:cNvPr>
                      <p:cNvCxnSpPr>
                        <a:cxnSpLocks/>
                        <a:endCxn id="176" idx="0"/>
                      </p:cNvCxnSpPr>
                      <p:nvPr/>
                    </p:nvCxnSpPr>
                    <p:spPr>
                      <a:xfrm>
                        <a:off x="1535951" y="1936439"/>
                        <a:ext cx="344635" cy="1026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9600FD7-32CA-41BB-B4ED-F75519579EEF}"/>
                          </a:ext>
                        </a:extLst>
                      </p:cNvPr>
                      <p:cNvCxnSpPr>
                        <a:cxnSpLocks/>
                        <a:endCxn id="177" idx="0"/>
                      </p:cNvCxnSpPr>
                      <p:nvPr/>
                    </p:nvCxnSpPr>
                    <p:spPr>
                      <a:xfrm>
                        <a:off x="1581705" y="1908117"/>
                        <a:ext cx="954347" cy="1064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A33F93A1-3D51-4142-8AE9-C3B5334735EB}"/>
                      </a:ext>
                    </a:extLst>
                  </p:cNvPr>
                  <p:cNvGrpSpPr/>
                  <p:nvPr/>
                </p:nvGrpSpPr>
                <p:grpSpPr>
                  <a:xfrm>
                    <a:off x="5540578" y="1956946"/>
                    <a:ext cx="3079132" cy="1182627"/>
                    <a:chOff x="2576855" y="1908117"/>
                    <a:chExt cx="3079132" cy="1182627"/>
                  </a:xfrm>
                </p:grpSpPr>
                <p:cxnSp>
                  <p:nvCxnSpPr>
                    <p:cNvPr id="160" name="Straight Connector 159">
                      <a:extLst>
                        <a:ext uri="{FF2B5EF4-FFF2-40B4-BE49-F238E27FC236}">
                          <a16:creationId xmlns:a16="http://schemas.microsoft.com/office/drawing/2014/main" id="{CED691C5-56BE-4D1B-A422-50163B81A55C}"/>
                        </a:ext>
                      </a:extLst>
                    </p:cNvPr>
                    <p:cNvCxnSpPr>
                      <a:cxnSpLocks/>
                    </p:cNvCxnSpPr>
                    <p:nvPr/>
                  </p:nvCxnSpPr>
                  <p:spPr>
                    <a:xfrm flipH="1">
                      <a:off x="2576855" y="1908117"/>
                      <a:ext cx="2000488" cy="1081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C99CF68D-038F-4FC2-B300-FA8A7F28E5F0}"/>
                        </a:ext>
                      </a:extLst>
                    </p:cNvPr>
                    <p:cNvGrpSpPr/>
                    <p:nvPr/>
                  </p:nvGrpSpPr>
                  <p:grpSpPr>
                    <a:xfrm>
                      <a:off x="4171940" y="1908695"/>
                      <a:ext cx="1484047" cy="1182049"/>
                      <a:chOff x="1109709" y="1908117"/>
                      <a:chExt cx="1484047" cy="1182049"/>
                    </a:xfrm>
                  </p:grpSpPr>
                  <p:grpSp>
                    <p:nvGrpSpPr>
                      <p:cNvPr id="162" name="Group 161">
                        <a:extLst>
                          <a:ext uri="{FF2B5EF4-FFF2-40B4-BE49-F238E27FC236}">
                            <a16:creationId xmlns:a16="http://schemas.microsoft.com/office/drawing/2014/main" id="{230E8C95-9610-4775-B248-F14AD66C9022}"/>
                          </a:ext>
                        </a:extLst>
                      </p:cNvPr>
                      <p:cNvGrpSpPr/>
                      <p:nvPr/>
                    </p:nvGrpSpPr>
                    <p:grpSpPr>
                      <a:xfrm>
                        <a:off x="1109709" y="2927781"/>
                        <a:ext cx="1484047" cy="162385"/>
                        <a:chOff x="1350885" y="2927781"/>
                        <a:chExt cx="1484047" cy="162385"/>
                      </a:xfrm>
                    </p:grpSpPr>
                    <p:sp>
                      <p:nvSpPr>
                        <p:cNvPr id="166" name="Oval 165">
                          <a:extLst>
                            <a:ext uri="{FF2B5EF4-FFF2-40B4-BE49-F238E27FC236}">
                              <a16:creationId xmlns:a16="http://schemas.microsoft.com/office/drawing/2014/main" id="{361CC1E3-0AD6-4A12-911C-A19A152E9445}"/>
                            </a:ext>
                          </a:extLst>
                        </p:cNvPr>
                        <p:cNvSpPr/>
                        <p:nvPr/>
                      </p:nvSpPr>
                      <p:spPr>
                        <a:xfrm>
                          <a:off x="1350885" y="2927781"/>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46F1DF5-CDF0-427F-87F7-2605C9861D7C}"/>
                            </a:ext>
                          </a:extLst>
                        </p:cNvPr>
                        <p:cNvSpPr/>
                        <p:nvPr/>
                      </p:nvSpPr>
                      <p:spPr>
                        <a:xfrm>
                          <a:off x="2064057" y="296255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E492638E-5C53-4482-9C67-695839D244D0}"/>
                            </a:ext>
                          </a:extLst>
                        </p:cNvPr>
                        <p:cNvSpPr/>
                        <p:nvPr/>
                      </p:nvSpPr>
                      <p:spPr>
                        <a:xfrm>
                          <a:off x="2719523" y="2972538"/>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3" name="Straight Connector 162">
                        <a:extLst>
                          <a:ext uri="{FF2B5EF4-FFF2-40B4-BE49-F238E27FC236}">
                            <a16:creationId xmlns:a16="http://schemas.microsoft.com/office/drawing/2014/main" id="{BBCBA009-7B92-4BC0-BD9C-FF8260FC8E45}"/>
                          </a:ext>
                        </a:extLst>
                      </p:cNvPr>
                      <p:cNvCxnSpPr>
                        <a:cxnSpLocks/>
                        <a:endCxn id="166" idx="0"/>
                      </p:cNvCxnSpPr>
                      <p:nvPr/>
                    </p:nvCxnSpPr>
                    <p:spPr>
                      <a:xfrm flipH="1">
                        <a:off x="1167414" y="1908117"/>
                        <a:ext cx="373488" cy="10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D4FD758-C254-4E24-9314-83D267711CCA}"/>
                          </a:ext>
                        </a:extLst>
                      </p:cNvPr>
                      <p:cNvCxnSpPr>
                        <a:cxnSpLocks/>
                        <a:endCxn id="167" idx="0"/>
                      </p:cNvCxnSpPr>
                      <p:nvPr/>
                    </p:nvCxnSpPr>
                    <p:spPr>
                      <a:xfrm>
                        <a:off x="1535951" y="1936439"/>
                        <a:ext cx="344635" cy="1026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82674A-0631-4A24-AAB5-65273FF884B1}"/>
                          </a:ext>
                        </a:extLst>
                      </p:cNvPr>
                      <p:cNvCxnSpPr>
                        <a:cxnSpLocks/>
                        <a:endCxn id="168" idx="0"/>
                      </p:cNvCxnSpPr>
                      <p:nvPr/>
                    </p:nvCxnSpPr>
                    <p:spPr>
                      <a:xfrm>
                        <a:off x="1581705" y="1908117"/>
                        <a:ext cx="954347" cy="1064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395C7FC4-3901-498E-8257-33EF62297AF0}"/>
                      </a:ext>
                    </a:extLst>
                  </p:cNvPr>
                  <p:cNvGrpSpPr/>
                  <p:nvPr/>
                </p:nvGrpSpPr>
                <p:grpSpPr>
                  <a:xfrm>
                    <a:off x="216563" y="3017096"/>
                    <a:ext cx="11680547" cy="978106"/>
                    <a:chOff x="216563" y="3017096"/>
                    <a:chExt cx="11680547" cy="978106"/>
                  </a:xfrm>
                </p:grpSpPr>
                <p:grpSp>
                  <p:nvGrpSpPr>
                    <p:cNvPr id="30" name="Group 29">
                      <a:extLst>
                        <a:ext uri="{FF2B5EF4-FFF2-40B4-BE49-F238E27FC236}">
                          <a16:creationId xmlns:a16="http://schemas.microsoft.com/office/drawing/2014/main" id="{AE66E333-622D-4F8D-BA9A-A3C7A890CC61}"/>
                        </a:ext>
                      </a:extLst>
                    </p:cNvPr>
                    <p:cNvGrpSpPr/>
                    <p:nvPr/>
                  </p:nvGrpSpPr>
                  <p:grpSpPr>
                    <a:xfrm>
                      <a:off x="216563" y="3017096"/>
                      <a:ext cx="550424" cy="913123"/>
                      <a:chOff x="236735" y="3028183"/>
                      <a:chExt cx="550424" cy="913123"/>
                    </a:xfrm>
                  </p:grpSpPr>
                  <p:grpSp>
                    <p:nvGrpSpPr>
                      <p:cNvPr id="151" name="Group 150">
                        <a:extLst>
                          <a:ext uri="{FF2B5EF4-FFF2-40B4-BE49-F238E27FC236}">
                            <a16:creationId xmlns:a16="http://schemas.microsoft.com/office/drawing/2014/main" id="{47482F26-2401-432A-A3A7-E29D54A7EC67}"/>
                          </a:ext>
                        </a:extLst>
                      </p:cNvPr>
                      <p:cNvGrpSpPr/>
                      <p:nvPr/>
                    </p:nvGrpSpPr>
                    <p:grpSpPr>
                      <a:xfrm>
                        <a:off x="236735" y="3812592"/>
                        <a:ext cx="550424" cy="128714"/>
                        <a:chOff x="251533" y="3680893"/>
                        <a:chExt cx="550424" cy="128714"/>
                      </a:xfrm>
                    </p:grpSpPr>
                    <p:sp>
                      <p:nvSpPr>
                        <p:cNvPr id="156" name="Oval 155">
                          <a:extLst>
                            <a:ext uri="{FF2B5EF4-FFF2-40B4-BE49-F238E27FC236}">
                              <a16:creationId xmlns:a16="http://schemas.microsoft.com/office/drawing/2014/main" id="{6C9C5AFA-8288-468D-80D3-2539044C1956}"/>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899065B-6787-4CFE-8BA3-C35D55BDA780}"/>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AC9EC20-751C-42D8-B90E-081B963C19FA}"/>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E7A76E0-8651-46EC-93A8-5CBA23FD5968}"/>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2" name="Straight Connector 151">
                        <a:extLst>
                          <a:ext uri="{FF2B5EF4-FFF2-40B4-BE49-F238E27FC236}">
                            <a16:creationId xmlns:a16="http://schemas.microsoft.com/office/drawing/2014/main" id="{E4C4428C-7CFF-486F-B313-421852DD2D35}"/>
                          </a:ext>
                        </a:extLst>
                      </p:cNvPr>
                      <p:cNvCxnSpPr>
                        <a:stCxn id="192" idx="4"/>
                        <a:endCxn id="156"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ECADB-4FD7-4E5A-8844-B850C62ABC60}"/>
                          </a:ext>
                        </a:extLst>
                      </p:cNvPr>
                      <p:cNvCxnSpPr>
                        <a:cxnSpLocks/>
                        <a:stCxn id="192" idx="4"/>
                        <a:endCxn id="157"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344AE9F-D91D-41C8-B5D0-7A7D2424CAB1}"/>
                          </a:ext>
                        </a:extLst>
                      </p:cNvPr>
                      <p:cNvCxnSpPr>
                        <a:cxnSpLocks/>
                        <a:stCxn id="192" idx="5"/>
                        <a:endCxn id="158"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F37EB59-4109-412D-82FD-C7ECCC01E3D6}"/>
                          </a:ext>
                        </a:extLst>
                      </p:cNvPr>
                      <p:cNvCxnSpPr>
                        <a:cxnSpLocks/>
                        <a:stCxn id="192" idx="5"/>
                        <a:endCxn id="159"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5A7161F-A658-41FB-B498-48A5E926B4C9}"/>
                        </a:ext>
                      </a:extLst>
                    </p:cNvPr>
                    <p:cNvGrpSpPr/>
                    <p:nvPr/>
                  </p:nvGrpSpPr>
                  <p:grpSpPr>
                    <a:xfrm>
                      <a:off x="849468" y="3017885"/>
                      <a:ext cx="550424" cy="913123"/>
                      <a:chOff x="236735" y="3028183"/>
                      <a:chExt cx="550424" cy="913123"/>
                    </a:xfrm>
                  </p:grpSpPr>
                  <p:grpSp>
                    <p:nvGrpSpPr>
                      <p:cNvPr id="142" name="Group 141">
                        <a:extLst>
                          <a:ext uri="{FF2B5EF4-FFF2-40B4-BE49-F238E27FC236}">
                            <a16:creationId xmlns:a16="http://schemas.microsoft.com/office/drawing/2014/main" id="{9245C070-6212-4036-81D9-F7F9AF3C886F}"/>
                          </a:ext>
                        </a:extLst>
                      </p:cNvPr>
                      <p:cNvGrpSpPr/>
                      <p:nvPr/>
                    </p:nvGrpSpPr>
                    <p:grpSpPr>
                      <a:xfrm>
                        <a:off x="236735" y="3812592"/>
                        <a:ext cx="550424" cy="128714"/>
                        <a:chOff x="251533" y="3680893"/>
                        <a:chExt cx="550424" cy="128714"/>
                      </a:xfrm>
                    </p:grpSpPr>
                    <p:sp>
                      <p:nvSpPr>
                        <p:cNvPr id="147" name="Oval 146">
                          <a:extLst>
                            <a:ext uri="{FF2B5EF4-FFF2-40B4-BE49-F238E27FC236}">
                              <a16:creationId xmlns:a16="http://schemas.microsoft.com/office/drawing/2014/main" id="{337E488A-7913-4FC3-98EC-BDFB802B5618}"/>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3BEBB11-CA34-4550-82B2-F08FB18D3482}"/>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9EFACE10-AB5F-4F23-B9C3-15FF9D7B4D63}"/>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257E3754-EA28-4F71-90B0-ABCD6BCA9771}"/>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3" name="Straight Connector 142">
                        <a:extLst>
                          <a:ext uri="{FF2B5EF4-FFF2-40B4-BE49-F238E27FC236}">
                            <a16:creationId xmlns:a16="http://schemas.microsoft.com/office/drawing/2014/main" id="{9EA6CC3A-A5D5-4615-AEE3-39E6CE857B25}"/>
                          </a:ext>
                        </a:extLst>
                      </p:cNvPr>
                      <p:cNvCxnSpPr>
                        <a:endCxn id="147"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D9F129E-2328-42EC-AD8C-20BAF828FE88}"/>
                          </a:ext>
                        </a:extLst>
                      </p:cNvPr>
                      <p:cNvCxnSpPr>
                        <a:cxnSpLocks/>
                        <a:endCxn id="148"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4277C0F-DC48-434D-BEEC-FAB86A7A93BB}"/>
                          </a:ext>
                        </a:extLst>
                      </p:cNvPr>
                      <p:cNvCxnSpPr>
                        <a:cxnSpLocks/>
                        <a:endCxn id="149"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95EB07A-F31C-408F-B908-5502DEFD759C}"/>
                          </a:ext>
                        </a:extLst>
                      </p:cNvPr>
                      <p:cNvCxnSpPr>
                        <a:cxnSpLocks/>
                        <a:endCxn id="150"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2B94885-8378-4E0B-B68B-BE06B9375E29}"/>
                        </a:ext>
                      </a:extLst>
                    </p:cNvPr>
                    <p:cNvGrpSpPr/>
                    <p:nvPr/>
                  </p:nvGrpSpPr>
                  <p:grpSpPr>
                    <a:xfrm>
                      <a:off x="1560166" y="3020060"/>
                      <a:ext cx="550424" cy="913123"/>
                      <a:chOff x="236735" y="3028183"/>
                      <a:chExt cx="550424" cy="913123"/>
                    </a:xfrm>
                  </p:grpSpPr>
                  <p:grpSp>
                    <p:nvGrpSpPr>
                      <p:cNvPr id="133" name="Group 132">
                        <a:extLst>
                          <a:ext uri="{FF2B5EF4-FFF2-40B4-BE49-F238E27FC236}">
                            <a16:creationId xmlns:a16="http://schemas.microsoft.com/office/drawing/2014/main" id="{99E9D88C-928C-4B87-8D79-117ABDF80986}"/>
                          </a:ext>
                        </a:extLst>
                      </p:cNvPr>
                      <p:cNvGrpSpPr/>
                      <p:nvPr/>
                    </p:nvGrpSpPr>
                    <p:grpSpPr>
                      <a:xfrm>
                        <a:off x="236735" y="3812592"/>
                        <a:ext cx="550424" cy="128714"/>
                        <a:chOff x="251533" y="3680893"/>
                        <a:chExt cx="550424" cy="128714"/>
                      </a:xfrm>
                    </p:grpSpPr>
                    <p:sp>
                      <p:nvSpPr>
                        <p:cNvPr id="138" name="Oval 137">
                          <a:extLst>
                            <a:ext uri="{FF2B5EF4-FFF2-40B4-BE49-F238E27FC236}">
                              <a16:creationId xmlns:a16="http://schemas.microsoft.com/office/drawing/2014/main" id="{9F3F7852-3799-4131-AECC-6F2256020BCA}"/>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1AECFC3-9D82-43A2-8535-FE9D9754634C}"/>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D9626CC-C58B-4016-8282-0312C7E82143}"/>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E63580A-9156-493F-8CD0-58C2EAB6B063}"/>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4" name="Straight Connector 133">
                        <a:extLst>
                          <a:ext uri="{FF2B5EF4-FFF2-40B4-BE49-F238E27FC236}">
                            <a16:creationId xmlns:a16="http://schemas.microsoft.com/office/drawing/2014/main" id="{E025599C-CFCE-42A9-B74D-2BF7D165FBF6}"/>
                          </a:ext>
                        </a:extLst>
                      </p:cNvPr>
                      <p:cNvCxnSpPr>
                        <a:endCxn id="138"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271563-3664-47DE-8762-048DA67CA2EA}"/>
                          </a:ext>
                        </a:extLst>
                      </p:cNvPr>
                      <p:cNvCxnSpPr>
                        <a:cxnSpLocks/>
                        <a:endCxn id="139"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BDA397D-6F7D-407F-801D-72B48111D40C}"/>
                          </a:ext>
                        </a:extLst>
                      </p:cNvPr>
                      <p:cNvCxnSpPr>
                        <a:cxnSpLocks/>
                        <a:endCxn id="140"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B7F52D-97E4-4209-A2BD-E9312E6F7295}"/>
                          </a:ext>
                        </a:extLst>
                      </p:cNvPr>
                      <p:cNvCxnSpPr>
                        <a:cxnSpLocks/>
                        <a:endCxn id="141"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AFAFA391-CBC0-4B81-B044-09175FA6D5F8}"/>
                        </a:ext>
                      </a:extLst>
                    </p:cNvPr>
                    <p:cNvGrpSpPr/>
                    <p:nvPr/>
                  </p:nvGrpSpPr>
                  <p:grpSpPr>
                    <a:xfrm>
                      <a:off x="2244129" y="3034322"/>
                      <a:ext cx="550424" cy="913123"/>
                      <a:chOff x="236735" y="3028183"/>
                      <a:chExt cx="550424" cy="913123"/>
                    </a:xfrm>
                  </p:grpSpPr>
                  <p:grpSp>
                    <p:nvGrpSpPr>
                      <p:cNvPr id="124" name="Group 123">
                        <a:extLst>
                          <a:ext uri="{FF2B5EF4-FFF2-40B4-BE49-F238E27FC236}">
                            <a16:creationId xmlns:a16="http://schemas.microsoft.com/office/drawing/2014/main" id="{3839DFF7-7E74-477C-91B4-9A4C767B16D2}"/>
                          </a:ext>
                        </a:extLst>
                      </p:cNvPr>
                      <p:cNvGrpSpPr/>
                      <p:nvPr/>
                    </p:nvGrpSpPr>
                    <p:grpSpPr>
                      <a:xfrm>
                        <a:off x="236735" y="3812592"/>
                        <a:ext cx="550424" cy="128714"/>
                        <a:chOff x="251533" y="3680893"/>
                        <a:chExt cx="550424" cy="128714"/>
                      </a:xfrm>
                    </p:grpSpPr>
                    <p:sp>
                      <p:nvSpPr>
                        <p:cNvPr id="129" name="Oval 128">
                          <a:extLst>
                            <a:ext uri="{FF2B5EF4-FFF2-40B4-BE49-F238E27FC236}">
                              <a16:creationId xmlns:a16="http://schemas.microsoft.com/office/drawing/2014/main" id="{3AAF109C-9346-495B-B8EA-317FC07EFA87}"/>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4717BADB-6E16-4CFF-82DA-98F8E3BF6F87}"/>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615E779-D0AF-45D3-92AE-C27DE7B5FF81}"/>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E9869BF-83F3-4EE2-AC00-C64C0A2991E3}"/>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Connector 124">
                        <a:extLst>
                          <a:ext uri="{FF2B5EF4-FFF2-40B4-BE49-F238E27FC236}">
                            <a16:creationId xmlns:a16="http://schemas.microsoft.com/office/drawing/2014/main" id="{2C747B5B-D804-4C30-8A9F-D068588119EA}"/>
                          </a:ext>
                        </a:extLst>
                      </p:cNvPr>
                      <p:cNvCxnSpPr>
                        <a:endCxn id="129"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C4D4BEE-310F-4E6E-8837-348E4F752B34}"/>
                          </a:ext>
                        </a:extLst>
                      </p:cNvPr>
                      <p:cNvCxnSpPr>
                        <a:cxnSpLocks/>
                        <a:endCxn id="130"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FBAD435-CF2C-4860-B9E4-DD26C1F6BA28}"/>
                          </a:ext>
                        </a:extLst>
                      </p:cNvPr>
                      <p:cNvCxnSpPr>
                        <a:cxnSpLocks/>
                        <a:endCxn id="131"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E351EF-153C-4DBD-9725-071D439E6FD8}"/>
                          </a:ext>
                        </a:extLst>
                      </p:cNvPr>
                      <p:cNvCxnSpPr>
                        <a:cxnSpLocks/>
                        <a:endCxn id="132"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43708F6-E7FF-4BF3-AF8F-F72CD38097C9}"/>
                        </a:ext>
                      </a:extLst>
                    </p:cNvPr>
                    <p:cNvGrpSpPr/>
                    <p:nvPr/>
                  </p:nvGrpSpPr>
                  <p:grpSpPr>
                    <a:xfrm>
                      <a:off x="3943856" y="3025502"/>
                      <a:ext cx="550424" cy="913123"/>
                      <a:chOff x="236735" y="3028183"/>
                      <a:chExt cx="550424" cy="913123"/>
                    </a:xfrm>
                  </p:grpSpPr>
                  <p:grpSp>
                    <p:nvGrpSpPr>
                      <p:cNvPr id="115" name="Group 114">
                        <a:extLst>
                          <a:ext uri="{FF2B5EF4-FFF2-40B4-BE49-F238E27FC236}">
                            <a16:creationId xmlns:a16="http://schemas.microsoft.com/office/drawing/2014/main" id="{ECEE77CA-079A-4D21-9542-7700E5A2BFAE}"/>
                          </a:ext>
                        </a:extLst>
                      </p:cNvPr>
                      <p:cNvGrpSpPr/>
                      <p:nvPr/>
                    </p:nvGrpSpPr>
                    <p:grpSpPr>
                      <a:xfrm>
                        <a:off x="236735" y="3812592"/>
                        <a:ext cx="550424" cy="128714"/>
                        <a:chOff x="251533" y="3680893"/>
                        <a:chExt cx="550424" cy="128714"/>
                      </a:xfrm>
                    </p:grpSpPr>
                    <p:sp>
                      <p:nvSpPr>
                        <p:cNvPr id="120" name="Oval 119">
                          <a:extLst>
                            <a:ext uri="{FF2B5EF4-FFF2-40B4-BE49-F238E27FC236}">
                              <a16:creationId xmlns:a16="http://schemas.microsoft.com/office/drawing/2014/main" id="{5CCB3580-0905-44C2-B526-3F3DCCF78E56}"/>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C7B9AAA-74E5-4B3F-880D-9A7202B3178D}"/>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D843029C-0CA4-409A-A1BE-6E86D641B068}"/>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05DBB707-7B30-41CF-94C1-3E48FB84FEA4}"/>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6" name="Straight Connector 115">
                        <a:extLst>
                          <a:ext uri="{FF2B5EF4-FFF2-40B4-BE49-F238E27FC236}">
                            <a16:creationId xmlns:a16="http://schemas.microsoft.com/office/drawing/2014/main" id="{4F54B0AF-D57A-4C0B-AA0B-D9D484D7F066}"/>
                          </a:ext>
                        </a:extLst>
                      </p:cNvPr>
                      <p:cNvCxnSpPr>
                        <a:endCxn id="120"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CCF5580-3E8A-4D30-A8AE-E92A4973D9BC}"/>
                          </a:ext>
                        </a:extLst>
                      </p:cNvPr>
                      <p:cNvCxnSpPr>
                        <a:cxnSpLocks/>
                        <a:endCxn id="121"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1741F3C-5E9F-465F-9E6F-89A829D5D8E5}"/>
                          </a:ext>
                        </a:extLst>
                      </p:cNvPr>
                      <p:cNvCxnSpPr>
                        <a:cxnSpLocks/>
                        <a:endCxn id="122"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B364B19-AEB9-4AE4-9AD8-D411A61E8509}"/>
                          </a:ext>
                        </a:extLst>
                      </p:cNvPr>
                      <p:cNvCxnSpPr>
                        <a:cxnSpLocks/>
                        <a:endCxn id="123"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6604FE7-D1BF-40FE-9710-704C031F7FBD}"/>
                        </a:ext>
                      </a:extLst>
                    </p:cNvPr>
                    <p:cNvGrpSpPr/>
                    <p:nvPr/>
                  </p:nvGrpSpPr>
                  <p:grpSpPr>
                    <a:xfrm>
                      <a:off x="4647178" y="3025502"/>
                      <a:ext cx="550424" cy="913123"/>
                      <a:chOff x="236735" y="3028183"/>
                      <a:chExt cx="550424" cy="913123"/>
                    </a:xfrm>
                  </p:grpSpPr>
                  <p:grpSp>
                    <p:nvGrpSpPr>
                      <p:cNvPr id="106" name="Group 105">
                        <a:extLst>
                          <a:ext uri="{FF2B5EF4-FFF2-40B4-BE49-F238E27FC236}">
                            <a16:creationId xmlns:a16="http://schemas.microsoft.com/office/drawing/2014/main" id="{9C3F8DBE-6D77-4DCF-997F-67B02C087CA6}"/>
                          </a:ext>
                        </a:extLst>
                      </p:cNvPr>
                      <p:cNvGrpSpPr/>
                      <p:nvPr/>
                    </p:nvGrpSpPr>
                    <p:grpSpPr>
                      <a:xfrm>
                        <a:off x="236735" y="3812592"/>
                        <a:ext cx="550424" cy="128714"/>
                        <a:chOff x="251533" y="3680893"/>
                        <a:chExt cx="550424" cy="128714"/>
                      </a:xfrm>
                    </p:grpSpPr>
                    <p:sp>
                      <p:nvSpPr>
                        <p:cNvPr id="111" name="Oval 110">
                          <a:extLst>
                            <a:ext uri="{FF2B5EF4-FFF2-40B4-BE49-F238E27FC236}">
                              <a16:creationId xmlns:a16="http://schemas.microsoft.com/office/drawing/2014/main" id="{843963A3-1A09-4240-8176-2DC5D5723F08}"/>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88CEB81-29FC-4EED-9F98-A0FF94BC5CC4}"/>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5498DBA-2B36-4A99-9062-EFD91C9F8FDA}"/>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CE36095C-AA28-4203-8E84-A73298B91F13}"/>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Connector 106">
                        <a:extLst>
                          <a:ext uri="{FF2B5EF4-FFF2-40B4-BE49-F238E27FC236}">
                            <a16:creationId xmlns:a16="http://schemas.microsoft.com/office/drawing/2014/main" id="{3BF3C645-CB8F-43A6-B254-51ECF4C02730}"/>
                          </a:ext>
                        </a:extLst>
                      </p:cNvPr>
                      <p:cNvCxnSpPr>
                        <a:endCxn id="111"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F8F2476-FC5C-42DD-A495-85156C8D2533}"/>
                          </a:ext>
                        </a:extLst>
                      </p:cNvPr>
                      <p:cNvCxnSpPr>
                        <a:cxnSpLocks/>
                        <a:endCxn id="112"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B17512E-6327-4F29-93D4-BF7315D1F6A8}"/>
                          </a:ext>
                        </a:extLst>
                      </p:cNvPr>
                      <p:cNvCxnSpPr>
                        <a:cxnSpLocks/>
                        <a:endCxn id="113"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901D916-ECC4-4519-A53D-BF9C8D8E28AE}"/>
                          </a:ext>
                        </a:extLst>
                      </p:cNvPr>
                      <p:cNvCxnSpPr>
                        <a:cxnSpLocks/>
                        <a:endCxn id="114"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9D945F8-E028-4B2D-AA5C-899B823BB714}"/>
                        </a:ext>
                      </a:extLst>
                    </p:cNvPr>
                    <p:cNvGrpSpPr/>
                    <p:nvPr/>
                  </p:nvGrpSpPr>
                  <p:grpSpPr>
                    <a:xfrm>
                      <a:off x="5322625" y="3063636"/>
                      <a:ext cx="550424" cy="913123"/>
                      <a:chOff x="236735" y="3028183"/>
                      <a:chExt cx="550424" cy="913123"/>
                    </a:xfrm>
                  </p:grpSpPr>
                  <p:grpSp>
                    <p:nvGrpSpPr>
                      <p:cNvPr id="97" name="Group 96">
                        <a:extLst>
                          <a:ext uri="{FF2B5EF4-FFF2-40B4-BE49-F238E27FC236}">
                            <a16:creationId xmlns:a16="http://schemas.microsoft.com/office/drawing/2014/main" id="{CCF658D8-5A6E-46BD-BB08-FE31E1B32B53}"/>
                          </a:ext>
                        </a:extLst>
                      </p:cNvPr>
                      <p:cNvGrpSpPr/>
                      <p:nvPr/>
                    </p:nvGrpSpPr>
                    <p:grpSpPr>
                      <a:xfrm>
                        <a:off x="236735" y="3812592"/>
                        <a:ext cx="550424" cy="128714"/>
                        <a:chOff x="251533" y="3680893"/>
                        <a:chExt cx="550424" cy="128714"/>
                      </a:xfrm>
                    </p:grpSpPr>
                    <p:sp>
                      <p:nvSpPr>
                        <p:cNvPr id="102" name="Oval 101">
                          <a:extLst>
                            <a:ext uri="{FF2B5EF4-FFF2-40B4-BE49-F238E27FC236}">
                              <a16:creationId xmlns:a16="http://schemas.microsoft.com/office/drawing/2014/main" id="{E4955D87-6C58-4951-940C-D1F27961AC23}"/>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413EDCC-A569-4BA2-8C62-B08F61188AC7}"/>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2E916185-07AF-4745-B974-668C2BB59619}"/>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DEF87BA-F703-4884-981D-8DD717381BF2}"/>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577BF10-9DD3-4578-9D5A-2F57B0CD972C}"/>
                          </a:ext>
                        </a:extLst>
                      </p:cNvPr>
                      <p:cNvCxnSpPr>
                        <a:endCxn id="102"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8C8C54E-4A8D-42E8-9DE8-4B2FEE691404}"/>
                          </a:ext>
                        </a:extLst>
                      </p:cNvPr>
                      <p:cNvCxnSpPr>
                        <a:cxnSpLocks/>
                        <a:endCxn id="103"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DD6EE3-1913-4790-B336-80EA86EE0BD8}"/>
                          </a:ext>
                        </a:extLst>
                      </p:cNvPr>
                      <p:cNvCxnSpPr>
                        <a:cxnSpLocks/>
                        <a:endCxn id="104"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B7E7AC2-00A9-4E24-A1C1-B5FF96455260}"/>
                          </a:ext>
                        </a:extLst>
                      </p:cNvPr>
                      <p:cNvCxnSpPr>
                        <a:cxnSpLocks/>
                        <a:endCxn id="105"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8CE0FDA-C86E-468C-8230-6890212C8B59}"/>
                        </a:ext>
                      </a:extLst>
                    </p:cNvPr>
                    <p:cNvGrpSpPr/>
                    <p:nvPr/>
                  </p:nvGrpSpPr>
                  <p:grpSpPr>
                    <a:xfrm>
                      <a:off x="6913126" y="3072681"/>
                      <a:ext cx="550424" cy="913123"/>
                      <a:chOff x="236735" y="3028183"/>
                      <a:chExt cx="550424" cy="913123"/>
                    </a:xfrm>
                  </p:grpSpPr>
                  <p:grpSp>
                    <p:nvGrpSpPr>
                      <p:cNvPr id="88" name="Group 87">
                        <a:extLst>
                          <a:ext uri="{FF2B5EF4-FFF2-40B4-BE49-F238E27FC236}">
                            <a16:creationId xmlns:a16="http://schemas.microsoft.com/office/drawing/2014/main" id="{D2F0F03C-7421-431E-8283-7F1DDDBF5167}"/>
                          </a:ext>
                        </a:extLst>
                      </p:cNvPr>
                      <p:cNvGrpSpPr/>
                      <p:nvPr/>
                    </p:nvGrpSpPr>
                    <p:grpSpPr>
                      <a:xfrm>
                        <a:off x="236735" y="3812592"/>
                        <a:ext cx="550424" cy="128714"/>
                        <a:chOff x="251533" y="3680893"/>
                        <a:chExt cx="550424" cy="128714"/>
                      </a:xfrm>
                    </p:grpSpPr>
                    <p:sp>
                      <p:nvSpPr>
                        <p:cNvPr id="93" name="Oval 92">
                          <a:extLst>
                            <a:ext uri="{FF2B5EF4-FFF2-40B4-BE49-F238E27FC236}">
                              <a16:creationId xmlns:a16="http://schemas.microsoft.com/office/drawing/2014/main" id="{02D68122-806E-414B-9979-FB37E3B37559}"/>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48D200D-F621-4F08-8167-A3666E07E48C}"/>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A5D2179-CC2D-458A-AFE7-669BF2CFFBE4}"/>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A7D3081-3118-4743-A740-A62D39F79BF4}"/>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9" name="Straight Connector 88">
                        <a:extLst>
                          <a:ext uri="{FF2B5EF4-FFF2-40B4-BE49-F238E27FC236}">
                            <a16:creationId xmlns:a16="http://schemas.microsoft.com/office/drawing/2014/main" id="{F4DD3A90-AAF1-447B-BEB7-D1F489C6A8A5}"/>
                          </a:ext>
                        </a:extLst>
                      </p:cNvPr>
                      <p:cNvCxnSpPr>
                        <a:endCxn id="93"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3AB2645-7966-4E38-AA3A-3C9E3FCD021F}"/>
                          </a:ext>
                        </a:extLst>
                      </p:cNvPr>
                      <p:cNvCxnSpPr>
                        <a:cxnSpLocks/>
                        <a:endCxn id="94"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0EA6AC4-ADA4-46CB-9F65-29E144EC0D48}"/>
                          </a:ext>
                        </a:extLst>
                      </p:cNvPr>
                      <p:cNvCxnSpPr>
                        <a:cxnSpLocks/>
                        <a:endCxn id="95"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BDBDA9E-D484-44EA-B127-9D8FD3B41140}"/>
                          </a:ext>
                        </a:extLst>
                      </p:cNvPr>
                      <p:cNvCxnSpPr>
                        <a:cxnSpLocks/>
                        <a:endCxn id="96"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9BFCF0B-F2C7-4F0F-9272-1B6FC773E179}"/>
                        </a:ext>
                      </a:extLst>
                    </p:cNvPr>
                    <p:cNvGrpSpPr/>
                    <p:nvPr/>
                  </p:nvGrpSpPr>
                  <p:grpSpPr>
                    <a:xfrm>
                      <a:off x="7617239" y="3073423"/>
                      <a:ext cx="550424" cy="913123"/>
                      <a:chOff x="236735" y="3028183"/>
                      <a:chExt cx="550424" cy="913123"/>
                    </a:xfrm>
                  </p:grpSpPr>
                  <p:grpSp>
                    <p:nvGrpSpPr>
                      <p:cNvPr id="79" name="Group 78">
                        <a:extLst>
                          <a:ext uri="{FF2B5EF4-FFF2-40B4-BE49-F238E27FC236}">
                            <a16:creationId xmlns:a16="http://schemas.microsoft.com/office/drawing/2014/main" id="{E76DC600-8F21-4827-907C-96903F296BAF}"/>
                          </a:ext>
                        </a:extLst>
                      </p:cNvPr>
                      <p:cNvGrpSpPr/>
                      <p:nvPr/>
                    </p:nvGrpSpPr>
                    <p:grpSpPr>
                      <a:xfrm>
                        <a:off x="236735" y="3812592"/>
                        <a:ext cx="550424" cy="128714"/>
                        <a:chOff x="251533" y="3680893"/>
                        <a:chExt cx="550424" cy="128714"/>
                      </a:xfrm>
                    </p:grpSpPr>
                    <p:sp>
                      <p:nvSpPr>
                        <p:cNvPr id="84" name="Oval 83">
                          <a:extLst>
                            <a:ext uri="{FF2B5EF4-FFF2-40B4-BE49-F238E27FC236}">
                              <a16:creationId xmlns:a16="http://schemas.microsoft.com/office/drawing/2014/main" id="{9EA7120F-6663-45D9-83F4-90E972F68DAD}"/>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960B5DF0-3117-4CB1-9CD3-5CB32810CE23}"/>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442FC8D-2C56-4122-B98B-D71B63011829}"/>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BB97F1E-231C-4542-89C2-2703230647E7}"/>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Straight Connector 79">
                        <a:extLst>
                          <a:ext uri="{FF2B5EF4-FFF2-40B4-BE49-F238E27FC236}">
                            <a16:creationId xmlns:a16="http://schemas.microsoft.com/office/drawing/2014/main" id="{98BCCD66-DFF8-4485-A244-5C12897E9F91}"/>
                          </a:ext>
                        </a:extLst>
                      </p:cNvPr>
                      <p:cNvCxnSpPr>
                        <a:endCxn id="84"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8CB6FF-0C85-49CD-9261-E9C3B9FF01EB}"/>
                          </a:ext>
                        </a:extLst>
                      </p:cNvPr>
                      <p:cNvCxnSpPr>
                        <a:cxnSpLocks/>
                        <a:endCxn id="85"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77B233-9973-4F41-9FE4-3D2A62E88432}"/>
                          </a:ext>
                        </a:extLst>
                      </p:cNvPr>
                      <p:cNvCxnSpPr>
                        <a:cxnSpLocks/>
                        <a:endCxn id="86"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7766C2A-71D9-4038-8C73-6C7C4A0B5109}"/>
                          </a:ext>
                        </a:extLst>
                      </p:cNvPr>
                      <p:cNvCxnSpPr>
                        <a:cxnSpLocks/>
                        <a:endCxn id="87"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F763D65-BA44-4ABD-B4F2-7C59544D468B}"/>
                        </a:ext>
                      </a:extLst>
                    </p:cNvPr>
                    <p:cNvGrpSpPr/>
                    <p:nvPr/>
                  </p:nvGrpSpPr>
                  <p:grpSpPr>
                    <a:xfrm>
                      <a:off x="8286794" y="3065604"/>
                      <a:ext cx="550424" cy="913123"/>
                      <a:chOff x="236735" y="3028183"/>
                      <a:chExt cx="550424" cy="913123"/>
                    </a:xfrm>
                  </p:grpSpPr>
                  <p:grpSp>
                    <p:nvGrpSpPr>
                      <p:cNvPr id="70" name="Group 69">
                        <a:extLst>
                          <a:ext uri="{FF2B5EF4-FFF2-40B4-BE49-F238E27FC236}">
                            <a16:creationId xmlns:a16="http://schemas.microsoft.com/office/drawing/2014/main" id="{4A026D19-9009-4753-9DA9-C31AD52171CF}"/>
                          </a:ext>
                        </a:extLst>
                      </p:cNvPr>
                      <p:cNvGrpSpPr/>
                      <p:nvPr/>
                    </p:nvGrpSpPr>
                    <p:grpSpPr>
                      <a:xfrm>
                        <a:off x="236735" y="3812592"/>
                        <a:ext cx="550424" cy="128714"/>
                        <a:chOff x="251533" y="3680893"/>
                        <a:chExt cx="550424" cy="128714"/>
                      </a:xfrm>
                    </p:grpSpPr>
                    <p:sp>
                      <p:nvSpPr>
                        <p:cNvPr id="75" name="Oval 74">
                          <a:extLst>
                            <a:ext uri="{FF2B5EF4-FFF2-40B4-BE49-F238E27FC236}">
                              <a16:creationId xmlns:a16="http://schemas.microsoft.com/office/drawing/2014/main" id="{EB7CD9AD-E39B-4CC4-8E77-DE51D6B284E6}"/>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142A48F-EDFA-4767-947E-44B5346ACAA5}"/>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9511206-0CC7-40EC-91FB-FD47C114E693}"/>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CDCAD64-85D1-43E8-A3D1-40B7D0900F83}"/>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1" name="Straight Connector 70">
                        <a:extLst>
                          <a:ext uri="{FF2B5EF4-FFF2-40B4-BE49-F238E27FC236}">
                            <a16:creationId xmlns:a16="http://schemas.microsoft.com/office/drawing/2014/main" id="{47725B21-9D98-44B3-8070-4CFDDC75985F}"/>
                          </a:ext>
                        </a:extLst>
                      </p:cNvPr>
                      <p:cNvCxnSpPr>
                        <a:endCxn id="75"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2D7699-07F6-464D-AFA6-EF2EB27DD7C5}"/>
                          </a:ext>
                        </a:extLst>
                      </p:cNvPr>
                      <p:cNvCxnSpPr>
                        <a:cxnSpLocks/>
                        <a:endCxn id="76"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BDA6AE9-66D0-4B49-BDEF-5B8FB0DF762C}"/>
                          </a:ext>
                        </a:extLst>
                      </p:cNvPr>
                      <p:cNvCxnSpPr>
                        <a:cxnSpLocks/>
                        <a:endCxn id="77"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8E0DC0-20D0-45E4-8EFA-EA57ED4ADC9F}"/>
                          </a:ext>
                        </a:extLst>
                      </p:cNvPr>
                      <p:cNvCxnSpPr>
                        <a:cxnSpLocks/>
                        <a:endCxn id="78"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40D4639-6E8D-495F-B165-390133695E91}"/>
                        </a:ext>
                      </a:extLst>
                    </p:cNvPr>
                    <p:cNvGrpSpPr/>
                    <p:nvPr/>
                  </p:nvGrpSpPr>
                  <p:grpSpPr>
                    <a:xfrm>
                      <a:off x="9961770" y="3068022"/>
                      <a:ext cx="550424" cy="913123"/>
                      <a:chOff x="236735" y="3028183"/>
                      <a:chExt cx="550424" cy="913123"/>
                    </a:xfrm>
                  </p:grpSpPr>
                  <p:grpSp>
                    <p:nvGrpSpPr>
                      <p:cNvPr id="61" name="Group 60">
                        <a:extLst>
                          <a:ext uri="{FF2B5EF4-FFF2-40B4-BE49-F238E27FC236}">
                            <a16:creationId xmlns:a16="http://schemas.microsoft.com/office/drawing/2014/main" id="{6F80D07E-D75F-4784-B4C1-534A1914606F}"/>
                          </a:ext>
                        </a:extLst>
                      </p:cNvPr>
                      <p:cNvGrpSpPr/>
                      <p:nvPr/>
                    </p:nvGrpSpPr>
                    <p:grpSpPr>
                      <a:xfrm>
                        <a:off x="236735" y="3812592"/>
                        <a:ext cx="550424" cy="128714"/>
                        <a:chOff x="251533" y="3680893"/>
                        <a:chExt cx="550424" cy="128714"/>
                      </a:xfrm>
                    </p:grpSpPr>
                    <p:sp>
                      <p:nvSpPr>
                        <p:cNvPr id="66" name="Oval 65">
                          <a:extLst>
                            <a:ext uri="{FF2B5EF4-FFF2-40B4-BE49-F238E27FC236}">
                              <a16:creationId xmlns:a16="http://schemas.microsoft.com/office/drawing/2014/main" id="{B083BEF7-51EF-4E94-A5F9-20CA79B75B9A}"/>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A4AB2F4-F186-4E97-9B00-4FE5D4A34268}"/>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FB3D9DC-2E3E-4759-871C-419E6D4FA16E}"/>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EEA0EB-D1D4-49E4-A56A-7339C9D6B0E0}"/>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a:extLst>
                          <a:ext uri="{FF2B5EF4-FFF2-40B4-BE49-F238E27FC236}">
                            <a16:creationId xmlns:a16="http://schemas.microsoft.com/office/drawing/2014/main" id="{6D1F2AD9-FF7D-44C4-B6C7-4C503413B978}"/>
                          </a:ext>
                        </a:extLst>
                      </p:cNvPr>
                      <p:cNvCxnSpPr>
                        <a:endCxn id="66"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6AB64F-C56D-463A-AFBB-16B94F6904F0}"/>
                          </a:ext>
                        </a:extLst>
                      </p:cNvPr>
                      <p:cNvCxnSpPr>
                        <a:cxnSpLocks/>
                        <a:endCxn id="67"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3CD923-F489-4059-AA26-FA0359C59B4E}"/>
                          </a:ext>
                        </a:extLst>
                      </p:cNvPr>
                      <p:cNvCxnSpPr>
                        <a:cxnSpLocks/>
                        <a:endCxn id="68"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9BE1DC7-FB9C-4B76-A024-1C30539A1B6C}"/>
                          </a:ext>
                        </a:extLst>
                      </p:cNvPr>
                      <p:cNvCxnSpPr>
                        <a:cxnSpLocks/>
                        <a:endCxn id="69"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9335DC6-42E9-4F16-8626-05DE6A5BDF5A}"/>
                        </a:ext>
                      </a:extLst>
                    </p:cNvPr>
                    <p:cNvGrpSpPr/>
                    <p:nvPr/>
                  </p:nvGrpSpPr>
                  <p:grpSpPr>
                    <a:xfrm>
                      <a:off x="10667999" y="3075002"/>
                      <a:ext cx="550424" cy="913123"/>
                      <a:chOff x="236735" y="3028183"/>
                      <a:chExt cx="550424" cy="913123"/>
                    </a:xfrm>
                  </p:grpSpPr>
                  <p:grpSp>
                    <p:nvGrpSpPr>
                      <p:cNvPr id="52" name="Group 51">
                        <a:extLst>
                          <a:ext uri="{FF2B5EF4-FFF2-40B4-BE49-F238E27FC236}">
                            <a16:creationId xmlns:a16="http://schemas.microsoft.com/office/drawing/2014/main" id="{CB5CC979-C95A-4212-AB98-F85E67B66960}"/>
                          </a:ext>
                        </a:extLst>
                      </p:cNvPr>
                      <p:cNvGrpSpPr/>
                      <p:nvPr/>
                    </p:nvGrpSpPr>
                    <p:grpSpPr>
                      <a:xfrm>
                        <a:off x="236735" y="3812592"/>
                        <a:ext cx="550424" cy="128714"/>
                        <a:chOff x="251533" y="3680893"/>
                        <a:chExt cx="550424" cy="128714"/>
                      </a:xfrm>
                    </p:grpSpPr>
                    <p:sp>
                      <p:nvSpPr>
                        <p:cNvPr id="57" name="Oval 56">
                          <a:extLst>
                            <a:ext uri="{FF2B5EF4-FFF2-40B4-BE49-F238E27FC236}">
                              <a16:creationId xmlns:a16="http://schemas.microsoft.com/office/drawing/2014/main" id="{756C8695-E35E-42A2-89DE-DA580B68F23A}"/>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0A3ABCD-6418-4A5F-AA40-4733F44EE1D5}"/>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C93FF33-1423-48A4-8901-A3609E0F32AF}"/>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0EA78A0-1B6B-4A6D-BE91-A40079D61E0A}"/>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a:extLst>
                          <a:ext uri="{FF2B5EF4-FFF2-40B4-BE49-F238E27FC236}">
                            <a16:creationId xmlns:a16="http://schemas.microsoft.com/office/drawing/2014/main" id="{D9128961-6B08-4753-B7FE-7D5DF00E796A}"/>
                          </a:ext>
                        </a:extLst>
                      </p:cNvPr>
                      <p:cNvCxnSpPr>
                        <a:endCxn id="57"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4419A63-015C-44EB-A84F-9206427600F4}"/>
                          </a:ext>
                        </a:extLst>
                      </p:cNvPr>
                      <p:cNvCxnSpPr>
                        <a:cxnSpLocks/>
                        <a:endCxn id="58"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35E7BA-1109-4FD9-96DD-B6FC0461AEC9}"/>
                          </a:ext>
                        </a:extLst>
                      </p:cNvPr>
                      <p:cNvCxnSpPr>
                        <a:cxnSpLocks/>
                        <a:endCxn id="59"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AAA7CB-A446-4B5F-92A9-4FCA3274D32B}"/>
                          </a:ext>
                        </a:extLst>
                      </p:cNvPr>
                      <p:cNvCxnSpPr>
                        <a:cxnSpLocks/>
                        <a:endCxn id="60"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0A9644C1-C1F2-48D9-B315-996A757DCF1C}"/>
                        </a:ext>
                      </a:extLst>
                    </p:cNvPr>
                    <p:cNvGrpSpPr/>
                    <p:nvPr/>
                  </p:nvGrpSpPr>
                  <p:grpSpPr>
                    <a:xfrm>
                      <a:off x="11346686" y="3082079"/>
                      <a:ext cx="550424" cy="913123"/>
                      <a:chOff x="236735" y="3028183"/>
                      <a:chExt cx="550424" cy="913123"/>
                    </a:xfrm>
                  </p:grpSpPr>
                  <p:grpSp>
                    <p:nvGrpSpPr>
                      <p:cNvPr id="43" name="Group 42">
                        <a:extLst>
                          <a:ext uri="{FF2B5EF4-FFF2-40B4-BE49-F238E27FC236}">
                            <a16:creationId xmlns:a16="http://schemas.microsoft.com/office/drawing/2014/main" id="{F458DC74-CA8F-4CE8-A31D-C79D8CE36BBC}"/>
                          </a:ext>
                        </a:extLst>
                      </p:cNvPr>
                      <p:cNvGrpSpPr/>
                      <p:nvPr/>
                    </p:nvGrpSpPr>
                    <p:grpSpPr>
                      <a:xfrm>
                        <a:off x="236735" y="3812592"/>
                        <a:ext cx="550424" cy="128714"/>
                        <a:chOff x="251533" y="3680893"/>
                        <a:chExt cx="550424" cy="128714"/>
                      </a:xfrm>
                    </p:grpSpPr>
                    <p:sp>
                      <p:nvSpPr>
                        <p:cNvPr id="48" name="Oval 47">
                          <a:extLst>
                            <a:ext uri="{FF2B5EF4-FFF2-40B4-BE49-F238E27FC236}">
                              <a16:creationId xmlns:a16="http://schemas.microsoft.com/office/drawing/2014/main" id="{1AADB133-AAD8-4AEF-8E9E-0480B27C745C}"/>
                            </a:ext>
                          </a:extLst>
                        </p:cNvPr>
                        <p:cNvSpPr/>
                        <p:nvPr/>
                      </p:nvSpPr>
                      <p:spPr>
                        <a:xfrm>
                          <a:off x="25153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A3423D-1609-4621-8DFC-C5CCE168FA07}"/>
                            </a:ext>
                          </a:extLst>
                        </p:cNvPr>
                        <p:cNvSpPr/>
                        <p:nvPr/>
                      </p:nvSpPr>
                      <p:spPr>
                        <a:xfrm>
                          <a:off x="396538"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263B0A1-9B80-4AD8-8AB1-A6759B863044}"/>
                            </a:ext>
                          </a:extLst>
                        </p:cNvPr>
                        <p:cNvSpPr/>
                        <p:nvPr/>
                      </p:nvSpPr>
                      <p:spPr>
                        <a:xfrm>
                          <a:off x="541543" y="3680893"/>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9B42962-ED95-4F90-A722-C8521396CA5E}"/>
                            </a:ext>
                          </a:extLst>
                        </p:cNvPr>
                        <p:cNvSpPr/>
                        <p:nvPr/>
                      </p:nvSpPr>
                      <p:spPr>
                        <a:xfrm>
                          <a:off x="686548" y="3691979"/>
                          <a:ext cx="115409" cy="11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5D4A8D44-1CE2-4DD2-B05C-34FB8EBA0A84}"/>
                          </a:ext>
                        </a:extLst>
                      </p:cNvPr>
                      <p:cNvCxnSpPr>
                        <a:endCxn id="48" idx="0"/>
                      </p:cNvCxnSpPr>
                      <p:nvPr/>
                    </p:nvCxnSpPr>
                    <p:spPr>
                      <a:xfrm flipH="1">
                        <a:off x="294440" y="3045409"/>
                        <a:ext cx="217508"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2AA86B-868A-43F7-8F9C-6B99F9B8AD0C}"/>
                          </a:ext>
                        </a:extLst>
                      </p:cNvPr>
                      <p:cNvCxnSpPr>
                        <a:cxnSpLocks/>
                        <a:endCxn id="49" idx="0"/>
                      </p:cNvCxnSpPr>
                      <p:nvPr/>
                    </p:nvCxnSpPr>
                    <p:spPr>
                      <a:xfrm flipH="1">
                        <a:off x="439445" y="3045409"/>
                        <a:ext cx="72503" cy="76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97114B-7A31-49AC-B9C8-65F9FC6157A0}"/>
                          </a:ext>
                        </a:extLst>
                      </p:cNvPr>
                      <p:cNvCxnSpPr>
                        <a:cxnSpLocks/>
                        <a:endCxn id="50" idx="0"/>
                      </p:cNvCxnSpPr>
                      <p:nvPr/>
                    </p:nvCxnSpPr>
                    <p:spPr>
                      <a:xfrm>
                        <a:off x="552751" y="3028183"/>
                        <a:ext cx="31699" cy="784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ECBC65-6C36-4F3A-AD60-0766DF0AE7EE}"/>
                          </a:ext>
                        </a:extLst>
                      </p:cNvPr>
                      <p:cNvCxnSpPr>
                        <a:cxnSpLocks/>
                        <a:endCxn id="51" idx="0"/>
                      </p:cNvCxnSpPr>
                      <p:nvPr/>
                    </p:nvCxnSpPr>
                    <p:spPr>
                      <a:xfrm>
                        <a:off x="552751" y="3028183"/>
                        <a:ext cx="176704" cy="795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6" name="Oval 15">
                  <a:extLst>
                    <a:ext uri="{FF2B5EF4-FFF2-40B4-BE49-F238E27FC236}">
                      <a16:creationId xmlns:a16="http://schemas.microsoft.com/office/drawing/2014/main" id="{86A5C7DC-3A55-4883-9451-76F4D39F0515}"/>
                    </a:ext>
                  </a:extLst>
                </p:cNvPr>
                <p:cNvSpPr/>
                <p:nvPr/>
              </p:nvSpPr>
              <p:spPr>
                <a:xfrm>
                  <a:off x="175199" y="3683751"/>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790A7BC-C57B-4C10-8F7E-B315E75B322D}"/>
                    </a:ext>
                  </a:extLst>
                </p:cNvPr>
                <p:cNvSpPr/>
                <p:nvPr/>
              </p:nvSpPr>
              <p:spPr>
                <a:xfrm>
                  <a:off x="9941616" y="3755972"/>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D57583-74E0-4B21-9AAC-1BBC8C644D88}"/>
                    </a:ext>
                  </a:extLst>
                </p:cNvPr>
                <p:cNvSpPr/>
                <p:nvPr/>
              </p:nvSpPr>
              <p:spPr>
                <a:xfrm>
                  <a:off x="7591695" y="3748850"/>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49C054-3690-4B4A-8A22-0C43055B32D5}"/>
                    </a:ext>
                  </a:extLst>
                </p:cNvPr>
                <p:cNvSpPr/>
                <p:nvPr/>
              </p:nvSpPr>
              <p:spPr>
                <a:xfrm>
                  <a:off x="6881843" y="3712124"/>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D227F30-6458-481A-8579-8C9F6C722591}"/>
                    </a:ext>
                  </a:extLst>
                </p:cNvPr>
                <p:cNvSpPr/>
                <p:nvPr/>
              </p:nvSpPr>
              <p:spPr>
                <a:xfrm>
                  <a:off x="4575817" y="3706472"/>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AE942CC-CF4C-4E7C-9712-F58897258E74}"/>
                    </a:ext>
                  </a:extLst>
                </p:cNvPr>
                <p:cNvSpPr/>
                <p:nvPr/>
              </p:nvSpPr>
              <p:spPr>
                <a:xfrm>
                  <a:off x="3903963" y="3700622"/>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345579B-AA62-40FF-AED4-436173BC84E0}"/>
                    </a:ext>
                  </a:extLst>
                </p:cNvPr>
                <p:cNvSpPr/>
                <p:nvPr/>
              </p:nvSpPr>
              <p:spPr>
                <a:xfrm>
                  <a:off x="1525801" y="3712124"/>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CD0DC1D-A519-42B4-861D-0FF799612872}"/>
                    </a:ext>
                  </a:extLst>
                </p:cNvPr>
                <p:cNvSpPr/>
                <p:nvPr/>
              </p:nvSpPr>
              <p:spPr>
                <a:xfrm>
                  <a:off x="815728" y="3712919"/>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C96C47A-8EDF-49CC-B586-7DE5EC89712E}"/>
                    </a:ext>
                  </a:extLst>
                </p:cNvPr>
                <p:cNvSpPr/>
                <p:nvPr/>
              </p:nvSpPr>
              <p:spPr>
                <a:xfrm>
                  <a:off x="10636790" y="3762952"/>
                  <a:ext cx="612843"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7E5567B-01F4-49C4-BA94-34F3A16E0BA0}"/>
                  </a:ext>
                </a:extLst>
              </p:cNvPr>
              <p:cNvGrpSpPr/>
              <p:nvPr/>
            </p:nvGrpSpPr>
            <p:grpSpPr>
              <a:xfrm>
                <a:off x="2191945" y="3702171"/>
                <a:ext cx="6368139" cy="400479"/>
                <a:chOff x="2191945" y="3702171"/>
                <a:chExt cx="6368139" cy="400479"/>
              </a:xfrm>
            </p:grpSpPr>
            <p:sp>
              <p:nvSpPr>
                <p:cNvPr id="12" name="Oval 11">
                  <a:extLst>
                    <a:ext uri="{FF2B5EF4-FFF2-40B4-BE49-F238E27FC236}">
                      <a16:creationId xmlns:a16="http://schemas.microsoft.com/office/drawing/2014/main" id="{946B76F4-B60A-419A-BF8A-D1403139AEA9}"/>
                    </a:ext>
                  </a:extLst>
                </p:cNvPr>
                <p:cNvSpPr/>
                <p:nvPr/>
              </p:nvSpPr>
              <p:spPr>
                <a:xfrm>
                  <a:off x="2191945" y="3702171"/>
                  <a:ext cx="330321"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4B6F4C-7525-4289-84A1-E3987F20EF6C}"/>
                    </a:ext>
                  </a:extLst>
                </p:cNvPr>
                <p:cNvSpPr/>
                <p:nvPr/>
              </p:nvSpPr>
              <p:spPr>
                <a:xfrm>
                  <a:off x="8229763" y="3755972"/>
                  <a:ext cx="330321"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7437CB-F7E2-4832-AC8B-4B4A59B05298}"/>
                    </a:ext>
                  </a:extLst>
                </p:cNvPr>
                <p:cNvSpPr/>
                <p:nvPr/>
              </p:nvSpPr>
              <p:spPr>
                <a:xfrm>
                  <a:off x="5266834" y="3712124"/>
                  <a:ext cx="330321" cy="346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6D122DA7-46AE-48E9-89FF-0FC1569C5A86}"/>
                    </a:ext>
                  </a:extLst>
                </p:cNvPr>
                <p:cNvSpPr txBox="1"/>
                <p:nvPr/>
              </p:nvSpPr>
              <p:spPr>
                <a:xfrm>
                  <a:off x="1316083" y="1366294"/>
                  <a:ext cx="4397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a:latin typeface="Cambria Math" panose="02040503050406030204" pitchFamily="18" charset="0"/>
                              </a:rPr>
                              <m:t>1</m:t>
                            </m:r>
                          </m:sub>
                        </m:sSub>
                      </m:oMath>
                    </m:oMathPara>
                  </a14:m>
                  <a:endParaRPr lang="en-US" dirty="0"/>
                </a:p>
              </p:txBody>
            </p:sp>
          </mc:Choice>
          <mc:Fallback xmlns="">
            <p:sp>
              <p:nvSpPr>
                <p:cNvPr id="196" name="TextBox 195">
                  <a:extLst>
                    <a:ext uri="{FF2B5EF4-FFF2-40B4-BE49-F238E27FC236}">
                      <a16:creationId xmlns:a16="http://schemas.microsoft.com/office/drawing/2014/main" id="{6D122DA7-46AE-48E9-89FF-0FC1569C5A86}"/>
                    </a:ext>
                  </a:extLst>
                </p:cNvPr>
                <p:cNvSpPr txBox="1">
                  <a:spLocks noRot="1" noChangeAspect="1" noMove="1" noResize="1" noEditPoints="1" noAdjustHandles="1" noChangeArrowheads="1" noChangeShapeType="1" noTextEdit="1"/>
                </p:cNvSpPr>
                <p:nvPr/>
              </p:nvSpPr>
              <p:spPr>
                <a:xfrm>
                  <a:off x="1316083" y="1366294"/>
                  <a:ext cx="4397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3320C4F7-F770-40CB-829C-70644C8A31DB}"/>
                    </a:ext>
                  </a:extLst>
                </p:cNvPr>
                <p:cNvSpPr txBox="1"/>
                <p:nvPr/>
              </p:nvSpPr>
              <p:spPr>
                <a:xfrm>
                  <a:off x="10416922" y="1371897"/>
                  <a:ext cx="5072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𝑚</m:t>
                            </m:r>
                          </m:sub>
                        </m:sSub>
                      </m:oMath>
                    </m:oMathPara>
                  </a14:m>
                  <a:endParaRPr lang="en-US" dirty="0"/>
                </a:p>
              </p:txBody>
            </p:sp>
          </mc:Choice>
          <mc:Fallback xmlns="">
            <p:sp>
              <p:nvSpPr>
                <p:cNvPr id="197" name="TextBox 196">
                  <a:extLst>
                    <a:ext uri="{FF2B5EF4-FFF2-40B4-BE49-F238E27FC236}">
                      <a16:creationId xmlns:a16="http://schemas.microsoft.com/office/drawing/2014/main" id="{3320C4F7-F770-40CB-829C-70644C8A31DB}"/>
                    </a:ext>
                  </a:extLst>
                </p:cNvPr>
                <p:cNvSpPr txBox="1">
                  <a:spLocks noRot="1" noChangeAspect="1" noMove="1" noResize="1" noEditPoints="1" noAdjustHandles="1" noChangeArrowheads="1" noChangeShapeType="1" noTextEdit="1"/>
                </p:cNvSpPr>
                <p:nvPr/>
              </p:nvSpPr>
              <p:spPr>
                <a:xfrm>
                  <a:off x="10416922" y="1371897"/>
                  <a:ext cx="50725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9220D18-F2F0-498E-978C-EB063779EC1D}"/>
                    </a:ext>
                  </a:extLst>
                </p:cNvPr>
                <p:cNvSpPr txBox="1"/>
                <p:nvPr/>
              </p:nvSpPr>
              <p:spPr>
                <a:xfrm>
                  <a:off x="7371827" y="1363295"/>
                  <a:ext cx="4450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3</m:t>
                            </m:r>
                          </m:sub>
                        </m:sSub>
                      </m:oMath>
                    </m:oMathPara>
                  </a14:m>
                  <a:endParaRPr lang="en-US" dirty="0"/>
                </a:p>
              </p:txBody>
            </p:sp>
          </mc:Choice>
          <mc:Fallback xmlns="">
            <p:sp>
              <p:nvSpPr>
                <p:cNvPr id="198" name="TextBox 197">
                  <a:extLst>
                    <a:ext uri="{FF2B5EF4-FFF2-40B4-BE49-F238E27FC236}">
                      <a16:creationId xmlns:a16="http://schemas.microsoft.com/office/drawing/2014/main" id="{F9220D18-F2F0-498E-978C-EB063779EC1D}"/>
                    </a:ext>
                  </a:extLst>
                </p:cNvPr>
                <p:cNvSpPr txBox="1">
                  <a:spLocks noRot="1" noChangeAspect="1" noMove="1" noResize="1" noEditPoints="1" noAdjustHandles="1" noChangeArrowheads="1" noChangeShapeType="1" noTextEdit="1"/>
                </p:cNvSpPr>
                <p:nvPr/>
              </p:nvSpPr>
              <p:spPr>
                <a:xfrm>
                  <a:off x="7371827" y="1363295"/>
                  <a:ext cx="445057"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133B4F18-ADC3-4227-8FC1-FB2C1088F222}"/>
                    </a:ext>
                  </a:extLst>
                </p:cNvPr>
                <p:cNvSpPr txBox="1"/>
                <p:nvPr/>
              </p:nvSpPr>
              <p:spPr>
                <a:xfrm>
                  <a:off x="4398278" y="1363295"/>
                  <a:ext cx="4450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m:oMathPara>
                  </a14:m>
                  <a:endParaRPr lang="en-US" dirty="0"/>
                </a:p>
              </p:txBody>
            </p:sp>
          </mc:Choice>
          <mc:Fallback xmlns="">
            <p:sp>
              <p:nvSpPr>
                <p:cNvPr id="199" name="TextBox 198">
                  <a:extLst>
                    <a:ext uri="{FF2B5EF4-FFF2-40B4-BE49-F238E27FC236}">
                      <a16:creationId xmlns:a16="http://schemas.microsoft.com/office/drawing/2014/main" id="{133B4F18-ADC3-4227-8FC1-FB2C1088F222}"/>
                    </a:ext>
                  </a:extLst>
                </p:cNvPr>
                <p:cNvSpPr txBox="1">
                  <a:spLocks noRot="1" noChangeAspect="1" noMove="1" noResize="1" noEditPoints="1" noAdjustHandles="1" noChangeArrowheads="1" noChangeShapeType="1" noTextEdit="1"/>
                </p:cNvSpPr>
                <p:nvPr/>
              </p:nvSpPr>
              <p:spPr>
                <a:xfrm>
                  <a:off x="4398278" y="1363295"/>
                  <a:ext cx="445057" cy="369332"/>
                </a:xfrm>
                <a:prstGeom prst="rect">
                  <a:avLst/>
                </a:prstGeom>
                <a:blipFill>
                  <a:blip r:embed="rId6"/>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168014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954D-B385-4E1D-A5DD-5D099D24A367}"/>
              </a:ext>
            </a:extLst>
          </p:cNvPr>
          <p:cNvSpPr>
            <a:spLocks noGrp="1"/>
          </p:cNvSpPr>
          <p:nvPr>
            <p:ph type="title"/>
          </p:nvPr>
        </p:nvSpPr>
        <p:spPr>
          <a:xfrm>
            <a:off x="457200" y="304800"/>
            <a:ext cx="8229600" cy="1676400"/>
          </a:xfrm>
        </p:spPr>
        <p:txBody>
          <a:bodyPr>
            <a:normAutofit/>
          </a:bodyPr>
          <a:lstStyle/>
          <a:p>
            <a:r>
              <a:rPr lang="en-US" dirty="0"/>
              <a:t>6.  Learning Algorithms for Feed-Forward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2918C6-24A2-4AE8-B74F-A529152C63F2}"/>
                  </a:ext>
                </a:extLst>
              </p:cNvPr>
              <p:cNvSpPr>
                <a:spLocks noGrp="1"/>
              </p:cNvSpPr>
              <p:nvPr>
                <p:ph idx="1"/>
              </p:nvPr>
            </p:nvSpPr>
            <p:spPr>
              <a:xfrm>
                <a:off x="228600" y="1981200"/>
                <a:ext cx="8686800" cy="4724400"/>
              </a:xfrm>
            </p:spPr>
            <p:txBody>
              <a:bodyPr>
                <a:normAutofit fontScale="92500" lnSpcReduction="10000"/>
              </a:bodyPr>
              <a:lstStyle/>
              <a:p>
                <a:r>
                  <a:rPr lang="en-US" dirty="0"/>
                  <a:t>Similar to before, except for the choosing the representing neuron, </a:t>
                </a:r>
                <a14:m>
                  <m:oMath xmlns:m="http://schemas.openxmlformats.org/officeDocument/2006/math">
                    <m:r>
                      <a:rPr lang="en-US" b="0" i="1" smtClean="0">
                        <a:latin typeface="Cambria Math" panose="02040503050406030204" pitchFamily="18" charset="0"/>
                      </a:rPr>
                      <m:t>𝑟𝑒𝑝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0" smtClean="0">
                        <a:latin typeface="Cambria Math" panose="02040503050406030204" pitchFamily="18" charset="0"/>
                      </a:rPr>
                      <m:t>.</m:t>
                    </m:r>
                  </m:oMath>
                </a14:m>
                <a:endParaRPr lang="en-US" dirty="0"/>
              </a:p>
              <a:p>
                <a:r>
                  <a:rPr lang="en-US" dirty="0"/>
                  <a:t>Must insure that a neuron that has already been assigned as </a:t>
                </a:r>
                <a14:m>
                  <m:oMath xmlns:m="http://schemas.openxmlformats.org/officeDocument/2006/math">
                    <m:r>
                      <a:rPr lang="en-US" b="0" i="1" smtClean="0">
                        <a:latin typeface="Cambria Math" panose="02040503050406030204" pitchFamily="18" charset="0"/>
                      </a:rPr>
                      <m:t>𝑟𝑒𝑝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not later chosen as </a:t>
                </a:r>
                <a14:m>
                  <m:oMath xmlns:m="http://schemas.openxmlformats.org/officeDocument/2006/math">
                    <m:r>
                      <a:rPr lang="en-US" i="1">
                        <a:latin typeface="Cambria Math" panose="02040503050406030204" pitchFamily="18" charset="0"/>
                      </a:rPr>
                      <m:t>𝑟𝑒𝑝</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m:t>
                    </m:r>
                  </m:oMath>
                </a14:m>
                <a:r>
                  <a:rPr lang="en-US" dirty="0"/>
                  <a:t>, for a different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r>
                  <a:rPr lang="en-US" dirty="0"/>
                  <a:t>With overlap, the previous approach doesn’t work.</a:t>
                </a:r>
              </a:p>
              <a:p>
                <a:r>
                  <a:rPr lang="en-US" dirty="0"/>
                  <a:t>Before, the WTA simply chose some neuron with highest incoming potential to be </a:t>
                </a:r>
                <a14:m>
                  <m:oMath xmlns:m="http://schemas.openxmlformats.org/officeDocument/2006/math">
                    <m:r>
                      <a:rPr lang="en-US" i="1" smtClean="0">
                        <a:latin typeface="Cambria Math" panose="02040503050406030204" pitchFamily="18" charset="0"/>
                      </a:rPr>
                      <m:t>𝑟𝑒𝑝</m:t>
                    </m:r>
                    <m:d>
                      <m:dPr>
                        <m:ctrlPr>
                          <a:rPr lang="en-US"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smtClean="0">
                                <a:latin typeface="Cambria Math" panose="02040503050406030204" pitchFamily="18" charset="0"/>
                              </a:rPr>
                              <m:t>𝑐</m:t>
                            </m:r>
                          </m:e>
                          <m:sup>
                            <m:r>
                              <a:rPr lang="en-US" b="0" i="1" smtClean="0">
                                <a:latin typeface="Cambria Math" panose="02040503050406030204" pitchFamily="18" charset="0"/>
                              </a:rPr>
                              <m:t>′</m:t>
                            </m:r>
                          </m:sup>
                        </m:sSup>
                      </m:e>
                    </m:d>
                    <m:r>
                      <a:rPr lang="en-US" b="0" i="0" smtClean="0">
                        <a:latin typeface="Cambria Math" panose="02040503050406030204" pitchFamily="18" charset="0"/>
                      </a:rPr>
                      <m:t>.</m:t>
                    </m:r>
                  </m:oMath>
                </a14:m>
                <a:r>
                  <a:rPr lang="en-US" dirty="0"/>
                  <a:t> </a:t>
                </a:r>
              </a:p>
              <a:p>
                <a:r>
                  <a:rPr lang="en-US" dirty="0"/>
                  <a:t>Works because “used” neurons reduce their initial incoming potential for non-children.</a:t>
                </a:r>
              </a:p>
              <a:p>
                <a:r>
                  <a:rPr lang="en-US" dirty="0"/>
                  <a:t>So unused neurons will have all initial potentials, yielding higher potential when a new set of concepts is presented.</a:t>
                </a:r>
              </a:p>
              <a:p>
                <a:r>
                  <a:rPr lang="en-US" dirty="0"/>
                  <a:t>But with overlap, a used neuron </a:t>
                </a:r>
                <a14:m>
                  <m:oMath xmlns:m="http://schemas.openxmlformats.org/officeDocument/2006/math">
                    <m:r>
                      <a:rPr lang="en-US" b="0" i="1" smtClean="0">
                        <a:latin typeface="Cambria Math" panose="02040503050406030204" pitchFamily="18" charset="0"/>
                      </a:rPr>
                      <m:t>𝑟𝑒𝑝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0" smtClean="0">
                        <a:latin typeface="Cambria Math" panose="02040503050406030204" pitchFamily="18" charset="0"/>
                      </a:rPr>
                      <m:t> </m:t>
                    </m:r>
                  </m:oMath>
                </a14:m>
                <a:r>
                  <a:rPr lang="en-US" dirty="0"/>
                  <a:t>may have high incoming potential from a child concept shared 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12918C6-24A2-4AE8-B74F-A529152C63F2}"/>
                  </a:ext>
                </a:extLst>
              </p:cNvPr>
              <p:cNvSpPr>
                <a:spLocks noGrp="1" noRot="1" noChangeAspect="1" noMove="1" noResize="1" noEditPoints="1" noAdjustHandles="1" noChangeArrowheads="1" noChangeShapeType="1" noTextEdit="1"/>
              </p:cNvSpPr>
              <p:nvPr>
                <p:ph idx="1"/>
              </p:nvPr>
            </p:nvSpPr>
            <p:spPr>
              <a:xfrm>
                <a:off x="228600" y="1981200"/>
                <a:ext cx="8686800" cy="4724400"/>
              </a:xfrm>
              <a:blipFill>
                <a:blip r:embed="rId3"/>
                <a:stretch>
                  <a:fillRect l="-491" t="-1548" r="-491"/>
                </a:stretch>
              </a:blipFill>
            </p:spPr>
            <p:txBody>
              <a:bodyPr/>
              <a:lstStyle/>
              <a:p>
                <a:r>
                  <a:rPr lang="en-US">
                    <a:noFill/>
                  </a:rPr>
                  <a:t> </a:t>
                </a:r>
              </a:p>
            </p:txBody>
          </p:sp>
        </mc:Fallback>
      </mc:AlternateContent>
    </p:spTree>
    <p:extLst>
      <p:ext uri="{BB962C8B-B14F-4D97-AF65-F5344CB8AC3E}">
        <p14:creationId xmlns:p14="http://schemas.microsoft.com/office/powerpoint/2010/main" val="168353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42D4-1036-4A3F-96A1-C8C402905C31}"/>
              </a:ext>
            </a:extLst>
          </p:cNvPr>
          <p:cNvSpPr>
            <a:spLocks noGrp="1"/>
          </p:cNvSpPr>
          <p:nvPr>
            <p:ph type="title"/>
          </p:nvPr>
        </p:nvSpPr>
        <p:spPr/>
        <p:txBody>
          <a:bodyPr/>
          <a:lstStyle/>
          <a:p>
            <a:r>
              <a:rPr lang="en-US" dirty="0"/>
              <a:t>Learning in Feed-Forward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605D03-061C-463F-827D-477DA4043586}"/>
                  </a:ext>
                </a:extLst>
              </p:cNvPr>
              <p:cNvSpPr>
                <a:spLocks noGrp="1"/>
              </p:cNvSpPr>
              <p:nvPr>
                <p:ph idx="1"/>
              </p:nvPr>
            </p:nvSpPr>
            <p:spPr/>
            <p:txBody>
              <a:bodyPr>
                <a:normAutofit/>
              </a:bodyPr>
              <a:lstStyle/>
              <a:p>
                <a:r>
                  <a:rPr lang="en-US" dirty="0"/>
                  <a:t>Must insure that a neuron that has already been assigned as </a:t>
                </a:r>
                <a14:m>
                  <m:oMath xmlns:m="http://schemas.openxmlformats.org/officeDocument/2006/math">
                    <m:r>
                      <a:rPr lang="en-US" b="0" i="1" smtClean="0">
                        <a:latin typeface="Cambria Math" panose="02040503050406030204" pitchFamily="18" charset="0"/>
                      </a:rPr>
                      <m:t>𝑟𝑒𝑝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not later chosen as </a:t>
                </a:r>
                <a14:m>
                  <m:oMath xmlns:m="http://schemas.openxmlformats.org/officeDocument/2006/math">
                    <m:r>
                      <a:rPr lang="en-US" i="1">
                        <a:latin typeface="Cambria Math" panose="02040503050406030204" pitchFamily="18" charset="0"/>
                      </a:rPr>
                      <m:t>𝑟𝑒𝑝</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m:t>
                    </m:r>
                  </m:oMath>
                </a14:m>
                <a:r>
                  <a:rPr lang="en-US" dirty="0"/>
                  <a:t>, for a different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r>
                  <a:rPr lang="en-US" dirty="0"/>
                  <a:t>With overlap, the previous WTA approach doesn’t work.</a:t>
                </a:r>
              </a:p>
              <a:p>
                <a:r>
                  <a:rPr lang="en-US" dirty="0">
                    <a:solidFill>
                      <a:schemeClr val="tx2">
                        <a:lumMod val="75000"/>
                      </a:schemeClr>
                    </a:solidFill>
                  </a:rPr>
                  <a:t>Solution:  </a:t>
                </a:r>
                <a:r>
                  <a:rPr lang="en-US" dirty="0"/>
                  <a:t>Use a </a:t>
                </a:r>
                <a:r>
                  <a:rPr lang="en-US" dirty="0">
                    <a:solidFill>
                      <a:schemeClr val="tx2">
                        <a:lumMod val="75000"/>
                      </a:schemeClr>
                    </a:solidFill>
                  </a:rPr>
                  <a:t>more powerful WTA</a:t>
                </a:r>
                <a:r>
                  <a:rPr lang="en-US" dirty="0"/>
                  <a:t>, which chooses the neuron with the highest incoming potential among the neurons that have “enough” incoming neighbors that contribute potential greater than or equal to the initial potential.</a:t>
                </a:r>
              </a:p>
              <a:p>
                <a:r>
                  <a:rPr lang="en-US" dirty="0"/>
                  <a:t>“Enough” means more than the amount of overlap.</a:t>
                </a:r>
              </a:p>
              <a:p>
                <a:r>
                  <a:rPr lang="en-US" dirty="0"/>
                  <a:t>Remains to develop algorithms to implement the WTA.</a:t>
                </a:r>
              </a:p>
              <a:p>
                <a:r>
                  <a:rPr lang="en-US" dirty="0"/>
                  <a:t>We considered approaches based on different learning rule, but did not find a good solution.</a:t>
                </a:r>
              </a:p>
              <a:p>
                <a:endParaRPr lang="en-US" dirty="0"/>
              </a:p>
            </p:txBody>
          </p:sp>
        </mc:Choice>
        <mc:Fallback>
          <p:sp>
            <p:nvSpPr>
              <p:cNvPr id="3" name="Content Placeholder 2">
                <a:extLst>
                  <a:ext uri="{FF2B5EF4-FFF2-40B4-BE49-F238E27FC236}">
                    <a16:creationId xmlns:a16="http://schemas.microsoft.com/office/drawing/2014/main" id="{E2605D03-061C-463F-827D-477DA4043586}"/>
                  </a:ext>
                </a:extLst>
              </p:cNvPr>
              <p:cNvSpPr>
                <a:spLocks noGrp="1" noRot="1" noChangeAspect="1" noMove="1" noResize="1" noEditPoints="1" noAdjustHandles="1" noChangeArrowheads="1" noChangeShapeType="1" noTextEdit="1"/>
              </p:cNvSpPr>
              <p:nvPr>
                <p:ph idx="1"/>
              </p:nvPr>
            </p:nvSpPr>
            <p:spPr>
              <a:blipFill>
                <a:blip r:embed="rId3"/>
                <a:stretch>
                  <a:fillRect l="-667" t="-875" r="-1111" b="-2250"/>
                </a:stretch>
              </a:blipFill>
            </p:spPr>
            <p:txBody>
              <a:bodyPr/>
              <a:lstStyle/>
              <a:p>
                <a:r>
                  <a:rPr lang="en-US">
                    <a:noFill/>
                  </a:rPr>
                  <a:t> </a:t>
                </a:r>
              </a:p>
            </p:txBody>
          </p:sp>
        </mc:Fallback>
      </mc:AlternateContent>
    </p:spTree>
    <p:extLst>
      <p:ext uri="{BB962C8B-B14F-4D97-AF65-F5344CB8AC3E}">
        <p14:creationId xmlns:p14="http://schemas.microsoft.com/office/powerpoint/2010/main" val="11892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t>SNN model dynamics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0"/>
                <a:ext cx="8839200" cy="5105400"/>
              </a:xfrm>
            </p:spPr>
            <p:txBody>
              <a:bodyPr>
                <a:normAutofit/>
              </a:bodyPr>
              <a:lstStyle/>
              <a:p>
                <a:r>
                  <a:rPr lang="en-US" dirty="0"/>
                  <a:t>Synchronous rounds.</a:t>
                </a:r>
              </a:p>
              <a:p>
                <a:r>
                  <a:rPr lang="en-US" dirty="0"/>
                  <a:t>Firing probability of a neuron at time </a:t>
                </a:r>
                <a14:m>
                  <m:oMath xmlns:m="http://schemas.openxmlformats.org/officeDocument/2006/math">
                    <m:r>
                      <a:rPr lang="en-US" i="1" dirty="0" smtClean="0">
                        <a:latin typeface="Cambria Math"/>
                      </a:rPr>
                      <m:t>𝑡</m:t>
                    </m:r>
                  </m:oMath>
                </a14:m>
                <a:r>
                  <a:rPr lang="en-US" dirty="0"/>
                  <a:t> depends on firing of incoming neighbors at time </a:t>
                </a:r>
                <a14:m>
                  <m:oMath xmlns:m="http://schemas.openxmlformats.org/officeDocument/2006/math">
                    <m:r>
                      <a:rPr lang="en-US" i="1" dirty="0" smtClean="0">
                        <a:latin typeface="Cambria Math"/>
                      </a:rPr>
                      <m:t>𝑡</m:t>
                    </m:r>
                    <m:r>
                      <a:rPr lang="en-US" i="1" dirty="0" smtClean="0">
                        <a:latin typeface="Cambria Math"/>
                      </a:rPr>
                      <m:t>−1</m:t>
                    </m:r>
                  </m:oMath>
                </a14:m>
                <a:r>
                  <a:rPr lang="en-US" dirty="0"/>
                  <a:t>:</a:t>
                </a: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𝑢</m:t>
                        </m:r>
                      </m:e>
                      <m:sub>
                        <m:r>
                          <a:rPr lang="en-US" sz="2400" b="0" i="1" smtClean="0">
                            <a:latin typeface="Cambria Math"/>
                          </a:rPr>
                          <m:t>𝑡</m:t>
                        </m:r>
                      </m:sub>
                    </m:sSub>
                    <m:r>
                      <a:rPr lang="en-US" sz="2400" i="1">
                        <a:latin typeface="Cambria Math"/>
                      </a:rPr>
                      <m:t>=1</m:t>
                    </m:r>
                    <m:r>
                      <a:rPr lang="en-US" sz="2400" b="0" i="1" smtClean="0">
                        <a:latin typeface="Cambria Math" panose="02040503050406030204" pitchFamily="18" charset="0"/>
                      </a:rPr>
                      <m:t>: </m:t>
                    </m:r>
                    <m:r>
                      <a:rPr lang="en-US" sz="2400" b="0" i="1" dirty="0" smtClean="0">
                        <a:latin typeface="Cambria Math"/>
                      </a:rPr>
                      <m:t>𝑢</m:t>
                    </m:r>
                  </m:oMath>
                </a14:m>
                <a:r>
                  <a:rPr lang="en-US" sz="2400" dirty="0"/>
                  <a:t> fires at time </a:t>
                </a:r>
                <a14:m>
                  <m:oMath xmlns:m="http://schemas.openxmlformats.org/officeDocument/2006/math">
                    <m:r>
                      <a:rPr lang="en-US" sz="2400" i="1">
                        <a:latin typeface="Cambria Math"/>
                      </a:rPr>
                      <m:t>𝑡</m:t>
                    </m:r>
                    <m:r>
                      <a:rPr lang="en-US" sz="2400" i="1">
                        <a:latin typeface="Cambria Math"/>
                      </a:rPr>
                      <m:t>.</m:t>
                    </m:r>
                  </m:oMath>
                </a14:m>
                <a:endParaRPr lang="en-US" sz="2400" dirty="0"/>
              </a:p>
              <a:p>
                <a:pPr lvl="1"/>
                <a14:m>
                  <m:oMath xmlns:m="http://schemas.openxmlformats.org/officeDocument/2006/math">
                    <m:r>
                      <a:rPr lang="en-US" sz="2400" b="0" i="1" smtClean="0">
                        <a:latin typeface="Cambria Math" panose="02040503050406030204" pitchFamily="18" charset="0"/>
                      </a:rPr>
                      <m:t>𝑝𝑜𝑡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𝑣</m:t>
                        </m:r>
                      </m:sub>
                    </m:sSub>
                    <m:r>
                      <a:rPr lang="en-US" sz="2400" b="0" i="1" smtClean="0">
                        <a:latin typeface="Cambria Math" panose="02040503050406030204" pitchFamily="18" charset="0"/>
                      </a:rPr>
                      <m:t> </m:t>
                    </m:r>
                    <m:r>
                      <a:rPr lang="en-US" sz="2400" b="0" i="1" smtClean="0">
                        <a:latin typeface="Cambria Math" panose="02040503050406030204" pitchFamily="18" charset="0"/>
                      </a:rPr>
                      <m:t>𝑤𝑒𝑖𝑔h𝑡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 </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𝑣</m:t>
                        </m:r>
                      </m:e>
                      <m:sub>
                        <m:r>
                          <a:rPr lang="en-US" sz="2400" i="1" dirty="0">
                            <a:latin typeface="Cambria Math" panose="02040503050406030204" pitchFamily="18" charset="0"/>
                          </a:rPr>
                          <m:t>𝑡</m:t>
                        </m:r>
                        <m:r>
                          <a:rPr lang="en-US" sz="2400" b="0" i="1" dirty="0" smtClean="0">
                            <a:latin typeface="Cambria Math" panose="02040503050406030204" pitchFamily="18" charset="0"/>
                          </a:rPr>
                          <m:t>−1 </m:t>
                        </m:r>
                      </m:sub>
                    </m:sSub>
                    <m:r>
                      <a:rPr lang="en-US" sz="2400" i="1" dirty="0">
                        <a:latin typeface="Cambria Math"/>
                      </a:rPr>
                      <m:t>– </m:t>
                    </m:r>
                    <m:r>
                      <a:rPr lang="en-US" sz="2400" i="1" dirty="0">
                        <a:latin typeface="Cambria Math"/>
                      </a:rPr>
                      <m:t>𝑏𝑖𝑎𝑠</m:t>
                    </m:r>
                    <m:r>
                      <a:rPr lang="en-US" sz="2400" i="1" dirty="0">
                        <a:latin typeface="Cambria Math"/>
                      </a:rPr>
                      <m:t>(</m:t>
                    </m:r>
                    <m:r>
                      <a:rPr lang="en-US" sz="2400" b="0" i="1" dirty="0" smtClean="0">
                        <a:latin typeface="Cambria Math"/>
                      </a:rPr>
                      <m:t>𝑢</m:t>
                    </m:r>
                    <m:r>
                      <a:rPr lang="en-US" sz="2400" i="1" dirty="0">
                        <a:latin typeface="Cambria Math"/>
                      </a:rPr>
                      <m:t>)</m:t>
                    </m:r>
                  </m:oMath>
                </a14:m>
                <a:endParaRPr lang="en-US" sz="2400" dirty="0"/>
              </a:p>
              <a:p>
                <a:pPr lvl="1"/>
                <a14:m>
                  <m:oMath xmlns:m="http://schemas.openxmlformats.org/officeDocument/2006/math">
                    <m:r>
                      <m:rPr>
                        <m:sty m:val="p"/>
                      </m:rPr>
                      <a:rPr lang="en-US" sz="2400" i="1" dirty="0" smtClean="0">
                        <a:latin typeface="Cambria Math"/>
                      </a:rPr>
                      <m:t>Pr</m:t>
                    </m:r>
                    <m:r>
                      <a:rPr lang="en-US" sz="2400" i="1" dirty="0" smtClean="0">
                        <a:latin typeface="Cambria Math"/>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𝑢</m:t>
                        </m:r>
                      </m:e>
                      <m:sub>
                        <m:r>
                          <a:rPr lang="en-US" sz="2400" b="0" i="1" dirty="0" smtClean="0">
                            <a:latin typeface="Cambria Math" panose="02040503050406030204" pitchFamily="18" charset="0"/>
                          </a:rPr>
                          <m:t>𝑡</m:t>
                        </m:r>
                      </m:sub>
                    </m:sSub>
                    <m:r>
                      <a:rPr lang="en-US" sz="2400" b="0" i="1" dirty="0" smtClean="0">
                        <a:latin typeface="Cambria Math" panose="02040503050406030204" pitchFamily="18" charset="0"/>
                      </a:rPr>
                      <m:t>=1</m:t>
                    </m:r>
                    <m:r>
                      <a:rPr lang="en-US" sz="2400" i="1" dirty="0">
                        <a:latin typeface="Cambria Math"/>
                      </a:rPr>
                      <m:t>]</m:t>
                    </m:r>
                  </m:oMath>
                </a14:m>
                <a:r>
                  <a:rPr lang="en-US" sz="2400" dirty="0"/>
                  <a:t> </a:t>
                </a:r>
                <a14:m>
                  <m:oMath xmlns:m="http://schemas.openxmlformats.org/officeDocument/2006/math">
                    <m:r>
                      <a:rPr lang="en-US" sz="2400" i="1" dirty="0">
                        <a:latin typeface="Cambria Math"/>
                      </a:rPr>
                      <m:t>= 1/(1+</m:t>
                    </m:r>
                    <m:sSup>
                      <m:sSupPr>
                        <m:ctrlPr>
                          <a:rPr lang="en-US" sz="2400" i="1" dirty="0">
                            <a:latin typeface="Cambria Math" panose="02040503050406030204" pitchFamily="18" charset="0"/>
                          </a:rPr>
                        </m:ctrlPr>
                      </m:sSupPr>
                      <m:e>
                        <m:r>
                          <a:rPr lang="en-US" sz="2400" i="1" dirty="0">
                            <a:latin typeface="Cambria Math"/>
                          </a:rPr>
                          <m:t>𝑒</m:t>
                        </m:r>
                      </m:e>
                      <m:sup>
                        <m:r>
                          <a:rPr lang="en-US" sz="2400" i="1" dirty="0">
                            <a:latin typeface="Cambria Math"/>
                          </a:rPr>
                          <m:t>−</m:t>
                        </m:r>
                        <m:r>
                          <a:rPr lang="en-US" sz="2400" i="1" dirty="0">
                            <a:latin typeface="Cambria Math"/>
                          </a:rPr>
                          <m:t>𝑝𝑜𝑡</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𝑢</m:t>
                            </m:r>
                            <m:r>
                              <a:rPr lang="en-US" sz="2400" i="1" dirty="0">
                                <a:latin typeface="Cambria Math"/>
                              </a:rPr>
                              <m:t>,</m:t>
                            </m:r>
                            <m:r>
                              <a:rPr lang="en-US" sz="2400" i="1" dirty="0">
                                <a:latin typeface="Cambria Math"/>
                              </a:rPr>
                              <m:t>𝑡</m:t>
                            </m:r>
                          </m:e>
                        </m:d>
                        <m:r>
                          <a:rPr lang="en-US" sz="2400" b="0" i="1" dirty="0" smtClean="0">
                            <a:latin typeface="Cambria Math"/>
                          </a:rPr>
                          <m:t>/</m:t>
                        </m:r>
                        <m:r>
                          <a:rPr lang="en-US" sz="2400" b="0" i="1" dirty="0" smtClean="0">
                            <a:latin typeface="Cambria Math"/>
                          </a:rPr>
                          <m:t>𝜆</m:t>
                        </m:r>
                      </m:sup>
                    </m:sSup>
                    <m:r>
                      <a:rPr lang="en-US" sz="2400" i="1" dirty="0">
                        <a:latin typeface="Cambria Math"/>
                      </a:rPr>
                      <m:t>)</m:t>
                    </m:r>
                  </m:oMath>
                </a14:m>
                <a:endParaRPr lang="en-US" sz="2400" dirty="0"/>
              </a:p>
              <a:p>
                <a:pPr lvl="1"/>
                <a14:m>
                  <m:oMath xmlns:m="http://schemas.openxmlformats.org/officeDocument/2006/math">
                    <m:r>
                      <a:rPr lang="en-US" sz="2400" b="0" i="1" smtClean="0">
                        <a:latin typeface="Cambria Math"/>
                      </a:rPr>
                      <m:t>𝜆</m:t>
                    </m:r>
                    <m:r>
                      <a:rPr lang="en-US" sz="2400" b="0" i="1" smtClean="0">
                        <a:latin typeface="Cambria Math"/>
                      </a:rPr>
                      <m:t>=</m:t>
                    </m:r>
                  </m:oMath>
                </a14:m>
                <a:r>
                  <a:rPr lang="en-US" sz="2400" dirty="0"/>
                  <a:t> temperature (steepness)</a:t>
                </a:r>
              </a:p>
              <a:p>
                <a:pPr marL="0" indent="0">
                  <a:buNone/>
                </a:pPr>
                <a:endParaRPr lang="en-US" dirty="0"/>
              </a:p>
              <a:p>
                <a:r>
                  <a:rPr lang="en-US" dirty="0"/>
                  <a:t>Input is an infinite sequence of firing patterns of input neurons.</a:t>
                </a:r>
              </a:p>
              <a:p>
                <a:r>
                  <a:rPr lang="en-US" dirty="0"/>
                  <a:t>For a given input, network produces a probability distribution on executions.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0"/>
                <a:ext cx="8839200" cy="5105400"/>
              </a:xfrm>
              <a:blipFill>
                <a:blip r:embed="rId3"/>
                <a:stretch>
                  <a:fillRect l="-621" t="-835" r="-345"/>
                </a:stretch>
              </a:blipFill>
            </p:spPr>
            <p:txBody>
              <a:bodyPr/>
              <a:lstStyle/>
              <a:p>
                <a:r>
                  <a:rPr lang="en-US">
                    <a:noFill/>
                  </a:rPr>
                  <a:t> </a:t>
                </a:r>
              </a:p>
            </p:txBody>
          </p:sp>
        </mc:Fallback>
      </mc:AlternateContent>
      <p:grpSp>
        <p:nvGrpSpPr>
          <p:cNvPr id="62" name="Group 61"/>
          <p:cNvGrpSpPr/>
          <p:nvPr/>
        </p:nvGrpSpPr>
        <p:grpSpPr>
          <a:xfrm>
            <a:off x="6248400" y="2590800"/>
            <a:ext cx="2898806" cy="1967785"/>
            <a:chOff x="1109133" y="1742857"/>
            <a:chExt cx="2898806" cy="1967785"/>
          </a:xfrm>
        </p:grpSpPr>
        <p:grpSp>
          <p:nvGrpSpPr>
            <p:cNvPr id="63" name="Group 62"/>
            <p:cNvGrpSpPr/>
            <p:nvPr/>
          </p:nvGrpSpPr>
          <p:grpSpPr>
            <a:xfrm>
              <a:off x="1109133" y="1742857"/>
              <a:ext cx="2898806" cy="1967785"/>
              <a:chOff x="1109133" y="1742857"/>
              <a:chExt cx="2898806" cy="1967785"/>
            </a:xfrm>
          </p:grpSpPr>
          <p:sp>
            <p:nvSpPr>
              <p:cNvPr id="66" name="TextBox 65"/>
              <p:cNvSpPr txBox="1"/>
              <p:nvPr/>
            </p:nvSpPr>
            <p:spPr>
              <a:xfrm>
                <a:off x="2450981" y="2126735"/>
                <a:ext cx="486947" cy="276999"/>
              </a:xfrm>
              <a:prstGeom prst="rect">
                <a:avLst/>
              </a:prstGeom>
              <a:noFill/>
            </p:spPr>
            <p:txBody>
              <a:bodyPr wrap="square" rtlCol="0">
                <a:spAutoFit/>
              </a:bodyPr>
              <a:lstStyle/>
              <a:p>
                <a:r>
                  <a:rPr lang="en-US" sz="1200" dirty="0">
                    <a:latin typeface="Helvetica" charset="0"/>
                    <a:ea typeface="Helvetica" charset="0"/>
                    <a:cs typeface="Helvetica" charset="0"/>
                  </a:rPr>
                  <a:t>1</a:t>
                </a:r>
              </a:p>
            </p:txBody>
          </p:sp>
          <p:grpSp>
            <p:nvGrpSpPr>
              <p:cNvPr id="67" name="Group 66"/>
              <p:cNvGrpSpPr/>
              <p:nvPr/>
            </p:nvGrpSpPr>
            <p:grpSpPr>
              <a:xfrm>
                <a:off x="1109133" y="1742857"/>
                <a:ext cx="2898806" cy="1967785"/>
                <a:chOff x="1109133" y="1742857"/>
                <a:chExt cx="2898806" cy="1967785"/>
              </a:xfrm>
            </p:grpSpPr>
            <p:cxnSp>
              <p:nvCxnSpPr>
                <p:cNvPr id="68" name="Straight Connector 67"/>
                <p:cNvCxnSpPr/>
                <p:nvPr/>
              </p:nvCxnSpPr>
              <p:spPr>
                <a:xfrm flipH="1">
                  <a:off x="2431085" y="2190307"/>
                  <a:ext cx="22870" cy="11915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1109133" y="3331016"/>
                  <a:ext cx="265853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1404082" y="1742857"/>
                  <a:ext cx="1253066" cy="584775"/>
                </a:xfrm>
                <a:prstGeom prst="rect">
                  <a:avLst/>
                </a:prstGeom>
                <a:noFill/>
              </p:spPr>
              <p:txBody>
                <a:bodyPr wrap="square" rtlCol="0">
                  <a:spAutoFit/>
                </a:bodyPr>
                <a:lstStyle/>
                <a:p>
                  <a:r>
                    <a:rPr lang="en-US" sz="1600" dirty="0">
                      <a:latin typeface="Helvetica" charset="0"/>
                      <a:ea typeface="Helvetica" charset="0"/>
                      <a:cs typeface="Helvetica" charset="0"/>
                    </a:rPr>
                    <a:t>Firing probability</a:t>
                  </a:r>
                </a:p>
              </p:txBody>
            </p:sp>
            <mc:AlternateContent xmlns:mc="http://schemas.openxmlformats.org/markup-compatibility/2006" xmlns:a14="http://schemas.microsoft.com/office/drawing/2010/main">
              <mc:Choice Requires="a14">
                <p:sp>
                  <p:nvSpPr>
                    <p:cNvPr id="71" name="TextBox 70"/>
                    <p:cNvSpPr txBox="1"/>
                    <p:nvPr/>
                  </p:nvSpPr>
                  <p:spPr>
                    <a:xfrm>
                      <a:off x="2694454" y="3372088"/>
                      <a:ext cx="131348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b="0" i="0" dirty="0" smtClean="0">
                                <a:latin typeface="Cambria Math" panose="02040503050406030204" pitchFamily="18" charset="0"/>
                                <a:ea typeface="Helvetica" charset="0"/>
                                <a:cs typeface="Helvetica" charset="0"/>
                              </a:rPr>
                              <m:t>Potential</m:t>
                            </m:r>
                          </m:oMath>
                        </m:oMathPara>
                      </a14:m>
                      <a:endParaRPr lang="en-US" sz="1600" dirty="0">
                        <a:latin typeface="Helvetica" charset="0"/>
                        <a:ea typeface="Helvetica" charset="0"/>
                        <a:cs typeface="Helvetica"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694454" y="3372088"/>
                      <a:ext cx="1313485" cy="338554"/>
                    </a:xfrm>
                    <a:prstGeom prst="rect">
                      <a:avLst/>
                    </a:prstGeom>
                    <a:blipFill>
                      <a:blip r:embed="rId4"/>
                      <a:stretch>
                        <a:fillRect/>
                      </a:stretch>
                    </a:blipFill>
                  </p:spPr>
                  <p:txBody>
                    <a:bodyPr/>
                    <a:lstStyle/>
                    <a:p>
                      <a:r>
                        <a:rPr lang="en-US">
                          <a:noFill/>
                        </a:rPr>
                        <a:t> </a:t>
                      </a:r>
                    </a:p>
                  </p:txBody>
                </p:sp>
              </mc:Fallback>
            </mc:AlternateContent>
            <p:sp>
              <p:nvSpPr>
                <p:cNvPr id="72" name="TextBox 71"/>
                <p:cNvSpPr txBox="1"/>
                <p:nvPr/>
              </p:nvSpPr>
              <p:spPr>
                <a:xfrm>
                  <a:off x="2442520" y="2660134"/>
                  <a:ext cx="486947" cy="276999"/>
                </a:xfrm>
                <a:prstGeom prst="rect">
                  <a:avLst/>
                </a:prstGeom>
                <a:noFill/>
              </p:spPr>
              <p:txBody>
                <a:bodyPr wrap="square" rtlCol="0">
                  <a:spAutoFit/>
                </a:bodyPr>
                <a:lstStyle/>
                <a:p>
                  <a:r>
                    <a:rPr lang="en-US" sz="1200" dirty="0">
                      <a:latin typeface="Helvetica" charset="0"/>
                      <a:ea typeface="Helvetica" charset="0"/>
                      <a:cs typeface="Helvetica" charset="0"/>
                    </a:rPr>
                    <a:t>1/2</a:t>
                  </a:r>
                </a:p>
              </p:txBody>
            </p:sp>
            <p:sp>
              <p:nvSpPr>
                <p:cNvPr id="73" name="Freeform 72"/>
                <p:cNvSpPr/>
                <p:nvPr/>
              </p:nvSpPr>
              <p:spPr>
                <a:xfrm>
                  <a:off x="1126067" y="2269067"/>
                  <a:ext cx="2565400" cy="990600"/>
                </a:xfrm>
                <a:custGeom>
                  <a:avLst/>
                  <a:gdLst>
                    <a:gd name="connsiteX0" fmla="*/ 0 w 2565400"/>
                    <a:gd name="connsiteY0" fmla="*/ 990600 h 990600"/>
                    <a:gd name="connsiteX1" fmla="*/ 702733 w 2565400"/>
                    <a:gd name="connsiteY1" fmla="*/ 956733 h 990600"/>
                    <a:gd name="connsiteX2" fmla="*/ 1083733 w 2565400"/>
                    <a:gd name="connsiteY2" fmla="*/ 795866 h 990600"/>
                    <a:gd name="connsiteX3" fmla="*/ 1557866 w 2565400"/>
                    <a:gd name="connsiteY3" fmla="*/ 237066 h 990600"/>
                    <a:gd name="connsiteX4" fmla="*/ 1845733 w 2565400"/>
                    <a:gd name="connsiteY4" fmla="*/ 76200 h 990600"/>
                    <a:gd name="connsiteX5" fmla="*/ 2218266 w 2565400"/>
                    <a:gd name="connsiteY5" fmla="*/ 25400 h 990600"/>
                    <a:gd name="connsiteX6" fmla="*/ 2565400 w 2565400"/>
                    <a:gd name="connsiteY6" fmla="*/ 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5400" h="990600">
                      <a:moveTo>
                        <a:pt x="0" y="990600"/>
                      </a:moveTo>
                      <a:cubicBezTo>
                        <a:pt x="261055" y="989894"/>
                        <a:pt x="522111" y="989189"/>
                        <a:pt x="702733" y="956733"/>
                      </a:cubicBezTo>
                      <a:cubicBezTo>
                        <a:pt x="883355" y="924277"/>
                        <a:pt x="941211" y="915811"/>
                        <a:pt x="1083733" y="795866"/>
                      </a:cubicBezTo>
                      <a:cubicBezTo>
                        <a:pt x="1226255" y="675921"/>
                        <a:pt x="1430866" y="357010"/>
                        <a:pt x="1557866" y="237066"/>
                      </a:cubicBezTo>
                      <a:cubicBezTo>
                        <a:pt x="1684866" y="117122"/>
                        <a:pt x="1735666" y="111478"/>
                        <a:pt x="1845733" y="76200"/>
                      </a:cubicBezTo>
                      <a:cubicBezTo>
                        <a:pt x="1955800" y="40922"/>
                        <a:pt x="2098322" y="38100"/>
                        <a:pt x="2218266" y="25400"/>
                      </a:cubicBezTo>
                      <a:cubicBezTo>
                        <a:pt x="2338210" y="12700"/>
                        <a:pt x="2565400" y="0"/>
                        <a:pt x="2565400" y="0"/>
                      </a:cubicBezTo>
                    </a:path>
                  </a:pathLst>
                </a:cu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64" name="Straight Connector 63"/>
            <p:cNvCxnSpPr/>
            <p:nvPr/>
          </p:nvCxnSpPr>
          <p:spPr>
            <a:xfrm>
              <a:off x="2380283" y="2810932"/>
              <a:ext cx="12584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2388744" y="2277533"/>
              <a:ext cx="12584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616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0944-52F2-4420-8ACC-56CCBAB770C8}"/>
              </a:ext>
            </a:extLst>
          </p:cNvPr>
          <p:cNvSpPr>
            <a:spLocks noGrp="1"/>
          </p:cNvSpPr>
          <p:nvPr>
            <p:ph type="title"/>
          </p:nvPr>
        </p:nvSpPr>
        <p:spPr>
          <a:xfrm>
            <a:off x="457200" y="533400"/>
            <a:ext cx="8229600" cy="1295400"/>
          </a:xfrm>
        </p:spPr>
        <p:txBody>
          <a:bodyPr>
            <a:noAutofit/>
          </a:bodyPr>
          <a:lstStyle/>
          <a:p>
            <a:r>
              <a:rPr lang="en-US" dirty="0"/>
              <a:t>7. Learning Algorithms for Networks with Feedback</a:t>
            </a:r>
          </a:p>
        </p:txBody>
      </p:sp>
      <p:sp>
        <p:nvSpPr>
          <p:cNvPr id="3" name="Content Placeholder 2">
            <a:extLst>
              <a:ext uri="{FF2B5EF4-FFF2-40B4-BE49-F238E27FC236}">
                <a16:creationId xmlns:a16="http://schemas.microsoft.com/office/drawing/2014/main" id="{41FD4471-1BC3-45ED-B2BB-E9F723EC1FB2}"/>
              </a:ext>
            </a:extLst>
          </p:cNvPr>
          <p:cNvSpPr>
            <a:spLocks noGrp="1"/>
          </p:cNvSpPr>
          <p:nvPr>
            <p:ph idx="1"/>
          </p:nvPr>
        </p:nvSpPr>
        <p:spPr>
          <a:xfrm>
            <a:off x="457200" y="2057400"/>
            <a:ext cx="8229600" cy="4419600"/>
          </a:xfrm>
        </p:spPr>
        <p:txBody>
          <a:bodyPr/>
          <a:lstStyle/>
          <a:p>
            <a:r>
              <a:rPr lang="en-US" dirty="0"/>
              <a:t>Simple approach, first learn upward weights and then downward weights.</a:t>
            </a:r>
          </a:p>
          <a:p>
            <a:r>
              <a:rPr lang="en-US" dirty="0"/>
              <a:t>LTTR.</a:t>
            </a:r>
          </a:p>
        </p:txBody>
      </p:sp>
    </p:spTree>
    <p:extLst>
      <p:ext uri="{BB962C8B-B14F-4D97-AF65-F5344CB8AC3E}">
        <p14:creationId xmlns:p14="http://schemas.microsoft.com/office/powerpoint/2010/main" val="22019954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7807-E32E-46F0-90C0-AB8AE2E60D2B}"/>
              </a:ext>
            </a:extLst>
          </p:cNvPr>
          <p:cNvSpPr>
            <a:spLocks noGrp="1"/>
          </p:cNvSpPr>
          <p:nvPr>
            <p:ph type="title"/>
          </p:nvPr>
        </p:nvSpPr>
        <p:spPr/>
        <p:txBody>
          <a:bodyPr/>
          <a:lstStyle/>
          <a:p>
            <a:r>
              <a:rPr lang="en-US" dirty="0"/>
              <a:t>8.  Conclusions</a:t>
            </a:r>
          </a:p>
        </p:txBody>
      </p:sp>
      <p:sp>
        <p:nvSpPr>
          <p:cNvPr id="3" name="Content Placeholder 2">
            <a:extLst>
              <a:ext uri="{FF2B5EF4-FFF2-40B4-BE49-F238E27FC236}">
                <a16:creationId xmlns:a16="http://schemas.microsoft.com/office/drawing/2014/main" id="{DB6FE4D0-D899-4049-8474-F845CF1B46D3}"/>
              </a:ext>
            </a:extLst>
          </p:cNvPr>
          <p:cNvSpPr>
            <a:spLocks noGrp="1"/>
          </p:cNvSpPr>
          <p:nvPr>
            <p:ph idx="1"/>
          </p:nvPr>
        </p:nvSpPr>
        <p:spPr/>
        <p:txBody>
          <a:bodyPr/>
          <a:lstStyle/>
          <a:p>
            <a:r>
              <a:rPr lang="en-US" dirty="0"/>
              <a:t>Contributions:</a:t>
            </a:r>
          </a:p>
          <a:p>
            <a:pPr lvl="1"/>
            <a:r>
              <a:rPr lang="en-US" dirty="0"/>
              <a:t>Formal definitions for concept hierarchies with overlap, and networks with feedback.</a:t>
            </a:r>
          </a:p>
          <a:p>
            <a:pPr lvl="1"/>
            <a:r>
              <a:rPr lang="en-US" dirty="0"/>
              <a:t>Analysis of time requirements for recognition, esp. for general concept hierarchies in networks with feedback.</a:t>
            </a:r>
          </a:p>
          <a:p>
            <a:pPr lvl="1"/>
            <a:r>
              <a:rPr lang="en-US" dirty="0"/>
              <a:t>Extensions of basic recognition results to allow approximate edge weights and scaling.</a:t>
            </a:r>
          </a:p>
          <a:p>
            <a:pPr lvl="1"/>
            <a:r>
              <a:rPr lang="en-US" dirty="0"/>
              <a:t>New WTA for bottom-up learning.</a:t>
            </a:r>
          </a:p>
          <a:p>
            <a:pPr lvl="1"/>
            <a:r>
              <a:rPr lang="en-US" dirty="0"/>
              <a:t>Simple strategy for learning weights in both directions.</a:t>
            </a:r>
          </a:p>
          <a:p>
            <a:r>
              <a:rPr lang="en-US" dirty="0"/>
              <a:t>Future work:</a:t>
            </a:r>
          </a:p>
          <a:p>
            <a:pPr lvl="2"/>
            <a:r>
              <a:rPr lang="en-US" dirty="0"/>
              <a:t>Extensions of the learning algorithms.</a:t>
            </a:r>
          </a:p>
          <a:p>
            <a:pPr lvl="2"/>
            <a:r>
              <a:rPr lang="en-US" dirty="0"/>
              <a:t>Different data models, network assumptions, types of representation.</a:t>
            </a:r>
          </a:p>
          <a:p>
            <a:pPr lvl="2"/>
            <a:r>
              <a:rPr lang="en-US" dirty="0"/>
              <a:t>Connect with experimental computer vision.</a:t>
            </a:r>
          </a:p>
        </p:txBody>
      </p:sp>
    </p:spTree>
    <p:extLst>
      <p:ext uri="{BB962C8B-B14F-4D97-AF65-F5344CB8AC3E}">
        <p14:creationId xmlns:p14="http://schemas.microsoft.com/office/powerpoint/2010/main" val="2961690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3838</TotalTime>
  <Words>14220</Words>
  <Application>Microsoft Office PowerPoint</Application>
  <PresentationFormat>On-screen Show (4:3)</PresentationFormat>
  <Paragraphs>1650</Paragraphs>
  <Slides>91</Slides>
  <Notes>80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Cambria Math</vt:lpstr>
      <vt:lpstr>Helvetica</vt:lpstr>
      <vt:lpstr>Clarity</vt:lpstr>
      <vt:lpstr>Brain Algorithms READING GROUP SPRING, 2023</vt:lpstr>
      <vt:lpstr>Algorithmic Theory of Brain Behavior</vt:lpstr>
      <vt:lpstr>Motivation</vt:lpstr>
      <vt:lpstr>Our Work So Far</vt:lpstr>
      <vt:lpstr>Selected Publications</vt:lpstr>
      <vt:lpstr>Spiking Neural Networks</vt:lpstr>
      <vt:lpstr>Our Basic SNN Model</vt:lpstr>
      <vt:lpstr>SNN model</vt:lpstr>
      <vt:lpstr>SNN model dynamics</vt:lpstr>
      <vt:lpstr>This reading group:</vt:lpstr>
      <vt:lpstr>Review of some of our work</vt:lpstr>
      <vt:lpstr>I:  WINNER-TAKE-ALL</vt:lpstr>
      <vt:lpstr>Winner-Take-All in SNNs</vt:lpstr>
      <vt:lpstr>Winner-Take-All:  WTA(n,t_c, t_s, δ)</vt:lpstr>
      <vt:lpstr>WTA results</vt:lpstr>
      <vt:lpstr>Simple solution with two inhibitors</vt:lpstr>
      <vt:lpstr>Simple solution with two inhibitors</vt:lpstr>
      <vt:lpstr>Simple solution with two inhibitors</vt:lpstr>
      <vt:lpstr>Include a Weighting Factor γ</vt:lpstr>
      <vt:lpstr>Our Main Theorem</vt:lpstr>
      <vt:lpstr>Lower Bounds</vt:lpstr>
      <vt:lpstr>PowerPoint Presentation</vt:lpstr>
      <vt:lpstr>PowerPoint Presentation</vt:lpstr>
      <vt:lpstr>Winner-Take-All in SNNs: Extension to k-WTA</vt:lpstr>
      <vt:lpstr>Extension to k-WTA</vt:lpstr>
      <vt:lpstr>Extension to k-WTA</vt:lpstr>
      <vt:lpstr>Lower Bound</vt:lpstr>
      <vt:lpstr>Upper Bound</vt:lpstr>
      <vt:lpstr>Upper  Bound</vt:lpstr>
      <vt:lpstr>Ii:  Random projection, clustering, and short-term memory</vt:lpstr>
      <vt:lpstr>Random projection, clustering, and short-term memory</vt:lpstr>
      <vt:lpstr>Random projection, clustering, and short-term memory</vt:lpstr>
      <vt:lpstr>Iii:  A compositional Model FOR Spiking Neural Networks</vt:lpstr>
      <vt:lpstr>Compositional Model for Spiking Neural Networks</vt:lpstr>
      <vt:lpstr>Compositional Model for SNNs</vt:lpstr>
      <vt:lpstr>Composition Operator </vt:lpstr>
      <vt:lpstr>1.  The SNN Model</vt:lpstr>
      <vt:lpstr>Executions</vt:lpstr>
      <vt:lpstr>Probabilistic Executions</vt:lpstr>
      <vt:lpstr>External Behavior</vt:lpstr>
      <vt:lpstr>2.  Composition of SNNs N^1  and N^2:</vt:lpstr>
      <vt:lpstr> </vt:lpstr>
      <vt:lpstr> </vt:lpstr>
      <vt:lpstr>Attention network using WTA</vt:lpstr>
      <vt:lpstr>Toy cyclic example</vt:lpstr>
      <vt:lpstr>Compositionality</vt:lpstr>
      <vt:lpstr>3.  Acyclic Compositionality</vt:lpstr>
      <vt:lpstr>Acyclic Compositionality</vt:lpstr>
      <vt:lpstr>4. General Compositionality</vt:lpstr>
      <vt:lpstr>General Compositionality</vt:lpstr>
      <vt:lpstr>5. Hiding for SNNs </vt:lpstr>
      <vt:lpstr>6. Problems for SNNs </vt:lpstr>
      <vt:lpstr>Problems for SNNs</vt:lpstr>
      <vt:lpstr>IV:  Learning of hierarchically-structured concepts</vt:lpstr>
      <vt:lpstr>Learning of Structured Concepts </vt:lpstr>
      <vt:lpstr>1.  Introduction</vt:lpstr>
      <vt:lpstr>Introduction</vt:lpstr>
      <vt:lpstr>What we do:</vt:lpstr>
      <vt:lpstr>2. Data model:  Preliminaries</vt:lpstr>
      <vt:lpstr>Concept hierarchies</vt:lpstr>
      <vt:lpstr>Support</vt:lpstr>
      <vt:lpstr>3. Network model:  Preliminaries</vt:lpstr>
      <vt:lpstr>Network structure</vt:lpstr>
      <vt:lpstr>Neuron states</vt:lpstr>
      <vt:lpstr>Neuron transitions</vt:lpstr>
      <vt:lpstr>4. Problem statements</vt:lpstr>
      <vt:lpstr>The robust recognition problem</vt:lpstr>
      <vt:lpstr>Learning problem (noise-free learning)</vt:lpstr>
      <vt:lpstr>5. Algorithms</vt:lpstr>
      <vt:lpstr>Learning algorithm</vt:lpstr>
      <vt:lpstr>Learning algorithm</vt:lpstr>
      <vt:lpstr>Learning algorithm</vt:lpstr>
      <vt:lpstr>Learning algorithm</vt:lpstr>
      <vt:lpstr>Learning algorithm</vt:lpstr>
      <vt:lpstr>6. Extension:  Noisy Learning</vt:lpstr>
      <vt:lpstr>Noisy Learning</vt:lpstr>
      <vt:lpstr>7.  Conclusions:  Summary</vt:lpstr>
      <vt:lpstr>Discussion</vt:lpstr>
      <vt:lpstr>Other future work</vt:lpstr>
      <vt:lpstr>Other future work</vt:lpstr>
      <vt:lpstr>Overlap and Feedback</vt:lpstr>
      <vt:lpstr>1. Data Models</vt:lpstr>
      <vt:lpstr>2. Network Models</vt:lpstr>
      <vt:lpstr>3. Problem Statements</vt:lpstr>
      <vt:lpstr>4. Recognition Algorithms for Feed-Forward Networks</vt:lpstr>
      <vt:lpstr>5. Recognition Algorithms for Networks with Feedback</vt:lpstr>
      <vt:lpstr>Example:  Exponential time upper bound for recognition</vt:lpstr>
      <vt:lpstr>6.  Learning Algorithms for Feed-Forward Networks</vt:lpstr>
      <vt:lpstr>Learning in Feed-Forward Networks</vt:lpstr>
      <vt:lpstr>7. Learning Algorithms for Networks with Feedback</vt:lpstr>
      <vt:lpstr>8.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Algorithms Fall, 2021</dc:title>
  <dc:creator/>
  <cp:lastModifiedBy>Nancy Lynch</cp:lastModifiedBy>
  <cp:revision>288</cp:revision>
  <dcterms:created xsi:type="dcterms:W3CDTF">2006-08-16T00:00:00Z</dcterms:created>
  <dcterms:modified xsi:type="dcterms:W3CDTF">2023-02-07T17:33:37Z</dcterms:modified>
</cp:coreProperties>
</file>