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6" r:id="rId12"/>
    <p:sldId id="265" r:id="rId13"/>
    <p:sldId id="269" r:id="rId14"/>
    <p:sldId id="268" r:id="rId15"/>
    <p:sldId id="270" r:id="rId16"/>
    <p:sldId id="271" r:id="rId17"/>
    <p:sldId id="274" r:id="rId18"/>
    <p:sldId id="272" r:id="rId19"/>
    <p:sldId id="273" r:id="rId20"/>
    <p:sldId id="275" r:id="rId21"/>
    <p:sldId id="277" r:id="rId22"/>
    <p:sldId id="278" r:id="rId23"/>
    <p:sldId id="279" r:id="rId24"/>
    <p:sldId id="276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1"/>
  </p:normalViewPr>
  <p:slideViewPr>
    <p:cSldViewPr snapToGrid="0" snapToObjects="1">
      <p:cViewPr varScale="1">
        <p:scale>
          <a:sx n="132" d="100"/>
          <a:sy n="132" d="100"/>
        </p:scale>
        <p:origin x="5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8358C-08BA-A343-9EB1-F06DF791ECA8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52141-F286-C649-A69C-F214EEB7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52141-F286-C649-A69C-F214EEB7EAB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7C8E-6999-684B-B71A-EEF450A06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D77C2-39A2-5246-BF8C-EF1142A48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40A2A-4AD0-5242-A81A-B1AC499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4F95-FA9C-0047-B772-61D02F39B3F4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E4B-C787-1648-8F84-EC75A105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526E3-50B0-8F4D-884F-53804231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06C8-65D8-0340-8A01-BCB6068C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3741-F6CC-5C41-AB03-42BAF4AC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9C424-C140-154F-AA0C-BF2595CDA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2CF21-1E32-9440-99BA-ABEADE63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4F95-FA9C-0047-B772-61D02F39B3F4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29273-3F86-8343-A6D1-BF7EF6D4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3F40C-CCCE-9345-902D-5E1BAC00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06C8-65D8-0340-8A01-BCB6068C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7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5F5C8-7FAC-CE44-88F7-6F649F949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C6240-EA19-8C40-8F52-ADD6639FA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3CA25-B2FB-E744-A680-A6052C17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4F95-FA9C-0047-B772-61D02F39B3F4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0350A-9C0B-C646-861F-A0B948DD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5041D-0589-C046-BD6E-E3D676C6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06C8-65D8-0340-8A01-BCB6068C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7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95DF-2435-6844-AB21-086194E7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0154-9B50-4445-BEF0-8C7AA63FD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1FD54-1DE5-7F4C-B167-08E4DD5A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4F95-FA9C-0047-B772-61D02F39B3F4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2A6BE-AA7F-1047-BF45-7B2F403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3981-E826-834A-AA02-9967EE19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06C8-65D8-0340-8A01-BCB6068C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4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86D0-37DC-CA4A-8610-A269CC13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36065-BD83-6343-ABE6-88F926ED9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F4763-FC2A-E448-8F42-A94D84B8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4F95-FA9C-0047-B772-61D02F39B3F4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FBC1B-7B2A-944D-8DC8-7604D726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EC66C-8FB0-A64E-8016-E9B68029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06C8-65D8-0340-8A01-BCB6068C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C075-2C18-044E-9882-8D1B0BA5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74198-BFCE-AE45-993A-5B643C217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25864-C673-F94D-AB87-48550CB5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E56DC-64B6-5C49-82BF-14E43863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4F95-FA9C-0047-B772-61D02F39B3F4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C5870-CDBC-7243-8656-32048B8D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08B4C-DE3F-184E-9267-DA25899A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06C8-65D8-0340-8A01-BCB6068C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6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8EA7-8A31-1C47-A8D2-1F8115FB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967D9-241C-F045-BB19-617F92FB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9D529-3C62-1342-B5BB-0D149F7CD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73302-1558-7449-88D9-BFC42D4FD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C9FC9-CE71-864C-B9DC-CABBF309F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61DB0-256F-3940-B21E-8B5B1FE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4F95-FA9C-0047-B772-61D02F39B3F4}" type="datetimeFigureOut">
              <a:rPr lang="en-US" smtClean="0"/>
              <a:t>3/19/20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CD59A-A86D-434B-B4DC-4BBD77B9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46DD3-0995-8A44-BBE4-FDE55748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06C8-65D8-0340-8A01-BCB6068C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1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09B5-B84D-544D-97B1-154C7AC6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4DF42-CBE2-484A-ADCC-AE1800F5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4F95-FA9C-0047-B772-61D02F39B3F4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EC823-7CD1-6540-9CC5-95E297D1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B1842-A4D8-A64E-8C40-E1B63CBE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06C8-65D8-0340-8A01-BCB6068C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5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D0B26-C330-9C42-929B-C9F41363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4F95-FA9C-0047-B772-61D02F39B3F4}" type="datetimeFigureOut">
              <a:rPr lang="en-US" smtClean="0"/>
              <a:t>3/19/20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ADA72-4796-4345-874A-EBA7E663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E56D1-41C8-8A42-94AD-B6013BC6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06C8-65D8-0340-8A01-BCB6068C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9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5FCB-DC81-D74B-9B0D-0ADA27FC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1779-72D6-9642-970E-2AFC9A28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2478B-2F00-C648-8C81-0CBDEF794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2D286-13F8-8844-8B02-85E9CA38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4F95-FA9C-0047-B772-61D02F39B3F4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0529F-2A74-7446-9BAC-8906AAEE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5BD47-649C-9B4B-A339-6669C066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06C8-65D8-0340-8A01-BCB6068C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2E3A-7E00-E641-B3D9-9955AFF1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2324F-5CEE-3D40-AAE1-0874ADFDE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20723-82F4-5743-8BF3-906417354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1DD76-19D9-D746-855A-2A941579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4F95-FA9C-0047-B772-61D02F39B3F4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6663D-A243-5B44-9EE1-E8133C41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BEB50-6809-C649-8E47-75420EF1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06C8-65D8-0340-8A01-BCB6068C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B2B49-9E7C-C04F-AB2A-EBFACEC3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288AB-AE3C-3845-BCE0-0297D695A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F8A8-F65C-E743-94DA-3FCD1BAB8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4F95-FA9C-0047-B772-61D02F39B3F4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33D34-BD80-284D-B849-B360638E9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7EA5-4B14-FC41-AC2D-8EE7AC1E8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706C8-65D8-0340-8A01-BCB6068C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0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2753-31EB-8F4A-B01C-52578A2EE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Memorization and Association on a Realistic Neural Model </a:t>
            </a:r>
            <a:r>
              <a:rPr lang="en-US" b="1" dirty="0"/>
              <a:t>Leslie G. Valiant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BCA88-041D-0C43-81E3-14ED03D82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Quanquan</a:t>
            </a:r>
            <a:r>
              <a:rPr lang="en-US" dirty="0"/>
              <a:t> C. Liu</a:t>
            </a:r>
          </a:p>
          <a:p>
            <a:r>
              <a:rPr lang="en-US" dirty="0"/>
              <a:t>3/19/2020</a:t>
            </a:r>
          </a:p>
        </p:txBody>
      </p:sp>
    </p:spTree>
    <p:extLst>
      <p:ext uri="{BB962C8B-B14F-4D97-AF65-F5344CB8AC3E}">
        <p14:creationId xmlns:p14="http://schemas.microsoft.com/office/powerpoint/2010/main" val="253013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1161-EA3E-3D40-AA69-2540211A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Estimates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AE640-4BF8-E245-8A1A-93D7D8B48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Neuron number: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1.6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in mouse cortex,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b="0" dirty="0"/>
                  <a:t> for human cortex</a:t>
                </a:r>
              </a:p>
              <a:p>
                <a:r>
                  <a:rPr lang="en-US" b="0" dirty="0"/>
                  <a:t>Synapse number (degree): 7800 in mouse cortex, 24,000 to 80,000 in human cortex—few multi-edges</a:t>
                </a:r>
                <a:r>
                  <a:rPr lang="en-US" dirty="0"/>
                  <a:t>, effect of multiple synapsing between pair of neurons small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AE640-4BF8-E245-8A1A-93D7D8B48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39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1161-EA3E-3D40-AA69-2540211A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Estimates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AE640-4BF8-E245-8A1A-93D7D8B48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Neuron number: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1.6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in mouse cortex,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b="0" dirty="0"/>
                  <a:t> for human cortex</a:t>
                </a:r>
              </a:p>
              <a:p>
                <a:r>
                  <a:rPr lang="en-US" b="0" dirty="0"/>
                  <a:t>Synapse number (degree): 7800 in mouse cortex, 24,000 to 80,000 in human cortex—few multi-edges</a:t>
                </a:r>
                <a:r>
                  <a:rPr lang="en-US" dirty="0"/>
                  <a:t>, effect of multiple synapsing between pair of neurons small</a:t>
                </a:r>
              </a:p>
              <a:p>
                <a:r>
                  <a:rPr lang="en-US" b="0" dirty="0"/>
                  <a:t>Synaptic strength: average value is believed to be weak; effective fraction of threshold each neighbor contributes </a:t>
                </a:r>
                <a:r>
                  <a:rPr lang="en-US" dirty="0"/>
                  <a:t>from 0.003 to 0.2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AE640-4BF8-E245-8A1A-93D7D8B48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66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1161-EA3E-3D40-AA69-2540211A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Estimates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AE640-4BF8-E245-8A1A-93D7D8B48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Neuron number: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1.6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in mouse cortex,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b="0" dirty="0"/>
                  <a:t> for human cortex</a:t>
                </a:r>
              </a:p>
              <a:p>
                <a:r>
                  <a:rPr lang="en-US" b="0" dirty="0"/>
                  <a:t>Synapse number (degree): 7800 in mouse cortex, 24,000 to 80,000 in human cortex—few multi-edges</a:t>
                </a:r>
                <a:r>
                  <a:rPr lang="en-US" dirty="0"/>
                  <a:t>, effect of multiple synapsing between pair of neurons small</a:t>
                </a:r>
              </a:p>
              <a:p>
                <a:r>
                  <a:rPr lang="en-US" b="0" dirty="0"/>
                  <a:t>Synaptic strength: average value is believed to be weak; effective fraction of threshold each neighbor contributes </a:t>
                </a:r>
                <a:r>
                  <a:rPr lang="en-US" dirty="0"/>
                  <a:t>from 0.003 to 0.2</a:t>
                </a:r>
              </a:p>
              <a:p>
                <a:r>
                  <a:rPr lang="en-US" b="0" dirty="0"/>
                  <a:t>Switching times: 1-10 milliseconds; mammals perform cognitive tasks in 100-200 milliseconds; thus algorithms need only take a few dozen steps</a:t>
                </a: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AE640-4BF8-E245-8A1A-93D7D8B48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39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1FC-189E-6A45-90C6-CA5870ED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Model of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7D1E-52F0-AF4D-99BF-A15BADF13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variants</a:t>
            </a:r>
          </a:p>
        </p:txBody>
      </p:sp>
    </p:spTree>
    <p:extLst>
      <p:ext uri="{BB962C8B-B14F-4D97-AF65-F5344CB8AC3E}">
        <p14:creationId xmlns:p14="http://schemas.microsoft.com/office/powerpoint/2010/main" val="369273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1FC-189E-6A45-90C6-CA5870ED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Model of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Two variants</a:t>
                </a:r>
              </a:p>
              <a:p>
                <a:r>
                  <a:rPr lang="en-US" dirty="0"/>
                  <a:t>Variant 1: </a:t>
                </a:r>
              </a:p>
              <a:p>
                <a:pPr lvl="1"/>
                <a:r>
                  <a:rPr lang="en-US" sz="2800" dirty="0"/>
                  <a:t>Random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vertices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50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1FC-189E-6A45-90C6-CA5870ED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Model of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Two variants</a:t>
                </a:r>
              </a:p>
              <a:p>
                <a:r>
                  <a:rPr lang="en-US" dirty="0"/>
                  <a:t>Variant 1: </a:t>
                </a:r>
              </a:p>
              <a:p>
                <a:pPr lvl="1"/>
                <a:r>
                  <a:rPr lang="en-US" sz="2800" dirty="0"/>
                  <a:t>Random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vertices </a:t>
                </a:r>
              </a:p>
              <a:p>
                <a:pPr lvl="2"/>
                <a:r>
                  <a:rPr lang="en-US" sz="2800" dirty="0"/>
                  <a:t>Directed edge to each other vertex with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800" dirty="0"/>
              </a:p>
              <a:p>
                <a:pPr lvl="2"/>
                <a:r>
                  <a:rPr lang="en-US" sz="2800" dirty="0"/>
                  <a:t>Expected out-degree of node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0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1FC-189E-6A45-90C6-CA5870ED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Model of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Two variants</a:t>
                </a:r>
              </a:p>
              <a:p>
                <a:r>
                  <a:rPr lang="en-US" dirty="0"/>
                  <a:t>Variant 1: </a:t>
                </a:r>
              </a:p>
              <a:p>
                <a:pPr lvl="1"/>
                <a:r>
                  <a:rPr lang="en-US" sz="2800" dirty="0"/>
                  <a:t>Random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vertices </a:t>
                </a:r>
              </a:p>
              <a:p>
                <a:pPr lvl="2"/>
                <a:r>
                  <a:rPr lang="en-US" sz="2800" dirty="0"/>
                  <a:t>Directed edge to each other vertex with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800" dirty="0"/>
              </a:p>
              <a:p>
                <a:pPr lvl="2"/>
                <a:r>
                  <a:rPr lang="en-US" sz="2800" dirty="0"/>
                  <a:t>Expected out-degree of node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Vertex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 is a neuron</a:t>
                </a:r>
              </a:p>
              <a:p>
                <a:pPr lvl="1"/>
                <a:r>
                  <a:rPr lang="en-US" sz="2800" dirty="0"/>
                  <a:t>Directed edge is a synapse (from presynaptic to postsynaptic)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54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1FC-189E-6A45-90C6-CA5870ED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Model of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Two variants</a:t>
                </a:r>
              </a:p>
              <a:p>
                <a:r>
                  <a:rPr lang="en-US" dirty="0"/>
                  <a:t>Variant 1: </a:t>
                </a:r>
              </a:p>
              <a:p>
                <a:pPr lvl="1"/>
                <a:r>
                  <a:rPr lang="en-US" sz="2800" dirty="0"/>
                  <a:t>Random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vertices </a:t>
                </a:r>
              </a:p>
              <a:p>
                <a:pPr lvl="2"/>
                <a:r>
                  <a:rPr lang="en-US" sz="2800" dirty="0"/>
                  <a:t>Directed edge to each other vertex with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800" dirty="0"/>
              </a:p>
              <a:p>
                <a:pPr lvl="2"/>
                <a:r>
                  <a:rPr lang="en-US" sz="2800" dirty="0"/>
                  <a:t>Expected out-degree of node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Vertex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 is a neuron</a:t>
                </a:r>
              </a:p>
              <a:p>
                <a:pPr lvl="1"/>
                <a:r>
                  <a:rPr lang="en-US" sz="2800" dirty="0"/>
                  <a:t>Directed edge is a synapse (from presynaptic to postsynaptic)</a:t>
                </a:r>
              </a:p>
              <a:p>
                <a:pPr lvl="1"/>
                <a:r>
                  <a:rPr lang="en-US" sz="2800" dirty="0"/>
                  <a:t>Models richly connected neural circuits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59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1FC-189E-6A45-90C6-CA5870ED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Model of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Variant 2: </a:t>
                </a:r>
              </a:p>
              <a:p>
                <a:pPr lvl="1"/>
                <a:r>
                  <a:rPr lang="en-US" sz="2800" dirty="0"/>
                  <a:t>Bipartite graph with two vertex partitions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917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1FC-189E-6A45-90C6-CA5870ED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Model of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Variant 2: </a:t>
                </a:r>
              </a:p>
              <a:p>
                <a:pPr lvl="1"/>
                <a:r>
                  <a:rPr lang="en-US" sz="2800" dirty="0"/>
                  <a:t>Bipartite graph with two vertex partitions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2"/>
                <a:r>
                  <a:rPr lang="en-US" sz="2800" dirty="0"/>
                  <a:t>Every edge directed from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to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2"/>
                <a:r>
                  <a:rPr lang="en-US" sz="2800" dirty="0"/>
                  <a:t>Models connections from one area of cortex to another distant, distinct area of cortex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04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A0EE-0FB2-DD48-8C3F-D8AE882F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02112-71BE-6B49-A13A-F7D83B57E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 </a:t>
            </a:r>
            <a:r>
              <a:rPr lang="en-US" dirty="0"/>
              <a:t>Obtain a single data structure that simultaneously supports memorization and association</a:t>
            </a:r>
          </a:p>
        </p:txBody>
      </p:sp>
    </p:spTree>
    <p:extLst>
      <p:ext uri="{BB962C8B-B14F-4D97-AF65-F5344CB8AC3E}">
        <p14:creationId xmlns:p14="http://schemas.microsoft.com/office/powerpoint/2010/main" val="911355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1FC-189E-6A45-90C6-CA5870ED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Model of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Assume for both variants:</a:t>
                </a:r>
              </a:p>
              <a:p>
                <a:pPr lvl="1"/>
                <a:r>
                  <a:rPr lang="en-US" sz="2800" dirty="0"/>
                  <a:t>Degree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461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1FC-189E-6A45-90C6-CA5870ED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Model of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Assume for both variants:</a:t>
                </a:r>
              </a:p>
              <a:p>
                <a:pPr lvl="1"/>
                <a:r>
                  <a:rPr lang="en-US" sz="2800" dirty="0"/>
                  <a:t>Degree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Maximum synaptic strength: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of threshold for some constant integer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822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1FC-189E-6A45-90C6-CA5870ED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Model of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Assume for both variants:</a:t>
                </a:r>
              </a:p>
              <a:p>
                <a:pPr lvl="1"/>
                <a:r>
                  <a:rPr lang="en-US" sz="2800" dirty="0"/>
                  <a:t>Degree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Maximum synaptic strength: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of threshold for some constant integer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neurons represent an item in the cortex—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replication factor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437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1FC-189E-6A45-90C6-CA5870ED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Model of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Assume for both variants:</a:t>
                </a:r>
              </a:p>
              <a:p>
                <a:pPr lvl="1"/>
                <a:r>
                  <a:rPr lang="en-US" sz="2800" dirty="0"/>
                  <a:t>Degree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Maximum synaptic strength: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of threshold for some constant integer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neurons represent an item in the cortex—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replication factor</a:t>
                </a:r>
              </a:p>
              <a:p>
                <a:pPr lvl="1"/>
                <a:r>
                  <a:rPr lang="en-US" sz="2800" dirty="0"/>
                  <a:t>If no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of the neurons representing an item are firing, then the item has not been recognized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562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1FC-189E-6A45-90C6-CA5870ED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Model of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Disjoint vs. shared representations:</a:t>
                </a:r>
              </a:p>
              <a:p>
                <a:pPr lvl="1"/>
                <a:r>
                  <a:rPr lang="en-US" sz="2800" dirty="0"/>
                  <a:t>Disjoint: sets representing two distinct items are disjoint</a:t>
                </a:r>
              </a:p>
              <a:p>
                <a:pPr lvl="2"/>
                <a:r>
                  <a:rPr lang="en-US" sz="2800" dirty="0"/>
                  <a:t>Can only represent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800" dirty="0"/>
                  <a:t> items</a:t>
                </a:r>
              </a:p>
              <a:p>
                <a:pPr lvl="1"/>
                <a:r>
                  <a:rPr lang="en-US" sz="2800" dirty="0"/>
                  <a:t>Shared: can share neurons</a:t>
                </a:r>
              </a:p>
              <a:p>
                <a:r>
                  <a:rPr lang="en-US" dirty="0"/>
                  <a:t>Assume that the random graph implies synapse firings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091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1FC-189E-6A45-90C6-CA5870ED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Formation for Disjoint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b="1" dirty="0"/>
                  <a:t>JOIN(A, B): </a:t>
                </a:r>
                <a:r>
                  <a:rPr lang="en-US" sz="2800" dirty="0"/>
                  <a:t>memory formation of a new item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that fires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both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are firing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291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1FC-189E-6A45-90C6-CA5870ED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Formation for Disjoint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b="1" dirty="0"/>
                  <a:t>JOIN(A, B): </a:t>
                </a:r>
                <a:r>
                  <a:rPr lang="en-US" sz="2800" dirty="0"/>
                  <a:t>memory formation of a new item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that fires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both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are firing</a:t>
                </a:r>
              </a:p>
              <a:p>
                <a:r>
                  <a:rPr lang="en-US" sz="2800" dirty="0"/>
                  <a:t>Want t</a:t>
                </a:r>
                <a:r>
                  <a:rPr lang="en-US" dirty="0"/>
                  <a:t>o show: </a:t>
                </a:r>
                <a:r>
                  <a:rPr lang="en-US" sz="2800" dirty="0"/>
                  <a:t> </a:t>
                </a:r>
                <a:r>
                  <a:rPr lang="en-US" sz="2800" i="1" dirty="0"/>
                  <a:t>Given two subsets of nodes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i="1" dirty="0"/>
                  <a:t>of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i="1" dirty="0"/>
                  <a:t>the number of nodes to which there are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i="1" dirty="0"/>
                  <a:t> edges directed from both A and B has expected value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i="1" dirty="0"/>
                  <a:t>.</a:t>
                </a: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779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1FC-189E-6A45-90C6-CA5870ED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Formation for Disjoint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b="1" dirty="0"/>
                  <a:t>JOIN(A, B): </a:t>
                </a:r>
                <a:r>
                  <a:rPr lang="en-US" dirty="0"/>
                  <a:t>memory formation of a new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that fires </a:t>
                </a:r>
                <a:r>
                  <a:rPr lang="en-US" dirty="0" err="1"/>
                  <a:t>iff</a:t>
                </a:r>
                <a:r>
                  <a:rPr lang="en-US" dirty="0"/>
                  <a:t>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firing</a:t>
                </a:r>
              </a:p>
              <a:p>
                <a:r>
                  <a:rPr lang="en-US" dirty="0"/>
                  <a:t>Want to show:  </a:t>
                </a:r>
                <a:r>
                  <a:rPr lang="en-US" i="1" dirty="0"/>
                  <a:t>Given two subsets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the number of nodes to which there are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/>
                  <a:t> edges directed from both A and B has expected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pPr lvl="1"/>
                <a:r>
                  <a:rPr lang="en-US" sz="2800" dirty="0"/>
                  <a:t>Set of these vertices represent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975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1FC-189E-6A45-90C6-CA5870ED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Formation for Disjoint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b="1" dirty="0"/>
                  <a:t>JOIN(A, B): </a:t>
                </a:r>
                <a:r>
                  <a:rPr lang="en-US" dirty="0"/>
                  <a:t>memory formation of a new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that fires </a:t>
                </a:r>
                <a:r>
                  <a:rPr lang="en-US" dirty="0" err="1"/>
                  <a:t>iff</a:t>
                </a:r>
                <a:r>
                  <a:rPr lang="en-US" dirty="0"/>
                  <a:t>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firing</a:t>
                </a:r>
              </a:p>
              <a:p>
                <a:r>
                  <a:rPr lang="en-US" dirty="0"/>
                  <a:t>Want to show:  </a:t>
                </a:r>
                <a:r>
                  <a:rPr lang="en-US" i="1" dirty="0"/>
                  <a:t>Given two subsets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the number of nodes to which there are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/>
                  <a:t> edges directed from both A and B has expected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pPr lvl="1"/>
                <a:r>
                  <a:rPr lang="en-US" sz="2800" dirty="0"/>
                  <a:t>Set of these vertices represent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C7D1E-52F0-AF4D-99BF-A15BADF13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DA71BD9-CCFF-9E4B-93AA-527ECC0F6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608" y="3581314"/>
            <a:ext cx="4796582" cy="309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09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A047-D5C5-6F47-A4CB-C97AF7AB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in Disjoint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3C8B-3CE4-B349-93B2-8B73CFD57C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Probability that any node has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directed edges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directed edges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3C8B-3CE4-B349-93B2-8B73CFD57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18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A0EE-0FB2-DD48-8C3F-D8AE882F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02112-71BE-6B49-A13A-F7D83B57E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 </a:t>
            </a:r>
            <a:r>
              <a:rPr lang="en-US" dirty="0"/>
              <a:t>Obtain a single data structure that simultaneously supports memorization and association</a:t>
            </a:r>
          </a:p>
          <a:p>
            <a:r>
              <a:rPr lang="en-US" b="1" dirty="0"/>
              <a:t>Constraints: </a:t>
            </a:r>
            <a:r>
              <a:rPr lang="en-US" dirty="0"/>
              <a:t>neuron number, synapse number, synapse strengths, switching times</a:t>
            </a:r>
          </a:p>
        </p:txBody>
      </p:sp>
    </p:spTree>
    <p:extLst>
      <p:ext uri="{BB962C8B-B14F-4D97-AF65-F5344CB8AC3E}">
        <p14:creationId xmlns:p14="http://schemas.microsoft.com/office/powerpoint/2010/main" val="3527975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A047-D5C5-6F47-A4CB-C97AF7AB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in Disjoint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3C8B-3CE4-B349-93B2-8B73CFD57C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Probability that any node has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directed edges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directed edges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dirty="0"/>
                  <a:t>The expected number of vertices that satisfy the above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3C8B-3CE4-B349-93B2-8B73CFD57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961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A047-D5C5-6F47-A4CB-C97AF7AB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in Disjoint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3C8B-3CE4-B349-93B2-8B73CFD57C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Probability that any node has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directed edges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directed edges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dirty="0"/>
                  <a:t>The expected number of vertices that satisfy the above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Want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ℬ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3C8B-3CE4-B349-93B2-8B73CFD57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823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A047-D5C5-6F47-A4CB-C97AF7AB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in Disjoint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3C8B-3CE4-B349-93B2-8B73CFD57C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Probability that any node has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directed edges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directed edges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dirty="0"/>
                  <a:t>The expected number of vertices that satisfy the above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Want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ℬ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800" dirty="0"/>
              </a:p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 enough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3C8B-3CE4-B349-93B2-8B73CFD57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416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A047-D5C5-6F47-A4CB-C97AF7AB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in Disjoint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3C8B-3CE4-B349-93B2-8B73CFD57C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Probability that any node has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directed edges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directed edges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dirty="0"/>
                  <a:t>The expected number of vertices that satisfy the above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Want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ℬ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800" dirty="0"/>
              </a:p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 enough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By Chernoff bound, the probability that at least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such nodes exist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. Hence probability is higher 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large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3C8B-3CE4-B349-93B2-8B73CFD57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024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A047-D5C5-6F47-A4CB-C97AF7AB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in Disjoint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3C8B-3CE4-B349-93B2-8B73CFD57C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Need to ensure that if either half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not firing,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does not fire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3C8B-3CE4-B349-93B2-8B73CFD57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565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A047-D5C5-6F47-A4CB-C97AF7AB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in Disjoint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3C8B-3CE4-B349-93B2-8B73CFD57C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Need to ensure that if either half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not firing,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does not fire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may not exactly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nodes. Furthermore,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might contain denser connections from certain parts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3C8B-3CE4-B349-93B2-8B73CFD57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571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A047-D5C5-6F47-A4CB-C97AF7AB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in Disjoint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3C8B-3CE4-B349-93B2-8B73CFD57C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Need to ensure that if either half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not firing,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does not fire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may not exactly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nodes. Furthermore,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might contain denser connections from certain parts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Solution: require that if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dirty="0"/>
                  <a:t> of the neurons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are firing, then at most half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firing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3C8B-3CE4-B349-93B2-8B73CFD57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321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A047-D5C5-6F47-A4CB-C97AF7AB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in Disjoint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3C8B-3CE4-B349-93B2-8B73CFD57C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Need to ensure that if either half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not firing,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does not fire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may not exactly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nodes. Furthermore,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might contain denser connections from certain parts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Solution: require that if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dirty="0"/>
                  <a:t> of the neurons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are firing, then at most half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firing</a:t>
                </a:r>
              </a:p>
              <a:p>
                <a:pPr lvl="1"/>
                <a:r>
                  <a:rPr lang="en-US" dirty="0"/>
                  <a:t>Probability this occurs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3C8B-3CE4-B349-93B2-8B73CFD57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425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A047-D5C5-6F47-A4CB-C97AF7AB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in Disjoint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3C8B-3CE4-B349-93B2-8B73CFD57C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Need to ensure that if either half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not firing,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does not fire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may not exactly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nodes. Furthermore,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might contain denser connections from certain parts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Solution: require that if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dirty="0"/>
                  <a:t> of the neurons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are firing, then at most half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firing</a:t>
                </a:r>
              </a:p>
              <a:p>
                <a:pPr lvl="1"/>
                <a:r>
                  <a:rPr lang="en-US" dirty="0"/>
                  <a:t>Probability this occurs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the above probability to be close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3C8B-3CE4-B349-93B2-8B73CFD57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397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5274-8125-3845-BA29-B9680A6D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Interference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5D7D-BE6D-EF4F-A200-054B821263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depends on firings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not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5D7D-BE6D-EF4F-A200-054B821263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70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A0EE-0FB2-DD48-8C3F-D8AE882F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02112-71BE-6B49-A13A-F7D83B57E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 </a:t>
            </a:r>
            <a:r>
              <a:rPr lang="en-US" dirty="0"/>
              <a:t>Obtain a single data structure that simultaneously supports memorization and association</a:t>
            </a:r>
          </a:p>
          <a:p>
            <a:r>
              <a:rPr lang="en-US" b="1" dirty="0"/>
              <a:t>Constraints: </a:t>
            </a:r>
            <a:r>
              <a:rPr lang="en-US" dirty="0"/>
              <a:t>neuron number, synapse number, synapse strengths, switching times</a:t>
            </a:r>
          </a:p>
          <a:p>
            <a:pPr lvl="1"/>
            <a:r>
              <a:rPr lang="en-US" b="1" dirty="0"/>
              <a:t>Neuron number: </a:t>
            </a:r>
            <a:r>
              <a:rPr lang="en-US" dirty="0"/>
              <a:t>number of neurons</a:t>
            </a:r>
          </a:p>
        </p:txBody>
      </p:sp>
    </p:spTree>
    <p:extLst>
      <p:ext uri="{BB962C8B-B14F-4D97-AF65-F5344CB8AC3E}">
        <p14:creationId xmlns:p14="http://schemas.microsoft.com/office/powerpoint/2010/main" val="559200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5274-8125-3845-BA29-B9680A6D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Interference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5D7D-BE6D-EF4F-A200-054B821263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Firing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depends on firings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not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sz="2800" dirty="0"/>
                  <a:t>Works if number of nodes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allocated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and *not*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is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5D7D-BE6D-EF4F-A200-054B821263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807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5274-8125-3845-BA29-B9680A6D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Interference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5D7D-BE6D-EF4F-A200-054B821263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Firing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depends on firings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not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sz="2800" dirty="0"/>
                  <a:t>Works if number of nodes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allocated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and *not*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is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has size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en-US" sz="2800" dirty="0"/>
                  <a:t>, then firing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will not cause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to fire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5D7D-BE6D-EF4F-A200-054B821263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56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5274-8125-3845-BA29-B9680A6D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Interference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5D7D-BE6D-EF4F-A200-054B821263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Firing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depends on firings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not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sz="2800" dirty="0"/>
                  <a:t>Works if number of nodes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allocated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and *not*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is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has size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en-US" sz="2800" dirty="0"/>
                  <a:t>, then firing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will not cause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to fire</a:t>
                </a:r>
              </a:p>
              <a:p>
                <a:pPr lvl="1"/>
                <a:r>
                  <a:rPr lang="en-US" sz="2800" dirty="0"/>
                  <a:t>Probability this occurs is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′,2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/3 </m:t>
                        </m:r>
                      </m:e>
                    </m:d>
                  </m:oMath>
                </a14:m>
                <a:r>
                  <a:rPr lang="en-US" sz="2800" dirty="0"/>
                  <a:t> where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ℬ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5D7D-BE6D-EF4F-A200-054B821263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625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9F26-79F6-7643-A7E6-DAF748C1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for Disjoint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2EA4F-899F-7E4A-AA2A-5AB2FF17D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LINK(A, B): </a:t>
                </a:r>
                <a:r>
                  <a:rPr lang="en-US" dirty="0"/>
                  <a:t>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fires,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also fires</a:t>
                </a:r>
              </a:p>
              <a:p>
                <a:r>
                  <a:rPr lang="en-US" dirty="0"/>
                  <a:t>Want to show: </a:t>
                </a:r>
                <a:r>
                  <a:rPr lang="en-US" i="1" dirty="0"/>
                  <a:t>Given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nodes,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with high probability, the following occurs: the number of (relay) vertices from which there is a directed edge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and to which there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edges directed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nodes is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2EA4F-899F-7E4A-AA2A-5AB2FF17D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21F05C-021D-6444-9509-8DD1C3F08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880" y="4001294"/>
            <a:ext cx="4061326" cy="25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86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2983-AE4B-1B4C-A72D-6870E7E0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in Disjoint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71A764-0B44-3C47-9180-FD06DF8EF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Probability that a vertex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connections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also a connection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sz="2800" dirty="0"/>
                  <a:t>Want the number of such relay nodes to be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71A764-0B44-3C47-9180-FD06DF8EF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95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2983-AE4B-1B4C-A72D-6870E7E0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in Disjoint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71A764-0B44-3C47-9180-FD06DF8EF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Probability that a vertex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connections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also a connection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sz="2800" dirty="0"/>
                  <a:t>Want the number of such relay nodes to be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Want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800" dirty="0"/>
                  <a:t> to be large</a:t>
                </a:r>
              </a:p>
              <a:p>
                <a:pPr lvl="1"/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71A764-0B44-3C47-9180-FD06DF8EF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82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2983-AE4B-1B4C-A72D-6870E7E0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in Disjoint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71A764-0B44-3C47-9180-FD06DF8EF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Want: at most half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fire, then with high probability, fewer than half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fire</a:t>
                </a:r>
              </a:p>
              <a:p>
                <a:pPr lvl="1"/>
                <a:endParaRPr lang="en-US" dirty="0"/>
              </a:p>
              <a:p>
                <a:pPr lvl="1"/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71A764-0B44-3C47-9180-FD06DF8EF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128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2983-AE4B-1B4C-A72D-6870E7E0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in Disjoint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71A764-0B44-3C47-9180-FD06DF8EF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Want: at most half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fire, then with high probability, fewer than half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fire</a:t>
                </a:r>
              </a:p>
              <a:p>
                <a:pPr lvl="1"/>
                <a:r>
                  <a:rPr lang="en-US" sz="2800" dirty="0"/>
                  <a:t>Assume independence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800" b="0" dirty="0"/>
              </a:p>
              <a:p>
                <a:pPr lvl="1"/>
                <a:r>
                  <a:rPr lang="en-US" sz="2800" dirty="0"/>
                  <a:t>Want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ℬ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to be small</a:t>
                </a:r>
              </a:p>
              <a:p>
                <a:pPr lvl="1"/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71A764-0B44-3C47-9180-FD06DF8EF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53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A0EE-0FB2-DD48-8C3F-D8AE882F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02112-71BE-6B49-A13A-F7D83B57E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 </a:t>
            </a:r>
            <a:r>
              <a:rPr lang="en-US" dirty="0"/>
              <a:t>Obtain a single data structure that simultaneously supports memorization and association</a:t>
            </a:r>
          </a:p>
          <a:p>
            <a:r>
              <a:rPr lang="en-US" b="1" dirty="0"/>
              <a:t>Constraints: </a:t>
            </a:r>
            <a:r>
              <a:rPr lang="en-US" dirty="0"/>
              <a:t>neuron number, synapse number, synapse strengths, switching times</a:t>
            </a:r>
          </a:p>
          <a:p>
            <a:pPr lvl="1"/>
            <a:r>
              <a:rPr lang="en-US" b="1" dirty="0"/>
              <a:t>Neuron number: </a:t>
            </a:r>
            <a:r>
              <a:rPr lang="en-US" dirty="0"/>
              <a:t>number of neurons</a:t>
            </a:r>
          </a:p>
          <a:p>
            <a:pPr lvl="1"/>
            <a:r>
              <a:rPr lang="en-US" b="1" dirty="0"/>
              <a:t>Synapse number: </a:t>
            </a:r>
            <a:r>
              <a:rPr lang="en-US" dirty="0"/>
              <a:t>number of neurons with which each neuron synapses</a:t>
            </a:r>
          </a:p>
        </p:txBody>
      </p:sp>
    </p:spTree>
    <p:extLst>
      <p:ext uri="{BB962C8B-B14F-4D97-AF65-F5344CB8AC3E}">
        <p14:creationId xmlns:p14="http://schemas.microsoft.com/office/powerpoint/2010/main" val="205815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A0EE-0FB2-DD48-8C3F-D8AE882F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02112-71BE-6B49-A13A-F7D83B57E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 </a:t>
            </a:r>
            <a:r>
              <a:rPr lang="en-US" dirty="0"/>
              <a:t>Obtain a single data structure that simultaneously supports memorization and association</a:t>
            </a:r>
          </a:p>
          <a:p>
            <a:r>
              <a:rPr lang="en-US" b="1" dirty="0"/>
              <a:t>Constraints: </a:t>
            </a:r>
            <a:r>
              <a:rPr lang="en-US" dirty="0"/>
              <a:t>neuron number, synapse number, synapse strengths, switching times</a:t>
            </a:r>
          </a:p>
          <a:p>
            <a:pPr lvl="1"/>
            <a:r>
              <a:rPr lang="en-US" b="1" dirty="0"/>
              <a:t>Neuron number: </a:t>
            </a:r>
            <a:r>
              <a:rPr lang="en-US" dirty="0"/>
              <a:t>number of neurons</a:t>
            </a:r>
          </a:p>
          <a:p>
            <a:pPr lvl="1"/>
            <a:r>
              <a:rPr lang="en-US" b="1" dirty="0"/>
              <a:t>Synapse number: </a:t>
            </a:r>
            <a:r>
              <a:rPr lang="en-US" dirty="0"/>
              <a:t>number of neurons with which each neuron synapses</a:t>
            </a:r>
          </a:p>
          <a:p>
            <a:pPr lvl="1"/>
            <a:r>
              <a:rPr lang="en-US" b="1" dirty="0"/>
              <a:t>Synapse strength: </a:t>
            </a:r>
            <a:r>
              <a:rPr lang="en-US" dirty="0"/>
              <a:t>strength of the synapses</a:t>
            </a:r>
          </a:p>
        </p:txBody>
      </p:sp>
    </p:spTree>
    <p:extLst>
      <p:ext uri="{BB962C8B-B14F-4D97-AF65-F5344CB8AC3E}">
        <p14:creationId xmlns:p14="http://schemas.microsoft.com/office/powerpoint/2010/main" val="169051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A0EE-0FB2-DD48-8C3F-D8AE882F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02112-71BE-6B49-A13A-F7D83B57E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 </a:t>
            </a:r>
            <a:r>
              <a:rPr lang="en-US" dirty="0"/>
              <a:t>Obtain a single data structure that simultaneously supports memorization and association</a:t>
            </a:r>
          </a:p>
          <a:p>
            <a:r>
              <a:rPr lang="en-US" b="1" dirty="0"/>
              <a:t>Constraints: </a:t>
            </a:r>
            <a:r>
              <a:rPr lang="en-US" dirty="0"/>
              <a:t>neuron number, synapse number, synapse strengths, switching times</a:t>
            </a:r>
          </a:p>
          <a:p>
            <a:pPr lvl="1"/>
            <a:r>
              <a:rPr lang="en-US" b="1" dirty="0"/>
              <a:t>Neuron number: </a:t>
            </a:r>
            <a:r>
              <a:rPr lang="en-US" dirty="0"/>
              <a:t>number of neurons</a:t>
            </a:r>
          </a:p>
          <a:p>
            <a:pPr lvl="1"/>
            <a:r>
              <a:rPr lang="en-US" b="1" dirty="0"/>
              <a:t>Synapse number: </a:t>
            </a:r>
            <a:r>
              <a:rPr lang="en-US" dirty="0"/>
              <a:t>number of neurons with which each neuron synapses</a:t>
            </a:r>
          </a:p>
          <a:p>
            <a:pPr lvl="1"/>
            <a:r>
              <a:rPr lang="en-US" b="1" dirty="0"/>
              <a:t>Synapse strength: </a:t>
            </a:r>
            <a:r>
              <a:rPr lang="en-US" dirty="0"/>
              <a:t>strength of the synapses</a:t>
            </a:r>
          </a:p>
          <a:p>
            <a:pPr lvl="1"/>
            <a:r>
              <a:rPr lang="en-US" b="1" dirty="0"/>
              <a:t>Switching times: </a:t>
            </a:r>
            <a:r>
              <a:rPr lang="en-US" dirty="0"/>
              <a:t>speed of response of a neuron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939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A0EE-0FB2-DD48-8C3F-D8AE882F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02112-71BE-6B49-A13A-F7D83B57E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 </a:t>
            </a:r>
            <a:r>
              <a:rPr lang="en-US" dirty="0"/>
              <a:t>Obtain a single data structure that simultaneously supports memorization and association</a:t>
            </a:r>
          </a:p>
          <a:p>
            <a:r>
              <a:rPr lang="en-US" b="1" dirty="0"/>
              <a:t>Constraints: </a:t>
            </a:r>
            <a:r>
              <a:rPr lang="en-US" dirty="0"/>
              <a:t>neuron number, synapse number, synapse strengths, switching times</a:t>
            </a:r>
          </a:p>
          <a:p>
            <a:pPr lvl="1"/>
            <a:r>
              <a:rPr lang="en-US" b="1" dirty="0"/>
              <a:t>Neuron number: </a:t>
            </a:r>
            <a:r>
              <a:rPr lang="en-US" dirty="0"/>
              <a:t>number of neurons</a:t>
            </a:r>
          </a:p>
          <a:p>
            <a:pPr lvl="1"/>
            <a:r>
              <a:rPr lang="en-US" b="1" dirty="0"/>
              <a:t>Synapse number: </a:t>
            </a:r>
            <a:r>
              <a:rPr lang="en-US" dirty="0"/>
              <a:t>number of neurons with which each neuron synapses</a:t>
            </a:r>
          </a:p>
          <a:p>
            <a:pPr lvl="1"/>
            <a:r>
              <a:rPr lang="en-US" b="1" dirty="0"/>
              <a:t>Synapse strength: </a:t>
            </a:r>
            <a:r>
              <a:rPr lang="en-US" dirty="0"/>
              <a:t>strength of the synapses</a:t>
            </a:r>
          </a:p>
          <a:p>
            <a:pPr lvl="1"/>
            <a:r>
              <a:rPr lang="en-US" b="1" dirty="0"/>
              <a:t>Switching times: </a:t>
            </a:r>
            <a:r>
              <a:rPr lang="en-US" dirty="0"/>
              <a:t>speed of response of a neuron</a:t>
            </a:r>
          </a:p>
          <a:p>
            <a:r>
              <a:rPr lang="en-US" dirty="0"/>
              <a:t>Algorithms should work when using the </a:t>
            </a:r>
            <a:r>
              <a:rPr lang="en-US" b="1" dirty="0"/>
              <a:t>typical values for these parameters </a:t>
            </a:r>
            <a:r>
              <a:rPr lang="en-US" dirty="0"/>
              <a:t>in mammalian cortex</a:t>
            </a:r>
          </a:p>
        </p:txBody>
      </p:sp>
    </p:spTree>
    <p:extLst>
      <p:ext uri="{BB962C8B-B14F-4D97-AF65-F5344CB8AC3E}">
        <p14:creationId xmlns:p14="http://schemas.microsoft.com/office/powerpoint/2010/main" val="374807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1161-EA3E-3D40-AA69-2540211A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Estimates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AE640-4BF8-E245-8A1A-93D7D8B48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Neuron number: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1.6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in mouse cortex,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b="0" dirty="0"/>
                  <a:t> for human cortex</a:t>
                </a: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AE640-4BF8-E245-8A1A-93D7D8B48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5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2203</Words>
  <Application>Microsoft Macintosh PowerPoint</Application>
  <PresentationFormat>Widescreen</PresentationFormat>
  <Paragraphs>203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Memorization and Association on a Realistic Neural Model Leslie G. Valiant</vt:lpstr>
      <vt:lpstr>Model</vt:lpstr>
      <vt:lpstr>Model</vt:lpstr>
      <vt:lpstr>Model</vt:lpstr>
      <vt:lpstr>Model</vt:lpstr>
      <vt:lpstr>Model</vt:lpstr>
      <vt:lpstr>Model</vt:lpstr>
      <vt:lpstr>Model</vt:lpstr>
      <vt:lpstr>Biological Estimates </vt:lpstr>
      <vt:lpstr>Biological Estimates </vt:lpstr>
      <vt:lpstr>Biological Estimates </vt:lpstr>
      <vt:lpstr>Biological Estimates </vt:lpstr>
      <vt:lpstr>Random Graph Model of Network</vt:lpstr>
      <vt:lpstr>Random Graph Model of Network</vt:lpstr>
      <vt:lpstr>Random Graph Model of Network</vt:lpstr>
      <vt:lpstr>Random Graph Model of Network</vt:lpstr>
      <vt:lpstr>Random Graph Model of Network</vt:lpstr>
      <vt:lpstr>Random Graph Model of Network</vt:lpstr>
      <vt:lpstr>Random Graph Model of Network</vt:lpstr>
      <vt:lpstr>Random Graph Model of Network</vt:lpstr>
      <vt:lpstr>Random Graph Model of Network</vt:lpstr>
      <vt:lpstr>Random Graph Model of Network</vt:lpstr>
      <vt:lpstr>Random Graph Model of Network</vt:lpstr>
      <vt:lpstr>Random Graph Model of Network</vt:lpstr>
      <vt:lpstr>Memory Formation for Disjoint Representations</vt:lpstr>
      <vt:lpstr>Memory Formation for Disjoint Representations</vt:lpstr>
      <vt:lpstr>Memory Formation for Disjoint Representations</vt:lpstr>
      <vt:lpstr>Memory Formation for Disjoint Representations</vt:lpstr>
      <vt:lpstr>JOIN in Disjoint Representations</vt:lpstr>
      <vt:lpstr>JOIN in Disjoint Representations</vt:lpstr>
      <vt:lpstr>JOIN in Disjoint Representations</vt:lpstr>
      <vt:lpstr>JOIN in Disjoint Representations</vt:lpstr>
      <vt:lpstr>JOIN in Disjoint Representations</vt:lpstr>
      <vt:lpstr>JOIN in Disjoint Representations</vt:lpstr>
      <vt:lpstr>JOIN in Disjoint Representations</vt:lpstr>
      <vt:lpstr>JOIN in Disjoint Representations</vt:lpstr>
      <vt:lpstr>JOIN in Disjoint Representations</vt:lpstr>
      <vt:lpstr>JOIN in Disjoint Representations</vt:lpstr>
      <vt:lpstr>Interference </vt:lpstr>
      <vt:lpstr>Interference </vt:lpstr>
      <vt:lpstr>Interference </vt:lpstr>
      <vt:lpstr>Interference </vt:lpstr>
      <vt:lpstr>Association for Disjoint Representations</vt:lpstr>
      <vt:lpstr>LINK in Disjoint Representations</vt:lpstr>
      <vt:lpstr>LINK in Disjoint Representations</vt:lpstr>
      <vt:lpstr>LINK in Disjoint Representations</vt:lpstr>
      <vt:lpstr>LINK in Disjoint Representations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Memorization and Association on a Realistic Neural Model Leslie G. Valiant</dc:title>
  <dc:creator>Microsoft Office User</dc:creator>
  <cp:lastModifiedBy>Microsoft Office User</cp:lastModifiedBy>
  <cp:revision>40</cp:revision>
  <dcterms:created xsi:type="dcterms:W3CDTF">2020-03-19T23:29:04Z</dcterms:created>
  <dcterms:modified xsi:type="dcterms:W3CDTF">2020-03-20T05:06:31Z</dcterms:modified>
</cp:coreProperties>
</file>