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74" r:id="rId14"/>
    <p:sldId id="267" r:id="rId15"/>
    <p:sldId id="276" r:id="rId16"/>
    <p:sldId id="268" r:id="rId17"/>
    <p:sldId id="269" r:id="rId18"/>
    <p:sldId id="270" r:id="rId19"/>
    <p:sldId id="272" r:id="rId20"/>
    <p:sldId id="27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5" autoAdjust="0"/>
    <p:restoredTop sz="94907" autoAdjust="0"/>
  </p:normalViewPr>
  <p:slideViewPr>
    <p:cSldViewPr snapToGrid="0" snapToObjects="1">
      <p:cViewPr varScale="1">
        <p:scale>
          <a:sx n="99" d="100"/>
          <a:sy n="99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CEB7F-DDAB-2743-A1EE-AE7C4A22A4A1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C4F4-D5CC-7346-AEE7-C16CBCC1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dirty="0" smtClean="0"/>
              <a:t>C</a:t>
            </a:r>
            <a:r>
              <a:rPr lang="en-US" altLang="zh-CN" dirty="0" err="1" smtClean="0"/>
              <a:t>ontinuity</a:t>
            </a:r>
            <a:r>
              <a:rPr lang="en-US" altLang="zh-CN" dirty="0" smtClean="0"/>
              <a:t>: </a:t>
            </a:r>
            <a:r>
              <a:rPr lang="en-US" altLang="zh-CN" dirty="0" smtClean="0"/>
              <a:t>If density 0.01 items are regarded to be the same as items within 0.001 (10%) from 0.01, then an error rate of 0.001/18 = 0.00055 in the firing probability of the input neurons can be tolerated.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C4F4-D5CC-7346-AEE7-C16CBCC198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727D-6C83-6F41-A351-BE2EAAEA916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CFA4-A9D6-1C4E-92A9-74302F58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Hippocampus as a Stable Memory Allocator for Cortex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Leslie G. Valiant</a:t>
            </a:r>
          </a:p>
          <a:p>
            <a:r>
              <a:rPr lang="en-US" altLang="zh-CN" dirty="0" smtClean="0">
                <a:latin typeface="Apple Symbols"/>
                <a:cs typeface="Apple Symbols"/>
              </a:rPr>
              <a:t>P</a:t>
            </a:r>
            <a:r>
              <a:rPr lang="en-US" altLang="zh-CN" dirty="0" smtClean="0"/>
              <a:t>resented by Jiajia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Updating the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p: fraction of 1’s in all the </a:t>
            </a:r>
            <a:r>
              <a:rPr lang="en-US" altLang="zh-CN" dirty="0" smtClean="0"/>
              <a:t>inputs. </a:t>
            </a:r>
            <a:r>
              <a:rPr lang="en-US" altLang="zh-CN" dirty="0" smtClean="0"/>
              <a:t>Density.</a:t>
            </a:r>
            <a:endParaRPr lang="en-US" altLang="zh-CN" dirty="0"/>
          </a:p>
          <a:p>
            <a:r>
              <a:rPr lang="en-US" altLang="zh-CN" dirty="0"/>
              <a:t>h(p) = </a:t>
            </a:r>
            <a:r>
              <a:rPr lang="en-US" altLang="zh-CN" dirty="0" err="1"/>
              <a:t>Prob</a:t>
            </a:r>
            <a:r>
              <a:rPr lang="en-US" altLang="zh-CN" dirty="0"/>
              <a:t>(output=1 given p) = (1-p)(1-(1-p)</a:t>
            </a:r>
            <a:r>
              <a:rPr lang="en-US" altLang="zh-CN" baseline="30000" dirty="0"/>
              <a:t>3</a:t>
            </a:r>
            <a:r>
              <a:rPr lang="en-US" altLang="zh-CN" dirty="0"/>
              <a:t>)+p</a:t>
            </a:r>
            <a:r>
              <a:rPr lang="en-US" altLang="zh-CN" baseline="30000" dirty="0"/>
              <a:t>4</a:t>
            </a:r>
          </a:p>
          <a:p>
            <a:r>
              <a:rPr lang="en-US" altLang="zh-CN" dirty="0"/>
              <a:t>Because of the construction, the output of the (i-1)</a:t>
            </a:r>
            <a:r>
              <a:rPr lang="en-US" altLang="zh-CN" baseline="30000" dirty="0" err="1"/>
              <a:t>th</a:t>
            </a:r>
            <a:r>
              <a:rPr lang="en-US" altLang="zh-CN" dirty="0"/>
              <a:t> layer is the input of the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layer. So now we have an updated value for 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7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Convergence to Stability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Input layer density: p</a:t>
            </a:r>
          </a:p>
          <a:p>
            <a:r>
              <a:rPr lang="en-US" altLang="zh-CN" dirty="0" smtClean="0"/>
              <a:t>Output layer density: h(p) = 4p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-6p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+3p</a:t>
            </a:r>
          </a:p>
          <a:p>
            <a:r>
              <a:rPr lang="en-US" altLang="zh-CN" dirty="0" smtClean="0"/>
              <a:t>Want: density to stabilize to a fixed point p</a:t>
            </a:r>
            <a:r>
              <a:rPr lang="en-US" altLang="zh-CN" baseline="30000" dirty="0" smtClean="0"/>
              <a:t>*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 = h(p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α = |h’(p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)| &lt; 1 =&gt; proves </a:t>
            </a:r>
            <a:r>
              <a:rPr lang="en-US" altLang="zh-CN" dirty="0" err="1" smtClean="0"/>
              <a:t>ε</a:t>
            </a:r>
            <a:r>
              <a:rPr lang="en-US" altLang="zh-CN" dirty="0" smtClean="0"/>
              <a:t>-stability by making |p-p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| </a:t>
            </a:r>
            <a:r>
              <a:rPr lang="en-US" altLang="zh-CN" dirty="0" smtClean="0"/>
              <a:t>increasingly </a:t>
            </a:r>
            <a:r>
              <a:rPr lang="en-US" altLang="zh-CN" dirty="0" smtClean="0"/>
              <a:t>smaller </a:t>
            </a:r>
            <a:r>
              <a:rPr lang="en-US" altLang="zh-CN" dirty="0" smtClean="0"/>
              <a:t>for p in certain range, and after enough iterations it’ll converge to 0</a:t>
            </a:r>
          </a:p>
          <a:p>
            <a:r>
              <a:rPr lang="en-US" altLang="zh-CN" dirty="0" smtClean="0"/>
              <a:t>With this circuit, 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 = ½. α(p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 = 0 &lt; 1. </a:t>
            </a:r>
            <a:r>
              <a:rPr lang="en-US" altLang="zh-CN" dirty="0" smtClean="0"/>
              <a:t>F</a:t>
            </a:r>
            <a:r>
              <a:rPr lang="en-US" altLang="zh-CN" dirty="0" smtClean="0"/>
              <a:t>or </a:t>
            </a:r>
            <a:r>
              <a:rPr lang="en-US" altLang="zh-CN" dirty="0" smtClean="0"/>
              <a:t>p in [q, s] where 0 &lt; q &lt; 0.5 &lt; s &lt; 1, we can achieve </a:t>
            </a:r>
            <a:r>
              <a:rPr lang="en-US" altLang="zh-CN" dirty="0" err="1" smtClean="0"/>
              <a:t>ε</a:t>
            </a:r>
            <a:r>
              <a:rPr lang="en-US" altLang="zh-CN" dirty="0" smtClean="0"/>
              <a:t>-stability.</a:t>
            </a:r>
          </a:p>
          <a:p>
            <a:r>
              <a:rPr lang="en-US" altLang="zh-CN" dirty="0" smtClean="0"/>
              <a:t>Another circuit that conveys stability: </a:t>
            </a:r>
            <a:r>
              <a:rPr lang="en-US" altLang="zh-CN" dirty="0" err="1" smtClean="0"/>
              <a:t>x+y-t</a:t>
            </a:r>
            <a:r>
              <a:rPr lang="en-US" altLang="zh-CN" dirty="0" smtClean="0"/>
              <a:t> ≥1</a:t>
            </a:r>
          </a:p>
          <a:p>
            <a:pPr lvl="1"/>
            <a:r>
              <a:rPr lang="en-US" altLang="zh-CN" dirty="0" smtClean="0"/>
              <a:t>p</a:t>
            </a:r>
            <a:r>
              <a:rPr lang="en-US" altLang="zh-CN" baseline="30000" dirty="0" smtClean="0"/>
              <a:t>* </a:t>
            </a:r>
            <a:r>
              <a:rPr lang="en-US" altLang="zh-CN" dirty="0" smtClean="0"/>
              <a:t>= ½ , α(p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 = ½ &lt; 1 =&gt; convergence, but at a slower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53" y="15837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3-Continuity and 1.5-</a:t>
            </a:r>
            <a:r>
              <a:rPr lang="en-US" altLang="zh-CN" dirty="0" smtClean="0">
                <a:hlinkClick r:id="rId2" action="ppaction://hlinksldjump"/>
              </a:rPr>
              <a:t>Orthogonality</a:t>
            </a:r>
            <a:r>
              <a:rPr lang="en-US" dirty="0" smtClean="0">
                <a:hlinkClick r:id="rId2" action="ppaction://hlinksldjump"/>
              </a:rPr>
              <a:t> 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9777"/>
            <a:ext cx="9075631" cy="58382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Consider the </a:t>
            </a:r>
            <a:r>
              <a:rPr lang="en-US" altLang="zh-CN" dirty="0" err="1" smtClean="0"/>
              <a:t>j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position in the input vectors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v, </a:t>
            </a:r>
            <a:r>
              <a:rPr lang="en-US" altLang="zh-CN" dirty="0" smtClean="0"/>
              <a:t>the pair (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four </a:t>
            </a:r>
            <a:r>
              <a:rPr lang="en-US" altLang="zh-CN" dirty="0" smtClean="0"/>
              <a:t>possible combinations of values: 00,01,10,11. </a:t>
            </a:r>
            <a:endParaRPr lang="en-US" altLang="zh-CN" dirty="0" smtClean="0"/>
          </a:p>
          <a:p>
            <a:r>
              <a:rPr lang="en-US" altLang="zh-CN" dirty="0" smtClean="0"/>
              <a:t>Circuit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x+y+z-2t ≥ 1</a:t>
            </a:r>
            <a:r>
              <a:rPr lang="en-US" altLang="zh-CN" dirty="0" smtClean="0"/>
              <a:t>. An output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has 4 connections, </a:t>
            </a:r>
            <a:r>
              <a:rPr lang="en-US" altLang="zh-CN" dirty="0" smtClean="0"/>
              <a:t>each belong</a:t>
            </a:r>
            <a:r>
              <a:rPr lang="en-US" altLang="zh-CN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smtClean="0"/>
              <a:t>to one of the 4 regions above. So there’s a total of 4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=256 possible combinations.</a:t>
            </a:r>
          </a:p>
          <a:p>
            <a:r>
              <a:rPr lang="en-US" altLang="zh-CN" dirty="0" smtClean="0"/>
              <a:t>For each of the 256 combinations, let U=1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circuit fires at </a:t>
            </a:r>
            <a:r>
              <a:rPr lang="en-US" altLang="zh-CN" dirty="0" smtClean="0"/>
              <a:t>output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/>
              <a:t>for u, and let V=1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it does for v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503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Continuity and </a:t>
            </a:r>
            <a:r>
              <a:rPr lang="en-US" altLang="zh-CN" dirty="0" err="1" smtClean="0"/>
              <a:t>Orthogonality</a:t>
            </a:r>
            <a:r>
              <a:rPr lang="en-US" altLang="zh-CN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X = </a:t>
            </a:r>
            <a:r>
              <a:rPr lang="en-US" altLang="zh-CN" dirty="0" err="1"/>
              <a:t>Prob</a:t>
            </a:r>
            <a:r>
              <a:rPr lang="en-US" altLang="zh-CN" dirty="0"/>
              <a:t>(U ≠ V)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 </a:t>
            </a:r>
            <a:r>
              <a:rPr lang="en-US" altLang="zh-CN" dirty="0"/>
              <a:t>= (</a:t>
            </a:r>
            <a:r>
              <a:rPr lang="en-US" altLang="zh-CN" dirty="0" err="1"/>
              <a:t>b+c</a:t>
            </a:r>
            <a:r>
              <a:rPr lang="en-US" altLang="zh-CN" dirty="0"/>
              <a:t>) =&gt; disagreement, Ham(</a:t>
            </a:r>
            <a:r>
              <a:rPr lang="en-US" altLang="zh-CN" dirty="0" err="1"/>
              <a:t>u,v</a:t>
            </a:r>
            <a:r>
              <a:rPr lang="en-US" altLang="zh-CN" dirty="0"/>
              <a:t>)/m. </a:t>
            </a:r>
            <a:endParaRPr lang="en-US" altLang="zh-CN" dirty="0" smtClean="0"/>
          </a:p>
          <a:p>
            <a:r>
              <a:rPr lang="en-US" altLang="zh-CN" dirty="0" smtClean="0"/>
              <a:t>E </a:t>
            </a:r>
            <a:r>
              <a:rPr lang="en-US" altLang="zh-CN" dirty="0"/>
              <a:t>= X/D =&gt; expansion, multiplicative increase in disagreement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Can </a:t>
            </a:r>
            <a:r>
              <a:rPr lang="en-US" altLang="zh-CN" dirty="0" smtClean="0"/>
              <a:t>calculate X by case analysis, and also E. We will end up with algebraic expressions such as E = 1+2(a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+d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+D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-D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+3bc(1-D)). </a:t>
            </a:r>
          </a:p>
          <a:p>
            <a:r>
              <a:rPr lang="en-US" altLang="zh-CN" dirty="0" smtClean="0"/>
              <a:t>With constraints on D, can prove an upper bound for E: </a:t>
            </a:r>
            <a:r>
              <a:rPr lang="en-US" altLang="zh-CN" dirty="0" smtClean="0">
                <a:solidFill>
                  <a:srgbClr val="FF0000"/>
                </a:solidFill>
              </a:rPr>
              <a:t>E ≤ 3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Similar techniques, can prove </a:t>
            </a:r>
            <a:r>
              <a:rPr lang="en-US" altLang="zh-CN" dirty="0" smtClean="0">
                <a:solidFill>
                  <a:srgbClr val="FF0000"/>
                </a:solidFill>
              </a:rPr>
              <a:t>E ≥ 0.719 </a:t>
            </a:r>
            <a:r>
              <a:rPr lang="en-US" altLang="zh-CN" dirty="0" smtClean="0"/>
              <a:t>for all values of D, and some tighter bounds if we make more assumptions on 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New constraint: </a:t>
            </a:r>
            <a:r>
              <a:rPr lang="en-US" altLang="zh-CN" dirty="0" smtClean="0"/>
              <a:t>Arbitrarily </a:t>
            </a:r>
            <a:r>
              <a:rPr lang="en-US" altLang="zh-CN" dirty="0" smtClean="0"/>
              <a:t>Low </a:t>
            </a:r>
            <a:r>
              <a:rPr lang="en-US" altLang="zh-CN" dirty="0" smtClean="0"/>
              <a:t>Densit</a:t>
            </a:r>
            <a:r>
              <a:rPr lang="en-US" altLang="zh-CN" dirty="0" smtClean="0"/>
              <a:t>y and Inhibition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 brain</a:t>
            </a:r>
            <a:r>
              <a:rPr lang="mr-IN" dirty="0" smtClean="0"/>
              <a:t>…</a:t>
            </a:r>
            <a:r>
              <a:rPr lang="en-US" dirty="0" smtClean="0"/>
              <a:t> p</a:t>
            </a:r>
            <a:r>
              <a:rPr lang="en-US" baseline="30000" dirty="0" smtClean="0"/>
              <a:t>*</a:t>
            </a:r>
            <a:r>
              <a:rPr lang="en-US" dirty="0" smtClean="0"/>
              <a:t> &lt;&lt; 0.5</a:t>
            </a:r>
          </a:p>
          <a:p>
            <a:r>
              <a:rPr lang="en-US" dirty="0" smtClean="0"/>
              <a:t>Consider a circuit with threshold function x+y+z-2(t</a:t>
            </a:r>
            <a:r>
              <a:rPr lang="en-US" baseline="-25000" dirty="0" smtClean="0"/>
              <a:t>1</a:t>
            </a:r>
            <a:r>
              <a:rPr lang="en-US" dirty="0" smtClean="0"/>
              <a:t>+t</a:t>
            </a:r>
            <a:r>
              <a:rPr lang="en-US" baseline="-25000" dirty="0" smtClean="0"/>
              <a:t>2</a:t>
            </a:r>
            <a:r>
              <a:rPr lang="en-US" dirty="0" smtClean="0"/>
              <a:t>+</a:t>
            </a:r>
            <a:r>
              <a:rPr lang="mr-IN" dirty="0" smtClean="0"/>
              <a:t>…</a:t>
            </a:r>
            <a:r>
              <a:rPr lang="en-US" dirty="0" smtClean="0"/>
              <a:t>+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 ≥ 1.</a:t>
            </a:r>
          </a:p>
          <a:p>
            <a:r>
              <a:rPr lang="en-US" altLang="zh-CN" dirty="0" smtClean="0"/>
              <a:t>Can be proven that this solves the problem </a:t>
            </a:r>
            <a:r>
              <a:rPr lang="en-US" altLang="zh-CN" dirty="0" smtClean="0"/>
              <a:t>of</a:t>
            </a:r>
            <a:r>
              <a:rPr lang="en-US" altLang="zh-CN" dirty="0" smtClean="0"/>
              <a:t> </a:t>
            </a:r>
            <a:r>
              <a:rPr lang="en-US" altLang="zh-CN" dirty="0" smtClean="0"/>
              <a:t>arbitrarily small p with k ≈ (ln3)/p. </a:t>
            </a:r>
            <a:endParaRPr lang="en-US" altLang="zh-CN" dirty="0" smtClean="0"/>
          </a:p>
          <a:p>
            <a:r>
              <a:rPr lang="en-US" altLang="zh-CN" dirty="0" smtClean="0"/>
              <a:t>But </a:t>
            </a:r>
            <a:r>
              <a:rPr lang="en-US" altLang="zh-CN" dirty="0" smtClean="0"/>
              <a:t>this requires the total inhibitory weight to grow linearly with 1/p. Not realistic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268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/>
              <a:t>= 1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+t</a:t>
            </a:r>
            <a:r>
              <a:rPr lang="en-US" baseline="-25000" dirty="0"/>
              <a:t>2</a:t>
            </a:r>
            <a:r>
              <a:rPr lang="en-US" dirty="0"/>
              <a:t>+</a:t>
            </a:r>
            <a:r>
              <a:rPr lang="mr-IN" dirty="0"/>
              <a:t>…</a:t>
            </a:r>
            <a:r>
              <a:rPr lang="en-US" dirty="0"/>
              <a:t>+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 ≥ 1, </a:t>
            </a:r>
            <a:r>
              <a:rPr lang="en-US" altLang="zh-CN" dirty="0"/>
              <a:t>which is entirely excitatory. This t however is used as a inhibitory signal in the circuit. </a:t>
            </a:r>
            <a:endParaRPr lang="en-US" altLang="zh-CN" dirty="0" smtClean="0"/>
          </a:p>
          <a:p>
            <a:r>
              <a:rPr lang="en-US" altLang="zh-CN" dirty="0" smtClean="0"/>
              <a:t>Strictly </a:t>
            </a:r>
            <a:r>
              <a:rPr lang="en-US" altLang="zh-CN" dirty="0"/>
              <a:t>speaking, this is two layers, but we don’t consider it that way here.</a:t>
            </a:r>
          </a:p>
          <a:p>
            <a:r>
              <a:rPr lang="en-US" altLang="zh-CN" dirty="0"/>
              <a:t>Follow the same style of stability, continuity and </a:t>
            </a:r>
            <a:r>
              <a:rPr lang="en-US" altLang="zh-CN" dirty="0" err="1"/>
              <a:t>orthogonality</a:t>
            </a:r>
            <a:r>
              <a:rPr lang="en-US" altLang="zh-CN" dirty="0"/>
              <a:t> proof above.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76" y="1417638"/>
            <a:ext cx="8949324" cy="52943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 the range of input densities [0.002, 0.025], using circuit x+y+z-2t ≥ 1, where t=1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(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+t</a:t>
            </a:r>
            <a:r>
              <a:rPr lang="en-US" baseline="-25000" dirty="0" smtClean="0"/>
              <a:t>2</a:t>
            </a:r>
            <a:r>
              <a:rPr lang="en-US" dirty="0" smtClean="0"/>
              <a:t>+</a:t>
            </a:r>
            <a:r>
              <a:rPr lang="mr-IN" dirty="0" smtClean="0"/>
              <a:t>…</a:t>
            </a:r>
            <a:r>
              <a:rPr lang="en-US" dirty="0" smtClean="0"/>
              <a:t>+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 ≥ 1</a:t>
            </a:r>
            <a:r>
              <a:rPr lang="en-US" altLang="zh-CN" dirty="0" smtClean="0"/>
              <a:t>). k = 109 used to </a:t>
            </a:r>
            <a:r>
              <a:rPr lang="en-US" altLang="zh-CN" dirty="0" err="1" smtClean="0"/>
              <a:t>appximate</a:t>
            </a:r>
            <a:r>
              <a:rPr lang="en-US" altLang="zh-CN" dirty="0" smtClean="0"/>
              <a:t> the equilibrium density p = 0.01. With 3 layers, simulation shows all 3 qualities</a:t>
            </a:r>
          </a:p>
          <a:p>
            <a:r>
              <a:rPr lang="en-US" b="1" dirty="0" smtClean="0"/>
              <a:t>0.01-</a:t>
            </a:r>
            <a:r>
              <a:rPr lang="en-US" altLang="zh-CN" b="1" dirty="0" smtClean="0"/>
              <a:t>stability</a:t>
            </a:r>
            <a:r>
              <a:rPr lang="en-US" altLang="zh-CN" dirty="0" smtClean="0"/>
              <a:t>: For p=0.01. So output density is within range [0.0099, 0.0101]</a:t>
            </a:r>
          </a:p>
          <a:p>
            <a:r>
              <a:rPr lang="en-US" altLang="zh-CN" b="1" dirty="0" smtClean="0"/>
              <a:t>18-Continuity</a:t>
            </a:r>
            <a:r>
              <a:rPr lang="en-US" altLang="zh-CN" dirty="0" smtClean="0"/>
              <a:t>: For any two inputs with D =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, the output differs by at most 18D in expectation. </a:t>
            </a:r>
            <a:endParaRPr lang="en-US" altLang="zh-CN" dirty="0" smtClean="0"/>
          </a:p>
          <a:p>
            <a:r>
              <a:rPr lang="en-US" b="1" dirty="0" smtClean="0"/>
              <a:t>0.93</a:t>
            </a:r>
            <a:r>
              <a:rPr lang="en-US" b="1" dirty="0" smtClean="0"/>
              <a:t>-Orthogonality</a:t>
            </a:r>
            <a:r>
              <a:rPr lang="en-US" dirty="0" smtClean="0"/>
              <a:t>: For any two inputs differing in a fraction y of the bits with c = 0 (</a:t>
            </a:r>
            <a:r>
              <a:rPr lang="en-US" altLang="zh-CN" dirty="0" smtClean="0"/>
              <a:t>one bio-plausible assumption that makes tight bounds), the outputs differ by at least 0.93y in expectation.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7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20-03-25 at 1.5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6" y="210426"/>
            <a:ext cx="6201836" cy="637755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132171" y="1131024"/>
            <a:ext cx="4394126" cy="23362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1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9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20-03-25 at 2.18.4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r="2903"/>
          <a:stretch/>
        </p:blipFill>
        <p:spPr>
          <a:xfrm>
            <a:off x="1826251" y="1659555"/>
            <a:ext cx="5571455" cy="4457700"/>
          </a:xfrm>
        </p:spPr>
      </p:pic>
    </p:spTree>
    <p:extLst>
      <p:ext uri="{BB962C8B-B14F-4D97-AF65-F5344CB8AC3E}">
        <p14:creationId xmlns:p14="http://schemas.microsoft.com/office/powerpoint/2010/main" val="206075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0.01-stability within 3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Valid for any number of neurons above 10k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Tolerant to widely different ratios of inhibitory to excitatory 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Resistant to noise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Adaptive to any density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the illustration only showed for p=0.01 </a:t>
            </a:r>
          </a:p>
        </p:txBody>
      </p:sp>
    </p:spTree>
    <p:extLst>
      <p:ext uri="{BB962C8B-B14F-4D97-AF65-F5344CB8AC3E}">
        <p14:creationId xmlns:p14="http://schemas.microsoft.com/office/powerpoint/2010/main" val="12014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Memory Allocation by Hippocampus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Cortex: information storage</a:t>
            </a:r>
          </a:p>
          <a:p>
            <a:r>
              <a:rPr lang="en-US" altLang="zh-CN" dirty="0" smtClean="0"/>
              <a:t>Hippocampus: organizer</a:t>
            </a:r>
          </a:p>
          <a:p>
            <a:pPr lvl="1"/>
            <a:r>
              <a:rPr lang="en-US" altLang="zh-CN" dirty="0" smtClean="0"/>
              <a:t>Chunking: making new items (i.e. concepts) out of a conjunction of existing but separate items</a:t>
            </a:r>
          </a:p>
          <a:p>
            <a:pPr lvl="1"/>
            <a:r>
              <a:rPr lang="en-US" altLang="zh-CN" dirty="0" smtClean="0"/>
              <a:t>Indexing that facilitates information storage</a:t>
            </a:r>
          </a:p>
          <a:p>
            <a:r>
              <a:rPr lang="en-US" altLang="zh-CN" dirty="0" smtClean="0"/>
              <a:t>This paper: Hippocampus </a:t>
            </a:r>
            <a:r>
              <a:rPr lang="en-US" altLang="zh-CN" i="1" dirty="0" smtClean="0"/>
              <a:t>identifies</a:t>
            </a:r>
            <a:r>
              <a:rPr lang="en-US" altLang="zh-CN" dirty="0" smtClean="0"/>
              <a:t> the set of neurons representing a new item, and </a:t>
            </a:r>
            <a:r>
              <a:rPr lang="en-US" altLang="zh-CN" i="1" dirty="0" smtClean="0"/>
              <a:t>enables</a:t>
            </a:r>
            <a:r>
              <a:rPr lang="en-US" altLang="zh-CN" dirty="0" smtClean="0"/>
              <a:t> them.</a:t>
            </a:r>
          </a:p>
          <a:p>
            <a:pPr lvl="1"/>
            <a:r>
              <a:rPr lang="en-US" altLang="zh-CN" dirty="0" smtClean="0"/>
              <a:t>First requirement is </a:t>
            </a:r>
            <a:r>
              <a:rPr lang="en-US" altLang="zh-CN" b="1" dirty="0" smtClean="0"/>
              <a:t>stability</a:t>
            </a:r>
            <a:r>
              <a:rPr lang="en-US" altLang="zh-CN" dirty="0" smtClean="0"/>
              <a:t>: The # of neurons allocated to a new item (chunk) is controlled within a range</a:t>
            </a:r>
          </a:p>
          <a:p>
            <a:r>
              <a:rPr lang="en-US" altLang="zh-CN" dirty="0" smtClean="0"/>
              <a:t>Stable Memory Allocator, or SMA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7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Synaptic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circuit construction requires strong synaptic weights, meaning single neurons firing at one level have significant influence on the neurons at the next level. </a:t>
            </a:r>
          </a:p>
          <a:p>
            <a:r>
              <a:rPr lang="en-US" altLang="zh-CN" dirty="0" smtClean="0"/>
              <a:t>What if we only have weak synapses? </a:t>
            </a:r>
          </a:p>
          <a:p>
            <a:r>
              <a:rPr lang="en-US" altLang="zh-CN" dirty="0" smtClean="0"/>
              <a:t>Have not found a general construction to solve this. Some simulations show success in a more limited parameter ranges. Don’t know if arbitrarily low activity and synapses can be consistent with noise tolerance.</a:t>
            </a:r>
          </a:p>
        </p:txBody>
      </p:sp>
    </p:spTree>
    <p:extLst>
      <p:ext uri="{BB962C8B-B14F-4D97-AF65-F5344CB8AC3E}">
        <p14:creationId xmlns:p14="http://schemas.microsoft.com/office/powerpoint/2010/main" val="277429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 Synapses</a:t>
            </a:r>
          </a:p>
          <a:p>
            <a:r>
              <a:rPr lang="en-US" altLang="zh-CN" dirty="0" smtClean="0"/>
              <a:t>Apply cortical functions such as JOIN using the circuit </a:t>
            </a:r>
            <a:r>
              <a:rPr lang="en-US" altLang="zh-CN" dirty="0" smtClean="0"/>
              <a:t>construction, with </a:t>
            </a:r>
            <a:r>
              <a:rPr lang="en-US" altLang="zh-CN" dirty="0" smtClean="0"/>
              <a:t>arbitrary depth</a:t>
            </a:r>
          </a:p>
          <a:p>
            <a:r>
              <a:rPr lang="en-US" altLang="zh-CN" dirty="0" smtClean="0"/>
              <a:t>More functions of hippocampus, besides identifying neurons in cortex. </a:t>
            </a:r>
          </a:p>
          <a:p>
            <a:pPr lvl="1"/>
            <a:r>
              <a:rPr lang="en-US" altLang="zh-CN" dirty="0" smtClean="0"/>
              <a:t>For example, store information to be used when consolidating memories at those neurons over a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of 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Stability</a:t>
            </a:r>
          </a:p>
          <a:p>
            <a:r>
              <a:rPr lang="en-US" altLang="zh-CN" dirty="0" smtClean="0"/>
              <a:t>Continuity (tolerating faulty neurons)</a:t>
            </a:r>
          </a:p>
          <a:p>
            <a:r>
              <a:rPr lang="en-US" altLang="zh-CN" dirty="0" err="1" smtClean="0"/>
              <a:t>Orthogonality</a:t>
            </a:r>
            <a:r>
              <a:rPr lang="en-US" altLang="zh-CN" dirty="0" smtClean="0"/>
              <a:t> (neuron sets representing different items should be substantially different)</a:t>
            </a:r>
            <a:endParaRPr lang="en-US" altLang="zh-CN" dirty="0"/>
          </a:p>
          <a:p>
            <a:r>
              <a:rPr lang="en-US" altLang="zh-CN" dirty="0" smtClean="0"/>
              <a:t>With the bio-plausible constrains on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Neuron numbers</a:t>
            </a:r>
          </a:p>
          <a:p>
            <a:pPr lvl="1"/>
            <a:r>
              <a:rPr lang="en-US" altLang="zh-CN" dirty="0" smtClean="0"/>
              <a:t>Synapse numbers</a:t>
            </a:r>
          </a:p>
          <a:p>
            <a:pPr lvl="1"/>
            <a:r>
              <a:rPr lang="en-US" altLang="zh-CN" dirty="0" smtClean="0"/>
              <a:t>Synaptic strengths</a:t>
            </a:r>
          </a:p>
          <a:p>
            <a:pPr lvl="1"/>
            <a:r>
              <a:rPr lang="en-US" altLang="zh-CN" dirty="0" smtClean="0"/>
              <a:t>Activity level / density representation</a:t>
            </a:r>
          </a:p>
          <a:p>
            <a:pPr lvl="1"/>
            <a:r>
              <a:rPr lang="en-US" altLang="zh-CN" dirty="0" smtClean="0"/>
              <a:t>Ratio of inhibition to excitation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5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 in </a:t>
            </a:r>
            <a:r>
              <a:rPr lang="en-US" dirty="0" err="1" smtClean="0"/>
              <a:t>Neuroidal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 item is represented by a 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of neurons.</a:t>
            </a:r>
          </a:p>
          <a:p>
            <a:r>
              <a:rPr lang="en-US" altLang="zh-CN" i="1" dirty="0" smtClean="0"/>
              <a:t>S</a:t>
            </a:r>
            <a:r>
              <a:rPr lang="en-US" altLang="zh-CN" dirty="0" smtClean="0"/>
              <a:t> is being </a:t>
            </a:r>
            <a:r>
              <a:rPr lang="en-US" altLang="zh-CN" i="1" dirty="0" smtClean="0"/>
              <a:t>accessed</a:t>
            </a:r>
            <a:r>
              <a:rPr lang="en-US" altLang="zh-CN" dirty="0" smtClean="0"/>
              <a:t> if more than a fraction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of the neurons are firing</a:t>
            </a:r>
          </a:p>
          <a:p>
            <a:r>
              <a:rPr lang="en-US" altLang="zh-CN" i="1" dirty="0" smtClean="0"/>
              <a:t>S</a:t>
            </a:r>
            <a:r>
              <a:rPr lang="en-US" altLang="zh-CN" dirty="0" smtClean="0"/>
              <a:t> is NOT being </a:t>
            </a:r>
            <a:r>
              <a:rPr lang="en-US" altLang="zh-CN" i="1" dirty="0" smtClean="0"/>
              <a:t>accessed</a:t>
            </a:r>
            <a:r>
              <a:rPr lang="en-US" altLang="zh-CN" dirty="0" smtClean="0"/>
              <a:t> if less than a fraction </a:t>
            </a:r>
            <a:r>
              <a:rPr lang="zh-CN" altLang="zh-CN" i="1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of the neurons are firing</a:t>
            </a:r>
          </a:p>
          <a:p>
            <a:r>
              <a:rPr lang="en-US" altLang="zh-CN" dirty="0" smtClean="0"/>
              <a:t>One paper estimated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30% and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88%</a:t>
            </a:r>
          </a:p>
          <a:p>
            <a:r>
              <a:rPr lang="en-US" altLang="zh-CN" dirty="0" smtClean="0"/>
              <a:t>The system is configured such that the fraction firing in the intermediate range is extremely rare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JOIN(A,B): memory formation of a new item C that fires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both A and B are firing</a:t>
            </a:r>
          </a:p>
          <a:p>
            <a:pPr lvl="1"/>
            <a:r>
              <a:rPr lang="en-US" altLang="zh-CN" dirty="0" smtClean="0"/>
              <a:t>May allocate </a:t>
            </a:r>
            <a:r>
              <a:rPr lang="en-US" altLang="zh-CN" i="1" dirty="0" smtClean="0"/>
              <a:t>unstable</a:t>
            </a:r>
            <a:r>
              <a:rPr lang="en-US" altLang="zh-CN" dirty="0" smtClean="0"/>
              <a:t> amount of neurons at a memory structure of higher depth</a:t>
            </a:r>
          </a:p>
          <a:p>
            <a:pPr lvl="1"/>
            <a:r>
              <a:rPr lang="en-US" altLang="zh-CN" dirty="0" smtClean="0"/>
              <a:t>Solution: limit the </a:t>
            </a:r>
            <a:r>
              <a:rPr lang="en-US" altLang="zh-CN" dirty="0" smtClean="0"/>
              <a:t>depth </a:t>
            </a:r>
            <a:r>
              <a:rPr lang="en-US" altLang="zh-CN" dirty="0" smtClean="0"/>
              <a:t>needed for memory allocation</a:t>
            </a:r>
            <a:r>
              <a:rPr lang="en-US" altLang="zh-CN" dirty="0" smtClean="0"/>
              <a:t>, </a:t>
            </a:r>
            <a:r>
              <a:rPr lang="en-US" altLang="zh-CN" dirty="0" smtClean="0"/>
              <a:t>since it’s the only one with stability problems.</a:t>
            </a:r>
            <a:endParaRPr lang="en-US" altLang="zh-CN" dirty="0" smtClean="0"/>
          </a:p>
          <a:p>
            <a:r>
              <a:rPr lang="en-US" altLang="zh-CN" dirty="0" smtClean="0"/>
              <a:t>Stability: circuits that generate a fixed output spiking pattern of </a:t>
            </a:r>
            <a:r>
              <a:rPr lang="en-US" altLang="zh-CN" i="1" dirty="0" smtClean="0"/>
              <a:t>stable size </a:t>
            </a:r>
            <a:r>
              <a:rPr lang="en-US" altLang="zh-CN" dirty="0" smtClean="0"/>
              <a:t>in a </a:t>
            </a:r>
            <a:r>
              <a:rPr lang="en-US" altLang="zh-CN" i="1" dirty="0" smtClean="0"/>
              <a:t>few steps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586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 input neurons and n output neurons, both large (10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) and for simplicity, often </a:t>
            </a:r>
            <a:r>
              <a:rPr lang="en-US" altLang="zh-CN" i="1" dirty="0" smtClean="0"/>
              <a:t>equal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): unique for a circuit. Input vector </a:t>
            </a:r>
            <a:r>
              <a:rPr lang="en-US" altLang="zh-CN" i="1" dirty="0" smtClean="0"/>
              <a:t>u </a:t>
            </a:r>
            <a:r>
              <a:rPr lang="en-US" altLang="zh-CN" dirty="0" smtClean="0"/>
              <a:t>of m 0/1 bits generate output vector of n 0/1 bits</a:t>
            </a:r>
          </a:p>
          <a:p>
            <a:r>
              <a:rPr lang="en-US" altLang="zh-CN" dirty="0" smtClean="0"/>
              <a:t>Dense(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): density as a measure of activity level in a certain time step. Fraction of 1’s.</a:t>
            </a:r>
          </a:p>
          <a:p>
            <a:r>
              <a:rPr lang="en-US" altLang="zh-CN" dirty="0" smtClean="0"/>
              <a:t>Ham(</a:t>
            </a:r>
            <a:r>
              <a:rPr lang="en-US" altLang="zh-CN" i="1" dirty="0" err="1" smtClean="0"/>
              <a:t>u,v</a:t>
            </a:r>
            <a:r>
              <a:rPr lang="en-US" altLang="zh-CN" dirty="0" smtClean="0"/>
              <a:t>): hamming distance. The # of bits on which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of the same length differ. </a:t>
            </a:r>
          </a:p>
          <a:p>
            <a:pPr lvl="1"/>
            <a:r>
              <a:rPr lang="en-US" altLang="zh-CN" dirty="0" smtClean="0"/>
              <a:t>a: fraction of bits at which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= 0</a:t>
            </a:r>
          </a:p>
          <a:p>
            <a:pPr lvl="1"/>
            <a:r>
              <a:rPr lang="en-US" dirty="0" smtClean="0"/>
              <a:t>b: fraction of bits at which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0,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= 1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: fraction of bits at which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1,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= 0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: fraction of bits at which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 = 1</a:t>
            </a:r>
          </a:p>
          <a:p>
            <a:pPr lvl="1"/>
            <a:r>
              <a:rPr lang="en-US" altLang="zh-CN" dirty="0" smtClean="0"/>
              <a:t>a + b + c + d = 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 Properties Technical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 - </a:t>
            </a:r>
            <a:r>
              <a:rPr lang="en-US" dirty="0" smtClean="0">
                <a:hlinkClick r:id="rId2" action="ppaction://hlinksldjump"/>
              </a:rPr>
              <a:t>Stability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For Dense(</a:t>
            </a:r>
            <a:r>
              <a:rPr lang="en-US" i="1" dirty="0" smtClean="0"/>
              <a:t>u</a:t>
            </a:r>
            <a:r>
              <a:rPr lang="en-US" dirty="0" smtClean="0"/>
              <a:t>) in a wide range [q, s], want Dense(f(</a:t>
            </a:r>
            <a:r>
              <a:rPr lang="en-US" i="1" dirty="0" smtClean="0"/>
              <a:t>u</a:t>
            </a:r>
            <a:r>
              <a:rPr lang="en-US" dirty="0" smtClean="0"/>
              <a:t>)) to be in a narrow range [p-</a:t>
            </a:r>
            <a:r>
              <a:rPr lang="en-US" dirty="0" err="1" smtClean="0"/>
              <a:t>ε</a:t>
            </a:r>
            <a:r>
              <a:rPr lang="en-US" dirty="0" smtClean="0"/>
              <a:t>, </a:t>
            </a:r>
            <a:r>
              <a:rPr lang="en-US" dirty="0" err="1" smtClean="0"/>
              <a:t>p+ε</a:t>
            </a:r>
            <a:r>
              <a:rPr lang="en-US" dirty="0" smtClean="0"/>
              <a:t>] (e.g. [0.002,0.025] =&gt; [0.01-0.001, 0.01+0.001]). </a:t>
            </a:r>
          </a:p>
          <a:p>
            <a:r>
              <a:rPr lang="en-US" dirty="0" err="1" smtClean="0"/>
              <a:t>γ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Continuity</a:t>
            </a:r>
            <a:endParaRPr lang="en-US" dirty="0" smtClean="0"/>
          </a:p>
          <a:p>
            <a:pPr lvl="1"/>
            <a:r>
              <a:rPr lang="en-US" dirty="0" smtClean="0"/>
              <a:t>If Ham(</a:t>
            </a:r>
            <a:r>
              <a:rPr lang="en-US" i="1" dirty="0" smtClean="0"/>
              <a:t>u, v</a:t>
            </a:r>
            <a:r>
              <a:rPr lang="en-US" dirty="0" smtClean="0"/>
              <a:t>) is small, say in range [q, s], want Ham(f(</a:t>
            </a:r>
            <a:r>
              <a:rPr lang="en-US" i="1" dirty="0" smtClean="0"/>
              <a:t>u</a:t>
            </a:r>
            <a:r>
              <a:rPr lang="en-US" dirty="0" smtClean="0"/>
              <a:t>), f(</a:t>
            </a:r>
            <a:r>
              <a:rPr lang="en-US" i="1" dirty="0" smtClean="0"/>
              <a:t>v</a:t>
            </a:r>
            <a:r>
              <a:rPr lang="en-US" dirty="0" smtClean="0"/>
              <a:t>)) ≤ </a:t>
            </a:r>
            <a:r>
              <a:rPr lang="en-US" dirty="0" err="1" smtClean="0"/>
              <a:t>γHam</a:t>
            </a:r>
            <a:r>
              <a:rPr lang="en-US" dirty="0" smtClean="0"/>
              <a:t>(</a:t>
            </a:r>
            <a:r>
              <a:rPr lang="en-US" i="1" dirty="0" err="1" smtClean="0"/>
              <a:t>u,v</a:t>
            </a:r>
            <a:r>
              <a:rPr lang="en-US" dirty="0" smtClean="0"/>
              <a:t>). (e.g. 10</a:t>
            </a:r>
            <a:r>
              <a:rPr lang="en-US" baseline="30000" dirty="0" smtClean="0"/>
              <a:t>-3</a:t>
            </a:r>
            <a:r>
              <a:rPr lang="en-US" dirty="0" smtClean="0"/>
              <a:t>≤10×10</a:t>
            </a:r>
            <a:r>
              <a:rPr lang="en-US" baseline="30000" dirty="0" smtClean="0"/>
              <a:t>-4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Orthogonality</a:t>
            </a:r>
            <a:endParaRPr lang="en-US" dirty="0" smtClean="0"/>
          </a:p>
          <a:p>
            <a:pPr lvl="1"/>
            <a:r>
              <a:rPr lang="en-US" dirty="0" smtClean="0"/>
              <a:t>If Ham(</a:t>
            </a:r>
            <a:r>
              <a:rPr lang="en-US" i="1" dirty="0" smtClean="0"/>
              <a:t>u, v</a:t>
            </a:r>
            <a:r>
              <a:rPr lang="en-US" dirty="0" smtClean="0"/>
              <a:t>) is large, say in range [q, s], want Ham(f(</a:t>
            </a:r>
            <a:r>
              <a:rPr lang="en-US" i="1" dirty="0" smtClean="0"/>
              <a:t>u</a:t>
            </a:r>
            <a:r>
              <a:rPr lang="en-US" dirty="0" smtClean="0"/>
              <a:t>), f(</a:t>
            </a:r>
            <a:r>
              <a:rPr lang="en-US" i="1" dirty="0" smtClean="0"/>
              <a:t>v</a:t>
            </a:r>
            <a:r>
              <a:rPr lang="en-US" dirty="0" smtClean="0"/>
              <a:t>)) ≥ </a:t>
            </a:r>
            <a:r>
              <a:rPr lang="en-US" dirty="0" err="1" smtClean="0"/>
              <a:t>δHam</a:t>
            </a:r>
            <a:r>
              <a:rPr lang="en-US" dirty="0" smtClean="0"/>
              <a:t>(</a:t>
            </a:r>
            <a:r>
              <a:rPr lang="en-US" i="1" dirty="0" err="1" smtClean="0"/>
              <a:t>u,v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3133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Realizing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Supervised </a:t>
            </a:r>
            <a:r>
              <a:rPr lang="en-US" altLang="zh-CN" dirty="0"/>
              <a:t>Memorization: C fires </a:t>
            </a:r>
            <a:r>
              <a:rPr lang="en-US" altLang="zh-CN" dirty="0" err="1"/>
              <a:t>iff</a:t>
            </a:r>
            <a:r>
              <a:rPr lang="en-US" altLang="zh-CN" dirty="0"/>
              <a:t> A and B both fire. </a:t>
            </a:r>
            <a:endParaRPr lang="en-US" altLang="zh-CN" dirty="0" smtClean="0"/>
          </a:p>
          <a:p>
            <a:r>
              <a:rPr lang="en-US" altLang="zh-CN" dirty="0" smtClean="0"/>
              <a:t>Set </a:t>
            </a:r>
            <a:r>
              <a:rPr lang="en-US" altLang="zh-CN" dirty="0" smtClean="0"/>
              <a:t>of all neurons is the input and output layer. Firing neuron sets A and B will cause a stable set of neurons D to fire in the output layer.</a:t>
            </a:r>
          </a:p>
          <a:p>
            <a:r>
              <a:rPr lang="en-US" altLang="zh-CN" dirty="0" smtClean="0"/>
              <a:t>Hence, SMA identifies a stable set of neurons D and gives a way of causing D to fire (when A and B fire). </a:t>
            </a:r>
            <a:endParaRPr lang="en-US" altLang="zh-CN" dirty="0" smtClean="0"/>
          </a:p>
          <a:p>
            <a:r>
              <a:rPr lang="en-US" altLang="zh-CN" dirty="0"/>
              <a:t>Reduce problem to the simpler </a:t>
            </a:r>
            <a:r>
              <a:rPr lang="en-US" altLang="zh-CN" dirty="0" smtClean="0"/>
              <a:t>SM problem </a:t>
            </a:r>
            <a:r>
              <a:rPr lang="en-US" altLang="zh-CN" dirty="0" smtClean="0"/>
              <a:t>Here</a:t>
            </a:r>
            <a:r>
              <a:rPr lang="en-US" altLang="zh-CN" dirty="0"/>
              <a:t>, D is the proxy or estimation of C.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31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altLang="zh-CN" dirty="0" smtClean="0"/>
              <a:t>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Consider a bipartite graph network with m input nodes and n = m output nodes. Each output node is connected to 4 input node, chosen independently at random and allowing repetitions. </a:t>
            </a:r>
          </a:p>
          <a:p>
            <a:r>
              <a:rPr lang="en-US" altLang="zh-CN" dirty="0" smtClean="0"/>
              <a:t>Threshold function at each output node, for example x+y+z-2t &gt;= 1.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1755</Words>
  <Application>Microsoft Macintosh PowerPoint</Application>
  <PresentationFormat>On-screen Show (4:3)</PresentationFormat>
  <Paragraphs>114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Hippocampus as a Stable Memory Allocator for Cortex</vt:lpstr>
      <vt:lpstr>Memory Allocation by Hippocampus</vt:lpstr>
      <vt:lpstr>Requirements of SMA</vt:lpstr>
      <vt:lpstr>Chunking in Neuroidal Model</vt:lpstr>
      <vt:lpstr>What’s the problem</vt:lpstr>
      <vt:lpstr>Circuit Design</vt:lpstr>
      <vt:lpstr>SMA Properties Technical Definitions</vt:lpstr>
      <vt:lpstr>Realizing Memory Allocation</vt:lpstr>
      <vt:lpstr>Algorithm and Analysis</vt:lpstr>
      <vt:lpstr>Updating the Density</vt:lpstr>
      <vt:lpstr>Convergence to Stability</vt:lpstr>
      <vt:lpstr>3-Continuity and 1.5-Orthogonality </vt:lpstr>
      <vt:lpstr>Continuity and Orthogonality – cont.</vt:lpstr>
      <vt:lpstr>New constraint: Arbitrarily Low Density and Inhibition</vt:lpstr>
      <vt:lpstr>Solution</vt:lpstr>
      <vt:lpstr>Simulation Results</vt:lpstr>
      <vt:lpstr>PowerPoint Presentation</vt:lpstr>
      <vt:lpstr>PowerPoint Presentation</vt:lpstr>
      <vt:lpstr>Conclusion</vt:lpstr>
      <vt:lpstr>Fractional Synaptic weights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Hippocampus as a Stable Memory Allocator for Cortex</dc:title>
  <dc:creator>Jiajia</dc:creator>
  <cp:lastModifiedBy>Jiajia</cp:lastModifiedBy>
  <cp:revision>49</cp:revision>
  <dcterms:created xsi:type="dcterms:W3CDTF">2020-03-23T18:11:08Z</dcterms:created>
  <dcterms:modified xsi:type="dcterms:W3CDTF">2020-03-25T19:56:45Z</dcterms:modified>
</cp:coreProperties>
</file>