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Neo Tech Bold" charset="1" panose="020B0804030504040204"/>
      <p:regular r:id="rId17"/>
    </p:embeddedFont>
    <p:embeddedFont>
      <p:font typeface="Neo Tech" charset="1" panose="020B0504030504040204"/>
      <p:regular r:id="rId18"/>
    </p:embeddedFont>
    <p:embeddedFont>
      <p:font typeface="Open Sans Bold" charset="1" panose="020B0806030504020204"/>
      <p:regular r:id="rId19"/>
    </p:embeddedFont>
    <p:embeddedFont>
      <p:font typeface="Open Sans Bold Italics" charset="1" panose="020B0806030504020204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3.jpe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jpe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2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2.jpe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61678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9946" y="1028700"/>
            <a:ext cx="14828108" cy="8229600"/>
          </a:xfrm>
          <a:custGeom>
            <a:avLst/>
            <a:gdLst/>
            <a:ahLst/>
            <a:cxnLst/>
            <a:rect r="r" b="b" t="t" l="l"/>
            <a:pathLst>
              <a:path h="8229600" w="14828108">
                <a:moveTo>
                  <a:pt x="0" y="0"/>
                </a:moveTo>
                <a:lnTo>
                  <a:pt x="14828108" y="0"/>
                </a:lnTo>
                <a:lnTo>
                  <a:pt x="148281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71355" y="7684325"/>
            <a:ext cx="3731115" cy="2957757"/>
          </a:xfrm>
          <a:custGeom>
            <a:avLst/>
            <a:gdLst/>
            <a:ahLst/>
            <a:cxnLst/>
            <a:rect r="r" b="b" t="t" l="l"/>
            <a:pathLst>
              <a:path h="2957757" w="3731115">
                <a:moveTo>
                  <a:pt x="0" y="0"/>
                </a:moveTo>
                <a:lnTo>
                  <a:pt x="3731115" y="0"/>
                </a:lnTo>
                <a:lnTo>
                  <a:pt x="3731115" y="2957757"/>
                </a:lnTo>
                <a:lnTo>
                  <a:pt x="0" y="295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604847" y="-832180"/>
            <a:ext cx="3396344" cy="2692375"/>
          </a:xfrm>
          <a:custGeom>
            <a:avLst/>
            <a:gdLst/>
            <a:ahLst/>
            <a:cxnLst/>
            <a:rect r="r" b="b" t="t" l="l"/>
            <a:pathLst>
              <a:path h="2692375" w="3396344">
                <a:moveTo>
                  <a:pt x="3396345" y="0"/>
                </a:moveTo>
                <a:lnTo>
                  <a:pt x="0" y="0"/>
                </a:lnTo>
                <a:lnTo>
                  <a:pt x="0" y="2692375"/>
                </a:lnTo>
                <a:lnTo>
                  <a:pt x="3396345" y="2692375"/>
                </a:lnTo>
                <a:lnTo>
                  <a:pt x="339634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3805238" y="5599228"/>
            <a:ext cx="1022768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259760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81048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64152" y="2603773"/>
            <a:ext cx="11759695" cy="253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5"/>
              </a:lnSpc>
            </a:pPr>
            <a:r>
              <a:rPr lang="en-US" b="true" sz="7457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PROJECT DASAR </a:t>
            </a:r>
          </a:p>
          <a:p>
            <a:pPr algn="ctr">
              <a:lnSpc>
                <a:spcPts val="9545"/>
              </a:lnSpc>
            </a:pPr>
            <a:r>
              <a:rPr lang="en-US" b="true" sz="7457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PEMROGRAMAN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42324" y="5690259"/>
            <a:ext cx="10754899" cy="1453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1"/>
              </a:lnSpc>
            </a:pPr>
            <a:r>
              <a:rPr lang="en-US" sz="4267" spc="-123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Mas Oksya Seba KingKing</a:t>
            </a:r>
          </a:p>
          <a:p>
            <a:pPr algn="ctr">
              <a:lnSpc>
                <a:spcPts val="5461"/>
              </a:lnSpc>
            </a:pPr>
            <a:r>
              <a:rPr lang="en-US" sz="4267" spc="-123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20240040203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44567" y="644279"/>
            <a:ext cx="16998866" cy="8998442"/>
            <a:chOff x="0" y="0"/>
            <a:chExt cx="4477068" cy="23699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77068" cy="2369960"/>
            </a:xfrm>
            <a:custGeom>
              <a:avLst/>
              <a:gdLst/>
              <a:ahLst/>
              <a:cxnLst/>
              <a:rect r="r" b="b" t="t" l="l"/>
              <a:pathLst>
                <a:path h="2369960" w="4477068">
                  <a:moveTo>
                    <a:pt x="13663" y="0"/>
                  </a:moveTo>
                  <a:lnTo>
                    <a:pt x="4463405" y="0"/>
                  </a:lnTo>
                  <a:cubicBezTo>
                    <a:pt x="4470951" y="0"/>
                    <a:pt x="4477068" y="6117"/>
                    <a:pt x="4477068" y="13663"/>
                  </a:cubicBezTo>
                  <a:lnTo>
                    <a:pt x="4477068" y="2356297"/>
                  </a:lnTo>
                  <a:cubicBezTo>
                    <a:pt x="4477068" y="2359920"/>
                    <a:pt x="4475628" y="2363396"/>
                    <a:pt x="4473066" y="2365958"/>
                  </a:cubicBezTo>
                  <a:cubicBezTo>
                    <a:pt x="4470503" y="2368521"/>
                    <a:pt x="4467029" y="2369960"/>
                    <a:pt x="4463405" y="2369960"/>
                  </a:cubicBezTo>
                  <a:lnTo>
                    <a:pt x="13663" y="2369960"/>
                  </a:lnTo>
                  <a:cubicBezTo>
                    <a:pt x="6117" y="2369960"/>
                    <a:pt x="0" y="2363843"/>
                    <a:pt x="0" y="2356297"/>
                  </a:cubicBezTo>
                  <a:lnTo>
                    <a:pt x="0" y="13663"/>
                  </a:lnTo>
                  <a:cubicBezTo>
                    <a:pt x="0" y="10039"/>
                    <a:pt x="1440" y="6564"/>
                    <a:pt x="4002" y="4002"/>
                  </a:cubicBezTo>
                  <a:cubicBezTo>
                    <a:pt x="6564" y="1440"/>
                    <a:pt x="10039" y="0"/>
                    <a:pt x="136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77068" cy="2408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01791" y="2283678"/>
            <a:ext cx="15957509" cy="564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2"/>
              </a:lnSpc>
            </a:pPr>
            <a:r>
              <a:rPr lang="en-US" sz="398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Alur Eksekusi Program</a:t>
            </a:r>
          </a:p>
          <a:p>
            <a:pPr algn="l">
              <a:lnSpc>
                <a:spcPts val="5582"/>
              </a:lnSpc>
            </a:pPr>
            <a:r>
              <a:rPr lang="en-US" sz="398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Program dijalankan → masuk ke main().</a:t>
            </a:r>
          </a:p>
          <a:p>
            <a:pPr algn="l">
              <a:lnSpc>
                <a:spcPts val="5582"/>
              </a:lnSpc>
            </a:pPr>
            <a:r>
              <a:rPr lang="en-US" sz="398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Menu ditampilkan.</a:t>
            </a:r>
          </a:p>
          <a:p>
            <a:pPr algn="l">
              <a:lnSpc>
                <a:spcPts val="5582"/>
              </a:lnSpc>
            </a:pPr>
            <a:r>
              <a:rPr lang="en-US" sz="398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Pengguna memilih salah satu dari 4 opsi.</a:t>
            </a:r>
          </a:p>
          <a:p>
            <a:pPr algn="l">
              <a:lnSpc>
                <a:spcPts val="5582"/>
              </a:lnSpc>
            </a:pPr>
            <a:r>
              <a:rPr lang="en-US" sz="398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Program memanggil fungsi sesuai pilihan.</a:t>
            </a:r>
          </a:p>
          <a:p>
            <a:pPr algn="l">
              <a:lnSpc>
                <a:spcPts val="5582"/>
              </a:lnSpc>
            </a:pPr>
            <a:r>
              <a:rPr lang="en-US" sz="398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5. Fungsi bekerja dengan mengakses/menulis ke kamus       (kamus di data_kamus.py).</a:t>
            </a:r>
          </a:p>
          <a:p>
            <a:pPr algn="l">
              <a:lnSpc>
                <a:spcPts val="5582"/>
              </a:lnSpc>
            </a:pPr>
            <a:r>
              <a:rPr lang="en-US" sz="398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6. Ulang kembali ke menu, hingga pengguna memilih keluar.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318879" y="1268341"/>
            <a:ext cx="3201842" cy="2183074"/>
          </a:xfrm>
          <a:custGeom>
            <a:avLst/>
            <a:gdLst/>
            <a:ahLst/>
            <a:cxnLst/>
            <a:rect r="r" b="b" t="t" l="l"/>
            <a:pathLst>
              <a:path h="2183074" w="3201842">
                <a:moveTo>
                  <a:pt x="0" y="0"/>
                </a:moveTo>
                <a:lnTo>
                  <a:pt x="3201841" y="0"/>
                </a:lnTo>
                <a:lnTo>
                  <a:pt x="3201841" y="2183074"/>
                </a:lnTo>
                <a:lnTo>
                  <a:pt x="0" y="21830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9946" y="1028700"/>
            <a:ext cx="14828108" cy="8229600"/>
          </a:xfrm>
          <a:custGeom>
            <a:avLst/>
            <a:gdLst/>
            <a:ahLst/>
            <a:cxnLst/>
            <a:rect r="r" b="b" t="t" l="l"/>
            <a:pathLst>
              <a:path h="8229600" w="14828108">
                <a:moveTo>
                  <a:pt x="0" y="0"/>
                </a:moveTo>
                <a:lnTo>
                  <a:pt x="14828108" y="0"/>
                </a:lnTo>
                <a:lnTo>
                  <a:pt x="148281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71355" y="7684325"/>
            <a:ext cx="3731115" cy="2957757"/>
          </a:xfrm>
          <a:custGeom>
            <a:avLst/>
            <a:gdLst/>
            <a:ahLst/>
            <a:cxnLst/>
            <a:rect r="r" b="b" t="t" l="l"/>
            <a:pathLst>
              <a:path h="2957757" w="3731115">
                <a:moveTo>
                  <a:pt x="0" y="0"/>
                </a:moveTo>
                <a:lnTo>
                  <a:pt x="3731115" y="0"/>
                </a:lnTo>
                <a:lnTo>
                  <a:pt x="3731115" y="2957757"/>
                </a:lnTo>
                <a:lnTo>
                  <a:pt x="0" y="295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604847" y="-832180"/>
            <a:ext cx="3396344" cy="2692375"/>
          </a:xfrm>
          <a:custGeom>
            <a:avLst/>
            <a:gdLst/>
            <a:ahLst/>
            <a:cxnLst/>
            <a:rect r="r" b="b" t="t" l="l"/>
            <a:pathLst>
              <a:path h="2692375" w="3396344">
                <a:moveTo>
                  <a:pt x="3396345" y="0"/>
                </a:moveTo>
                <a:lnTo>
                  <a:pt x="0" y="0"/>
                </a:lnTo>
                <a:lnTo>
                  <a:pt x="0" y="2692375"/>
                </a:lnTo>
                <a:lnTo>
                  <a:pt x="3396345" y="2692375"/>
                </a:lnTo>
                <a:lnTo>
                  <a:pt x="339634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4030157" y="2618302"/>
            <a:ext cx="1022768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259760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81048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62878" y="3006667"/>
            <a:ext cx="8162244" cy="3230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7"/>
              </a:lnSpc>
            </a:pPr>
            <a:r>
              <a:rPr lang="en-US" b="true" sz="9443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SEKIAN</a:t>
            </a:r>
          </a:p>
          <a:p>
            <a:pPr algn="ctr">
              <a:lnSpc>
                <a:spcPts val="12087"/>
              </a:lnSpc>
            </a:pPr>
            <a:r>
              <a:rPr lang="en-US" b="true" sz="9443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TERIMAKASIH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596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9099993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54230" y="1025535"/>
            <a:ext cx="17179539" cy="8943522"/>
            <a:chOff x="0" y="0"/>
            <a:chExt cx="4524652" cy="235549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24653" cy="2355495"/>
            </a:xfrm>
            <a:custGeom>
              <a:avLst/>
              <a:gdLst/>
              <a:ahLst/>
              <a:cxnLst/>
              <a:rect r="r" b="b" t="t" l="l"/>
              <a:pathLst>
                <a:path h="2355495" w="4524653">
                  <a:moveTo>
                    <a:pt x="13519" y="0"/>
                  </a:moveTo>
                  <a:lnTo>
                    <a:pt x="4511133" y="0"/>
                  </a:lnTo>
                  <a:cubicBezTo>
                    <a:pt x="4514719" y="0"/>
                    <a:pt x="4518158" y="1424"/>
                    <a:pt x="4520693" y="3960"/>
                  </a:cubicBezTo>
                  <a:cubicBezTo>
                    <a:pt x="4523228" y="6495"/>
                    <a:pt x="4524653" y="9934"/>
                    <a:pt x="4524653" y="13519"/>
                  </a:cubicBezTo>
                  <a:lnTo>
                    <a:pt x="4524653" y="2341976"/>
                  </a:lnTo>
                  <a:cubicBezTo>
                    <a:pt x="4524653" y="2345561"/>
                    <a:pt x="4523228" y="2349000"/>
                    <a:pt x="4520693" y="2351536"/>
                  </a:cubicBezTo>
                  <a:cubicBezTo>
                    <a:pt x="4518158" y="2354071"/>
                    <a:pt x="4514719" y="2355495"/>
                    <a:pt x="4511133" y="2355495"/>
                  </a:cubicBezTo>
                  <a:lnTo>
                    <a:pt x="13519" y="2355495"/>
                  </a:lnTo>
                  <a:cubicBezTo>
                    <a:pt x="9934" y="2355495"/>
                    <a:pt x="6495" y="2354071"/>
                    <a:pt x="3960" y="2351536"/>
                  </a:cubicBezTo>
                  <a:cubicBezTo>
                    <a:pt x="1424" y="2349000"/>
                    <a:pt x="0" y="2345561"/>
                    <a:pt x="0" y="2341976"/>
                  </a:cubicBezTo>
                  <a:lnTo>
                    <a:pt x="0" y="13519"/>
                  </a:lnTo>
                  <a:cubicBezTo>
                    <a:pt x="0" y="9934"/>
                    <a:pt x="1424" y="6495"/>
                    <a:pt x="3960" y="3960"/>
                  </a:cubicBezTo>
                  <a:cubicBezTo>
                    <a:pt x="6495" y="1424"/>
                    <a:pt x="9934" y="0"/>
                    <a:pt x="135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524652" cy="2393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226050" y="2004401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20" y="0"/>
                </a:lnTo>
                <a:lnTo>
                  <a:pt x="3507720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892780" y="2884257"/>
            <a:ext cx="13456175" cy="3287734"/>
          </a:xfrm>
          <a:custGeom>
            <a:avLst/>
            <a:gdLst/>
            <a:ahLst/>
            <a:cxnLst/>
            <a:rect r="r" b="b" t="t" l="l"/>
            <a:pathLst>
              <a:path h="3287734" w="13456175">
                <a:moveTo>
                  <a:pt x="0" y="0"/>
                </a:moveTo>
                <a:lnTo>
                  <a:pt x="13456175" y="0"/>
                </a:lnTo>
                <a:lnTo>
                  <a:pt x="13456175" y="3287735"/>
                </a:lnTo>
                <a:lnTo>
                  <a:pt x="0" y="32877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912" t="-1686" r="-597" b="-5842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1284459"/>
            <a:ext cx="5698713" cy="841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2"/>
              </a:lnSpc>
            </a:pPr>
            <a:r>
              <a:rPr lang="en-US" b="true" sz="4674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1. DATA_KAMUS.PY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6251290"/>
            <a:ext cx="17375878" cy="300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1"/>
              </a:lnSpc>
            </a:pPr>
            <a:r>
              <a:rPr lang="en-US" sz="285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Penjelasan:</a:t>
            </a:r>
          </a:p>
          <a:p>
            <a:pPr algn="l" marL="615528" indent="-307764" lvl="1">
              <a:lnSpc>
                <a:spcPts val="3991"/>
              </a:lnSpc>
              <a:buFont typeface="Arial"/>
              <a:buChar char="•"/>
            </a:pPr>
            <a:r>
              <a:rPr lang="en-US" b="true" sz="285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File ini hanya berisi satu variabel global bern</a:t>
            </a:r>
            <a:r>
              <a:rPr lang="en-US" b="true" sz="285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 kamus.</a:t>
            </a:r>
          </a:p>
          <a:p>
            <a:pPr algn="l" marL="615528" indent="-307764" lvl="1">
              <a:lnSpc>
                <a:spcPts val="3991"/>
              </a:lnSpc>
              <a:buFont typeface="Arial"/>
              <a:buChar char="•"/>
            </a:pPr>
            <a:r>
              <a:rPr lang="en-US" b="true" sz="285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</a:t>
            </a:r>
            <a:r>
              <a:rPr lang="en-US" b="true" sz="285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mus adalah sebuah dictionary (kamus data) yang menyimpan pasangan kata dalam bahasa Inggris sebagai key, dan terjemahan dalam bahasa Indonesia sebagai value.</a:t>
            </a:r>
          </a:p>
          <a:p>
            <a:pPr algn="l" marL="615528" indent="-307764" lvl="1">
              <a:lnSpc>
                <a:spcPts val="3991"/>
              </a:lnSpc>
              <a:buFont typeface="Arial"/>
              <a:buChar char="•"/>
            </a:pPr>
            <a:r>
              <a:rPr lang="en-US" b="true" sz="285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File ini akan diimpor oleh file lain (operasi_kamus.py) untuk mengakses atau mengubah data kamus.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20515" y="2103877"/>
            <a:ext cx="9541493" cy="656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#data_kamus.py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331704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62251" y="949045"/>
            <a:ext cx="17163498" cy="8761325"/>
            <a:chOff x="0" y="0"/>
            <a:chExt cx="4520427" cy="230750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20428" cy="2307509"/>
            </a:xfrm>
            <a:custGeom>
              <a:avLst/>
              <a:gdLst/>
              <a:ahLst/>
              <a:cxnLst/>
              <a:rect r="r" b="b" t="t" l="l"/>
              <a:pathLst>
                <a:path h="2307509" w="4520428">
                  <a:moveTo>
                    <a:pt x="13532" y="0"/>
                  </a:moveTo>
                  <a:lnTo>
                    <a:pt x="4506895" y="0"/>
                  </a:lnTo>
                  <a:cubicBezTo>
                    <a:pt x="4510484" y="0"/>
                    <a:pt x="4513926" y="1426"/>
                    <a:pt x="4516464" y="3963"/>
                  </a:cubicBezTo>
                  <a:cubicBezTo>
                    <a:pt x="4519002" y="6501"/>
                    <a:pt x="4520428" y="9943"/>
                    <a:pt x="4520428" y="13532"/>
                  </a:cubicBezTo>
                  <a:lnTo>
                    <a:pt x="4520428" y="2293977"/>
                  </a:lnTo>
                  <a:cubicBezTo>
                    <a:pt x="4520428" y="2301451"/>
                    <a:pt x="4514369" y="2307509"/>
                    <a:pt x="4506895" y="2307509"/>
                  </a:cubicBezTo>
                  <a:lnTo>
                    <a:pt x="13532" y="2307509"/>
                  </a:lnTo>
                  <a:cubicBezTo>
                    <a:pt x="9943" y="2307509"/>
                    <a:pt x="6501" y="2306084"/>
                    <a:pt x="3963" y="2303546"/>
                  </a:cubicBezTo>
                  <a:cubicBezTo>
                    <a:pt x="1426" y="2301008"/>
                    <a:pt x="0" y="2297566"/>
                    <a:pt x="0" y="2293977"/>
                  </a:cubicBezTo>
                  <a:lnTo>
                    <a:pt x="0" y="13532"/>
                  </a:lnTo>
                  <a:cubicBezTo>
                    <a:pt x="0" y="9943"/>
                    <a:pt x="1426" y="6501"/>
                    <a:pt x="3963" y="3963"/>
                  </a:cubicBezTo>
                  <a:cubicBezTo>
                    <a:pt x="6501" y="1426"/>
                    <a:pt x="9943" y="0"/>
                    <a:pt x="135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520427" cy="2345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75124" y="8388210"/>
            <a:ext cx="1308047" cy="891851"/>
          </a:xfrm>
          <a:custGeom>
            <a:avLst/>
            <a:gdLst/>
            <a:ahLst/>
            <a:cxnLst/>
            <a:rect r="r" b="b" t="t" l="l"/>
            <a:pathLst>
              <a:path h="891851" w="1308047">
                <a:moveTo>
                  <a:pt x="0" y="0"/>
                </a:moveTo>
                <a:lnTo>
                  <a:pt x="1308047" y="0"/>
                </a:lnTo>
                <a:lnTo>
                  <a:pt x="1308047" y="891850"/>
                </a:lnTo>
                <a:lnTo>
                  <a:pt x="0" y="8918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206334" y="8389236"/>
            <a:ext cx="1306542" cy="890824"/>
          </a:xfrm>
          <a:custGeom>
            <a:avLst/>
            <a:gdLst/>
            <a:ahLst/>
            <a:cxnLst/>
            <a:rect r="r" b="b" t="t" l="l"/>
            <a:pathLst>
              <a:path h="890824" w="1306542">
                <a:moveTo>
                  <a:pt x="0" y="0"/>
                </a:moveTo>
                <a:lnTo>
                  <a:pt x="1306542" y="0"/>
                </a:lnTo>
                <a:lnTo>
                  <a:pt x="1306542" y="890824"/>
                </a:lnTo>
                <a:lnTo>
                  <a:pt x="0" y="8908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372902" y="5238415"/>
            <a:ext cx="13833433" cy="3055906"/>
          </a:xfrm>
          <a:custGeom>
            <a:avLst/>
            <a:gdLst/>
            <a:ahLst/>
            <a:cxnLst/>
            <a:rect r="r" b="b" t="t" l="l"/>
            <a:pathLst>
              <a:path h="3055906" w="13833433">
                <a:moveTo>
                  <a:pt x="0" y="0"/>
                </a:moveTo>
                <a:lnTo>
                  <a:pt x="13833432" y="0"/>
                </a:lnTo>
                <a:lnTo>
                  <a:pt x="13833432" y="3055906"/>
                </a:lnTo>
                <a:lnTo>
                  <a:pt x="0" y="30559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73072" y="1457943"/>
            <a:ext cx="7000373" cy="89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0"/>
              </a:lnSpc>
            </a:pPr>
            <a:r>
              <a:rPr lang="en-US" b="true" sz="494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2. OPERASI_KAMUS.PY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322069"/>
            <a:ext cx="16230600" cy="264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</a:p>
          <a:p>
            <a:pPr algn="l" marL="656654" indent="-328327" lvl="1">
              <a:lnSpc>
                <a:spcPts val="5200"/>
              </a:lnSpc>
              <a:buFont typeface="Arial"/>
              <a:buChar char="•"/>
            </a:pPr>
            <a:r>
              <a:rPr lang="en-US" b="true" sz="3041" spc="3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Baris ini mengimpor dictionary kamus dari file data_kamus.py, sehingga semua fungsi d</a:t>
            </a:r>
            <a:r>
              <a:rPr lang="en-US" b="true" sz="3041" spc="3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alam file ini bisa membaca atau mengubah isi kamus.</a:t>
            </a: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DE59"/>
                </a:solidFill>
                <a:latin typeface="Neo Tech Bold"/>
                <a:ea typeface="Neo Tech Bold"/>
                <a:cs typeface="Neo Tech Bold"/>
                <a:sym typeface="Neo Tech Bold"/>
              </a:rPr>
              <a:t>Fungsi 1: cari_kata()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74690" y="2351907"/>
            <a:ext cx="5997511" cy="656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From data, kamus import kamus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96908" y="95233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243194" y="184371"/>
            <a:ext cx="7332775" cy="615729"/>
          </a:xfrm>
          <a:custGeom>
            <a:avLst/>
            <a:gdLst/>
            <a:ahLst/>
            <a:cxnLst/>
            <a:rect r="r" b="b" t="t" l="l"/>
            <a:pathLst>
              <a:path h="615729" w="7332775">
                <a:moveTo>
                  <a:pt x="0" y="0"/>
                </a:moveTo>
                <a:lnTo>
                  <a:pt x="7332776" y="0"/>
                </a:lnTo>
                <a:lnTo>
                  <a:pt x="7332776" y="615729"/>
                </a:lnTo>
                <a:lnTo>
                  <a:pt x="0" y="6157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5243194" y="9486900"/>
            <a:ext cx="8419991" cy="707022"/>
          </a:xfrm>
          <a:custGeom>
            <a:avLst/>
            <a:gdLst/>
            <a:ahLst/>
            <a:cxnLst/>
            <a:rect r="r" b="b" t="t" l="l"/>
            <a:pathLst>
              <a:path h="707022" w="8419991">
                <a:moveTo>
                  <a:pt x="0" y="0"/>
                </a:moveTo>
                <a:lnTo>
                  <a:pt x="8419991" y="0"/>
                </a:lnTo>
                <a:lnTo>
                  <a:pt x="8419991" y="707022"/>
                </a:lnTo>
                <a:lnTo>
                  <a:pt x="0" y="7070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415" y="547672"/>
            <a:ext cx="17311170" cy="8710628"/>
            <a:chOff x="0" y="0"/>
            <a:chExt cx="4559320" cy="22941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59321" cy="2294157"/>
            </a:xfrm>
            <a:custGeom>
              <a:avLst/>
              <a:gdLst/>
              <a:ahLst/>
              <a:cxnLst/>
              <a:rect r="r" b="b" t="t" l="l"/>
              <a:pathLst>
                <a:path h="2294157" w="4559321">
                  <a:moveTo>
                    <a:pt x="13417" y="0"/>
                  </a:moveTo>
                  <a:lnTo>
                    <a:pt x="4545904" y="0"/>
                  </a:lnTo>
                  <a:cubicBezTo>
                    <a:pt x="4553314" y="0"/>
                    <a:pt x="4559321" y="6007"/>
                    <a:pt x="4559321" y="13417"/>
                  </a:cubicBezTo>
                  <a:lnTo>
                    <a:pt x="4559321" y="2280741"/>
                  </a:lnTo>
                  <a:cubicBezTo>
                    <a:pt x="4559321" y="2288150"/>
                    <a:pt x="4553314" y="2294157"/>
                    <a:pt x="4545904" y="2294157"/>
                  </a:cubicBezTo>
                  <a:lnTo>
                    <a:pt x="13417" y="2294157"/>
                  </a:lnTo>
                  <a:cubicBezTo>
                    <a:pt x="6007" y="2294157"/>
                    <a:pt x="0" y="2288150"/>
                    <a:pt x="0" y="2280741"/>
                  </a:cubicBezTo>
                  <a:lnTo>
                    <a:pt x="0" y="13417"/>
                  </a:lnTo>
                  <a:cubicBezTo>
                    <a:pt x="0" y="6007"/>
                    <a:pt x="6007" y="0"/>
                    <a:pt x="134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559320" cy="2332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106895" y="1028700"/>
            <a:ext cx="13807936" cy="3347277"/>
          </a:xfrm>
          <a:custGeom>
            <a:avLst/>
            <a:gdLst/>
            <a:ahLst/>
            <a:cxnLst/>
            <a:rect r="r" b="b" t="t" l="l"/>
            <a:pathLst>
              <a:path h="3347277" w="13807936">
                <a:moveTo>
                  <a:pt x="0" y="0"/>
                </a:moveTo>
                <a:lnTo>
                  <a:pt x="13807937" y="0"/>
                </a:lnTo>
                <a:lnTo>
                  <a:pt x="13807937" y="3347277"/>
                </a:lnTo>
                <a:lnTo>
                  <a:pt x="0" y="3347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9736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4471227"/>
            <a:ext cx="18001776" cy="4216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2842" spc="3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Penjelasan:</a:t>
            </a:r>
          </a:p>
          <a:p>
            <a:pPr algn="l" marL="613610" indent="-306805" lvl="1">
              <a:lnSpc>
                <a:spcPts val="4859"/>
              </a:lnSpc>
              <a:buFont typeface="Arial"/>
              <a:buChar char="•"/>
            </a:pPr>
            <a:r>
              <a:rPr lang="en-US" b="true" sz="2842" spc="3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input(...) → meminta pengguna memasukkan kata.</a:t>
            </a:r>
          </a:p>
          <a:p>
            <a:pPr algn="l" marL="613610" indent="-306805" lvl="1">
              <a:lnSpc>
                <a:spcPts val="4859"/>
              </a:lnSpc>
              <a:buFont typeface="Arial"/>
              <a:buChar char="•"/>
            </a:pPr>
            <a:r>
              <a:rPr lang="en-US" b="true" sz="2842" spc="3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.strip().lower() → membersihkan spasi dan ubah jadi huruf kecil agar pencarian lebih akurat.</a:t>
            </a:r>
          </a:p>
          <a:p>
            <a:pPr algn="l" marL="613610" indent="-306805" lvl="1">
              <a:lnSpc>
                <a:spcPts val="4859"/>
              </a:lnSpc>
              <a:buFont typeface="Arial"/>
              <a:buChar char="•"/>
            </a:pPr>
            <a:r>
              <a:rPr lang="en-US" b="true" sz="2842" spc="3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2842" spc="3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 kata in kamus → periksa apakah kata tersebut ada di kamus.</a:t>
            </a:r>
          </a:p>
          <a:p>
            <a:pPr algn="l" marL="613610" indent="-306805" lvl="1">
              <a:lnSpc>
                <a:spcPts val="4859"/>
              </a:lnSpc>
              <a:buFont typeface="Arial"/>
              <a:buChar char="•"/>
            </a:pPr>
            <a:r>
              <a:rPr lang="en-US" b="true" sz="2842" i="true" spc="31">
                <a:solidFill>
                  <a:srgbClr val="FFDE5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ji</a:t>
            </a:r>
            <a:r>
              <a:rPr lang="en-US" b="true" sz="2842" i="true" spc="31">
                <a:solidFill>
                  <a:srgbClr val="FFDE5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ka ada, tampilkan artinya.</a:t>
            </a:r>
          </a:p>
          <a:p>
            <a:pPr algn="l" marL="613610" indent="-306805" lvl="1">
              <a:lnSpc>
                <a:spcPts val="4859"/>
              </a:lnSpc>
              <a:buFont typeface="Arial"/>
              <a:buChar char="•"/>
            </a:pPr>
            <a:r>
              <a:rPr lang="en-US" b="true" sz="2842" i="true" spc="31">
                <a:solidFill>
                  <a:srgbClr val="FFDE5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j</a:t>
            </a:r>
            <a:r>
              <a:rPr lang="en-US" b="true" sz="2842" i="true" spc="31">
                <a:solidFill>
                  <a:srgbClr val="FFDE5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ika tidak, tampilkan pesan bahwa kata tidak ditemukan.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4634651" y="7140407"/>
            <a:ext cx="3653349" cy="2490920"/>
          </a:xfrm>
          <a:custGeom>
            <a:avLst/>
            <a:gdLst/>
            <a:ahLst/>
            <a:cxnLst/>
            <a:rect r="r" b="b" t="t" l="l"/>
            <a:pathLst>
              <a:path h="2490920" w="3653349">
                <a:moveTo>
                  <a:pt x="0" y="0"/>
                </a:moveTo>
                <a:lnTo>
                  <a:pt x="3653349" y="0"/>
                </a:lnTo>
                <a:lnTo>
                  <a:pt x="3653349" y="2490920"/>
                </a:lnTo>
                <a:lnTo>
                  <a:pt x="0" y="2490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4855795" y="9241621"/>
            <a:ext cx="7473273" cy="627527"/>
          </a:xfrm>
          <a:custGeom>
            <a:avLst/>
            <a:gdLst/>
            <a:ahLst/>
            <a:cxnLst/>
            <a:rect r="r" b="b" t="t" l="l"/>
            <a:pathLst>
              <a:path h="627527" w="7473273">
                <a:moveTo>
                  <a:pt x="0" y="0"/>
                </a:moveTo>
                <a:lnTo>
                  <a:pt x="7473273" y="0"/>
                </a:lnTo>
                <a:lnTo>
                  <a:pt x="7473273" y="627526"/>
                </a:lnTo>
                <a:lnTo>
                  <a:pt x="0" y="627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44991" y="508349"/>
            <a:ext cx="16724486" cy="9047036"/>
            <a:chOff x="0" y="0"/>
            <a:chExt cx="4404803" cy="23827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04803" cy="2382758"/>
            </a:xfrm>
            <a:custGeom>
              <a:avLst/>
              <a:gdLst/>
              <a:ahLst/>
              <a:cxnLst/>
              <a:rect r="r" b="b" t="t" l="l"/>
              <a:pathLst>
                <a:path h="2382758" w="4404803">
                  <a:moveTo>
                    <a:pt x="13887" y="0"/>
                  </a:moveTo>
                  <a:lnTo>
                    <a:pt x="4390916" y="0"/>
                  </a:lnTo>
                  <a:cubicBezTo>
                    <a:pt x="4398585" y="0"/>
                    <a:pt x="4404803" y="6218"/>
                    <a:pt x="4404803" y="13887"/>
                  </a:cubicBezTo>
                  <a:lnTo>
                    <a:pt x="4404803" y="2368871"/>
                  </a:lnTo>
                  <a:cubicBezTo>
                    <a:pt x="4404803" y="2372554"/>
                    <a:pt x="4403340" y="2376087"/>
                    <a:pt x="4400735" y="2378691"/>
                  </a:cubicBezTo>
                  <a:cubicBezTo>
                    <a:pt x="4398131" y="2381295"/>
                    <a:pt x="4394599" y="2382758"/>
                    <a:pt x="4390916" y="2382758"/>
                  </a:cubicBezTo>
                  <a:lnTo>
                    <a:pt x="13887" y="2382758"/>
                  </a:lnTo>
                  <a:cubicBezTo>
                    <a:pt x="10204" y="2382758"/>
                    <a:pt x="6672" y="2381295"/>
                    <a:pt x="4067" y="2378691"/>
                  </a:cubicBezTo>
                  <a:cubicBezTo>
                    <a:pt x="1463" y="2376087"/>
                    <a:pt x="0" y="2372554"/>
                    <a:pt x="0" y="2368871"/>
                  </a:cubicBezTo>
                  <a:lnTo>
                    <a:pt x="0" y="13887"/>
                  </a:lnTo>
                  <a:cubicBezTo>
                    <a:pt x="0" y="10204"/>
                    <a:pt x="1463" y="6672"/>
                    <a:pt x="4067" y="4067"/>
                  </a:cubicBezTo>
                  <a:cubicBezTo>
                    <a:pt x="6672" y="1463"/>
                    <a:pt x="10204" y="0"/>
                    <a:pt x="138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404803" cy="2420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0">
            <a:off x="13994297" y="1160534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2"/>
                </a:lnTo>
                <a:lnTo>
                  <a:pt x="3507719" y="242352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2036" y="0"/>
            <a:ext cx="1565910" cy="1511815"/>
          </a:xfrm>
          <a:custGeom>
            <a:avLst/>
            <a:gdLst/>
            <a:ahLst/>
            <a:cxnLst/>
            <a:rect r="r" b="b" t="t" l="l"/>
            <a:pathLst>
              <a:path h="1511815" w="1565910">
                <a:moveTo>
                  <a:pt x="0" y="0"/>
                </a:moveTo>
                <a:lnTo>
                  <a:pt x="1565910" y="0"/>
                </a:lnTo>
                <a:lnTo>
                  <a:pt x="1565910" y="1511815"/>
                </a:lnTo>
                <a:lnTo>
                  <a:pt x="0" y="15118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16946" y="8823768"/>
            <a:ext cx="1270548" cy="1463232"/>
          </a:xfrm>
          <a:custGeom>
            <a:avLst/>
            <a:gdLst/>
            <a:ahLst/>
            <a:cxnLst/>
            <a:rect r="r" b="b" t="t" l="l"/>
            <a:pathLst>
              <a:path h="1463232" w="1270548">
                <a:moveTo>
                  <a:pt x="0" y="0"/>
                </a:moveTo>
                <a:lnTo>
                  <a:pt x="1270548" y="0"/>
                </a:lnTo>
                <a:lnTo>
                  <a:pt x="1270548" y="1463232"/>
                </a:lnTo>
                <a:lnTo>
                  <a:pt x="0" y="14632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840801" y="3576328"/>
            <a:ext cx="2589928" cy="2901141"/>
          </a:xfrm>
          <a:custGeom>
            <a:avLst/>
            <a:gdLst/>
            <a:ahLst/>
            <a:cxnLst/>
            <a:rect r="r" b="b" t="t" l="l"/>
            <a:pathLst>
              <a:path h="2901141" w="2589928">
                <a:moveTo>
                  <a:pt x="0" y="0"/>
                </a:moveTo>
                <a:lnTo>
                  <a:pt x="2589928" y="0"/>
                </a:lnTo>
                <a:lnTo>
                  <a:pt x="2589928" y="2901141"/>
                </a:lnTo>
                <a:lnTo>
                  <a:pt x="0" y="29011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4578380" y="3626272"/>
            <a:ext cx="212350" cy="21235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664793" y="4431079"/>
            <a:ext cx="166726" cy="16672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6029785" y="5646372"/>
            <a:ext cx="211959" cy="211959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405571" y="5026898"/>
            <a:ext cx="211959" cy="211959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2673312" y="1702777"/>
            <a:ext cx="12135515" cy="3943595"/>
          </a:xfrm>
          <a:custGeom>
            <a:avLst/>
            <a:gdLst/>
            <a:ahLst/>
            <a:cxnLst/>
            <a:rect r="r" b="b" t="t" l="l"/>
            <a:pathLst>
              <a:path h="3943595" w="12135515">
                <a:moveTo>
                  <a:pt x="0" y="0"/>
                </a:moveTo>
                <a:lnTo>
                  <a:pt x="12135515" y="0"/>
                </a:lnTo>
                <a:lnTo>
                  <a:pt x="12135515" y="3943595"/>
                </a:lnTo>
                <a:lnTo>
                  <a:pt x="0" y="39435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-229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913342" y="842054"/>
            <a:ext cx="8996261" cy="6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DE59"/>
                </a:solidFill>
                <a:latin typeface="Neo Tech Bold"/>
                <a:ea typeface="Neo Tech Bold"/>
                <a:cs typeface="Neo Tech Bold"/>
                <a:sym typeface="Neo Tech Bold"/>
              </a:rPr>
              <a:t>Fungsi 2: tambah_kata()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27946" y="5711693"/>
            <a:ext cx="17648638" cy="350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8"/>
              </a:lnSpc>
            </a:pPr>
            <a:r>
              <a:rPr lang="en-US" sz="2730" spc="3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Penjelasan:</a:t>
            </a:r>
          </a:p>
          <a:p>
            <a:pPr algn="l" marL="589491" indent="-294746" lvl="1">
              <a:lnSpc>
                <a:spcPts val="4668"/>
              </a:lnSpc>
              <a:buFont typeface="Arial"/>
              <a:buChar char="•"/>
            </a:pPr>
            <a:r>
              <a:rPr lang="en-US" b="true" sz="2730" spc="3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Meminta pengguna mengisi kata Inggris baru dan artinya.</a:t>
            </a:r>
          </a:p>
          <a:p>
            <a:pPr algn="l" marL="589491" indent="-294746" lvl="1">
              <a:lnSpc>
                <a:spcPts val="4668"/>
              </a:lnSpc>
              <a:buFont typeface="Arial"/>
              <a:buChar char="•"/>
            </a:pPr>
            <a:r>
              <a:rPr lang="en-US" b="true" sz="2730" spc="3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Cek apakah kata sudah ada di kamus:</a:t>
            </a:r>
            <a:r>
              <a:rPr lang="en-US" b="true" sz="2730" i="true" spc="30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</a:t>
            </a:r>
          </a:p>
          <a:p>
            <a:pPr algn="l" marL="589491" indent="-294746" lvl="1">
              <a:lnSpc>
                <a:spcPts val="4668"/>
              </a:lnSpc>
              <a:buFont typeface="Arial"/>
              <a:buChar char="•"/>
            </a:pPr>
            <a:r>
              <a:rPr lang="en-US" b="true" sz="2730" i="true" spc="30">
                <a:solidFill>
                  <a:srgbClr val="FFDE5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j</a:t>
            </a:r>
            <a:r>
              <a:rPr lang="en-US" b="true" sz="2730" i="true" spc="30">
                <a:solidFill>
                  <a:srgbClr val="FFDE5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ika sudah → tampilkan pesan duplikat.</a:t>
            </a:r>
          </a:p>
          <a:p>
            <a:pPr algn="l" marL="589491" indent="-294746" lvl="1">
              <a:lnSpc>
                <a:spcPts val="4668"/>
              </a:lnSpc>
              <a:buFont typeface="Arial"/>
              <a:buChar char="•"/>
            </a:pPr>
            <a:r>
              <a:rPr lang="en-US" b="true" sz="2730" i="true" spc="30">
                <a:solidFill>
                  <a:srgbClr val="FFDE5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Jika belum → tambahkan ke kamus menggunakan kamus[kata_baru] = artibaru.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46870" y="-2409574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6"/>
                </a:lnTo>
                <a:lnTo>
                  <a:pt x="0" y="6035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95673" y="6193782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1160534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4516439" y="9258300"/>
            <a:ext cx="8761237" cy="735676"/>
          </a:xfrm>
          <a:custGeom>
            <a:avLst/>
            <a:gdLst/>
            <a:ahLst/>
            <a:cxnLst/>
            <a:rect r="r" b="b" t="t" l="l"/>
            <a:pathLst>
              <a:path h="735676" w="8761237">
                <a:moveTo>
                  <a:pt x="0" y="0"/>
                </a:moveTo>
                <a:lnTo>
                  <a:pt x="8761236" y="0"/>
                </a:lnTo>
                <a:lnTo>
                  <a:pt x="8761236" y="735676"/>
                </a:lnTo>
                <a:lnTo>
                  <a:pt x="0" y="735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81757" y="579103"/>
            <a:ext cx="16724486" cy="9047036"/>
            <a:chOff x="0" y="0"/>
            <a:chExt cx="4404803" cy="23827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04803" cy="2382758"/>
            </a:xfrm>
            <a:custGeom>
              <a:avLst/>
              <a:gdLst/>
              <a:ahLst/>
              <a:cxnLst/>
              <a:rect r="r" b="b" t="t" l="l"/>
              <a:pathLst>
                <a:path h="2382758" w="4404803">
                  <a:moveTo>
                    <a:pt x="13887" y="0"/>
                  </a:moveTo>
                  <a:lnTo>
                    <a:pt x="4390916" y="0"/>
                  </a:lnTo>
                  <a:cubicBezTo>
                    <a:pt x="4398585" y="0"/>
                    <a:pt x="4404803" y="6218"/>
                    <a:pt x="4404803" y="13887"/>
                  </a:cubicBezTo>
                  <a:lnTo>
                    <a:pt x="4404803" y="2368871"/>
                  </a:lnTo>
                  <a:cubicBezTo>
                    <a:pt x="4404803" y="2372554"/>
                    <a:pt x="4403340" y="2376087"/>
                    <a:pt x="4400735" y="2378691"/>
                  </a:cubicBezTo>
                  <a:cubicBezTo>
                    <a:pt x="4398131" y="2381295"/>
                    <a:pt x="4394599" y="2382758"/>
                    <a:pt x="4390916" y="2382758"/>
                  </a:cubicBezTo>
                  <a:lnTo>
                    <a:pt x="13887" y="2382758"/>
                  </a:lnTo>
                  <a:cubicBezTo>
                    <a:pt x="10204" y="2382758"/>
                    <a:pt x="6672" y="2381295"/>
                    <a:pt x="4067" y="2378691"/>
                  </a:cubicBezTo>
                  <a:cubicBezTo>
                    <a:pt x="1463" y="2376087"/>
                    <a:pt x="0" y="2372554"/>
                    <a:pt x="0" y="2368871"/>
                  </a:cubicBezTo>
                  <a:lnTo>
                    <a:pt x="0" y="13887"/>
                  </a:lnTo>
                  <a:cubicBezTo>
                    <a:pt x="0" y="10204"/>
                    <a:pt x="1463" y="6672"/>
                    <a:pt x="4067" y="4067"/>
                  </a:cubicBezTo>
                  <a:cubicBezTo>
                    <a:pt x="6672" y="1463"/>
                    <a:pt x="10204" y="0"/>
                    <a:pt x="138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404803" cy="2420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664793" y="179585"/>
            <a:ext cx="2283121" cy="2204250"/>
          </a:xfrm>
          <a:custGeom>
            <a:avLst/>
            <a:gdLst/>
            <a:ahLst/>
            <a:cxnLst/>
            <a:rect r="r" b="b" t="t" l="l"/>
            <a:pathLst>
              <a:path h="2204250" w="2283121">
                <a:moveTo>
                  <a:pt x="0" y="0"/>
                </a:moveTo>
                <a:lnTo>
                  <a:pt x="2283122" y="0"/>
                </a:lnTo>
                <a:lnTo>
                  <a:pt x="2283122" y="2204250"/>
                </a:lnTo>
                <a:lnTo>
                  <a:pt x="0" y="22042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0" y="2171644"/>
            <a:ext cx="2102156" cy="2420957"/>
          </a:xfrm>
          <a:custGeom>
            <a:avLst/>
            <a:gdLst/>
            <a:ahLst/>
            <a:cxnLst/>
            <a:rect r="r" b="b" t="t" l="l"/>
            <a:pathLst>
              <a:path h="2420957" w="2102156">
                <a:moveTo>
                  <a:pt x="0" y="0"/>
                </a:moveTo>
                <a:lnTo>
                  <a:pt x="2102156" y="0"/>
                </a:lnTo>
                <a:lnTo>
                  <a:pt x="2102156" y="2420957"/>
                </a:lnTo>
                <a:lnTo>
                  <a:pt x="0" y="24209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170598" y="1850404"/>
            <a:ext cx="11946804" cy="3424930"/>
          </a:xfrm>
          <a:custGeom>
            <a:avLst/>
            <a:gdLst/>
            <a:ahLst/>
            <a:cxnLst/>
            <a:rect r="r" b="b" t="t" l="l"/>
            <a:pathLst>
              <a:path h="3424930" w="11946804">
                <a:moveTo>
                  <a:pt x="0" y="0"/>
                </a:moveTo>
                <a:lnTo>
                  <a:pt x="11946804" y="0"/>
                </a:lnTo>
                <a:lnTo>
                  <a:pt x="11946804" y="3424930"/>
                </a:lnTo>
                <a:lnTo>
                  <a:pt x="0" y="34249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627946" y="950984"/>
            <a:ext cx="8996261" cy="6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DE59"/>
                </a:solidFill>
                <a:latin typeface="Neo Tech Bold"/>
                <a:ea typeface="Neo Tech Bold"/>
                <a:cs typeface="Neo Tech Bold"/>
                <a:sym typeface="Neo Tech Bold"/>
              </a:rPr>
              <a:t>Fungsi 3: tampilkan_kamus()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84574" y="5370584"/>
            <a:ext cx="15563341" cy="350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8"/>
              </a:lnSpc>
            </a:pPr>
            <a:r>
              <a:rPr lang="en-US" sz="2730" spc="3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Penjelasan:</a:t>
            </a:r>
          </a:p>
          <a:p>
            <a:pPr algn="l">
              <a:lnSpc>
                <a:spcPts val="4668"/>
              </a:lnSpc>
            </a:pPr>
            <a:r>
              <a:rPr lang="en-US" sz="2730" spc="3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if not kamus: → periksa apakah kamus kosong.</a:t>
            </a:r>
          </a:p>
          <a:p>
            <a:pPr algn="l">
              <a:lnSpc>
                <a:spcPts val="4668"/>
              </a:lnSpc>
            </a:pPr>
            <a:r>
              <a:rPr lang="en-US" sz="2730" spc="3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Jika kosong, beri pesan.</a:t>
            </a:r>
          </a:p>
          <a:p>
            <a:pPr algn="l">
              <a:lnSpc>
                <a:spcPts val="4668"/>
              </a:lnSpc>
            </a:pPr>
            <a:r>
              <a:rPr lang="en-US" sz="2730" spc="3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Jika tidak, tampilkan semua pasangan kata.</a:t>
            </a:r>
          </a:p>
          <a:p>
            <a:pPr algn="l">
              <a:lnSpc>
                <a:spcPts val="4668"/>
              </a:lnSpc>
            </a:pPr>
            <a:r>
              <a:rPr lang="en-US" sz="2730" spc="3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for inggris, indonesia in sorted(kamus.items()) → iterasi seluruh isi kamus yang sudah diurutkan berdasarkan kata Inggris.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144078" y="224553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7" y="0"/>
                </a:lnTo>
                <a:lnTo>
                  <a:pt x="10349757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58284" y="868468"/>
            <a:ext cx="16971432" cy="8896819"/>
            <a:chOff x="0" y="0"/>
            <a:chExt cx="4469842" cy="234319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69842" cy="2343195"/>
            </a:xfrm>
            <a:custGeom>
              <a:avLst/>
              <a:gdLst/>
              <a:ahLst/>
              <a:cxnLst/>
              <a:rect r="r" b="b" t="t" l="l"/>
              <a:pathLst>
                <a:path h="2343195" w="4469842">
                  <a:moveTo>
                    <a:pt x="13685" y="0"/>
                  </a:moveTo>
                  <a:lnTo>
                    <a:pt x="4456157" y="0"/>
                  </a:lnTo>
                  <a:cubicBezTo>
                    <a:pt x="4459786" y="0"/>
                    <a:pt x="4463267" y="1442"/>
                    <a:pt x="4465834" y="4008"/>
                  </a:cubicBezTo>
                  <a:cubicBezTo>
                    <a:pt x="4468400" y="6575"/>
                    <a:pt x="4469842" y="10056"/>
                    <a:pt x="4469842" y="13685"/>
                  </a:cubicBezTo>
                  <a:lnTo>
                    <a:pt x="4469842" y="2329510"/>
                  </a:lnTo>
                  <a:cubicBezTo>
                    <a:pt x="4469842" y="2333140"/>
                    <a:pt x="4468400" y="2336620"/>
                    <a:pt x="4465834" y="2339187"/>
                  </a:cubicBezTo>
                  <a:cubicBezTo>
                    <a:pt x="4463267" y="2341753"/>
                    <a:pt x="4459786" y="2343195"/>
                    <a:pt x="4456157" y="2343195"/>
                  </a:cubicBezTo>
                  <a:lnTo>
                    <a:pt x="13685" y="2343195"/>
                  </a:lnTo>
                  <a:cubicBezTo>
                    <a:pt x="6127" y="2343195"/>
                    <a:pt x="0" y="2337068"/>
                    <a:pt x="0" y="2329510"/>
                  </a:cubicBezTo>
                  <a:lnTo>
                    <a:pt x="0" y="13685"/>
                  </a:lnTo>
                  <a:cubicBezTo>
                    <a:pt x="0" y="10056"/>
                    <a:pt x="1442" y="6575"/>
                    <a:pt x="4008" y="4008"/>
                  </a:cubicBezTo>
                  <a:cubicBezTo>
                    <a:pt x="6575" y="1442"/>
                    <a:pt x="10056" y="0"/>
                    <a:pt x="13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69842" cy="2381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909299" y="2880641"/>
            <a:ext cx="12469403" cy="3031070"/>
          </a:xfrm>
          <a:custGeom>
            <a:avLst/>
            <a:gdLst/>
            <a:ahLst/>
            <a:cxnLst/>
            <a:rect r="r" b="b" t="t" l="l"/>
            <a:pathLst>
              <a:path h="3031070" w="12469403">
                <a:moveTo>
                  <a:pt x="0" y="0"/>
                </a:moveTo>
                <a:lnTo>
                  <a:pt x="12469402" y="0"/>
                </a:lnTo>
                <a:lnTo>
                  <a:pt x="12469402" y="3031070"/>
                </a:lnTo>
                <a:lnTo>
                  <a:pt x="0" y="3031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5435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522355" y="1101137"/>
            <a:ext cx="3621282" cy="89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sz="4968" b="true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3. MENU.PY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85601" y="6150266"/>
            <a:ext cx="13316798" cy="2238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0"/>
              </a:lnSpc>
            </a:pPr>
            <a:r>
              <a:rPr lang="en-US" sz="2655" spc="2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Penjelasan:</a:t>
            </a:r>
          </a:p>
          <a:p>
            <a:pPr algn="l" marL="573222" indent="-286611" lvl="1">
              <a:lnSpc>
                <a:spcPts val="4540"/>
              </a:lnSpc>
              <a:buFont typeface="Arial"/>
              <a:buChar char="•"/>
            </a:pPr>
            <a:r>
              <a:rPr lang="en-US" b="true" sz="2655" spc="2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Fungsi ini hanya menampilkan daftar menu ke layar agar pengguna tahu pilihan yang t</a:t>
            </a:r>
            <a:r>
              <a:rPr lang="en-US" b="true" sz="2655" spc="2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ersedia.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84737" y="1928380"/>
            <a:ext cx="4511243" cy="58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 tampilkan_menu():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802399" y="7684325"/>
            <a:ext cx="2888230" cy="2289579"/>
          </a:xfrm>
          <a:custGeom>
            <a:avLst/>
            <a:gdLst/>
            <a:ahLst/>
            <a:cxnLst/>
            <a:rect r="r" b="b" t="t" l="l"/>
            <a:pathLst>
              <a:path h="2289579" w="2888230">
                <a:moveTo>
                  <a:pt x="0" y="0"/>
                </a:moveTo>
                <a:lnTo>
                  <a:pt x="2888230" y="0"/>
                </a:lnTo>
                <a:lnTo>
                  <a:pt x="2888230" y="2289579"/>
                </a:lnTo>
                <a:lnTo>
                  <a:pt x="0" y="2289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116946" y="7925886"/>
            <a:ext cx="2050194" cy="2361114"/>
          </a:xfrm>
          <a:custGeom>
            <a:avLst/>
            <a:gdLst/>
            <a:ahLst/>
            <a:cxnLst/>
            <a:rect r="r" b="b" t="t" l="l"/>
            <a:pathLst>
              <a:path h="2361114" w="2050194">
                <a:moveTo>
                  <a:pt x="0" y="0"/>
                </a:moveTo>
                <a:lnTo>
                  <a:pt x="2050194" y="0"/>
                </a:lnTo>
                <a:lnTo>
                  <a:pt x="2050194" y="2361114"/>
                </a:lnTo>
                <a:lnTo>
                  <a:pt x="0" y="23611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5891" y="547190"/>
            <a:ext cx="16971432" cy="9434938"/>
            <a:chOff x="0" y="0"/>
            <a:chExt cx="4469842" cy="24849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69842" cy="2484922"/>
            </a:xfrm>
            <a:custGeom>
              <a:avLst/>
              <a:gdLst/>
              <a:ahLst/>
              <a:cxnLst/>
              <a:rect r="r" b="b" t="t" l="l"/>
              <a:pathLst>
                <a:path h="2484922" w="4469842">
                  <a:moveTo>
                    <a:pt x="13685" y="0"/>
                  </a:moveTo>
                  <a:lnTo>
                    <a:pt x="4456157" y="0"/>
                  </a:lnTo>
                  <a:cubicBezTo>
                    <a:pt x="4459786" y="0"/>
                    <a:pt x="4463267" y="1442"/>
                    <a:pt x="4465834" y="4008"/>
                  </a:cubicBezTo>
                  <a:cubicBezTo>
                    <a:pt x="4468400" y="6575"/>
                    <a:pt x="4469842" y="10056"/>
                    <a:pt x="4469842" y="13685"/>
                  </a:cubicBezTo>
                  <a:lnTo>
                    <a:pt x="4469842" y="2471237"/>
                  </a:lnTo>
                  <a:cubicBezTo>
                    <a:pt x="4469842" y="2478795"/>
                    <a:pt x="4463715" y="2484922"/>
                    <a:pt x="4456157" y="2484922"/>
                  </a:cubicBezTo>
                  <a:lnTo>
                    <a:pt x="13685" y="2484922"/>
                  </a:lnTo>
                  <a:cubicBezTo>
                    <a:pt x="10056" y="2484922"/>
                    <a:pt x="6575" y="2483480"/>
                    <a:pt x="4008" y="2480913"/>
                  </a:cubicBezTo>
                  <a:cubicBezTo>
                    <a:pt x="1442" y="2478347"/>
                    <a:pt x="0" y="2474866"/>
                    <a:pt x="0" y="2471237"/>
                  </a:cubicBezTo>
                  <a:lnTo>
                    <a:pt x="0" y="13685"/>
                  </a:lnTo>
                  <a:cubicBezTo>
                    <a:pt x="0" y="10056"/>
                    <a:pt x="1442" y="6575"/>
                    <a:pt x="4008" y="4008"/>
                  </a:cubicBezTo>
                  <a:cubicBezTo>
                    <a:pt x="6575" y="1442"/>
                    <a:pt x="10056" y="0"/>
                    <a:pt x="13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469842" cy="2523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266435" y="868468"/>
            <a:ext cx="2888230" cy="2289579"/>
          </a:xfrm>
          <a:custGeom>
            <a:avLst/>
            <a:gdLst/>
            <a:ahLst/>
            <a:cxnLst/>
            <a:rect r="r" b="b" t="t" l="l"/>
            <a:pathLst>
              <a:path h="2289579" w="2888230">
                <a:moveTo>
                  <a:pt x="0" y="0"/>
                </a:moveTo>
                <a:lnTo>
                  <a:pt x="2888230" y="0"/>
                </a:lnTo>
                <a:lnTo>
                  <a:pt x="2888230" y="2289579"/>
                </a:lnTo>
                <a:lnTo>
                  <a:pt x="0" y="2289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6946" y="8161423"/>
            <a:ext cx="1845673" cy="2125577"/>
          </a:xfrm>
          <a:custGeom>
            <a:avLst/>
            <a:gdLst/>
            <a:ahLst/>
            <a:cxnLst/>
            <a:rect r="r" b="b" t="t" l="l"/>
            <a:pathLst>
              <a:path h="2125577" w="1845673">
                <a:moveTo>
                  <a:pt x="0" y="0"/>
                </a:moveTo>
                <a:lnTo>
                  <a:pt x="1845673" y="0"/>
                </a:lnTo>
                <a:lnTo>
                  <a:pt x="1845673" y="2125577"/>
                </a:lnTo>
                <a:lnTo>
                  <a:pt x="0" y="21255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933248" y="3958731"/>
            <a:ext cx="7533995" cy="5693895"/>
          </a:xfrm>
          <a:custGeom>
            <a:avLst/>
            <a:gdLst/>
            <a:ahLst/>
            <a:cxnLst/>
            <a:rect r="r" b="b" t="t" l="l"/>
            <a:pathLst>
              <a:path h="5693895" w="7533995">
                <a:moveTo>
                  <a:pt x="0" y="0"/>
                </a:moveTo>
                <a:lnTo>
                  <a:pt x="7533995" y="0"/>
                </a:lnTo>
                <a:lnTo>
                  <a:pt x="7533995" y="5693895"/>
                </a:lnTo>
                <a:lnTo>
                  <a:pt x="0" y="56938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14154" y="1101137"/>
            <a:ext cx="3437684" cy="89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sz="4968" b="true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4. MAIN.PY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17757" y="3024697"/>
            <a:ext cx="15802399" cy="62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0215" indent="-340108" lvl="1">
              <a:lnSpc>
                <a:spcPts val="5387"/>
              </a:lnSpc>
              <a:buFont typeface="Arial"/>
              <a:buChar char="•"/>
            </a:pPr>
            <a:r>
              <a:rPr lang="en-US" b="true" sz="3150" spc="3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Mengimpor fungsi-fungsi dari menu.py dan operasi_kamus.py.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98686" y="1965633"/>
            <a:ext cx="12137114" cy="1006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from menu import tampilkan_menu</a:t>
            </a:r>
          </a:p>
          <a:p>
            <a:pPr algn="l">
              <a:lnSpc>
                <a:spcPts val="4098"/>
              </a:lnSpc>
            </a:pPr>
            <a:r>
              <a:rPr lang="en-US" sz="292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from operasi_kamus import cari_kata, tambah_kata, tampilkan_kamus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67268" y="4636351"/>
            <a:ext cx="7818651" cy="428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3"/>
              </a:lnSpc>
            </a:pPr>
            <a:r>
              <a:rPr lang="en-US" sz="305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Penjelasan:</a:t>
            </a:r>
          </a:p>
          <a:p>
            <a:pPr algn="l" marL="660637" indent="-330318" lvl="1">
              <a:lnSpc>
                <a:spcPts val="4283"/>
              </a:lnSpc>
              <a:buFont typeface="Arial"/>
              <a:buChar char="•"/>
            </a:pPr>
            <a:r>
              <a:rPr lang="en-US" b="true" sz="305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Perulangan while True: digunakan agar program terus berjalan sampai pengguna </a:t>
            </a:r>
            <a:r>
              <a:rPr lang="en-US" b="true" sz="305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memilih keluar.</a:t>
            </a:r>
          </a:p>
          <a:p>
            <a:pPr algn="l" marL="660637" indent="-330318" lvl="1">
              <a:lnSpc>
                <a:spcPts val="4283"/>
              </a:lnSpc>
              <a:buFont typeface="Arial"/>
              <a:buChar char="•"/>
            </a:pPr>
            <a:r>
              <a:rPr lang="en-US" b="true" sz="305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tampilkan_menu() → memanggil fungsi dari menu.py.</a:t>
            </a:r>
          </a:p>
          <a:p>
            <a:pPr algn="l" marL="660637" indent="-330318" lvl="1">
              <a:lnSpc>
                <a:spcPts val="4283"/>
              </a:lnSpc>
              <a:buFont typeface="Arial"/>
              <a:buChar char="•"/>
            </a:pPr>
            <a:r>
              <a:rPr lang="en-US" b="true" sz="305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input(...) untuk meminta pilihan dari pengguna.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44567" y="644279"/>
            <a:ext cx="16998866" cy="8998442"/>
            <a:chOff x="0" y="0"/>
            <a:chExt cx="4477068" cy="23699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77068" cy="2369960"/>
            </a:xfrm>
            <a:custGeom>
              <a:avLst/>
              <a:gdLst/>
              <a:ahLst/>
              <a:cxnLst/>
              <a:rect r="r" b="b" t="t" l="l"/>
              <a:pathLst>
                <a:path h="2369960" w="4477068">
                  <a:moveTo>
                    <a:pt x="13663" y="0"/>
                  </a:moveTo>
                  <a:lnTo>
                    <a:pt x="4463405" y="0"/>
                  </a:lnTo>
                  <a:cubicBezTo>
                    <a:pt x="4470951" y="0"/>
                    <a:pt x="4477068" y="6117"/>
                    <a:pt x="4477068" y="13663"/>
                  </a:cubicBezTo>
                  <a:lnTo>
                    <a:pt x="4477068" y="2356297"/>
                  </a:lnTo>
                  <a:cubicBezTo>
                    <a:pt x="4477068" y="2359920"/>
                    <a:pt x="4475628" y="2363396"/>
                    <a:pt x="4473066" y="2365958"/>
                  </a:cubicBezTo>
                  <a:cubicBezTo>
                    <a:pt x="4470503" y="2368521"/>
                    <a:pt x="4467029" y="2369960"/>
                    <a:pt x="4463405" y="2369960"/>
                  </a:cubicBezTo>
                  <a:lnTo>
                    <a:pt x="13663" y="2369960"/>
                  </a:lnTo>
                  <a:cubicBezTo>
                    <a:pt x="6117" y="2369960"/>
                    <a:pt x="0" y="2363843"/>
                    <a:pt x="0" y="2356297"/>
                  </a:cubicBezTo>
                  <a:lnTo>
                    <a:pt x="0" y="13663"/>
                  </a:lnTo>
                  <a:cubicBezTo>
                    <a:pt x="0" y="10039"/>
                    <a:pt x="1440" y="6564"/>
                    <a:pt x="4002" y="4002"/>
                  </a:cubicBezTo>
                  <a:cubicBezTo>
                    <a:pt x="6564" y="1440"/>
                    <a:pt x="10039" y="0"/>
                    <a:pt x="136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77068" cy="2408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40271" y="1963652"/>
            <a:ext cx="16203162" cy="511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3420" spc="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Menjalankan program:</a:t>
            </a:r>
          </a:p>
          <a:p>
            <a:pPr algn="l">
              <a:lnSpc>
                <a:spcPts val="5849"/>
              </a:lnSpc>
            </a:pPr>
            <a:r>
              <a:rPr lang="en-US" sz="3420" spc="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if __name__ == "__main__":</a:t>
            </a:r>
          </a:p>
          <a:p>
            <a:pPr algn="l">
              <a:lnSpc>
                <a:spcPts val="5849"/>
              </a:lnSpc>
            </a:pPr>
            <a:r>
              <a:rPr lang="en-US" sz="3420" spc="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main()</a:t>
            </a:r>
          </a:p>
          <a:p>
            <a:pPr algn="l">
              <a:lnSpc>
                <a:spcPts val="5849"/>
              </a:lnSpc>
            </a:pPr>
            <a:r>
              <a:rPr lang="en-US" sz="3420" spc="37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Penjelasan:</a:t>
            </a:r>
          </a:p>
          <a:p>
            <a:pPr algn="l" marL="738504" indent="-369252" lvl="1">
              <a:lnSpc>
                <a:spcPts val="5849"/>
              </a:lnSpc>
              <a:buFont typeface="Arial"/>
              <a:buChar char="•"/>
            </a:pPr>
            <a:r>
              <a:rPr lang="en-US" b="true" sz="3420" spc="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</a:t>
            </a:r>
            <a:r>
              <a:rPr lang="en-US" b="true" sz="3420" spc="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ris ini adalah standar Python untuk memastikan fungsi main() hanya dipanggil saat f</a:t>
            </a:r>
            <a:r>
              <a:rPr lang="en-US" b="true" sz="3420" spc="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ile ini dijalankan langsung, bukan ketika diimpor dari file lain.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722535" y="868468"/>
            <a:ext cx="3432130" cy="2720743"/>
          </a:xfrm>
          <a:custGeom>
            <a:avLst/>
            <a:gdLst/>
            <a:ahLst/>
            <a:cxnLst/>
            <a:rect r="r" b="b" t="t" l="l"/>
            <a:pathLst>
              <a:path h="2720743" w="3432130">
                <a:moveTo>
                  <a:pt x="0" y="0"/>
                </a:moveTo>
                <a:lnTo>
                  <a:pt x="3432130" y="0"/>
                </a:lnTo>
                <a:lnTo>
                  <a:pt x="3432130" y="2720743"/>
                </a:lnTo>
                <a:lnTo>
                  <a:pt x="0" y="27207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75124" y="7729119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DAGrFH2ciIM</dc:identifier>
  <dcterms:modified xsi:type="dcterms:W3CDTF">2011-08-01T06:04:30Z</dcterms:modified>
  <cp:revision>1</cp:revision>
  <dc:title>Project pemrograman (mas Oksya)</dc:title>
</cp:coreProperties>
</file>