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21" r:id="rId1"/>
    <p:sldMasterId id="2147483928" r:id="rId2"/>
    <p:sldMasterId id="2147483935" r:id="rId3"/>
    <p:sldMasterId id="2147483942" r:id="rId4"/>
  </p:sldMasterIdLst>
  <p:notesMasterIdLst>
    <p:notesMasterId r:id="rId20"/>
  </p:notesMasterIdLst>
  <p:handoutMasterIdLst>
    <p:handoutMasterId r:id="rId21"/>
  </p:handoutMasterIdLst>
  <p:sldIdLst>
    <p:sldId id="437" r:id="rId5"/>
    <p:sldId id="561" r:id="rId6"/>
    <p:sldId id="588" r:id="rId7"/>
    <p:sldId id="591" r:id="rId8"/>
    <p:sldId id="589" r:id="rId9"/>
    <p:sldId id="583" r:id="rId10"/>
    <p:sldId id="582" r:id="rId11"/>
    <p:sldId id="590" r:id="rId12"/>
    <p:sldId id="584" r:id="rId13"/>
    <p:sldId id="585" r:id="rId14"/>
    <p:sldId id="586" r:id="rId15"/>
    <p:sldId id="587" r:id="rId16"/>
    <p:sldId id="592" r:id="rId17"/>
    <p:sldId id="593" r:id="rId18"/>
    <p:sldId id="580" r:id="rId19"/>
  </p:sldIdLst>
  <p:sldSz cx="12198350" cy="6858000"/>
  <p:notesSz cx="9926638" cy="6797675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00"/>
    <a:srgbClr val="9C2020"/>
    <a:srgbClr val="738AC8"/>
    <a:srgbClr val="FF9900"/>
    <a:srgbClr val="FF3300"/>
    <a:srgbClr val="B7BDBD"/>
    <a:srgbClr val="FF33CC"/>
    <a:srgbClr val="00B05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85" autoAdjust="0"/>
    <p:restoredTop sz="70251" autoAdjust="0"/>
  </p:normalViewPr>
  <p:slideViewPr>
    <p:cSldViewPr snapToGrid="0">
      <p:cViewPr varScale="1">
        <p:scale>
          <a:sx n="115" d="100"/>
          <a:sy n="115" d="100"/>
        </p:scale>
        <p:origin x="-126" y="-324"/>
      </p:cViewPr>
      <p:guideLst>
        <p:guide orient="horz" pos="2160"/>
        <p:guide orient="horz" pos="1026"/>
        <p:guide pos="3842"/>
        <p:guide pos="440"/>
        <p:guide pos="7244"/>
      </p:guideLst>
    </p:cSldViewPr>
  </p:slideViewPr>
  <p:outlineViewPr>
    <p:cViewPr>
      <p:scale>
        <a:sx n="25" d="100"/>
        <a:sy n="25" d="100"/>
      </p:scale>
      <p:origin x="0" y="122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-2814" y="-114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 bwMode="auto">
          <a:xfrm>
            <a:off x="2" y="0"/>
            <a:ext cx="4301696" cy="339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23" tIns="45661" rIns="91323" bIns="45661" numCol="1" anchor="t" anchorCtr="0" compatLnSpc="1">
            <a:prstTxWarp prst="textNoShape">
              <a:avLst/>
            </a:prstTxWarp>
          </a:bodyPr>
          <a:lstStyle>
            <a:lvl1pPr defTabSz="913207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 bwMode="auto">
          <a:xfrm>
            <a:off x="5622654" y="0"/>
            <a:ext cx="4301696" cy="339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23" tIns="45661" rIns="91323" bIns="45661" numCol="1" anchor="t" anchorCtr="0" compatLnSpc="1">
            <a:prstTxWarp prst="textNoShape">
              <a:avLst/>
            </a:prstTxWarp>
          </a:bodyPr>
          <a:lstStyle>
            <a:lvl1pPr algn="r" defTabSz="913207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850F278F-4CA1-4352-8BA2-CE05FE786054}" type="datetime1">
              <a:rPr lang="en-US" altLang="ja-JP"/>
              <a:pPr>
                <a:defRPr/>
              </a:pPr>
              <a:t>9/16/2016</a:t>
            </a:fld>
            <a:endParaRPr lang="en-US" altLang="ja-JP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 bwMode="auto">
          <a:xfrm>
            <a:off x="2" y="6456929"/>
            <a:ext cx="4301696" cy="339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23" tIns="45661" rIns="91323" bIns="45661" numCol="1" anchor="b" anchorCtr="0" compatLnSpc="1">
            <a:prstTxWarp prst="textNoShape">
              <a:avLst/>
            </a:prstTxWarp>
          </a:bodyPr>
          <a:lstStyle>
            <a:lvl1pPr defTabSz="913207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 bwMode="auto">
          <a:xfrm>
            <a:off x="5622654" y="6456929"/>
            <a:ext cx="4301696" cy="339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23" tIns="45661" rIns="91323" bIns="45661" numCol="1" anchor="b" anchorCtr="0" compatLnSpc="1">
            <a:prstTxWarp prst="textNoShape">
              <a:avLst/>
            </a:prstTxWarp>
          </a:bodyPr>
          <a:lstStyle>
            <a:lvl1pPr algn="r" defTabSz="913207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09283D34-F0AF-46D1-95BC-588DE547DCB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625923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301696" cy="339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23" tIns="45661" rIns="91323" bIns="45661" numCol="1" anchor="t" anchorCtr="0" compatLnSpc="1">
            <a:prstTxWarp prst="textNoShape">
              <a:avLst/>
            </a:prstTxWarp>
          </a:bodyPr>
          <a:lstStyle>
            <a:lvl1pPr defTabSz="913207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654" y="0"/>
            <a:ext cx="4301696" cy="339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23" tIns="45661" rIns="91323" bIns="45661" numCol="1" anchor="t" anchorCtr="0" compatLnSpc="1">
            <a:prstTxWarp prst="textNoShape">
              <a:avLst/>
            </a:prstTxWarp>
          </a:bodyPr>
          <a:lstStyle>
            <a:lvl1pPr algn="r" defTabSz="913207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7163" y="509588"/>
            <a:ext cx="4533900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580" y="3228465"/>
            <a:ext cx="7939479" cy="3059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23" tIns="45661" rIns="91323" bIns="456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6929"/>
            <a:ext cx="4301696" cy="339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23" tIns="45661" rIns="91323" bIns="45661" numCol="1" anchor="b" anchorCtr="0" compatLnSpc="1">
            <a:prstTxWarp prst="textNoShape">
              <a:avLst/>
            </a:prstTxWarp>
          </a:bodyPr>
          <a:lstStyle>
            <a:lvl1pPr defTabSz="913207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654" y="6456929"/>
            <a:ext cx="4301696" cy="339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23" tIns="45661" rIns="91323" bIns="45661" numCol="1" anchor="b" anchorCtr="0" compatLnSpc="1">
            <a:prstTxWarp prst="textNoShape">
              <a:avLst/>
            </a:prstTxWarp>
          </a:bodyPr>
          <a:lstStyle>
            <a:lvl1pPr algn="r" defTabSz="913207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893BFAF7-D32B-44E0-81A0-A48052D96982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08614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5502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42353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73650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2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800" b="0" kern="1200" dirty="0" smtClean="0"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           </a:t>
            </a:r>
            <a:r>
              <a:rPr kumimoji="1" lang="en-US" altLang="ja-JP" sz="1800" b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b="0" dirty="0" smtClean="0">
              <a:solidFill>
                <a:schemeClr val="bg1">
                  <a:lumMod val="75000"/>
                </a:schemeClr>
              </a:solidFill>
              <a:effectLst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500" y="1800000"/>
            <a:ext cx="10800000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600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 smtClean="0"/>
              <a:t>Click to edit title of presentation</a:t>
            </a:r>
            <a:endParaRPr lang="ja-JP" altLang="en-US" dirty="0" smtClean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503" y="4306894"/>
            <a:ext cx="9309793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2000"/>
              </a:spcAft>
              <a:buClrTx/>
              <a:buSzTx/>
              <a:buFontTx/>
              <a:buNone/>
              <a:tabLst/>
              <a:defRPr sz="2400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 smtClean="0"/>
              <a:t>Click to edit Date </a:t>
            </a:r>
          </a:p>
          <a:p>
            <a:r>
              <a:rPr lang="en-US" altLang="ja-JP" dirty="0" smtClean="0"/>
              <a:t>Click to edit </a:t>
            </a:r>
            <a:r>
              <a:rPr lang="de-DE" altLang="ja-JP" dirty="0" err="1" smtClean="0"/>
              <a:t>Author</a:t>
            </a:r>
            <a:endParaRPr lang="ja-JP" altLang="en-US" dirty="0" smtClean="0"/>
          </a:p>
          <a:p>
            <a:endParaRPr lang="ja-JP" altLang="en-US" dirty="0" smtClean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60000" y="4143375"/>
            <a:ext cx="11520000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16" y="6391450"/>
            <a:ext cx="612648" cy="464820"/>
          </a:xfrm>
          <a:prstGeom prst="rect">
            <a:avLst/>
          </a:prstGeom>
        </p:spPr>
      </p:pic>
      <p:pic>
        <p:nvPicPr>
          <p:cNvPr id="17" name="Picture 2" descr="C:\Users\deschild\Pictures\2007_EuTEC_Logo_3_var2b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1" b="8437"/>
          <a:stretch/>
        </p:blipFill>
        <p:spPr bwMode="auto">
          <a:xfrm>
            <a:off x="10008293" y="4208073"/>
            <a:ext cx="1873622" cy="112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04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585" y="4406900"/>
            <a:ext cx="10368598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585" y="2906716"/>
            <a:ext cx="10368598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47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95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343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9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239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687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13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583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55361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300" y="44627"/>
            <a:ext cx="1104575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300" y="1052517"/>
            <a:ext cx="11045750" cy="5113337"/>
          </a:xfrm>
          <a:prstGeom prst="rect">
            <a:avLst/>
          </a:prstGeom>
        </p:spPr>
        <p:txBody>
          <a:bodyPr/>
          <a:lstStyle>
            <a:lvl1pPr marL="361950" indent="-361950">
              <a:spcBef>
                <a:spcPts val="0"/>
              </a:spcBef>
              <a:buFont typeface="Wingdings" panose="05000000000000000000" pitchFamily="2" charset="2"/>
              <a:buChar char="l"/>
              <a:defRPr sz="2400" baseline="0">
                <a:solidFill>
                  <a:schemeClr val="tx1"/>
                </a:solidFill>
              </a:defRPr>
            </a:lvl1pPr>
            <a:lvl2pPr marL="628650" indent="-266700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809625" indent="-268288">
              <a:spcBef>
                <a:spcPts val="0"/>
              </a:spcBef>
              <a:buFont typeface="メイリオ" panose="020B0604030504040204" pitchFamily="50" charset="-128"/>
              <a:buChar char="‣"/>
              <a:defRPr sz="1800">
                <a:solidFill>
                  <a:schemeClr val="tx1"/>
                </a:solidFill>
              </a:defRPr>
            </a:lvl3pPr>
            <a:lvl4pPr marL="985838" indent="-177800">
              <a:spcBef>
                <a:spcPts val="0"/>
              </a:spcBef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1258888" indent="-184150">
              <a:spcBef>
                <a:spcPts val="0"/>
              </a:spcBef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Click to edit Master text styles</a:t>
            </a:r>
          </a:p>
          <a:p>
            <a:pPr lvl="1"/>
            <a:r>
              <a:rPr kumimoji="1" lang="en-US" altLang="ja-JP" dirty="0" smtClean="0"/>
              <a:t>Second level</a:t>
            </a:r>
          </a:p>
          <a:p>
            <a:pPr lvl="2"/>
            <a:r>
              <a:rPr kumimoji="1" lang="en-US" altLang="ja-JP" dirty="0" smtClean="0"/>
              <a:t>Third level</a:t>
            </a:r>
          </a:p>
          <a:p>
            <a:pPr lvl="3"/>
            <a:r>
              <a:rPr kumimoji="1" lang="en-US" altLang="ja-JP" dirty="0" smtClean="0"/>
              <a:t>Fourth level</a:t>
            </a:r>
          </a:p>
          <a:p>
            <a:pPr lvl="4"/>
            <a:r>
              <a:rPr kumimoji="1" lang="en-US" altLang="ja-JP" dirty="0" smtClean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60000" y="908720"/>
            <a:ext cx="11520000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3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fld id="{27D7B6D7-B93D-4A81-9951-1EF138C68E07}" type="slidenum">
              <a:rPr lang="en-US" altLang="ja-JP" sz="1800" b="1" kern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defRPr/>
              </a:pPr>
              <a:t>‹#›</a:t>
            </a:fld>
            <a:r>
              <a:rPr lang="en-US" altLang="ja-JP" sz="1800" b="1" kern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lang="en-US" altLang="ja-JP" sz="1800" dirty="0" smtClean="0">
                <a:solidFill>
                  <a:prstClr val="white">
                    <a:lumMod val="7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dirty="0" smtClean="0">
              <a:solidFill>
                <a:prstClr val="white">
                  <a:lumMod val="7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960" y="6374161"/>
            <a:ext cx="612648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08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0302" y="2133600"/>
            <a:ext cx="10368598" cy="1250950"/>
          </a:xfrm>
        </p:spPr>
        <p:txBody>
          <a:bodyPr/>
          <a:lstStyle>
            <a:lvl1pPr algn="l">
              <a:defRPr sz="44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7325" y="3743328"/>
            <a:ext cx="10374553" cy="766763"/>
          </a:xfrm>
        </p:spPr>
        <p:txBody>
          <a:bodyPr/>
          <a:lstStyle>
            <a:lvl1pPr marL="0" indent="0" algn="l">
              <a:buFontTx/>
              <a:buNone/>
              <a:defRPr sz="33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3080" name="Rectangle 8"/>
          <p:cNvSpPr>
            <a:spLocks noChangeArrowheads="1"/>
          </p:cNvSpPr>
          <p:nvPr userDrawn="1"/>
        </p:nvSpPr>
        <p:spPr bwMode="gray">
          <a:xfrm flipV="1">
            <a:off x="527325" y="3383283"/>
            <a:ext cx="10566919" cy="28793"/>
          </a:xfrm>
          <a:prstGeom prst="rect">
            <a:avLst/>
          </a:prstGeom>
          <a:gradFill flip="none" rotWithShape="1">
            <a:gsLst>
              <a:gs pos="33000">
                <a:schemeClr val="bg1"/>
              </a:gs>
              <a:gs pos="0">
                <a:schemeClr val="bg1"/>
              </a:gs>
              <a:gs pos="100000">
                <a:srgbClr val="140377"/>
              </a:gs>
            </a:gsLst>
            <a:lin ang="0" scaled="1"/>
            <a:tileRect/>
          </a:gradFill>
          <a:ln>
            <a:noFill/>
          </a:ln>
          <a:effectLst/>
          <a:extLst/>
        </p:spPr>
        <p:txBody>
          <a:bodyPr wrap="none" lIns="108870" tIns="54436" rIns="108870" bIns="54436" anchor="ctr"/>
          <a:lstStyle/>
          <a:p>
            <a:endParaRPr lang="ja-JP" altLang="en-US" sz="1800">
              <a:solidFill>
                <a:prstClr val="black"/>
              </a:solidFill>
            </a:endParaRPr>
          </a:p>
        </p:txBody>
      </p:sp>
      <p:grpSp>
        <p:nvGrpSpPr>
          <p:cNvPr id="15" name="Group 11"/>
          <p:cNvGrpSpPr>
            <a:grpSpLocks/>
          </p:cNvGrpSpPr>
          <p:nvPr userDrawn="1"/>
        </p:nvGrpSpPr>
        <p:grpSpPr bwMode="auto">
          <a:xfrm>
            <a:off x="10444186" y="6380677"/>
            <a:ext cx="1474786" cy="325363"/>
            <a:chOff x="4763" y="4042"/>
            <a:chExt cx="929" cy="205"/>
          </a:xfrm>
        </p:grpSpPr>
        <p:sp>
          <p:nvSpPr>
            <p:cNvPr id="16" name="AutoShape 12"/>
            <p:cNvSpPr>
              <a:spLocks noChangeArrowheads="1"/>
            </p:cNvSpPr>
            <p:nvPr userDrawn="1"/>
          </p:nvSpPr>
          <p:spPr bwMode="auto">
            <a:xfrm>
              <a:off x="4763" y="4042"/>
              <a:ext cx="929" cy="205"/>
            </a:xfrm>
            <a:prstGeom prst="roundRect">
              <a:avLst>
                <a:gd name="adj" fmla="val 21324"/>
              </a:avLst>
            </a:prstGeom>
            <a:gradFill rotWithShape="1">
              <a:gsLst>
                <a:gs pos="0">
                  <a:srgbClr val="C90613">
                    <a:gamma/>
                    <a:tint val="78431"/>
                    <a:invGamma/>
                  </a:srgbClr>
                </a:gs>
                <a:gs pos="100000">
                  <a:srgbClr val="C9061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rgbClr val="C0C0C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36000" anchor="ctr"/>
            <a:lstStyle/>
            <a:p>
              <a:pPr algn="ctr" defTabSz="91418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ja-JP" sz="1400" ker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5280" y="4100"/>
              <a:ext cx="91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90613">
                      <a:alpha val="60001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defTabSz="91418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ja-JP" sz="1200" kern="0" dirty="0">
                  <a:solidFill>
                    <a:srgbClr val="FFFFFF"/>
                  </a:solidFill>
                  <a:latin typeface="Tahoma" pitchFamily="34" charset="0"/>
                </a:rPr>
                <a:t>CONFIDENTIAL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 userDrawn="1"/>
          </p:nvSpPr>
          <p:spPr bwMode="auto">
            <a:xfrm>
              <a:off x="4825" y="4094"/>
              <a:ext cx="91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90613">
                      <a:alpha val="60001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defTabSz="91418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ja-JP" altLang="en-US" sz="1800" kern="0" dirty="0">
                  <a:solidFill>
                    <a:srgbClr val="FFFFFF"/>
                  </a:solidFill>
                  <a:latin typeface="Tahoma" pitchFamily="34" charset="0"/>
                </a:rPr>
                <a:t>秘</a:t>
              </a:r>
            </a:p>
          </p:txBody>
        </p:sp>
        <p:sp>
          <p:nvSpPr>
            <p:cNvPr id="19" name="Line 15"/>
            <p:cNvSpPr>
              <a:spLocks noChangeShapeType="1"/>
            </p:cNvSpPr>
            <p:nvPr userDrawn="1"/>
          </p:nvSpPr>
          <p:spPr bwMode="auto">
            <a:xfrm>
              <a:off x="4965" y="4065"/>
              <a:ext cx="0" cy="159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18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89" y="11033"/>
            <a:ext cx="855626" cy="202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6" descr="16_9_logo位置0902w"/>
          <p:cNvPicPr>
            <a:picLocks noChangeAspect="1" noChangeArrowheads="1"/>
          </p:cNvPicPr>
          <p:nvPr userDrawn="1"/>
        </p:nvPicPr>
        <p:blipFill>
          <a:blip r:embed="rId3" cstate="screen">
            <a:lum brigh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71444" y="65572"/>
            <a:ext cx="669757" cy="22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497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32028" y="158899"/>
            <a:ext cx="111468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70" tIns="54436" rIns="108870" bIns="5443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マスター タイトルの書式設定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482552" y="935666"/>
            <a:ext cx="11105883" cy="5190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70" tIns="54436" rIns="108870" bIns="54436" numCol="1" anchor="t" anchorCtr="0" compatLnSpc="1">
            <a:prstTxWarp prst="textNoShape">
              <a:avLst/>
            </a:prstTxWarp>
          </a:bodyPr>
          <a:lstStyle>
            <a:lvl3pPr marL="988774" indent="-271398">
              <a:buFont typeface="メイリオ" pitchFamily="50" charset="-128"/>
              <a:buChar char="‣"/>
              <a:defRPr/>
            </a:lvl3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124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457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基本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6300" y="44627"/>
            <a:ext cx="1104575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sz="3200" b="1" baseline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300" y="1052518"/>
            <a:ext cx="11045750" cy="5113337"/>
          </a:xfrm>
          <a:prstGeom prst="rect">
            <a:avLst/>
          </a:prstGeom>
        </p:spPr>
        <p:txBody>
          <a:bodyPr/>
          <a:lstStyle>
            <a:lvl1pPr marL="241326" indent="-241326">
              <a:spcBef>
                <a:spcPts val="0"/>
              </a:spcBef>
              <a:buFont typeface="Wingdings" pitchFamily="2" charset="2"/>
              <a:buChar char="n"/>
              <a:defRPr sz="27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96965" indent="-241326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952604" indent="-232858">
              <a:spcBef>
                <a:spcPts val="0"/>
              </a:spcBef>
              <a:buFont typeface="メイリオ" pitchFamily="50" charset="-128"/>
              <a:buChar char="⁃"/>
              <a:defRPr sz="21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320944" indent="-245560">
              <a:spcBef>
                <a:spcPts val="0"/>
              </a:spcBef>
              <a:buFont typeface="Arial" pitchFamily="34" charset="0"/>
              <a:buChar char="•"/>
              <a:defRPr sz="19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676584" indent="-245560">
              <a:spcBef>
                <a:spcPts val="0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480250" y="908720"/>
            <a:ext cx="11237850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00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585" y="4406900"/>
            <a:ext cx="10368598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585" y="2906714"/>
            <a:ext cx="10368598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47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95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343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9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239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687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13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583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32069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300" y="44625"/>
            <a:ext cx="1104575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300" y="1052515"/>
            <a:ext cx="11045750" cy="5113337"/>
          </a:xfrm>
          <a:prstGeom prst="rect">
            <a:avLst/>
          </a:prstGeom>
        </p:spPr>
        <p:txBody>
          <a:bodyPr/>
          <a:lstStyle>
            <a:lvl1pPr marL="361950" indent="-361950">
              <a:spcBef>
                <a:spcPts val="0"/>
              </a:spcBef>
              <a:buFont typeface="Wingdings" panose="05000000000000000000" pitchFamily="2" charset="2"/>
              <a:buChar char="l"/>
              <a:defRPr sz="2400" baseline="0">
                <a:solidFill>
                  <a:schemeClr val="tx1"/>
                </a:solidFill>
              </a:defRPr>
            </a:lvl1pPr>
            <a:lvl2pPr marL="628650" indent="-266700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809625" indent="-268288">
              <a:spcBef>
                <a:spcPts val="0"/>
              </a:spcBef>
              <a:buFont typeface="メイリオ" panose="020B0604030504040204" pitchFamily="50" charset="-128"/>
              <a:buChar char="‣"/>
              <a:defRPr sz="1800">
                <a:solidFill>
                  <a:schemeClr val="tx1"/>
                </a:solidFill>
              </a:defRPr>
            </a:lvl3pPr>
            <a:lvl4pPr marL="985838" indent="-177800">
              <a:spcBef>
                <a:spcPts val="0"/>
              </a:spcBef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1258888" indent="-184150">
              <a:spcBef>
                <a:spcPts val="0"/>
              </a:spcBef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Click to edit Master text styles</a:t>
            </a:r>
          </a:p>
          <a:p>
            <a:pPr lvl="1"/>
            <a:r>
              <a:rPr kumimoji="1" lang="en-US" altLang="ja-JP" dirty="0" smtClean="0"/>
              <a:t>Second level</a:t>
            </a:r>
          </a:p>
          <a:p>
            <a:pPr lvl="2"/>
            <a:r>
              <a:rPr kumimoji="1" lang="en-US" altLang="ja-JP" dirty="0" smtClean="0"/>
              <a:t>Third level</a:t>
            </a:r>
          </a:p>
          <a:p>
            <a:pPr lvl="3"/>
            <a:r>
              <a:rPr kumimoji="1" lang="en-US" altLang="ja-JP" dirty="0" smtClean="0"/>
              <a:t>Fourth level</a:t>
            </a:r>
          </a:p>
          <a:p>
            <a:pPr lvl="4"/>
            <a:r>
              <a:rPr kumimoji="1" lang="en-US" altLang="ja-JP" dirty="0" smtClean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60000" y="908720"/>
            <a:ext cx="11520000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1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fld id="{27D7B6D7-B93D-4A81-9951-1EF138C68E07}" type="slidenum">
              <a:rPr lang="en-US" altLang="ja-JP" sz="1800" b="1" kern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defRPr/>
              </a:pPr>
              <a:t>‹#›</a:t>
            </a:fld>
            <a:r>
              <a:rPr lang="en-US" altLang="ja-JP" sz="1800" b="1" kern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lang="en-US" altLang="ja-JP" sz="1800" dirty="0" smtClean="0">
                <a:solidFill>
                  <a:prstClr val="white">
                    <a:lumMod val="7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dirty="0" smtClean="0">
              <a:solidFill>
                <a:prstClr val="white">
                  <a:lumMod val="7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960" y="6374161"/>
            <a:ext cx="612648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59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0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ja-JP" sz="1800" dirty="0" smtClean="0">
                <a:solidFill>
                  <a:prstClr val="black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         </a:t>
            </a:r>
            <a:r>
              <a:rPr lang="en-US" altLang="ja-JP" sz="1800" dirty="0" smtClean="0">
                <a:solidFill>
                  <a:prstClr val="white">
                    <a:lumMod val="7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dirty="0" smtClean="0">
              <a:solidFill>
                <a:prstClr val="white">
                  <a:lumMod val="7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500" y="1800000"/>
            <a:ext cx="10800000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600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 smtClean="0"/>
              <a:t>Click to edit title of presentation</a:t>
            </a:r>
            <a:endParaRPr lang="ja-JP" altLang="en-US" dirty="0" smtClean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500" y="4306894"/>
            <a:ext cx="9309793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2000"/>
              </a:spcAft>
              <a:buClrTx/>
              <a:buSzTx/>
              <a:buFontTx/>
              <a:buNone/>
              <a:tabLst/>
              <a:defRPr sz="2400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 smtClean="0"/>
              <a:t>Click to edit Date </a:t>
            </a:r>
          </a:p>
          <a:p>
            <a:r>
              <a:rPr lang="en-US" altLang="ja-JP" dirty="0" smtClean="0"/>
              <a:t>Click to edit </a:t>
            </a:r>
            <a:r>
              <a:rPr lang="de-DE" altLang="ja-JP" dirty="0" err="1" smtClean="0"/>
              <a:t>Author</a:t>
            </a:r>
            <a:endParaRPr lang="ja-JP" altLang="en-US" dirty="0" smtClean="0"/>
          </a:p>
          <a:p>
            <a:endParaRPr lang="ja-JP" altLang="en-US" dirty="0" smtClean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60000" y="4143375"/>
            <a:ext cx="11520000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16" y="6391450"/>
            <a:ext cx="612648" cy="464820"/>
          </a:xfrm>
          <a:prstGeom prst="rect">
            <a:avLst/>
          </a:prstGeom>
        </p:spPr>
      </p:pic>
      <p:pic>
        <p:nvPicPr>
          <p:cNvPr id="17" name="Picture 2" descr="C:\Users\deschild\Pictures\2007_EuTEC_Logo_3_var2b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1" b="8437"/>
          <a:stretch/>
        </p:blipFill>
        <p:spPr bwMode="auto">
          <a:xfrm>
            <a:off x="10008293" y="4208073"/>
            <a:ext cx="1873622" cy="112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2346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0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defTabSz="913601">
              <a:defRPr/>
            </a:pPr>
            <a:fld id="{27D7B6D7-B93D-4A81-9951-1EF138C68E07}" type="slidenum">
              <a:rPr lang="en-US" altLang="ja-JP" sz="1700" b="1" kern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defTabSz="913601">
                <a:defRPr/>
              </a:pPr>
              <a:t>‹#›</a:t>
            </a:fld>
            <a:r>
              <a:rPr lang="en-US" altLang="ja-JP" sz="1700" b="1" kern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lang="en-US" altLang="ja-JP" sz="1700" dirty="0" smtClean="0">
                <a:solidFill>
                  <a:prstClr val="white">
                    <a:lumMod val="7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dirty="0" smtClean="0">
              <a:solidFill>
                <a:prstClr val="white">
                  <a:lumMod val="7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96" y="6374163"/>
            <a:ext cx="612648" cy="46482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2"/>
            <a:ext cx="10734549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Chapter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10734549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Sub-chapter</a:t>
            </a:r>
          </a:p>
        </p:txBody>
      </p:sp>
    </p:spTree>
    <p:extLst>
      <p:ext uri="{BB962C8B-B14F-4D97-AF65-F5344CB8AC3E}">
        <p14:creationId xmlns:p14="http://schemas.microsoft.com/office/powerpoint/2010/main" val="269366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2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indent="0" algn="l" defTabSz="9136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lang="en-US" altLang="ja-JP" sz="1800" b="1" kern="0" baseline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indent="0" algn="l" defTabSz="9136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ja-JP" sz="1800" b="1" kern="0" baseline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800" b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800" b="0" dirty="0" smtClean="0">
              <a:solidFill>
                <a:schemeClr val="bg1">
                  <a:lumMod val="75000"/>
                </a:schemeClr>
              </a:solidFill>
              <a:effectLst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2314" y="4406902"/>
            <a:ext cx="10734549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Chapter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4" y="2906715"/>
            <a:ext cx="10734549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Sub-chapter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0" y="6374161"/>
            <a:ext cx="612648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4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300" y="44624"/>
            <a:ext cx="1104575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300" y="1052514"/>
            <a:ext cx="11045750" cy="5113337"/>
          </a:xfrm>
          <a:prstGeom prst="rect">
            <a:avLst/>
          </a:prstGeom>
        </p:spPr>
        <p:txBody>
          <a:bodyPr/>
          <a:lstStyle>
            <a:lvl1pPr marL="177800" indent="-177800">
              <a:spcBef>
                <a:spcPts val="0"/>
              </a:spcBef>
              <a:buFont typeface="Wingdings" panose="05000000000000000000" pitchFamily="2" charset="2"/>
              <a:buChar char="l"/>
              <a:defRPr sz="2400" baseline="0">
                <a:solidFill>
                  <a:schemeClr val="tx1"/>
                </a:solidFill>
              </a:defRPr>
            </a:lvl1pPr>
            <a:lvl2pPr marL="450850" indent="-184150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712788" indent="-171450">
              <a:spcBef>
                <a:spcPts val="0"/>
              </a:spcBef>
              <a:buFont typeface="メイリオ" panose="020B0604030504040204" pitchFamily="50" charset="-128"/>
              <a:buChar char="‣"/>
              <a:defRPr sz="1800">
                <a:solidFill>
                  <a:schemeClr val="tx1"/>
                </a:solidFill>
              </a:defRPr>
            </a:lvl3pPr>
            <a:lvl4pPr marL="985838" indent="-177800">
              <a:spcBef>
                <a:spcPts val="0"/>
              </a:spcBef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1258888" indent="-184150">
              <a:spcBef>
                <a:spcPts val="0"/>
              </a:spcBef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 Click to edit Master text styles</a:t>
            </a:r>
          </a:p>
          <a:p>
            <a:pPr lvl="1"/>
            <a:r>
              <a:rPr kumimoji="1" lang="en-US" altLang="ja-JP" dirty="0" smtClean="0"/>
              <a:t>Second level</a:t>
            </a:r>
          </a:p>
          <a:p>
            <a:pPr lvl="2"/>
            <a:r>
              <a:rPr kumimoji="1" lang="en-US" altLang="ja-JP" dirty="0" smtClean="0"/>
              <a:t>Third level</a:t>
            </a:r>
          </a:p>
          <a:p>
            <a:pPr lvl="3"/>
            <a:r>
              <a:rPr kumimoji="1" lang="en-US" altLang="ja-JP" dirty="0" smtClean="0"/>
              <a:t>Fourth level</a:t>
            </a:r>
          </a:p>
          <a:p>
            <a:pPr lvl="4"/>
            <a:r>
              <a:rPr kumimoji="1" lang="en-US" altLang="ja-JP" dirty="0" smtClean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60000" y="908720"/>
            <a:ext cx="11520000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0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fld id="{27D7B6D7-B93D-4A81-9951-1EF138C68E07}" type="slidenum">
              <a:rPr lang="en-US" altLang="ja-JP" sz="1800" b="1" kern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defRPr/>
              </a:pPr>
              <a:t>‹#›</a:t>
            </a:fld>
            <a:r>
              <a:rPr lang="en-US" altLang="ja-JP" sz="1800" b="1" kern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lang="en-US" altLang="ja-JP" sz="1800" dirty="0" smtClean="0">
                <a:solidFill>
                  <a:prstClr val="white">
                    <a:lumMod val="7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dirty="0" smtClean="0">
              <a:solidFill>
                <a:prstClr val="white">
                  <a:lumMod val="7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0" y="6374161"/>
            <a:ext cx="612648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1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300" y="44624"/>
            <a:ext cx="1104575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60000" y="908720"/>
            <a:ext cx="11520000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0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fld id="{27D7B6D7-B93D-4A81-9951-1EF138C68E07}" type="slidenum">
              <a:rPr lang="en-US" altLang="ja-JP" sz="1800" b="1" kern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defRPr/>
              </a:pPr>
              <a:t>‹#›</a:t>
            </a:fld>
            <a:r>
              <a:rPr lang="en-US" altLang="ja-JP" sz="1800" b="1" kern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lang="en-US" altLang="ja-JP" sz="1800" dirty="0" smtClean="0">
                <a:solidFill>
                  <a:prstClr val="white">
                    <a:lumMod val="7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dirty="0" smtClean="0">
              <a:solidFill>
                <a:prstClr val="white">
                  <a:lumMod val="7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0" y="6374161"/>
            <a:ext cx="612648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64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st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0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fld id="{27D7B6D7-B93D-4A81-9951-1EF138C68E07}" type="slidenum">
              <a:rPr lang="en-US" altLang="ja-JP" sz="1800" b="1" kern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defRPr/>
              </a:pPr>
              <a:t>‹#›</a:t>
            </a:fld>
            <a:r>
              <a:rPr lang="en-US" altLang="ja-JP" sz="1800" b="1" kern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lang="en-US" altLang="ja-JP" sz="1800" dirty="0" smtClean="0">
                <a:solidFill>
                  <a:prstClr val="white">
                    <a:lumMod val="7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dirty="0" smtClean="0">
              <a:solidFill>
                <a:prstClr val="white">
                  <a:lumMod val="7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0" y="6374161"/>
            <a:ext cx="612648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90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300" y="44626"/>
            <a:ext cx="1104575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300" y="1052516"/>
            <a:ext cx="11045750" cy="5113337"/>
          </a:xfrm>
          <a:prstGeom prst="rect">
            <a:avLst/>
          </a:prstGeom>
        </p:spPr>
        <p:txBody>
          <a:bodyPr/>
          <a:lstStyle>
            <a:lvl1pPr marL="361950" indent="-361950">
              <a:spcBef>
                <a:spcPts val="0"/>
              </a:spcBef>
              <a:buFont typeface="Wingdings" panose="05000000000000000000" pitchFamily="2" charset="2"/>
              <a:buChar char="l"/>
              <a:defRPr sz="2400" baseline="0">
                <a:solidFill>
                  <a:schemeClr val="tx1"/>
                </a:solidFill>
              </a:defRPr>
            </a:lvl1pPr>
            <a:lvl2pPr marL="628650" indent="-266700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809625" indent="-268288">
              <a:spcBef>
                <a:spcPts val="0"/>
              </a:spcBef>
              <a:buFont typeface="メイリオ" panose="020B0604030504040204" pitchFamily="50" charset="-128"/>
              <a:buChar char="‣"/>
              <a:defRPr sz="1800">
                <a:solidFill>
                  <a:schemeClr val="tx1"/>
                </a:solidFill>
              </a:defRPr>
            </a:lvl3pPr>
            <a:lvl4pPr marL="985838" indent="-177800">
              <a:spcBef>
                <a:spcPts val="0"/>
              </a:spcBef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1258888" indent="-184150">
              <a:spcBef>
                <a:spcPts val="0"/>
              </a:spcBef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Click to edit Master text styles</a:t>
            </a:r>
          </a:p>
          <a:p>
            <a:pPr lvl="1"/>
            <a:r>
              <a:rPr kumimoji="1" lang="en-US" altLang="ja-JP" dirty="0" smtClean="0"/>
              <a:t>Second level</a:t>
            </a:r>
          </a:p>
          <a:p>
            <a:pPr lvl="2"/>
            <a:r>
              <a:rPr kumimoji="1" lang="en-US" altLang="ja-JP" dirty="0" smtClean="0"/>
              <a:t>Third level</a:t>
            </a:r>
          </a:p>
          <a:p>
            <a:pPr lvl="3"/>
            <a:r>
              <a:rPr kumimoji="1" lang="en-US" altLang="ja-JP" dirty="0" smtClean="0"/>
              <a:t>Fourth level</a:t>
            </a:r>
          </a:p>
          <a:p>
            <a:pPr lvl="4"/>
            <a:r>
              <a:rPr kumimoji="1" lang="en-US" altLang="ja-JP" dirty="0" smtClean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60000" y="908720"/>
            <a:ext cx="11520000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2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lang="en-US" altLang="ja-JP" sz="1800" b="1" kern="0" baseline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ja-JP" sz="1800" b="1" kern="0" baseline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800" b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b="0" dirty="0" smtClean="0">
              <a:solidFill>
                <a:schemeClr val="bg1">
                  <a:lumMod val="75000"/>
                </a:schemeClr>
              </a:solidFill>
              <a:effectLst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0" y="6374161"/>
            <a:ext cx="612648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34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300" y="44626"/>
            <a:ext cx="1104575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60000" y="908720"/>
            <a:ext cx="11520000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2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lang="en-US" altLang="ja-JP" sz="1800" b="1" kern="0" baseline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ja-JP" sz="1800" b="1" kern="0" baseline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800" b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b="0" dirty="0" smtClean="0">
              <a:solidFill>
                <a:schemeClr val="bg1">
                  <a:lumMod val="75000"/>
                </a:schemeClr>
              </a:solidFill>
              <a:effectLst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0" y="6374161"/>
            <a:ext cx="612648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8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st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2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lang="en-US" altLang="ja-JP" sz="1800" b="1" kern="0" baseline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ja-JP" sz="1800" b="1" kern="0" baseline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800" b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b="0" dirty="0" smtClean="0">
              <a:solidFill>
                <a:schemeClr val="bg1">
                  <a:lumMod val="75000"/>
                </a:schemeClr>
              </a:solidFill>
              <a:effectLst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0" y="6374161"/>
            <a:ext cx="612648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37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0302" y="2133600"/>
            <a:ext cx="10368598" cy="1250950"/>
          </a:xfrm>
        </p:spPr>
        <p:txBody>
          <a:bodyPr/>
          <a:lstStyle>
            <a:lvl1pPr algn="l">
              <a:defRPr sz="44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7325" y="3743330"/>
            <a:ext cx="10374553" cy="766763"/>
          </a:xfrm>
        </p:spPr>
        <p:txBody>
          <a:bodyPr/>
          <a:lstStyle>
            <a:lvl1pPr marL="0" indent="0" algn="l">
              <a:buFontTx/>
              <a:buNone/>
              <a:defRPr sz="33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3080" name="Rectangle 8"/>
          <p:cNvSpPr>
            <a:spLocks noChangeArrowheads="1"/>
          </p:cNvSpPr>
          <p:nvPr userDrawn="1"/>
        </p:nvSpPr>
        <p:spPr bwMode="gray">
          <a:xfrm flipV="1">
            <a:off x="527325" y="3383285"/>
            <a:ext cx="10566919" cy="28793"/>
          </a:xfrm>
          <a:prstGeom prst="rect">
            <a:avLst/>
          </a:prstGeom>
          <a:gradFill flip="none" rotWithShape="1">
            <a:gsLst>
              <a:gs pos="33000">
                <a:schemeClr val="bg1"/>
              </a:gs>
              <a:gs pos="0">
                <a:schemeClr val="bg1"/>
              </a:gs>
              <a:gs pos="100000">
                <a:srgbClr val="140377"/>
              </a:gs>
            </a:gsLst>
            <a:lin ang="0" scaled="1"/>
            <a:tileRect/>
          </a:gradFill>
          <a:ln>
            <a:noFill/>
          </a:ln>
          <a:effectLst/>
          <a:extLst/>
        </p:spPr>
        <p:txBody>
          <a:bodyPr wrap="none" lIns="108870" tIns="54436" rIns="108870" bIns="54436" anchor="ctr"/>
          <a:lstStyle/>
          <a:p>
            <a:endParaRPr lang="ja-JP" altLang="en-US" sz="1800">
              <a:solidFill>
                <a:prstClr val="black"/>
              </a:solidFill>
            </a:endParaRPr>
          </a:p>
        </p:txBody>
      </p:sp>
      <p:grpSp>
        <p:nvGrpSpPr>
          <p:cNvPr id="15" name="Group 11"/>
          <p:cNvGrpSpPr>
            <a:grpSpLocks/>
          </p:cNvGrpSpPr>
          <p:nvPr userDrawn="1"/>
        </p:nvGrpSpPr>
        <p:grpSpPr bwMode="auto">
          <a:xfrm>
            <a:off x="10444186" y="6380677"/>
            <a:ext cx="1474786" cy="325363"/>
            <a:chOff x="4763" y="4042"/>
            <a:chExt cx="929" cy="205"/>
          </a:xfrm>
        </p:grpSpPr>
        <p:sp>
          <p:nvSpPr>
            <p:cNvPr id="16" name="AutoShape 12"/>
            <p:cNvSpPr>
              <a:spLocks noChangeArrowheads="1"/>
            </p:cNvSpPr>
            <p:nvPr userDrawn="1"/>
          </p:nvSpPr>
          <p:spPr bwMode="auto">
            <a:xfrm>
              <a:off x="4763" y="4042"/>
              <a:ext cx="929" cy="205"/>
            </a:xfrm>
            <a:prstGeom prst="roundRect">
              <a:avLst>
                <a:gd name="adj" fmla="val 21324"/>
              </a:avLst>
            </a:prstGeom>
            <a:gradFill rotWithShape="1">
              <a:gsLst>
                <a:gs pos="0">
                  <a:srgbClr val="C90613">
                    <a:gamma/>
                    <a:tint val="78431"/>
                    <a:invGamma/>
                  </a:srgbClr>
                </a:gs>
                <a:gs pos="100000">
                  <a:srgbClr val="C9061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rgbClr val="C0C0C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36000" anchor="ctr"/>
            <a:lstStyle/>
            <a:p>
              <a:pPr algn="ctr" defTabSz="91418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ja-JP" sz="1400" ker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5280" y="4100"/>
              <a:ext cx="91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90613">
                      <a:alpha val="60001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defTabSz="91418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ja-JP" sz="1200" kern="0" dirty="0">
                  <a:solidFill>
                    <a:srgbClr val="FFFFFF"/>
                  </a:solidFill>
                  <a:latin typeface="Tahoma" pitchFamily="34" charset="0"/>
                </a:rPr>
                <a:t>CONFIDENTIAL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 userDrawn="1"/>
          </p:nvSpPr>
          <p:spPr bwMode="auto">
            <a:xfrm>
              <a:off x="4825" y="4094"/>
              <a:ext cx="91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90613">
                      <a:alpha val="60001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defTabSz="91418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ja-JP" altLang="en-US" sz="1800" kern="0" dirty="0">
                  <a:solidFill>
                    <a:srgbClr val="FFFFFF"/>
                  </a:solidFill>
                  <a:latin typeface="Tahoma" pitchFamily="34" charset="0"/>
                </a:rPr>
                <a:t>秘</a:t>
              </a:r>
            </a:p>
          </p:txBody>
        </p:sp>
        <p:sp>
          <p:nvSpPr>
            <p:cNvPr id="19" name="Line 15"/>
            <p:cNvSpPr>
              <a:spLocks noChangeShapeType="1"/>
            </p:cNvSpPr>
            <p:nvPr userDrawn="1"/>
          </p:nvSpPr>
          <p:spPr bwMode="auto">
            <a:xfrm>
              <a:off x="4965" y="4065"/>
              <a:ext cx="0" cy="159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18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89" y="11035"/>
            <a:ext cx="855626" cy="202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6" descr="16_9_logo位置0902w"/>
          <p:cNvPicPr>
            <a:picLocks noChangeAspect="1" noChangeArrowheads="1"/>
          </p:cNvPicPr>
          <p:nvPr userDrawn="1"/>
        </p:nvPicPr>
        <p:blipFill>
          <a:blip r:embed="rId3" cstate="screen">
            <a:lum brigh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71448" y="65572"/>
            <a:ext cx="669757" cy="22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001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32028" y="158901"/>
            <a:ext cx="111468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70" tIns="54436" rIns="108870" bIns="5443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マスター タイトルの書式設定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482552" y="935666"/>
            <a:ext cx="11105883" cy="5190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70" tIns="54436" rIns="108870" bIns="54436" numCol="1" anchor="t" anchorCtr="0" compatLnSpc="1">
            <a:prstTxWarp prst="textNoShape">
              <a:avLst/>
            </a:prstTxWarp>
          </a:bodyPr>
          <a:lstStyle>
            <a:lvl3pPr marL="988774" indent="-271398">
              <a:buFont typeface="メイリオ" pitchFamily="50" charset="-128"/>
              <a:buChar char="‣"/>
              <a:defRPr/>
            </a:lvl3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48405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13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基本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6300" y="44629"/>
            <a:ext cx="1104575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sz="3200" b="1" baseline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300" y="1052520"/>
            <a:ext cx="11045750" cy="5113337"/>
          </a:xfrm>
          <a:prstGeom prst="rect">
            <a:avLst/>
          </a:prstGeom>
        </p:spPr>
        <p:txBody>
          <a:bodyPr/>
          <a:lstStyle>
            <a:lvl1pPr marL="241326" indent="-241326">
              <a:spcBef>
                <a:spcPts val="0"/>
              </a:spcBef>
              <a:buFont typeface="Wingdings" pitchFamily="2" charset="2"/>
              <a:buChar char="n"/>
              <a:defRPr sz="27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96965" indent="-241326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952604" indent="-232858">
              <a:spcBef>
                <a:spcPts val="0"/>
              </a:spcBef>
              <a:buFont typeface="メイリオ" pitchFamily="50" charset="-128"/>
              <a:buChar char="⁃"/>
              <a:defRPr sz="21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320944" indent="-245560">
              <a:spcBef>
                <a:spcPts val="0"/>
              </a:spcBef>
              <a:buFont typeface="Arial" pitchFamily="34" charset="0"/>
              <a:buChar char="•"/>
              <a:defRPr sz="19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676584" indent="-245560">
              <a:spcBef>
                <a:spcPts val="0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480250" y="908720"/>
            <a:ext cx="11237850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3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24" y="6309322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6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3" r:id="rId2"/>
    <p:sldLayoutId id="2147483924" r:id="rId3"/>
    <p:sldLayoutId id="2147483925" r:id="rId4"/>
    <p:sldLayoutId id="2147483926" r:id="rId5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kumimoji="1" sz="2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82552" y="935666"/>
            <a:ext cx="11105883" cy="5190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70" tIns="54436" rIns="108870" bIns="544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96002" y="222384"/>
            <a:ext cx="1086892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70" tIns="54436" rIns="108870" bIns="5443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" name="日付プレースホルダー 3"/>
          <p:cNvSpPr txBox="1">
            <a:spLocks/>
          </p:cNvSpPr>
          <p:nvPr/>
        </p:nvSpPr>
        <p:spPr bwMode="gray">
          <a:xfrm>
            <a:off x="3568561" y="5217049"/>
            <a:ext cx="3320444" cy="43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70" tIns="54436" rIns="108870" bIns="54436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/>
            <a:endParaRPr lang="en-US" altLang="ja-JP" b="1" dirty="0">
              <a:solidFill>
                <a:prstClr val="black"/>
              </a:solidFill>
              <a:latin typeface="Calibri" pitchFamily="34" charset="0"/>
              <a:ea typeface="Arial Unicode MS" pitchFamily="50" charset="-128"/>
              <a:cs typeface="Calibri" pitchFamily="34" charset="0"/>
            </a:endParaRPr>
          </a:p>
        </p:txBody>
      </p:sp>
      <p:grpSp>
        <p:nvGrpSpPr>
          <p:cNvPr id="16" name="Group 11"/>
          <p:cNvGrpSpPr>
            <a:grpSpLocks/>
          </p:cNvGrpSpPr>
          <p:nvPr/>
        </p:nvGrpSpPr>
        <p:grpSpPr bwMode="auto">
          <a:xfrm>
            <a:off x="10444186" y="6380677"/>
            <a:ext cx="1474786" cy="325363"/>
            <a:chOff x="4763" y="4042"/>
            <a:chExt cx="929" cy="205"/>
          </a:xfrm>
        </p:grpSpPr>
        <p:sp>
          <p:nvSpPr>
            <p:cNvPr id="17" name="AutoShape 12"/>
            <p:cNvSpPr>
              <a:spLocks noChangeArrowheads="1"/>
            </p:cNvSpPr>
            <p:nvPr userDrawn="1"/>
          </p:nvSpPr>
          <p:spPr bwMode="auto">
            <a:xfrm>
              <a:off x="4763" y="4042"/>
              <a:ext cx="929" cy="205"/>
            </a:xfrm>
            <a:prstGeom prst="roundRect">
              <a:avLst>
                <a:gd name="adj" fmla="val 21324"/>
              </a:avLst>
            </a:prstGeom>
            <a:gradFill rotWithShape="1">
              <a:gsLst>
                <a:gs pos="0">
                  <a:srgbClr val="C90613">
                    <a:gamma/>
                    <a:tint val="78431"/>
                    <a:invGamma/>
                  </a:srgbClr>
                </a:gs>
                <a:gs pos="100000">
                  <a:srgbClr val="C9061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rgbClr val="C0C0C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36000" anchor="ctr"/>
            <a:lstStyle/>
            <a:p>
              <a:pPr algn="ctr" defTabSz="91418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ja-JP" sz="1400" ker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18" name="Rectangle 13"/>
            <p:cNvSpPr>
              <a:spLocks noChangeArrowheads="1"/>
            </p:cNvSpPr>
            <p:nvPr userDrawn="1"/>
          </p:nvSpPr>
          <p:spPr bwMode="auto">
            <a:xfrm>
              <a:off x="5280" y="4100"/>
              <a:ext cx="91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90613">
                      <a:alpha val="60001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defTabSz="91418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ja-JP" sz="1200" kern="0" dirty="0">
                  <a:solidFill>
                    <a:srgbClr val="FFFFFF"/>
                  </a:solidFill>
                  <a:latin typeface="Tahoma" pitchFamily="34" charset="0"/>
                </a:rPr>
                <a:t>CONFIDENTIAL</a:t>
              </a:r>
            </a:p>
          </p:txBody>
        </p:sp>
        <p:sp>
          <p:nvSpPr>
            <p:cNvPr id="19" name="Rectangle 14"/>
            <p:cNvSpPr>
              <a:spLocks noChangeArrowheads="1"/>
            </p:cNvSpPr>
            <p:nvPr userDrawn="1"/>
          </p:nvSpPr>
          <p:spPr bwMode="auto">
            <a:xfrm>
              <a:off x="4825" y="4094"/>
              <a:ext cx="91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90613">
                      <a:alpha val="60001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defTabSz="91418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ja-JP" altLang="en-US" sz="1800" kern="0" dirty="0">
                  <a:solidFill>
                    <a:srgbClr val="FFFFFF"/>
                  </a:solidFill>
                  <a:latin typeface="Tahoma" pitchFamily="34" charset="0"/>
                </a:rPr>
                <a:t>秘</a:t>
              </a:r>
            </a:p>
          </p:txBody>
        </p:sp>
        <p:sp>
          <p:nvSpPr>
            <p:cNvPr id="20" name="Line 15"/>
            <p:cNvSpPr>
              <a:spLocks noChangeShapeType="1"/>
            </p:cNvSpPr>
            <p:nvPr userDrawn="1"/>
          </p:nvSpPr>
          <p:spPr bwMode="auto">
            <a:xfrm>
              <a:off x="4965" y="4065"/>
              <a:ext cx="0" cy="159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18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" name="スライド番号プレースホルダ 7"/>
          <p:cNvSpPr txBox="1">
            <a:spLocks noGrp="1"/>
          </p:cNvSpPr>
          <p:nvPr/>
        </p:nvSpPr>
        <p:spPr bwMode="auto">
          <a:xfrm>
            <a:off x="216006" y="6406516"/>
            <a:ext cx="359999" cy="35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fld id="{27D7B6D7-B93D-4A81-9951-1EF138C68E07}" type="slidenum">
              <a:rPr lang="en-US" altLang="ja-JP" sz="1800" b="1" smtClean="0">
                <a:solidFill>
                  <a:prstClr val="black">
                    <a:lumMod val="65000"/>
                    <a:lumOff val="35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algn="ctr">
                <a:defRPr/>
              </a:pPr>
              <a:t>‹#›</a:t>
            </a:fld>
            <a:endParaRPr lang="en-US" altLang="ja-JP" sz="1800" b="1" dirty="0">
              <a:solidFill>
                <a:prstClr val="black">
                  <a:lumMod val="65000"/>
                  <a:lumOff val="35000"/>
                </a:prst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89" y="11035"/>
            <a:ext cx="855626" cy="202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6" descr="16_9_logo位置0902w"/>
          <p:cNvPicPr>
            <a:picLocks noChangeAspect="1" noChangeArrowheads="1"/>
          </p:cNvPicPr>
          <p:nvPr/>
        </p:nvPicPr>
        <p:blipFill>
          <a:blip r:embed="rId9" cstate="screen">
            <a:lum brigh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71448" y="65572"/>
            <a:ext cx="669757" cy="22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828572" y="6398989"/>
            <a:ext cx="3863975" cy="365040"/>
          </a:xfrm>
          <a:prstGeom prst="rect">
            <a:avLst/>
          </a:prstGeom>
        </p:spPr>
        <p:txBody>
          <a:bodyPr vert="horz" lIns="91418" tIns="45709" rIns="91418" bIns="45709" rtlCol="0" anchor="ctr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en-US" altLang="ja-JP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Arial Unicode MS" pitchFamily="50" charset="-128"/>
              </a:rPr>
              <a:t>Cloud Technology Development Division</a:t>
            </a:r>
          </a:p>
        </p:txBody>
      </p:sp>
    </p:spTree>
    <p:extLst>
      <p:ext uri="{BB962C8B-B14F-4D97-AF65-F5344CB8AC3E}">
        <p14:creationId xmlns:p14="http://schemas.microsoft.com/office/powerpoint/2010/main" val="409592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Arial" charset="0"/>
          <a:ea typeface="ＭＳ Ｐゴシック" charset="-128"/>
        </a:defRPr>
      </a:lvl5pPr>
      <a:lvl6pPr marL="544348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Arial" charset="0"/>
          <a:ea typeface="ＭＳ Ｐゴシック" charset="-128"/>
        </a:defRPr>
      </a:lvl6pPr>
      <a:lvl7pPr marL="1088697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Arial" charset="0"/>
          <a:ea typeface="ＭＳ Ｐゴシック" charset="-128"/>
        </a:defRPr>
      </a:lvl7pPr>
      <a:lvl8pPr marL="1633045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Arial" charset="0"/>
          <a:ea typeface="ＭＳ Ｐゴシック" charset="-128"/>
        </a:defRPr>
      </a:lvl8pPr>
      <a:lvl9pPr marL="2177394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408262" indent="-408262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n"/>
        <a:defRPr kumimoji="1" sz="29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714203" indent="-339643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988774" indent="-27139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341114" indent="-271398" algn="l" rtl="0" eaLnBrk="1" fontAlgn="base" hangingPunct="1">
        <a:spcBef>
          <a:spcPct val="20000"/>
        </a:spcBef>
        <a:spcAft>
          <a:spcPct val="0"/>
        </a:spcAft>
        <a:buChar char="–"/>
        <a:tabLst/>
        <a:defRPr kumimoji="1" sz="15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1696630" indent="-271398" algn="l" rtl="0" eaLnBrk="1" fontAlgn="base" hangingPunct="1">
        <a:spcBef>
          <a:spcPct val="20000"/>
        </a:spcBef>
        <a:spcAft>
          <a:spcPct val="0"/>
        </a:spcAft>
        <a:buChar char="»"/>
        <a:tabLst/>
        <a:defRPr kumimoji="1" sz="15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2993915" indent="-272175" algn="l" rtl="0" eaLnBrk="1" fontAlgn="base" hangingPunct="1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6pPr>
      <a:lvl7pPr marL="3538265" indent="-272175" algn="l" rtl="0" eaLnBrk="1" fontAlgn="base" hangingPunct="1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7pPr>
      <a:lvl8pPr marL="4082612" indent="-272175" algn="l" rtl="0" eaLnBrk="1" fontAlgn="base" hangingPunct="1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8pPr>
      <a:lvl9pPr marL="4626962" indent="-272175" algn="l" rtl="0" eaLnBrk="1" fontAlgn="base" hangingPunct="1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108869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348" algn="l" defTabSz="108869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697" algn="l" defTabSz="108869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045" algn="l" defTabSz="108869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394" algn="l" defTabSz="108869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742" algn="l" defTabSz="108869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6091" algn="l" defTabSz="108869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438" algn="l" defTabSz="108869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788" algn="l" defTabSz="108869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82552" y="935666"/>
            <a:ext cx="11105883" cy="5190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70" tIns="54436" rIns="108870" bIns="544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96002" y="222384"/>
            <a:ext cx="1086892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70" tIns="54436" rIns="108870" bIns="5443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" name="日付プレースホルダー 3"/>
          <p:cNvSpPr txBox="1">
            <a:spLocks/>
          </p:cNvSpPr>
          <p:nvPr/>
        </p:nvSpPr>
        <p:spPr bwMode="gray">
          <a:xfrm>
            <a:off x="3568561" y="5217047"/>
            <a:ext cx="3320444" cy="43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70" tIns="54436" rIns="108870" bIns="54436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/>
            <a:endParaRPr lang="en-US" altLang="ja-JP" b="1" dirty="0">
              <a:solidFill>
                <a:prstClr val="black"/>
              </a:solidFill>
              <a:latin typeface="Calibri" pitchFamily="34" charset="0"/>
              <a:ea typeface="Arial Unicode MS" pitchFamily="50" charset="-128"/>
              <a:cs typeface="Calibri" pitchFamily="34" charset="0"/>
            </a:endParaRPr>
          </a:p>
        </p:txBody>
      </p:sp>
      <p:grpSp>
        <p:nvGrpSpPr>
          <p:cNvPr id="16" name="Group 11"/>
          <p:cNvGrpSpPr>
            <a:grpSpLocks/>
          </p:cNvGrpSpPr>
          <p:nvPr/>
        </p:nvGrpSpPr>
        <p:grpSpPr bwMode="auto">
          <a:xfrm>
            <a:off x="10444186" y="6380677"/>
            <a:ext cx="1474786" cy="325363"/>
            <a:chOff x="4763" y="4042"/>
            <a:chExt cx="929" cy="205"/>
          </a:xfrm>
        </p:grpSpPr>
        <p:sp>
          <p:nvSpPr>
            <p:cNvPr id="17" name="AutoShape 12"/>
            <p:cNvSpPr>
              <a:spLocks noChangeArrowheads="1"/>
            </p:cNvSpPr>
            <p:nvPr userDrawn="1"/>
          </p:nvSpPr>
          <p:spPr bwMode="auto">
            <a:xfrm>
              <a:off x="4763" y="4042"/>
              <a:ext cx="929" cy="205"/>
            </a:xfrm>
            <a:prstGeom prst="roundRect">
              <a:avLst>
                <a:gd name="adj" fmla="val 21324"/>
              </a:avLst>
            </a:prstGeom>
            <a:gradFill rotWithShape="1">
              <a:gsLst>
                <a:gs pos="0">
                  <a:srgbClr val="C90613">
                    <a:gamma/>
                    <a:tint val="78431"/>
                    <a:invGamma/>
                  </a:srgbClr>
                </a:gs>
                <a:gs pos="100000">
                  <a:srgbClr val="C9061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rgbClr val="C0C0C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36000" anchor="ctr"/>
            <a:lstStyle/>
            <a:p>
              <a:pPr algn="ctr" defTabSz="91418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ja-JP" sz="1400" ker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18" name="Rectangle 13"/>
            <p:cNvSpPr>
              <a:spLocks noChangeArrowheads="1"/>
            </p:cNvSpPr>
            <p:nvPr userDrawn="1"/>
          </p:nvSpPr>
          <p:spPr bwMode="auto">
            <a:xfrm>
              <a:off x="5280" y="4100"/>
              <a:ext cx="91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90613">
                      <a:alpha val="60001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defTabSz="91418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ja-JP" sz="1200" kern="0" dirty="0">
                  <a:solidFill>
                    <a:srgbClr val="FFFFFF"/>
                  </a:solidFill>
                  <a:latin typeface="Tahoma" pitchFamily="34" charset="0"/>
                </a:rPr>
                <a:t>CONFIDENTIAL</a:t>
              </a:r>
            </a:p>
          </p:txBody>
        </p:sp>
        <p:sp>
          <p:nvSpPr>
            <p:cNvPr id="19" name="Rectangle 14"/>
            <p:cNvSpPr>
              <a:spLocks noChangeArrowheads="1"/>
            </p:cNvSpPr>
            <p:nvPr userDrawn="1"/>
          </p:nvSpPr>
          <p:spPr bwMode="auto">
            <a:xfrm>
              <a:off x="4825" y="4094"/>
              <a:ext cx="91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90613">
                      <a:alpha val="60001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defTabSz="91418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ja-JP" altLang="en-US" sz="1800" kern="0" dirty="0">
                  <a:solidFill>
                    <a:srgbClr val="FFFFFF"/>
                  </a:solidFill>
                  <a:latin typeface="Tahoma" pitchFamily="34" charset="0"/>
                </a:rPr>
                <a:t>秘</a:t>
              </a:r>
            </a:p>
          </p:txBody>
        </p:sp>
        <p:sp>
          <p:nvSpPr>
            <p:cNvPr id="20" name="Line 15"/>
            <p:cNvSpPr>
              <a:spLocks noChangeShapeType="1"/>
            </p:cNvSpPr>
            <p:nvPr userDrawn="1"/>
          </p:nvSpPr>
          <p:spPr bwMode="auto">
            <a:xfrm>
              <a:off x="4965" y="4065"/>
              <a:ext cx="0" cy="159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18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" name="スライド番号プレースホルダ 7"/>
          <p:cNvSpPr txBox="1">
            <a:spLocks noGrp="1"/>
          </p:cNvSpPr>
          <p:nvPr/>
        </p:nvSpPr>
        <p:spPr bwMode="auto">
          <a:xfrm>
            <a:off x="216004" y="6406516"/>
            <a:ext cx="359999" cy="35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fld id="{27D7B6D7-B93D-4A81-9951-1EF138C68E07}" type="slidenum">
              <a:rPr lang="en-US" altLang="ja-JP" sz="1800" b="1" smtClean="0">
                <a:solidFill>
                  <a:prstClr val="black">
                    <a:lumMod val="65000"/>
                    <a:lumOff val="35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algn="ctr">
                <a:defRPr/>
              </a:pPr>
              <a:t>‹#›</a:t>
            </a:fld>
            <a:endParaRPr lang="en-US" altLang="ja-JP" sz="1800" b="1" dirty="0">
              <a:solidFill>
                <a:prstClr val="black">
                  <a:lumMod val="65000"/>
                  <a:lumOff val="35000"/>
                </a:prst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89" y="11033"/>
            <a:ext cx="855626" cy="202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6" descr="16_9_logo位置0902w"/>
          <p:cNvPicPr>
            <a:picLocks noChangeAspect="1" noChangeArrowheads="1"/>
          </p:cNvPicPr>
          <p:nvPr/>
        </p:nvPicPr>
        <p:blipFill>
          <a:blip r:embed="rId9" cstate="screen">
            <a:lum brigh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71444" y="65572"/>
            <a:ext cx="669757" cy="22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828568" y="6398989"/>
            <a:ext cx="3863975" cy="365040"/>
          </a:xfrm>
          <a:prstGeom prst="rect">
            <a:avLst/>
          </a:prstGeom>
        </p:spPr>
        <p:txBody>
          <a:bodyPr vert="horz" lIns="91418" tIns="45709" rIns="91418" bIns="45709" rtlCol="0" anchor="ctr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en-US" altLang="ja-JP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Arial Unicode MS" pitchFamily="50" charset="-128"/>
              </a:rPr>
              <a:t>Cloud Technology Development Division</a:t>
            </a:r>
          </a:p>
        </p:txBody>
      </p:sp>
    </p:spTree>
    <p:extLst>
      <p:ext uri="{BB962C8B-B14F-4D97-AF65-F5344CB8AC3E}">
        <p14:creationId xmlns:p14="http://schemas.microsoft.com/office/powerpoint/2010/main" val="119357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Arial" charset="0"/>
          <a:ea typeface="ＭＳ Ｐゴシック" charset="-128"/>
        </a:defRPr>
      </a:lvl5pPr>
      <a:lvl6pPr marL="544348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Arial" charset="0"/>
          <a:ea typeface="ＭＳ Ｐゴシック" charset="-128"/>
        </a:defRPr>
      </a:lvl6pPr>
      <a:lvl7pPr marL="1088697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Arial" charset="0"/>
          <a:ea typeface="ＭＳ Ｐゴシック" charset="-128"/>
        </a:defRPr>
      </a:lvl7pPr>
      <a:lvl8pPr marL="1633045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Arial" charset="0"/>
          <a:ea typeface="ＭＳ Ｐゴシック" charset="-128"/>
        </a:defRPr>
      </a:lvl8pPr>
      <a:lvl9pPr marL="2177394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408262" indent="-408262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n"/>
        <a:defRPr kumimoji="1" sz="29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714203" indent="-339643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988774" indent="-27139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341114" indent="-271398" algn="l" rtl="0" eaLnBrk="1" fontAlgn="base" hangingPunct="1">
        <a:spcBef>
          <a:spcPct val="20000"/>
        </a:spcBef>
        <a:spcAft>
          <a:spcPct val="0"/>
        </a:spcAft>
        <a:buChar char="–"/>
        <a:tabLst/>
        <a:defRPr kumimoji="1" sz="15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1696630" indent="-271398" algn="l" rtl="0" eaLnBrk="1" fontAlgn="base" hangingPunct="1">
        <a:spcBef>
          <a:spcPct val="20000"/>
        </a:spcBef>
        <a:spcAft>
          <a:spcPct val="0"/>
        </a:spcAft>
        <a:buChar char="»"/>
        <a:tabLst/>
        <a:defRPr kumimoji="1" sz="15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2993915" indent="-272175" algn="l" rtl="0" eaLnBrk="1" fontAlgn="base" hangingPunct="1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6pPr>
      <a:lvl7pPr marL="3538265" indent="-272175" algn="l" rtl="0" eaLnBrk="1" fontAlgn="base" hangingPunct="1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7pPr>
      <a:lvl8pPr marL="4082612" indent="-272175" algn="l" rtl="0" eaLnBrk="1" fontAlgn="base" hangingPunct="1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8pPr>
      <a:lvl9pPr marL="4626962" indent="-272175" algn="l" rtl="0" eaLnBrk="1" fontAlgn="base" hangingPunct="1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108869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348" algn="l" defTabSz="108869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697" algn="l" defTabSz="108869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045" algn="l" defTabSz="108869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394" algn="l" defTabSz="108869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742" algn="l" defTabSz="108869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6091" algn="l" defTabSz="108869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438" algn="l" defTabSz="108869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788" algn="l" defTabSz="108869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20" y="630932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6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kumimoji="1" sz="2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tif"/><Relationship Id="rId4" Type="http://schemas.openxmlformats.org/officeDocument/2006/relationships/image" Target="../media/image2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t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tif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0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image" Target="../media/image11.png"/><Relationship Id="rId5" Type="http://schemas.openxmlformats.org/officeDocument/2006/relationships/image" Target="../media/image330.png"/><Relationship Id="rId10" Type="http://schemas.openxmlformats.org/officeDocument/2006/relationships/image" Target="../media/image38.png"/><Relationship Id="rId4" Type="http://schemas.openxmlformats.org/officeDocument/2006/relationships/image" Target="../media/image320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labelme.csail.mit.edu/Release3.0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tif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noProof="0" dirty="0" smtClean="0"/>
              <a:t>Human Centric Data Mining</a:t>
            </a:r>
            <a:br>
              <a:rPr lang="en-US" altLang="ja-JP" noProof="0" dirty="0" smtClean="0"/>
            </a:br>
            <a:r>
              <a:rPr lang="en-US" altLang="ja-JP" sz="4000" b="1" cap="all" dirty="0" smtClean="0">
                <a:solidFill>
                  <a:srgbClr val="007EEA"/>
                </a:solidFill>
              </a:rPr>
              <a:t>WP2 “Compressed sensing</a:t>
            </a:r>
            <a:r>
              <a:rPr lang="en-US" sz="4000" b="1" cap="all" noProof="0" dirty="0" smtClean="0">
                <a:solidFill>
                  <a:srgbClr val="007EEA"/>
                </a:solidFill>
              </a:rPr>
              <a:t>”</a:t>
            </a:r>
            <a:endParaRPr kumimoji="1" lang="en-US" altLang="ja-JP" noProof="0" dirty="0">
              <a:solidFill>
                <a:srgbClr val="007EEA"/>
              </a:solidFill>
            </a:endParaRPr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July 21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</a:t>
            </a:r>
            <a:r>
              <a:rPr lang="en-US" altLang="zh-TW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166915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 smtClean="0"/>
                  <a:t>Results</a:t>
                </a:r>
                <a:r>
                  <a:rPr lang="en-US" dirty="0"/>
                  <a:t> </a:t>
                </a:r>
                <a:r>
                  <a:rPr lang="en-GB" dirty="0"/>
                  <a:t>– Trained Measurement Matrix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/>
                      </a:rPr>
                      <m:t>𝝓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2263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000125"/>
            <a:ext cx="4876800" cy="487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5" y="1000125"/>
            <a:ext cx="4876800" cy="4876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23100" y="5960646"/>
            <a:ext cx="2552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sz="1600" dirty="0" smtClean="0">
                <a:latin typeface="+mn-lt"/>
              </a:rPr>
              <a:t>PSNR = 26.94</a:t>
            </a:r>
          </a:p>
        </p:txBody>
      </p:sp>
    </p:spTree>
    <p:extLst>
      <p:ext uri="{BB962C8B-B14F-4D97-AF65-F5344CB8AC3E}">
        <p14:creationId xmlns:p14="http://schemas.microsoft.com/office/powerpoint/2010/main" val="1397184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 smtClean="0"/>
                  <a:t>Preliminary Results</a:t>
                </a:r>
                <a:r>
                  <a:rPr lang="en-US" dirty="0"/>
                  <a:t> </a:t>
                </a:r>
                <a:r>
                  <a:rPr lang="en-GB" dirty="0"/>
                  <a:t>– Trained Measurement Matrix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/>
                      </a:rPr>
                      <m:t>𝝓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263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GB" sz="1800" dirty="0" smtClean="0"/>
                  <a:t>Large network:</a:t>
                </a:r>
              </a:p>
              <a:p>
                <a:pPr lvl="1"/>
                <a:r>
                  <a:rPr lang="en-GB" sz="1600" dirty="0" smtClean="0"/>
                  <a:t>3 Convolutions: {2048,2048,2048} maps </a:t>
                </a:r>
              </a:p>
              <a:p>
                <a:pPr lvl="1"/>
                <a:r>
                  <a:rPr lang="en-GB" sz="1600" dirty="0" smtClean="0"/>
                  <a:t>1x1 Kernels</a:t>
                </a:r>
              </a:p>
              <a:p>
                <a:pPr lvl="1"/>
                <a:r>
                  <a:rPr lang="en-GB" sz="1600" dirty="0"/>
                  <a:t>Cost function = </a:t>
                </a:r>
                <a:r>
                  <a:rPr lang="en-GB" sz="1600" dirty="0" smtClean="0"/>
                  <a:t>MSE</a:t>
                </a:r>
              </a:p>
              <a:p>
                <a:pPr lvl="1"/>
                <a:r>
                  <a:rPr lang="en-GB" sz="1600" dirty="0" smtClean="0"/>
                  <a:t>Trained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/>
                        <a:ea typeface="Cambria Math"/>
                      </a:rPr>
                      <m:t>𝜙</m:t>
                    </m:r>
                  </m:oMath>
                </a14:m>
                <a:endParaRPr lang="en-GB" sz="1600" dirty="0"/>
              </a:p>
              <a:p>
                <a:pPr marL="361950" lvl="1" indent="0">
                  <a:buNone/>
                </a:pPr>
                <a:endParaRPr lang="en-GB" sz="1600" dirty="0"/>
              </a:p>
              <a:p>
                <a:r>
                  <a:rPr lang="en-GB" sz="1800" dirty="0" smtClean="0"/>
                  <a:t>Average PSNR on “</a:t>
                </a:r>
                <a:r>
                  <a:rPr lang="en-GB" sz="1800" dirty="0" err="1" smtClean="0"/>
                  <a:t>LabelMe</a:t>
                </a:r>
                <a:r>
                  <a:rPr lang="en-GB" sz="1800" dirty="0" smtClean="0"/>
                  <a:t>” validation set: 29.14 dB</a:t>
                </a:r>
              </a:p>
              <a:p>
                <a:endParaRPr lang="en-GB" sz="1800" dirty="0"/>
              </a:p>
              <a:p>
                <a:r>
                  <a:rPr lang="en-GB" sz="1800" dirty="0" smtClean="0"/>
                  <a:t>Average PSNR on 10 reference images: 27.80 dB</a:t>
                </a:r>
              </a:p>
              <a:p>
                <a:endParaRPr lang="en-GB" sz="1800" dirty="0"/>
              </a:p>
              <a:p>
                <a:endParaRPr lang="en-GB" sz="1800" dirty="0" smtClean="0"/>
              </a:p>
              <a:p>
                <a:r>
                  <a:rPr lang="en-GB" sz="1800" dirty="0" smtClean="0"/>
                  <a:t>The network architecture is motived by the following</a:t>
                </a:r>
                <a:br>
                  <a:rPr lang="en-GB" sz="1800" dirty="0" smtClean="0"/>
                </a:br>
                <a:r>
                  <a:rPr lang="en-GB" sz="1800" dirty="0" smtClean="0"/>
                  <a:t>paper</a:t>
                </a:r>
                <a:br>
                  <a:rPr lang="en-GB" sz="1800" dirty="0" smtClean="0"/>
                </a:br>
                <a:r>
                  <a:rPr lang="en-GB" sz="1600" dirty="0" smtClean="0"/>
                  <a:t/>
                </a:r>
                <a:br>
                  <a:rPr lang="en-GB" sz="1600" dirty="0" smtClean="0"/>
                </a:br>
                <a:r>
                  <a:rPr lang="en-US" sz="1600" dirty="0"/>
                  <a:t>Adler, Amir, et al. "A Deep Learning Approach </a:t>
                </a:r>
                <a:r>
                  <a:rPr lang="en-US" sz="1600" dirty="0" smtClean="0"/>
                  <a:t>to</a:t>
                </a:r>
                <a:br>
                  <a:rPr lang="en-US" sz="1600" dirty="0" smtClean="0"/>
                </a:br>
                <a:r>
                  <a:rPr lang="en-US" sz="1600" dirty="0" smtClean="0"/>
                  <a:t>Block-based </a:t>
                </a:r>
                <a:r>
                  <a:rPr lang="en-US" sz="1600" dirty="0"/>
                  <a:t>Compressed Sensing of Images</a:t>
                </a:r>
                <a:r>
                  <a:rPr lang="en-US" sz="1600" dirty="0" smtClean="0"/>
                  <a:t>.“</a:t>
                </a:r>
                <a:br>
                  <a:rPr lang="en-US" sz="1600" dirty="0" smtClean="0"/>
                </a:br>
                <a:r>
                  <a:rPr lang="en-US" sz="1600" i="1" dirty="0" err="1" smtClean="0"/>
                  <a:t>arXiv</a:t>
                </a:r>
                <a:r>
                  <a:rPr lang="en-US" sz="1600" i="1" dirty="0" smtClean="0"/>
                  <a:t> </a:t>
                </a:r>
                <a:r>
                  <a:rPr lang="en-US" sz="1600" i="1" dirty="0"/>
                  <a:t>preprint arXiv:1606.01519</a:t>
                </a:r>
                <a:r>
                  <a:rPr lang="en-US" sz="1600" dirty="0"/>
                  <a:t> (2016).</a:t>
                </a:r>
              </a:p>
              <a:p>
                <a:endParaRPr lang="en-GB" sz="1800" dirty="0"/>
              </a:p>
              <a:p>
                <a:pPr marL="0" indent="0">
                  <a:buNone/>
                </a:pPr>
                <a:endParaRPr lang="en-GB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1">
                <a:blip r:embed="rId3"/>
                <a:stretch>
                  <a:fillRect l="-386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012" y="2044700"/>
            <a:ext cx="5503338" cy="41275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295021" y="1969169"/>
                <a:ext cx="17294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de-DE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𝐸𝑟𝑟𝑜𝑟</m:t>
                      </m:r>
                      <m:r>
                        <a:rPr kumimoji="1" lang="de-DE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=−</m:t>
                      </m:r>
                      <m:r>
                        <a:rPr kumimoji="1" lang="de-DE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𝑃𝑆𝑁𝑅</m:t>
                      </m:r>
                    </m:oMath>
                  </m:oMathPara>
                </a14:m>
                <a:endParaRPr kumimoji="1" lang="en-US" sz="1600" dirty="0" smtClean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5021" y="1969169"/>
                <a:ext cx="1729448" cy="3385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339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Preliminary Results</a:t>
                </a:r>
                <a:r>
                  <a:rPr lang="en-US" dirty="0" smtClean="0"/>
                  <a:t> </a:t>
                </a:r>
                <a:r>
                  <a:rPr lang="en-GB" dirty="0"/>
                  <a:t>– Trained Measurement Matrix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/>
                      </a:rPr>
                      <m:t>𝝓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263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000125"/>
            <a:ext cx="4876800" cy="487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5" y="1000125"/>
            <a:ext cx="4876800" cy="4876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23100" y="5960646"/>
            <a:ext cx="2552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sz="1600" dirty="0" smtClean="0">
                <a:latin typeface="+mn-lt"/>
              </a:rPr>
              <a:t>PSNR = 28.92</a:t>
            </a:r>
          </a:p>
        </p:txBody>
      </p:sp>
    </p:spTree>
    <p:extLst>
      <p:ext uri="{BB962C8B-B14F-4D97-AF65-F5344CB8AC3E}">
        <p14:creationId xmlns:p14="http://schemas.microsoft.com/office/powerpoint/2010/main" val="1397184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 smtClean="0"/>
              <a:t>Evaluation:</a:t>
            </a:r>
          </a:p>
          <a:p>
            <a:pPr lvl="1"/>
            <a:r>
              <a:rPr lang="en-US" sz="1800" dirty="0" smtClean="0"/>
              <a:t>Compare to baselines</a:t>
            </a:r>
          </a:p>
          <a:p>
            <a:pPr lvl="1"/>
            <a:r>
              <a:rPr lang="en-US" sz="1800" dirty="0" smtClean="0"/>
              <a:t>Also measure structural similarity (SSIM)</a:t>
            </a:r>
          </a:p>
          <a:p>
            <a:pPr lvl="1"/>
            <a:r>
              <a:rPr lang="en-US" sz="1800" dirty="0" smtClean="0"/>
              <a:t>Evaluate effect of noise </a:t>
            </a:r>
          </a:p>
          <a:p>
            <a:pPr lvl="2"/>
            <a:r>
              <a:rPr lang="en-US" sz="1600" dirty="0" smtClean="0"/>
              <a:t>On the input image</a:t>
            </a:r>
          </a:p>
          <a:p>
            <a:pPr lvl="2"/>
            <a:r>
              <a:rPr lang="en-US" sz="1600" dirty="0" smtClean="0"/>
              <a:t>On the CS measurements</a:t>
            </a:r>
            <a:endParaRPr lang="en-US" sz="1600" dirty="0" smtClean="0">
              <a:solidFill>
                <a:srgbClr val="FF0000"/>
              </a:solidFill>
            </a:endParaRPr>
          </a:p>
          <a:p>
            <a:pPr marL="361950" lvl="1" indent="0">
              <a:buNone/>
            </a:pPr>
            <a:endParaRPr lang="en-US" sz="1800" dirty="0"/>
          </a:p>
          <a:p>
            <a:r>
              <a:rPr lang="en-US" sz="2000" dirty="0" smtClean="0"/>
              <a:t>Model training:</a:t>
            </a:r>
          </a:p>
          <a:p>
            <a:pPr lvl="1"/>
            <a:r>
              <a:rPr lang="en-US" sz="1800" dirty="0" smtClean="0"/>
              <a:t>Investigate other structures (number of layers, kernel size, etc.)</a:t>
            </a:r>
          </a:p>
          <a:p>
            <a:pPr lvl="1"/>
            <a:r>
              <a:rPr lang="en-US" sz="1800" dirty="0" smtClean="0"/>
              <a:t>Structure similarity based cost function</a:t>
            </a:r>
          </a:p>
          <a:p>
            <a:pPr lvl="1"/>
            <a:r>
              <a:rPr lang="en-US" sz="1800" dirty="0" smtClean="0"/>
              <a:t>Training with larger Dataset (e.g. </a:t>
            </a:r>
            <a:r>
              <a:rPr lang="en-US" sz="1800" dirty="0" err="1" smtClean="0"/>
              <a:t>ImageNet</a:t>
            </a:r>
            <a:r>
              <a:rPr lang="en-US" sz="1800" dirty="0" smtClean="0"/>
              <a:t>)</a:t>
            </a:r>
          </a:p>
          <a:p>
            <a:pPr lvl="1"/>
            <a:endParaRPr lang="en-US" sz="1800" dirty="0"/>
          </a:p>
          <a:p>
            <a:r>
              <a:rPr lang="en-US" sz="2000" dirty="0"/>
              <a:t>Working </a:t>
            </a:r>
            <a:r>
              <a:rPr lang="en-US" sz="2000" dirty="0" smtClean="0"/>
              <a:t>with Video:</a:t>
            </a:r>
          </a:p>
          <a:p>
            <a:pPr lvl="1"/>
            <a:r>
              <a:rPr lang="en-US" sz="1800" dirty="0" smtClean="0"/>
              <a:t>SSS is mainly interested in video compressed sensing</a:t>
            </a:r>
          </a:p>
          <a:p>
            <a:pPr lvl="1"/>
            <a:endParaRPr lang="en-US" sz="1800" dirty="0"/>
          </a:p>
          <a:p>
            <a:r>
              <a:rPr lang="en-US" sz="2000" dirty="0" smtClean="0"/>
              <a:t>Image Classification in compressed domain</a:t>
            </a:r>
          </a:p>
          <a:p>
            <a:pPr lvl="1"/>
            <a:r>
              <a:rPr lang="en-US" sz="1800" dirty="0" smtClean="0"/>
              <a:t>Directly in compressed domain</a:t>
            </a:r>
          </a:p>
          <a:p>
            <a:pPr lvl="1"/>
            <a:r>
              <a:rPr lang="en-US" sz="1800" dirty="0" smtClean="0"/>
              <a:t>From reconstructed image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66716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41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Approaches </a:t>
            </a:r>
            <a:endParaRPr lang="en-GB" dirty="0"/>
          </a:p>
        </p:txBody>
      </p:sp>
      <p:pic>
        <p:nvPicPr>
          <p:cNvPr id="4" name="Picture 2" descr="Y:\misc\decardif1\HCDM\HCDM_CS\reference_images\images\08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390" y="1908175"/>
            <a:ext cx="1755140" cy="175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772535" y="2751455"/>
            <a:ext cx="55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723390" y="2251583"/>
            <a:ext cx="1762760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723390" y="2602611"/>
            <a:ext cx="1762760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723390" y="2953639"/>
            <a:ext cx="1762760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723390" y="3304667"/>
            <a:ext cx="1762760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074418" y="1905635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425446" y="1905635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776474" y="1905635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127502" y="1905635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713230" y="1900555"/>
            <a:ext cx="1762760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23390" y="3655695"/>
            <a:ext cx="1762760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478530" y="1905635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723390" y="1905635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67" t="40099" r="40267" b="40098"/>
          <a:stretch/>
        </p:blipFill>
        <p:spPr bwMode="auto">
          <a:xfrm>
            <a:off x="4576286" y="1930145"/>
            <a:ext cx="347663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45" t="20696" r="20444" b="59857"/>
          <a:stretch/>
        </p:blipFill>
        <p:spPr bwMode="auto">
          <a:xfrm>
            <a:off x="4576286" y="2338768"/>
            <a:ext cx="355601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 rot="5400000">
            <a:off x="4653915" y="2640634"/>
            <a:ext cx="5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sz="3600" dirty="0" smtClean="0">
                <a:latin typeface="+mn-lt"/>
              </a:rPr>
              <a:t>…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1" t="78894" r="59484"/>
          <a:stretch/>
        </p:blipFill>
        <p:spPr bwMode="auto">
          <a:xfrm>
            <a:off x="4566840" y="3219070"/>
            <a:ext cx="366554" cy="375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0" name="Straight Arrow Connector 59"/>
          <p:cNvCxnSpPr/>
          <p:nvPr/>
        </p:nvCxnSpPr>
        <p:spPr>
          <a:xfrm>
            <a:off x="5232351" y="2726309"/>
            <a:ext cx="55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003724" y="2293030"/>
                <a:ext cx="9969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GB" sz="105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/>
                  </a:rPr>
                  <a:t>Compression</a:t>
                </a:r>
                <a:r>
                  <a:rPr kumimoji="1" lang="en-GB" dirty="0" smtClean="0">
                    <a:solidFill>
                      <a:schemeClr val="accent1">
                        <a:lumMod val="50000"/>
                      </a:schemeClr>
                    </a:solidFill>
                    <a:ea typeface="Cambria Math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GB" i="1" smtClean="0">
                          <a:latin typeface="Cambria Math"/>
                          <a:ea typeface="Cambria Math"/>
                        </a:rPr>
                        <m:t>𝜙</m:t>
                      </m:r>
                    </m:oMath>
                  </m:oMathPara>
                </a14:m>
                <a:endParaRPr kumimoji="1" lang="en-GB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724" y="2293030"/>
                <a:ext cx="996999" cy="830997"/>
              </a:xfrm>
              <a:prstGeom prst="rect">
                <a:avLst/>
              </a:prstGeom>
              <a:blipFill rotWithShape="1">
                <a:blip r:embed="rId4"/>
                <a:stretch>
                  <a:fillRect b="-10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ube 41"/>
          <p:cNvSpPr/>
          <p:nvPr/>
        </p:nvSpPr>
        <p:spPr>
          <a:xfrm>
            <a:off x="6372224" y="1768696"/>
            <a:ext cx="1581151" cy="1636968"/>
          </a:xfrm>
          <a:prstGeom prst="cube">
            <a:avLst/>
          </a:prstGeom>
          <a:solidFill>
            <a:srgbClr val="B7BDBD">
              <a:alpha val="76863"/>
            </a:srgb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dirty="0" smtClean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372224" y="3594673"/>
            <a:ext cx="1114425" cy="254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286500" y="3688348"/>
            <a:ext cx="392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sz="1200" dirty="0" smtClean="0">
                <a:solidFill>
                  <a:srgbClr val="0070C0"/>
                </a:solidFill>
                <a:latin typeface="+mn-lt"/>
              </a:rPr>
              <a:t>Horizontal Blocks 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6276974" y="2152633"/>
            <a:ext cx="0" cy="11976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6200000">
            <a:off x="5552687" y="2647245"/>
            <a:ext cx="1171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sz="1200" dirty="0" smtClean="0">
                <a:solidFill>
                  <a:srgbClr val="0070C0"/>
                </a:solidFill>
                <a:latin typeface="+mn-lt"/>
              </a:rPr>
              <a:t>Vertical Blocks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7619998" y="3124027"/>
            <a:ext cx="447677" cy="4362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 rot="18911378">
            <a:off x="7523444" y="3112162"/>
            <a:ext cx="1336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sz="1200" dirty="0" smtClean="0">
                <a:solidFill>
                  <a:srgbClr val="0070C0"/>
                </a:solidFill>
                <a:latin typeface="+mn-lt"/>
              </a:rPr>
              <a:t>Measurements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6382384" y="2432195"/>
            <a:ext cx="1170750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382384" y="2674594"/>
            <a:ext cx="1170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382384" y="2916993"/>
            <a:ext cx="1170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382384" y="3159392"/>
            <a:ext cx="1170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616534" y="2189796"/>
            <a:ext cx="0" cy="1222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850684" y="2189796"/>
            <a:ext cx="0" cy="1215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084834" y="2189796"/>
            <a:ext cx="0" cy="1222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318984" y="2189796"/>
            <a:ext cx="0" cy="1211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382384" y="2189796"/>
            <a:ext cx="1170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382384" y="3401791"/>
            <a:ext cx="1170750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382384" y="2189796"/>
            <a:ext cx="0" cy="1222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553134" y="2189796"/>
            <a:ext cx="0" cy="1222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66750" y="1123950"/>
            <a:ext cx="5619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GB" sz="1600" dirty="0" smtClean="0">
                <a:latin typeface="+mn-lt"/>
              </a:rPr>
              <a:t>Simulation of measurements from  image: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GB" sz="1600" dirty="0" smtClean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66750" y="4152900"/>
                <a:ext cx="561975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600" i="1" smtClean="0">
                        <a:latin typeface="Cambria Math"/>
                        <a:ea typeface="Cambria Math"/>
                      </a:rPr>
                      <m:t>𝜙</m:t>
                    </m:r>
                  </m:oMath>
                </a14:m>
                <a:r>
                  <a:rPr kumimoji="1" lang="en-GB" sz="1600" dirty="0" smtClean="0">
                    <a:latin typeface="+mn-lt"/>
                  </a:rPr>
                  <a:t> is the measurement </a:t>
                </a:r>
                <a:r>
                  <a:rPr lang="en-GB" sz="1600" dirty="0" smtClean="0">
                    <a:latin typeface="+mn-lt"/>
                  </a:rPr>
                  <a:t>matrix. It is a fix matrix for all blocks. Pixels from a blocks are multiplied with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/>
                        <a:ea typeface="Cambria Math"/>
                      </a:rPr>
                      <m:t>𝜙</m:t>
                    </m:r>
                  </m:oMath>
                </a14:m>
                <a:r>
                  <a:rPr kumimoji="1" lang="en-GB" sz="1600" dirty="0" smtClean="0">
                    <a:latin typeface="+mn-lt"/>
                  </a:rPr>
                  <a:t> to obtain the measurements.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600" dirty="0"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 smtClean="0">
                    <a:latin typeface="+mn-lt"/>
                  </a:rPr>
                  <a:t>For example for a block size of 32x32 (1024 pixels), and a compression factor of 16. The measurement is of dimension 1024x64</a:t>
                </a:r>
                <a:endParaRPr lang="en-GB" sz="1600" dirty="0"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0" y="4152900"/>
                <a:ext cx="5619750" cy="2062103"/>
              </a:xfrm>
              <a:prstGeom prst="rect">
                <a:avLst/>
              </a:prstGeom>
              <a:blipFill rotWithShape="1">
                <a:blip r:embed="rId5"/>
                <a:stretch>
                  <a:fillRect l="-325" t="-8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38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4754881" y="2813365"/>
            <a:ext cx="1869632" cy="615796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dirty="0" smtClean="0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DNN Compressed sensing – The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76300" y="4277360"/>
            <a:ext cx="11045750" cy="1888493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</a:rPr>
              <a:t>Two main topics: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Fast DNN based image recovery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</a:rPr>
              <a:t>Pattern Recognition in compressed domain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We are currently looking at DNN based image recovery</a:t>
            </a:r>
            <a:r>
              <a:rPr lang="en-GB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416493" y="1739202"/>
            <a:ext cx="769620" cy="32004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GB" dirty="0" smtClean="0"/>
          </a:p>
        </p:txBody>
      </p:sp>
      <p:sp>
        <p:nvSpPr>
          <p:cNvPr id="5" name="正方形/長方形 306"/>
          <p:cNvSpPr/>
          <p:nvPr/>
        </p:nvSpPr>
        <p:spPr>
          <a:xfrm>
            <a:off x="872333" y="1592009"/>
            <a:ext cx="1283425" cy="811678"/>
          </a:xfrm>
          <a:prstGeom prst="rect">
            <a:avLst/>
          </a:prstGeom>
          <a:ln/>
          <a:effectLst>
            <a:outerShdw blurRad="40000" dist="139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 smtClean="0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25" y="1528482"/>
            <a:ext cx="1200197" cy="829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円形吹き出し 308"/>
          <p:cNvSpPr/>
          <p:nvPr/>
        </p:nvSpPr>
        <p:spPr>
          <a:xfrm>
            <a:off x="1557433" y="1328790"/>
            <a:ext cx="1599289" cy="1223593"/>
          </a:xfrm>
          <a:prstGeom prst="wedgeEllipseCallout">
            <a:avLst>
              <a:gd name="adj1" fmla="val -66886"/>
              <a:gd name="adj2" fmla="val -16688"/>
            </a:avLst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 smtClean="0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413" y="1434481"/>
            <a:ext cx="1268017" cy="1055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正方形/長方形 312"/>
          <p:cNvSpPr/>
          <p:nvPr/>
        </p:nvSpPr>
        <p:spPr>
          <a:xfrm>
            <a:off x="1953406" y="1574018"/>
            <a:ext cx="100820" cy="93738"/>
          </a:xfrm>
          <a:prstGeom prst="rect">
            <a:avLst/>
          </a:prstGeom>
          <a:solidFill>
            <a:schemeClr val="accent2">
              <a:alpha val="76863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 smtClean="0">
              <a:solidFill>
                <a:prstClr val="black"/>
              </a:solidFill>
            </a:endParaRPr>
          </a:p>
        </p:txBody>
      </p:sp>
      <p:sp>
        <p:nvSpPr>
          <p:cNvPr id="10" name="正方形/長方形 313"/>
          <p:cNvSpPr/>
          <p:nvPr/>
        </p:nvSpPr>
        <p:spPr>
          <a:xfrm>
            <a:off x="2384972" y="1575302"/>
            <a:ext cx="100820" cy="93738"/>
          </a:xfrm>
          <a:prstGeom prst="rect">
            <a:avLst/>
          </a:prstGeom>
          <a:solidFill>
            <a:schemeClr val="accent2">
              <a:alpha val="76863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 smtClean="0">
              <a:solidFill>
                <a:prstClr val="black"/>
              </a:solidFill>
            </a:endParaRPr>
          </a:p>
        </p:txBody>
      </p:sp>
      <p:sp>
        <p:nvSpPr>
          <p:cNvPr id="11" name="正方形/長方形 314"/>
          <p:cNvSpPr/>
          <p:nvPr/>
        </p:nvSpPr>
        <p:spPr>
          <a:xfrm>
            <a:off x="2381611" y="2154053"/>
            <a:ext cx="100820" cy="93738"/>
          </a:xfrm>
          <a:prstGeom prst="rect">
            <a:avLst/>
          </a:prstGeom>
          <a:solidFill>
            <a:schemeClr val="accent2">
              <a:alpha val="76863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 smtClean="0">
              <a:solidFill>
                <a:prstClr val="black"/>
              </a:solidFill>
            </a:endParaRPr>
          </a:p>
        </p:txBody>
      </p:sp>
      <p:sp>
        <p:nvSpPr>
          <p:cNvPr id="12" name="正方形/長方形 315"/>
          <p:cNvSpPr/>
          <p:nvPr/>
        </p:nvSpPr>
        <p:spPr>
          <a:xfrm>
            <a:off x="2168209" y="1965504"/>
            <a:ext cx="100820" cy="93738"/>
          </a:xfrm>
          <a:prstGeom prst="rect">
            <a:avLst/>
          </a:prstGeom>
          <a:solidFill>
            <a:schemeClr val="accent2">
              <a:alpha val="76863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 smtClean="0">
              <a:solidFill>
                <a:prstClr val="black"/>
              </a:solidFill>
            </a:endParaRPr>
          </a:p>
        </p:txBody>
      </p:sp>
      <p:sp>
        <p:nvSpPr>
          <p:cNvPr id="13" name="正方形/長方形 316"/>
          <p:cNvSpPr/>
          <p:nvPr/>
        </p:nvSpPr>
        <p:spPr>
          <a:xfrm>
            <a:off x="2594733" y="2154053"/>
            <a:ext cx="100820" cy="93738"/>
          </a:xfrm>
          <a:prstGeom prst="rect">
            <a:avLst/>
          </a:prstGeom>
          <a:solidFill>
            <a:schemeClr val="accent2">
              <a:alpha val="76863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 smtClean="0">
              <a:solidFill>
                <a:prstClr val="black"/>
              </a:solidFill>
            </a:endParaRPr>
          </a:p>
        </p:txBody>
      </p:sp>
      <p:sp>
        <p:nvSpPr>
          <p:cNvPr id="14" name="テキスト ボックス 304"/>
          <p:cNvSpPr txBox="1"/>
          <p:nvPr/>
        </p:nvSpPr>
        <p:spPr>
          <a:xfrm>
            <a:off x="921628" y="2643967"/>
            <a:ext cx="2164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ja-JP" sz="1400" b="1" dirty="0" smtClean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Compressed Sensing</a:t>
            </a:r>
            <a:endParaRPr lang="ja-JP" altLang="en-US" sz="1400" b="1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71590" y="1477700"/>
            <a:ext cx="2152923" cy="8775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Retrieve High Resolution Image</a:t>
            </a:r>
            <a:endParaRPr kumimoji="1" lang="en-GB" sz="2000" dirty="0" smtClean="0"/>
          </a:p>
        </p:txBody>
      </p:sp>
      <p:sp>
        <p:nvSpPr>
          <p:cNvPr id="16" name="Right Arrow 15"/>
          <p:cNvSpPr/>
          <p:nvPr/>
        </p:nvSpPr>
        <p:spPr>
          <a:xfrm>
            <a:off x="6804129" y="1739984"/>
            <a:ext cx="769620" cy="32004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GB" dirty="0" smtClean="0"/>
          </a:p>
        </p:txBody>
      </p:sp>
      <p:pic>
        <p:nvPicPr>
          <p:cNvPr id="17" name="Picture 2" descr="https://encrypted-tbn1.gstatic.com/images?q=tbn:ANd9GcTZnEGnfQWW6IqGotyNLQmN0VLYTXrsUwJkcAlxm756rWtPDqYRu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356" y="1129126"/>
            <a:ext cx="2739362" cy="154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Bent Arrow 17"/>
          <p:cNvSpPr/>
          <p:nvPr/>
        </p:nvSpPr>
        <p:spPr>
          <a:xfrm rot="16200000" flipV="1">
            <a:off x="7548664" y="1850880"/>
            <a:ext cx="568310" cy="2250905"/>
          </a:xfrm>
          <a:prstGeom prst="bentArrow">
            <a:avLst>
              <a:gd name="adj1" fmla="val 25546"/>
              <a:gd name="adj2" fmla="val 23400"/>
              <a:gd name="adj3" fmla="val 25000"/>
              <a:gd name="adj4" fmla="val 3494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GB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63326" y="2828876"/>
            <a:ext cx="1844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sz="1600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Fast DNN based Image recovery</a:t>
            </a:r>
          </a:p>
        </p:txBody>
      </p:sp>
      <p:sp>
        <p:nvSpPr>
          <p:cNvPr id="20" name="Bent Arrow 19"/>
          <p:cNvSpPr/>
          <p:nvPr/>
        </p:nvSpPr>
        <p:spPr>
          <a:xfrm flipV="1">
            <a:off x="3709972" y="2222005"/>
            <a:ext cx="952282" cy="1191645"/>
          </a:xfrm>
          <a:prstGeom prst="bentArrow">
            <a:avLst>
              <a:gd name="adj1" fmla="val 16198"/>
              <a:gd name="adj2" fmla="val 23400"/>
              <a:gd name="adj3" fmla="val 25000"/>
              <a:gd name="adj4" fmla="val 3494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GB" dirty="0" smtClean="0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flipV="1">
            <a:off x="3416492" y="2218043"/>
            <a:ext cx="1245761" cy="1806440"/>
          </a:xfrm>
          <a:prstGeom prst="bentArrow">
            <a:avLst>
              <a:gd name="adj1" fmla="val 10693"/>
              <a:gd name="adj2" fmla="val 16977"/>
              <a:gd name="adj3" fmla="val 25000"/>
              <a:gd name="adj4" fmla="val 3494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GB" dirty="0" smtClean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26992" y="3566051"/>
            <a:ext cx="2538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sz="1600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Pattern Recognition in compressed domain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7169999" y="3655895"/>
            <a:ext cx="727053" cy="292388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GB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8078162" y="3609729"/>
            <a:ext cx="2538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sz="1600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This is a lion</a:t>
            </a:r>
          </a:p>
        </p:txBody>
      </p:sp>
      <p:sp>
        <p:nvSpPr>
          <p:cNvPr id="25" name="Rounded Rectangular Callout 24"/>
          <p:cNvSpPr/>
          <p:nvPr/>
        </p:nvSpPr>
        <p:spPr>
          <a:xfrm>
            <a:off x="8078162" y="3603524"/>
            <a:ext cx="1396231" cy="350989"/>
          </a:xfrm>
          <a:prstGeom prst="wedgeRoundRectCallout">
            <a:avLst>
              <a:gd name="adj1" fmla="val -37283"/>
              <a:gd name="adj2" fmla="val 94082"/>
              <a:gd name="adj3" fmla="val 16667"/>
            </a:avLst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3139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Data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76300" y="1052516"/>
                <a:ext cx="11622050" cy="5113337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dirty="0" smtClean="0">
                    <a:solidFill>
                      <a:schemeClr val="bg2">
                        <a:lumMod val="50000"/>
                      </a:schemeClr>
                    </a:solidFill>
                  </a:rPr>
                  <a:t>CS Sensor acquires image in a block-wise fashion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dirty="0" smtClean="0">
                    <a:solidFill>
                      <a:schemeClr val="tx1"/>
                    </a:solidFill>
                  </a:rPr>
                  <a:t>For each block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de-DE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×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we compute CS measurements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de-DE" b="1">
                        <a:solidFill>
                          <a:schemeClr val="tx1"/>
                        </a:solidFill>
                        <a:latin typeface="Cambria Math"/>
                      </a:rPr>
                      <m:t>𝚽</m:t>
                    </m:r>
                    <m:r>
                      <a:rPr lang="de-DE" b="1" i="1">
                        <a:solidFill>
                          <a:schemeClr val="tx1"/>
                        </a:solidFill>
                        <a:latin typeface="Cambria Math"/>
                      </a:rPr>
                      <m:t>⋅</m:t>
                    </m:r>
                    <m:r>
                      <a:rPr lang="de-DE" b="0" i="1">
                        <a:solidFill>
                          <a:schemeClr val="tx1"/>
                        </a:solidFill>
                        <a:latin typeface="Cambria Math"/>
                      </a:rPr>
                      <m:t>𝑣𝑒𝑐</m:t>
                    </m:r>
                    <m:d>
                      <m:dPr>
                        <m:begChr m:val="{"/>
                        <m:endChr m:val="}"/>
                        <m:ctrlPr>
                          <a:rPr lang="de-DE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de-DE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de-DE" b="1" i="1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</a:rPr>
                          <m:t>𝐶</m:t>
                        </m:r>
                      </m:sup>
                    </m:sSup>
                  </m:oMath>
                </a14:m>
                <a:endParaRPr lang="de-DE" b="1" dirty="0" smtClean="0"/>
              </a:p>
              <a:p>
                <a:pPr lvl="1">
                  <a:spcBef>
                    <a:spcPts val="600"/>
                  </a:spcBef>
                </a:pPr>
                <a:r>
                  <a:rPr lang="en-US" dirty="0" smtClean="0"/>
                  <a:t>CS measurements can be nicely arranged in a 3D tensor format</a:t>
                </a:r>
              </a:p>
              <a:p>
                <a:pPr lvl="1">
                  <a:spcBef>
                    <a:spcPts val="600"/>
                  </a:spcBef>
                </a:pPr>
                <a:endParaRPr lang="en-US" dirty="0"/>
              </a:p>
              <a:p>
                <a:pPr lvl="1">
                  <a:spcBef>
                    <a:spcPts val="600"/>
                  </a:spcBef>
                </a:pPr>
                <a:endParaRPr lang="en-US" dirty="0" smtClean="0"/>
              </a:p>
              <a:p>
                <a:pPr lvl="1">
                  <a:spcBef>
                    <a:spcPts val="600"/>
                  </a:spcBef>
                </a:pPr>
                <a:endParaRPr lang="en-US" dirty="0"/>
              </a:p>
              <a:p>
                <a:pPr lvl="1">
                  <a:spcBef>
                    <a:spcPts val="600"/>
                  </a:spcBef>
                </a:pPr>
                <a:endParaRPr lang="en-US" dirty="0" smtClean="0"/>
              </a:p>
              <a:p>
                <a:pPr lvl="1">
                  <a:spcBef>
                    <a:spcPts val="600"/>
                  </a:spcBef>
                </a:pPr>
                <a:endParaRPr lang="en-US" dirty="0"/>
              </a:p>
              <a:p>
                <a:pPr lvl="1">
                  <a:spcBef>
                    <a:spcPts val="600"/>
                  </a:spcBef>
                </a:pPr>
                <a:endParaRPr lang="en-US" dirty="0" smtClean="0"/>
              </a:p>
              <a:p>
                <a:pPr lvl="1">
                  <a:spcBef>
                    <a:spcPts val="600"/>
                  </a:spcBef>
                </a:pPr>
                <a:endParaRPr lang="en-US" dirty="0"/>
              </a:p>
              <a:p>
                <a:pPr lvl="2">
                  <a:spcBef>
                    <a:spcPts val="60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76300" y="1052516"/>
                <a:ext cx="11622050" cy="5113337"/>
              </a:xfrm>
              <a:blipFill rotWithShape="1">
                <a:blip r:embed="rId2"/>
                <a:stretch>
                  <a:fillRect l="-735" t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588488" y="2643420"/>
            <a:ext cx="2453640" cy="1592580"/>
          </a:xfrm>
          <a:prstGeom prst="rect">
            <a:avLst/>
          </a:prstGeom>
          <a:solidFill>
            <a:srgbClr val="B7BDBD">
              <a:alpha val="76863"/>
            </a:srgb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47416" y="4258860"/>
                <a:ext cx="23357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sz="1100" b="1" dirty="0" smtClean="0">
                    <a:solidFill>
                      <a:schemeClr val="tx2">
                        <a:lumMod val="75000"/>
                      </a:schemeClr>
                    </a:solidFill>
                    <a:latin typeface="+mn-lt"/>
                  </a:rPr>
                  <a:t>Original image (Grayscale)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de-DE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𝑀</m:t>
                      </m:r>
                      <m:r>
                        <a:rPr kumimoji="1" lang="de-DE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×</m:t>
                      </m:r>
                      <m:r>
                        <a:rPr kumimoji="1" lang="de-DE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kumimoji="1" lang="en-US" sz="1100" dirty="0" smtClean="0">
                  <a:solidFill>
                    <a:schemeClr val="tx2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416" y="4258860"/>
                <a:ext cx="2335784" cy="43088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588488" y="2643420"/>
            <a:ext cx="281940" cy="28194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1870428" y="2643420"/>
            <a:ext cx="281940" cy="28194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1588488" y="2925360"/>
            <a:ext cx="281940" cy="28194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99028" y="2615113"/>
                <a:ext cx="4343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de-DE" sz="1600" b="0" i="1" smtClean="0">
                          <a:latin typeface="Cambria Math"/>
                        </a:rPr>
                        <m:t>⋯</m:t>
                      </m:r>
                    </m:oMath>
                  </m:oMathPara>
                </a14:m>
                <a:endParaRPr kumimoji="1" lang="en-US" sz="1600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028" y="2615113"/>
                <a:ext cx="434340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 rot="5400000">
                <a:off x="1512288" y="3255193"/>
                <a:ext cx="4343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de-DE" sz="1600" b="0" i="1" smtClean="0">
                          <a:latin typeface="Cambria Math"/>
                        </a:rPr>
                        <m:t>⋯</m:t>
                      </m:r>
                    </m:oMath>
                  </m:oMathPara>
                </a14:m>
                <a:endParaRPr kumimoji="1" lang="en-US" sz="1600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512288" y="3255193"/>
                <a:ext cx="434340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 rot="2374786">
                <a:off x="1881857" y="2986355"/>
                <a:ext cx="4343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de-DE" sz="1600" b="0" i="1" smtClean="0">
                          <a:latin typeface="Cambria Math"/>
                        </a:rPr>
                        <m:t>⋯</m:t>
                      </m:r>
                    </m:oMath>
                  </m:oMathPara>
                </a14:m>
                <a:endParaRPr kumimoji="1" lang="en-US" sz="1600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74786">
                <a:off x="1881857" y="2986355"/>
                <a:ext cx="434340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403690" y="3315886"/>
            <a:ext cx="1727912" cy="217170"/>
          </a:xfrm>
          <a:prstGeom prst="rightArrow">
            <a:avLst/>
          </a:prstGeom>
          <a:solidFill>
            <a:srgbClr val="B7BDBD">
              <a:alpha val="76863"/>
            </a:srgbClr>
          </a:solidFill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206995" y="2981519"/>
            <a:ext cx="2078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sz="12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Compressed Sensing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35144" y="4264831"/>
            <a:ext cx="1930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sz="11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CS Measurements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497148" y="2643420"/>
                <a:ext cx="454803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de-DE" sz="105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de-DE" sz="1050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kumimoji="1" lang="de-DE" sz="1050" b="0" i="1" smtClean="0"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kumimoji="1" lang="en-US" sz="1050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148" y="2643420"/>
                <a:ext cx="454803" cy="2609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778988" y="2653905"/>
                <a:ext cx="454803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de-DE" sz="105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de-DE" sz="1050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kumimoji="1" lang="de-DE" sz="1050" b="0" i="1" smtClean="0"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kumimoji="1" lang="en-US" sz="1050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988" y="2653905"/>
                <a:ext cx="454803" cy="26096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497148" y="2949001"/>
                <a:ext cx="454803" cy="260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de-DE" sz="105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de-DE" sz="1050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kumimoji="1" lang="de-DE" sz="1050" b="0" i="1" smtClean="0"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kumimoji="1" lang="en-US" sz="1050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148" y="2949001"/>
                <a:ext cx="454803" cy="26096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371382" y="3573060"/>
                <a:ext cx="1914446" cy="304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de-DE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de-DE" sz="1200" b="1" i="1" smtClean="0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kumimoji="1" lang="de-DE" sz="1200" b="0" i="1" smtClean="0">
                              <a:latin typeface="Cambria Math"/>
                            </a:rPr>
                            <m:t>𝑖</m:t>
                          </m:r>
                          <m:r>
                            <a:rPr kumimoji="1" lang="de-DE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kumimoji="1" lang="de-DE" sz="12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kumimoji="1" lang="de-DE" sz="1200" b="0" i="1" smtClean="0">
                          <a:latin typeface="Cambria Math"/>
                        </a:rPr>
                        <m:t>=</m:t>
                      </m:r>
                      <m:r>
                        <a:rPr kumimoji="1" lang="de-DE" sz="1200" b="1" i="0" smtClean="0">
                          <a:latin typeface="Cambria Math"/>
                        </a:rPr>
                        <m:t>𝚽</m:t>
                      </m:r>
                      <m:r>
                        <a:rPr kumimoji="1" lang="de-DE" sz="1200" b="1" i="1" smtClean="0">
                          <a:latin typeface="Cambria Math"/>
                        </a:rPr>
                        <m:t>⋅</m:t>
                      </m:r>
                      <m:r>
                        <a:rPr kumimoji="1" lang="de-DE" sz="1200" b="1" i="1" smtClean="0">
                          <a:latin typeface="Cambria Math"/>
                        </a:rPr>
                        <m:t>𝒗𝒆𝒄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de-DE" sz="1200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de-DE" sz="1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de-DE" sz="1200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kumimoji="1" lang="de-DE" sz="12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kumimoji="1" lang="de-DE" sz="12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kumimoji="1" lang="de-DE" sz="12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sz="1200" b="1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382" y="3573060"/>
                <a:ext cx="1914446" cy="304635"/>
              </a:xfrm>
              <a:prstGeom prst="rect">
                <a:avLst/>
              </a:prstGeom>
              <a:blipFill rotWithShape="1">
                <a:blip r:embed="rId1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819506" y="4258860"/>
                <a:ext cx="1930400" cy="577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sz="1100" b="1" dirty="0" smtClean="0">
                    <a:solidFill>
                      <a:schemeClr val="tx2">
                        <a:lumMod val="75000"/>
                      </a:schemeClr>
                    </a:solidFill>
                    <a:latin typeface="+mn-lt"/>
                  </a:rPr>
                  <a:t>“CS Tensor”</a:t>
                </a:r>
                <a:br>
                  <a:rPr kumimoji="1" lang="en-US" sz="1100" b="1" dirty="0" smtClean="0">
                    <a:solidFill>
                      <a:schemeClr val="tx2">
                        <a:lumMod val="75000"/>
                      </a:schemeClr>
                    </a:solidFill>
                    <a:latin typeface="+mn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de-DE" sz="11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de-DE" sz="11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𝑀</m:t>
                          </m:r>
                        </m:num>
                        <m:den>
                          <m:r>
                            <a:rPr kumimoji="1" lang="de-DE" sz="11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den>
                      </m:f>
                      <m:r>
                        <a:rPr kumimoji="1" lang="de-DE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kumimoji="1" lang="de-DE" sz="11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de-DE" sz="11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𝑁</m:t>
                          </m:r>
                        </m:num>
                        <m:den>
                          <m:r>
                            <a:rPr kumimoji="1" lang="de-DE" sz="11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den>
                      </m:f>
                      <m:r>
                        <a:rPr kumimoji="1" lang="de-DE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×</m:t>
                      </m:r>
                      <m:r>
                        <a:rPr kumimoji="1" lang="en-GB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kumimoji="1" lang="en-US" sz="1100" b="1" dirty="0" smtClean="0">
                  <a:solidFill>
                    <a:schemeClr val="tx2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9506" y="4258860"/>
                <a:ext cx="1930400" cy="57740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6540186" y="3055762"/>
            <a:ext cx="121920" cy="737415"/>
          </a:xfrm>
          <a:prstGeom prst="rect">
            <a:avLst/>
          </a:prstGeom>
          <a:solidFill>
            <a:srgbClr val="B7BDBD">
              <a:alpha val="76863"/>
            </a:srgb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6376725" y="3737106"/>
                <a:ext cx="476028" cy="285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200" b="1" i="1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/>
                            </a:rPr>
                            <m:t>1</m:t>
                          </m:r>
                          <m:r>
                            <a:rPr lang="de-DE" sz="1200" i="1">
                              <a:latin typeface="Cambria Math"/>
                            </a:rPr>
                            <m:t>,</m:t>
                          </m:r>
                          <m:r>
                            <a:rPr lang="de-DE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725" y="3737106"/>
                <a:ext cx="476028" cy="28520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" name="TextBox 2047"/>
              <p:cNvSpPr txBox="1"/>
              <p:nvPr/>
            </p:nvSpPr>
            <p:spPr>
              <a:xfrm>
                <a:off x="6758130" y="3209970"/>
                <a:ext cx="4844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de-DE" sz="2000" b="0" i="1" smtClean="0">
                          <a:latin typeface="Cambria Math"/>
                        </a:rPr>
                        <m:t>⋯</m:t>
                      </m:r>
                    </m:oMath>
                  </m:oMathPara>
                </a14:m>
                <a:endParaRPr kumimoji="1" lang="en-US" sz="2000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2048" name="TextBox 20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130" y="3209970"/>
                <a:ext cx="484428" cy="40011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7305652" y="3055761"/>
            <a:ext cx="121920" cy="737415"/>
          </a:xfrm>
          <a:prstGeom prst="rect">
            <a:avLst/>
          </a:prstGeom>
          <a:solidFill>
            <a:srgbClr val="B7BDBD">
              <a:alpha val="76863"/>
            </a:srgb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7095644" y="3737106"/>
                <a:ext cx="552908" cy="384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200" b="1" i="1">
                              <a:latin typeface="Cambria Math"/>
                            </a:rPr>
                            <m:t>𝒚</m:t>
                          </m:r>
                        </m:e>
                        <m:sub>
                          <m:f>
                            <m:fPr>
                              <m:ctrlPr>
                                <a:rPr lang="de-DE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e-DE" sz="1200" b="0" i="1" smtClean="0">
                                  <a:latin typeface="Cambria Math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de-DE" sz="1200" b="0" i="1" smtClean="0">
                                  <a:latin typeface="Cambria Math"/>
                                </a:rPr>
                                <m:t>𝐵</m:t>
                              </m:r>
                            </m:den>
                          </m:f>
                          <m:r>
                            <a:rPr lang="de-DE" sz="1200" i="1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de-DE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e-DE" sz="1200" b="0" i="1" smtClean="0">
                                  <a:latin typeface="Cambria Math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de-DE" sz="1200" b="0" i="1" smtClean="0">
                                  <a:latin typeface="Cambria Math"/>
                                </a:rPr>
                                <m:t>𝐵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44" y="3737106"/>
                <a:ext cx="552908" cy="38465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Arrow 36"/>
          <p:cNvSpPr/>
          <p:nvPr/>
        </p:nvSpPr>
        <p:spPr>
          <a:xfrm>
            <a:off x="7838877" y="3315886"/>
            <a:ext cx="1728000" cy="217170"/>
          </a:xfrm>
          <a:prstGeom prst="rightArrow">
            <a:avLst/>
          </a:prstGeom>
          <a:solidFill>
            <a:srgbClr val="B7BDBD">
              <a:alpha val="76863"/>
            </a:srgbClr>
          </a:solidFill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7648550" y="2986171"/>
            <a:ext cx="2078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Reshaping</a:t>
            </a:r>
            <a:endParaRPr kumimoji="1" lang="en-US" sz="1200" b="1" dirty="0" smtClean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052" name="Cube 2051"/>
          <p:cNvSpPr/>
          <p:nvPr/>
        </p:nvSpPr>
        <p:spPr>
          <a:xfrm>
            <a:off x="10138699" y="2718660"/>
            <a:ext cx="581660" cy="557854"/>
          </a:xfrm>
          <a:prstGeom prst="cube">
            <a:avLst>
              <a:gd name="adj" fmla="val 66921"/>
            </a:avLst>
          </a:prstGeom>
          <a:solidFill>
            <a:srgbClr val="B7BDBD">
              <a:alpha val="76863"/>
            </a:srgb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p:sp>
        <p:nvSpPr>
          <p:cNvPr id="25" name="Cube 24"/>
          <p:cNvSpPr/>
          <p:nvPr/>
        </p:nvSpPr>
        <p:spPr>
          <a:xfrm>
            <a:off x="10132984" y="2718660"/>
            <a:ext cx="1447800" cy="1194451"/>
          </a:xfrm>
          <a:prstGeom prst="cube">
            <a:avLst>
              <a:gd name="adj" fmla="val 29466"/>
            </a:avLst>
          </a:prstGeom>
          <a:solidFill>
            <a:srgbClr val="B7BDBD">
              <a:alpha val="76863"/>
            </a:srgb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p:cxnSp>
        <p:nvCxnSpPr>
          <p:cNvPr id="2054" name="Straight Arrow Connector 2053"/>
          <p:cNvCxnSpPr/>
          <p:nvPr/>
        </p:nvCxnSpPr>
        <p:spPr>
          <a:xfrm>
            <a:off x="10138699" y="4000010"/>
            <a:ext cx="29083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TextBox 2056"/>
          <p:cNvSpPr txBox="1"/>
          <p:nvPr/>
        </p:nvSpPr>
        <p:spPr>
          <a:xfrm>
            <a:off x="10370057" y="3875941"/>
            <a:ext cx="1494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000" dirty="0" smtClean="0">
                <a:latin typeface="+mn-lt"/>
              </a:rPr>
              <a:t>blocks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rot="16200000">
            <a:off x="9897986" y="3755495"/>
            <a:ext cx="29083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6200000">
            <a:off x="9617431" y="3131853"/>
            <a:ext cx="837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000" dirty="0" smtClean="0">
                <a:latin typeface="+mn-lt"/>
              </a:rPr>
              <a:t>blocks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10057149" y="2773904"/>
            <a:ext cx="226965" cy="23459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18871179">
            <a:off x="10141187" y="2435428"/>
            <a:ext cx="711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000" dirty="0" smtClean="0">
                <a:latin typeface="+mn-lt"/>
              </a:rPr>
              <a:t>CS meas.</a:t>
            </a:r>
          </a:p>
        </p:txBody>
      </p:sp>
    </p:spTree>
    <p:extLst>
      <p:ext uri="{BB962C8B-B14F-4D97-AF65-F5344CB8AC3E}">
        <p14:creationId xmlns:p14="http://schemas.microsoft.com/office/powerpoint/2010/main" val="181764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Training using </a:t>
                </a:r>
                <a:r>
                  <a:rPr lang="en-GB" dirty="0" err="1" smtClean="0"/>
                  <a:t>LabelMe</a:t>
                </a:r>
                <a:r>
                  <a:rPr lang="en-GB" dirty="0" smtClean="0"/>
                  <a:t> Dataset:</a:t>
                </a:r>
              </a:p>
              <a:p>
                <a:pPr lvl="1"/>
                <a:r>
                  <a:rPr lang="en-GB" dirty="0">
                    <a:hlinkClick r:id="rId2"/>
                  </a:rPr>
                  <a:t>http://labelme.csail.mit.edu/Release3.0</a:t>
                </a:r>
                <a:r>
                  <a:rPr lang="en-GB" dirty="0" smtClean="0">
                    <a:hlinkClick r:id="rId2"/>
                  </a:rPr>
                  <a:t>/</a:t>
                </a:r>
                <a:endParaRPr lang="en-GB" dirty="0"/>
              </a:p>
              <a:p>
                <a:pPr lvl="1"/>
                <a:r>
                  <a:rPr lang="en-GB" dirty="0" smtClean="0"/>
                  <a:t>40000 training images</a:t>
                </a:r>
              </a:p>
              <a:p>
                <a:pPr lvl="1"/>
                <a:r>
                  <a:rPr lang="en-GB" dirty="0" smtClean="0"/>
                  <a:t>10000 validation images</a:t>
                </a:r>
              </a:p>
              <a:p>
                <a:pPr lvl="1"/>
                <a:endParaRPr lang="en-GB" dirty="0"/>
              </a:p>
              <a:p>
                <a:r>
                  <a:rPr lang="en-GB" dirty="0" smtClean="0"/>
                  <a:t>Evaluate on:</a:t>
                </a:r>
              </a:p>
              <a:p>
                <a:pPr lvl="1"/>
                <a:r>
                  <a:rPr lang="en-GB" dirty="0" smtClean="0"/>
                  <a:t>the 10000 validation images of </a:t>
                </a:r>
                <a:r>
                  <a:rPr lang="en-GB" dirty="0" err="1" smtClean="0"/>
                  <a:t>LabelMe</a:t>
                </a:r>
                <a:r>
                  <a:rPr lang="en-GB" dirty="0" smtClean="0"/>
                  <a:t> dataset</a:t>
                </a:r>
              </a:p>
              <a:p>
                <a:pPr lvl="1"/>
                <a:r>
                  <a:rPr lang="en-GB" dirty="0" smtClean="0"/>
                  <a:t>10 reference images (generally used in CS and image processing)</a:t>
                </a:r>
              </a:p>
              <a:p>
                <a:pPr marL="95250" indent="0">
                  <a:buNone/>
                </a:pPr>
                <a:endParaRPr lang="en-GB" dirty="0" smtClean="0"/>
              </a:p>
              <a:p>
                <a:pPr marL="438150" indent="-342900"/>
                <a:r>
                  <a:rPr lang="en-GB" dirty="0" smtClean="0"/>
                  <a:t>Parameters:</a:t>
                </a:r>
              </a:p>
              <a:p>
                <a:pPr marL="704850" lvl="1" indent="-342900"/>
                <a:r>
                  <a:rPr lang="en-GB" dirty="0" err="1" smtClean="0"/>
                  <a:t>LabelMe</a:t>
                </a:r>
                <a:r>
                  <a:rPr lang="en-GB" dirty="0" smtClean="0"/>
                  <a:t> images size: 256x256</a:t>
                </a:r>
              </a:p>
              <a:p>
                <a:pPr marL="704850" lvl="1" indent="-342900"/>
                <a:r>
                  <a:rPr lang="en-GB" dirty="0" smtClean="0"/>
                  <a:t>Reference images size: 512x512</a:t>
                </a:r>
              </a:p>
              <a:p>
                <a:pPr marL="704850" lvl="1" indent="-342900"/>
                <a:r>
                  <a:rPr lang="en-GB" dirty="0" smtClean="0"/>
                  <a:t>Block size: 16x16  ;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</a:rPr>
                      <m:t>𝐵</m:t>
                    </m:r>
                    <m:r>
                      <a:rPr lang="en-GB" i="1" dirty="0" smtClean="0">
                        <a:latin typeface="Cambria Math"/>
                      </a:rPr>
                      <m:t>=256</m:t>
                    </m:r>
                  </m:oMath>
                </a14:m>
                <a:endParaRPr lang="en-GB" dirty="0" smtClean="0"/>
              </a:p>
              <a:p>
                <a:pPr marL="704850" lvl="1" indent="-342900"/>
                <a:r>
                  <a:rPr lang="en-GB" dirty="0" smtClean="0"/>
                  <a:t>Compression rate: 16 ;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</a:rPr>
                      <m:t>𝐶</m:t>
                    </m:r>
                    <m:r>
                      <a:rPr lang="en-GB" i="1" dirty="0" smtClean="0">
                        <a:latin typeface="Cambria Math"/>
                      </a:rPr>
                      <m:t>=16 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pPr marL="704850" lvl="1" indent="-342900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1">
                <a:blip r:embed="rId3"/>
                <a:stretch>
                  <a:fillRect l="-773" t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40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CNN Approach </a:t>
                </a:r>
                <a:r>
                  <a:rPr lang="en-GB" dirty="0" smtClean="0"/>
                  <a:t>– </a:t>
                </a:r>
                <a:r>
                  <a:rPr lang="en-GB" dirty="0"/>
                  <a:t>Fixed Measurement Matrix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/>
                      </a:rPr>
                      <m:t>𝝓</m:t>
                    </m:r>
                  </m:oMath>
                </a14:m>
                <a:r>
                  <a:rPr lang="en-GB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263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11303" y="950987"/>
            <a:ext cx="11622050" cy="5113337"/>
          </a:xfrm>
        </p:spPr>
        <p:txBody>
          <a:bodyPr/>
          <a:lstStyle/>
          <a:p>
            <a:pPr lvl="1">
              <a:spcBef>
                <a:spcPts val="600"/>
              </a:spcBef>
            </a:pPr>
            <a:endParaRPr lang="en-US" dirty="0" smtClean="0"/>
          </a:p>
          <a:p>
            <a:pPr lvl="1">
              <a:spcBef>
                <a:spcPts val="600"/>
              </a:spcBef>
            </a:pPr>
            <a:endParaRPr lang="en-US" dirty="0"/>
          </a:p>
          <a:p>
            <a:pPr lvl="2">
              <a:spcBef>
                <a:spcPts val="600"/>
              </a:spcBef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-73794" y="4130058"/>
                <a:ext cx="1930400" cy="577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sz="1100" b="1" dirty="0" smtClean="0">
                    <a:solidFill>
                      <a:schemeClr val="tx2">
                        <a:lumMod val="75000"/>
                      </a:schemeClr>
                    </a:solidFill>
                    <a:latin typeface="+mn-lt"/>
                  </a:rPr>
                  <a:t>“CS Tensor”</a:t>
                </a:r>
                <a:br>
                  <a:rPr kumimoji="1" lang="en-US" sz="1100" b="1" dirty="0" smtClean="0">
                    <a:solidFill>
                      <a:schemeClr val="tx2">
                        <a:lumMod val="75000"/>
                      </a:schemeClr>
                    </a:solidFill>
                    <a:latin typeface="+mn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de-DE" sz="11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de-DE" sz="11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𝑀</m:t>
                          </m:r>
                        </m:num>
                        <m:den>
                          <m:r>
                            <a:rPr kumimoji="1" lang="de-DE" sz="11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den>
                      </m:f>
                      <m:r>
                        <a:rPr kumimoji="1" lang="de-DE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kumimoji="1" lang="de-DE" sz="11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de-DE" sz="11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𝑁</m:t>
                          </m:r>
                        </m:num>
                        <m:den>
                          <m:r>
                            <a:rPr kumimoji="1" lang="de-DE" sz="11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den>
                      </m:f>
                      <m:r>
                        <a:rPr kumimoji="1" lang="de-DE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×</m:t>
                      </m:r>
                      <m:r>
                        <a:rPr kumimoji="1" lang="en-GB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kumimoji="1" lang="en-US" sz="1100" b="1" dirty="0" smtClean="0">
                  <a:solidFill>
                    <a:schemeClr val="tx2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794" y="4130058"/>
                <a:ext cx="1930400" cy="57740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2" name="Cube 2051"/>
          <p:cNvSpPr/>
          <p:nvPr/>
        </p:nvSpPr>
        <p:spPr>
          <a:xfrm>
            <a:off x="245399" y="2720428"/>
            <a:ext cx="581660" cy="557854"/>
          </a:xfrm>
          <a:prstGeom prst="cube">
            <a:avLst>
              <a:gd name="adj" fmla="val 66921"/>
            </a:avLst>
          </a:prstGeom>
          <a:solidFill>
            <a:srgbClr val="B7BDBD">
              <a:alpha val="76863"/>
            </a:srgb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p:sp>
        <p:nvSpPr>
          <p:cNvPr id="25" name="Cube 24"/>
          <p:cNvSpPr/>
          <p:nvPr/>
        </p:nvSpPr>
        <p:spPr>
          <a:xfrm>
            <a:off x="239684" y="2720428"/>
            <a:ext cx="1447800" cy="1194451"/>
          </a:xfrm>
          <a:prstGeom prst="cube">
            <a:avLst>
              <a:gd name="adj" fmla="val 29466"/>
            </a:avLst>
          </a:prstGeom>
          <a:solidFill>
            <a:srgbClr val="B7BDBD">
              <a:alpha val="76863"/>
            </a:srgb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p:cxnSp>
        <p:nvCxnSpPr>
          <p:cNvPr id="2054" name="Straight Arrow Connector 2053"/>
          <p:cNvCxnSpPr/>
          <p:nvPr/>
        </p:nvCxnSpPr>
        <p:spPr>
          <a:xfrm>
            <a:off x="245399" y="4001778"/>
            <a:ext cx="29083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TextBox 2056"/>
          <p:cNvSpPr txBox="1"/>
          <p:nvPr/>
        </p:nvSpPr>
        <p:spPr>
          <a:xfrm>
            <a:off x="476757" y="3877709"/>
            <a:ext cx="1494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000" dirty="0" smtClean="0">
                <a:latin typeface="+mn-lt"/>
              </a:rPr>
              <a:t>blocks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rot="16200000">
            <a:off x="4686" y="3757263"/>
            <a:ext cx="29083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6200000">
            <a:off x="-275869" y="3133621"/>
            <a:ext cx="837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000" dirty="0" smtClean="0">
                <a:latin typeface="+mn-lt"/>
              </a:rPr>
              <a:t>blocks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163849" y="2775672"/>
            <a:ext cx="226965" cy="23459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18871179">
            <a:off x="75436" y="2020448"/>
            <a:ext cx="1890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000" dirty="0" smtClean="0">
                <a:latin typeface="+mn-lt"/>
              </a:rPr>
              <a:t>CS meas. </a:t>
            </a:r>
            <a:r>
              <a:rPr kumimoji="1" lang="en-US" sz="1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= input maps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24100" y="2316368"/>
            <a:ext cx="3898900" cy="17460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dirty="0" smtClean="0"/>
              <a:t>Fully convolution network </a:t>
            </a:r>
          </a:p>
          <a:p>
            <a:pPr algn="ctr"/>
            <a:r>
              <a:rPr kumimoji="1" lang="en-GB" sz="1400" dirty="0" smtClean="0"/>
              <a:t>No pooling, no affine, </a:t>
            </a:r>
            <a:r>
              <a:rPr kumimoji="1" lang="en-GB" sz="1400" dirty="0" err="1" smtClean="0"/>
              <a:t>border_mode</a:t>
            </a:r>
            <a:r>
              <a:rPr lang="en-GB" sz="1400" dirty="0" smtClean="0"/>
              <a:t>=‘same’</a:t>
            </a:r>
            <a:endParaRPr kumimoji="1" lang="en-GB" sz="1400" dirty="0" smtClean="0"/>
          </a:p>
        </p:txBody>
      </p:sp>
      <p:sp>
        <p:nvSpPr>
          <p:cNvPr id="42" name="Right Arrow 41"/>
          <p:cNvSpPr/>
          <p:nvPr/>
        </p:nvSpPr>
        <p:spPr>
          <a:xfrm>
            <a:off x="1771481" y="3061111"/>
            <a:ext cx="425619" cy="256542"/>
          </a:xfrm>
          <a:prstGeom prst="rightArrow">
            <a:avLst/>
          </a:prstGeom>
          <a:solidFill>
            <a:srgbClr val="B7BDBD">
              <a:alpha val="76863"/>
            </a:srgbClr>
          </a:solidFill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865599" y="4021018"/>
                <a:ext cx="1930400" cy="746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sz="1100" b="1" dirty="0" smtClean="0">
                    <a:solidFill>
                      <a:schemeClr val="tx2">
                        <a:lumMod val="75000"/>
                      </a:schemeClr>
                    </a:solidFill>
                    <a:latin typeface="+mn-lt"/>
                  </a:rPr>
                  <a:t>“Reconstructed Image Tensor”</a:t>
                </a:r>
                <a:br>
                  <a:rPr kumimoji="1" lang="en-US" sz="1100" b="1" dirty="0" smtClean="0">
                    <a:solidFill>
                      <a:schemeClr val="tx2">
                        <a:lumMod val="75000"/>
                      </a:schemeClr>
                    </a:solidFill>
                    <a:latin typeface="+mn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de-DE" sz="11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de-DE" sz="11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𝑀</m:t>
                          </m:r>
                        </m:num>
                        <m:den>
                          <m:r>
                            <a:rPr kumimoji="1" lang="de-DE" sz="11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den>
                      </m:f>
                      <m:r>
                        <a:rPr kumimoji="1" lang="de-DE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kumimoji="1" lang="de-DE" sz="11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de-DE" sz="11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𝑁</m:t>
                          </m:r>
                        </m:num>
                        <m:den>
                          <m:r>
                            <a:rPr kumimoji="1" lang="de-DE" sz="11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den>
                      </m:f>
                      <m:r>
                        <a:rPr kumimoji="1" lang="de-DE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×</m:t>
                      </m:r>
                      <m:r>
                        <a:rPr kumimoji="1" lang="en-GB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kumimoji="1" lang="en-US" sz="1100" b="1" dirty="0" smtClean="0">
                  <a:solidFill>
                    <a:schemeClr val="tx2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599" y="4021018"/>
                <a:ext cx="1930400" cy="74667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ube 44"/>
          <p:cNvSpPr/>
          <p:nvPr/>
        </p:nvSpPr>
        <p:spPr>
          <a:xfrm>
            <a:off x="7184792" y="2480818"/>
            <a:ext cx="581660" cy="557854"/>
          </a:xfrm>
          <a:prstGeom prst="cube">
            <a:avLst>
              <a:gd name="adj" fmla="val 66921"/>
            </a:avLst>
          </a:prstGeom>
          <a:solidFill>
            <a:srgbClr val="B7BDBD">
              <a:alpha val="76863"/>
            </a:srgb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p:sp>
        <p:nvSpPr>
          <p:cNvPr id="48" name="Cube 47"/>
          <p:cNvSpPr/>
          <p:nvPr/>
        </p:nvSpPr>
        <p:spPr>
          <a:xfrm>
            <a:off x="7179077" y="2480818"/>
            <a:ext cx="1447800" cy="1194451"/>
          </a:xfrm>
          <a:prstGeom prst="cube">
            <a:avLst>
              <a:gd name="adj" fmla="val 29466"/>
            </a:avLst>
          </a:prstGeom>
          <a:solidFill>
            <a:srgbClr val="B7BDBD">
              <a:alpha val="76863"/>
            </a:srgb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184792" y="3762168"/>
            <a:ext cx="29083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416150" y="3638099"/>
            <a:ext cx="1494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000" dirty="0" smtClean="0">
                <a:latin typeface="+mn-lt"/>
              </a:rPr>
              <a:t>blocks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rot="16200000">
            <a:off x="6944079" y="3517653"/>
            <a:ext cx="29083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16200000">
            <a:off x="6663524" y="2894011"/>
            <a:ext cx="837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000" dirty="0" smtClean="0">
                <a:latin typeface="+mn-lt"/>
              </a:rPr>
              <a:t>blocks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7103242" y="2536062"/>
            <a:ext cx="226965" cy="23459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8871179">
            <a:off x="6957580" y="1809423"/>
            <a:ext cx="1890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000" dirty="0" smtClean="0">
                <a:latin typeface="+mn-lt"/>
              </a:rPr>
              <a:t> B pixels </a:t>
            </a:r>
            <a:r>
              <a:rPr kumimoji="1" lang="en-US" sz="1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= output maps</a:t>
            </a:r>
          </a:p>
        </p:txBody>
      </p:sp>
      <p:sp>
        <p:nvSpPr>
          <p:cNvPr id="57" name="Right Arrow 56"/>
          <p:cNvSpPr/>
          <p:nvPr/>
        </p:nvSpPr>
        <p:spPr>
          <a:xfrm>
            <a:off x="6381581" y="3061111"/>
            <a:ext cx="425619" cy="256542"/>
          </a:xfrm>
          <a:prstGeom prst="rightArrow">
            <a:avLst/>
          </a:prstGeom>
          <a:solidFill>
            <a:srgbClr val="B7BDBD">
              <a:alpha val="76863"/>
            </a:srgbClr>
          </a:solidFill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p:sp>
        <p:nvSpPr>
          <p:cNvPr id="59" name="Right Arrow 58"/>
          <p:cNvSpPr/>
          <p:nvPr/>
        </p:nvSpPr>
        <p:spPr>
          <a:xfrm>
            <a:off x="8799089" y="3061111"/>
            <a:ext cx="425619" cy="256542"/>
          </a:xfrm>
          <a:prstGeom prst="rightArrow">
            <a:avLst/>
          </a:prstGeom>
          <a:solidFill>
            <a:srgbClr val="B7BDBD">
              <a:alpha val="76863"/>
            </a:srgbClr>
          </a:solidFill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9402508" y="2393092"/>
            <a:ext cx="2453640" cy="1592580"/>
          </a:xfrm>
          <a:prstGeom prst="rect">
            <a:avLst/>
          </a:prstGeom>
          <a:solidFill>
            <a:srgbClr val="B7BDBD">
              <a:alpha val="76863"/>
            </a:srgb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9520364" y="4062396"/>
                <a:ext cx="2335784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sz="1100" b="1" dirty="0" smtClean="0">
                    <a:solidFill>
                      <a:schemeClr val="tx2">
                        <a:lumMod val="75000"/>
                      </a:schemeClr>
                    </a:solidFill>
                    <a:latin typeface="+mn-lt"/>
                  </a:rPr>
                  <a:t>Reconstructed image (Grayscale)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de-DE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𝑀</m:t>
                      </m:r>
                      <m:r>
                        <a:rPr kumimoji="1" lang="de-DE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×</m:t>
                      </m:r>
                      <m:r>
                        <a:rPr kumimoji="1" lang="de-DE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kumimoji="1" lang="en-US" sz="1100" dirty="0" smtClean="0">
                  <a:solidFill>
                    <a:schemeClr val="tx2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364" y="4062396"/>
                <a:ext cx="2335784" cy="60016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76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 smtClean="0"/>
                  <a:t>Results – Fixed Measurement Matrix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/>
                      </a:rPr>
                      <m:t>𝝓</m:t>
                    </m:r>
                  </m:oMath>
                </a14:m>
                <a:r>
                  <a:rPr lang="en-GB" dirty="0" smtClean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263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GB" sz="1800" dirty="0" smtClean="0"/>
                  <a:t>Small network:</a:t>
                </a:r>
              </a:p>
              <a:p>
                <a:pPr lvl="1"/>
                <a:r>
                  <a:rPr lang="en-GB" sz="1600" dirty="0" smtClean="0"/>
                  <a:t>3 Convolutions: {64,128,256} maps </a:t>
                </a:r>
              </a:p>
              <a:p>
                <a:pPr lvl="1"/>
                <a:r>
                  <a:rPr lang="en-GB" sz="1600" dirty="0" smtClean="0"/>
                  <a:t>Kernels 3x3</a:t>
                </a:r>
              </a:p>
              <a:p>
                <a:pPr lvl="1"/>
                <a:r>
                  <a:rPr lang="en-GB" sz="1600" dirty="0" smtClean="0"/>
                  <a:t>Cost function = MSE</a:t>
                </a:r>
              </a:p>
              <a:p>
                <a:pPr lvl="1"/>
                <a:r>
                  <a:rPr lang="en-GB" sz="1600" dirty="0" smtClean="0"/>
                  <a:t>Random </a:t>
                </a:r>
                <a14:m>
                  <m:oMath xmlns:m="http://schemas.openxmlformats.org/officeDocument/2006/math">
                    <m:r>
                      <a:rPr lang="en-GB" sz="1600" b="1" i="1">
                        <a:latin typeface="Cambria Math"/>
                        <a:ea typeface="Cambria Math"/>
                      </a:rPr>
                      <m:t>𝝓</m:t>
                    </m:r>
                  </m:oMath>
                </a14:m>
                <a:endParaRPr lang="en-GB" sz="1600" b="1" dirty="0"/>
              </a:p>
              <a:p>
                <a:pPr marL="361950" lvl="1" indent="0">
                  <a:buNone/>
                </a:pPr>
                <a:endParaRPr lang="en-GB" sz="1600" dirty="0"/>
              </a:p>
              <a:p>
                <a:r>
                  <a:rPr lang="en-GB" sz="1800" dirty="0" smtClean="0"/>
                  <a:t>Average PSNR on “</a:t>
                </a:r>
                <a:r>
                  <a:rPr lang="en-GB" sz="1800" dirty="0" err="1" smtClean="0"/>
                  <a:t>LabelMe</a:t>
                </a:r>
                <a:r>
                  <a:rPr lang="en-GB" sz="1800" dirty="0" smtClean="0"/>
                  <a:t>” validation set: 26.8 dB</a:t>
                </a:r>
              </a:p>
              <a:p>
                <a:endParaRPr lang="en-GB" sz="1800" dirty="0"/>
              </a:p>
              <a:p>
                <a:r>
                  <a:rPr lang="en-GB" sz="1800" dirty="0" smtClean="0"/>
                  <a:t>Average PSNR on 10 reference images: 24.6 dB</a:t>
                </a:r>
              </a:p>
              <a:p>
                <a:endParaRPr lang="en-GB" sz="1800" dirty="0"/>
              </a:p>
              <a:p>
                <a:pPr marL="0" indent="0">
                  <a:buNone/>
                </a:pPr>
                <a:endParaRPr lang="en-GB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1">
                <a:blip r:embed="rId3"/>
                <a:stretch>
                  <a:fillRect l="-386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012" y="2044700"/>
            <a:ext cx="5503337" cy="41275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295021" y="1969169"/>
                <a:ext cx="17294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de-DE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𝐸𝑟𝑟𝑜𝑟</m:t>
                      </m:r>
                      <m:r>
                        <a:rPr kumimoji="1" lang="de-DE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=−</m:t>
                      </m:r>
                      <m:r>
                        <a:rPr kumimoji="1" lang="de-DE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𝑃𝑆𝑁𝑅</m:t>
                      </m:r>
                    </m:oMath>
                  </m:oMathPara>
                </a14:m>
                <a:endParaRPr kumimoji="1" lang="en-US" sz="1600" dirty="0" smtClean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5021" y="1969169"/>
                <a:ext cx="1729448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80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 smtClean="0"/>
                  <a:t>Results – </a:t>
                </a:r>
                <a:r>
                  <a:rPr lang="en-GB" dirty="0"/>
                  <a:t>Fixed Measurement Matrix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/>
                      </a:rPr>
                      <m:t>𝝓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2263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000125"/>
            <a:ext cx="4876800" cy="487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5" y="1000125"/>
            <a:ext cx="4876800" cy="48768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023100" y="5960646"/>
            <a:ext cx="2552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sz="1600" dirty="0" smtClean="0">
                <a:latin typeface="+mn-lt"/>
              </a:rPr>
              <a:t>PSNR = 26.68</a:t>
            </a:r>
          </a:p>
        </p:txBody>
      </p:sp>
    </p:spTree>
    <p:extLst>
      <p:ext uri="{BB962C8B-B14F-4D97-AF65-F5344CB8AC3E}">
        <p14:creationId xmlns:p14="http://schemas.microsoft.com/office/powerpoint/2010/main" val="1384044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CNN Approach </a:t>
                </a:r>
                <a:r>
                  <a:rPr lang="en-GB" dirty="0" smtClean="0"/>
                  <a:t>– Trained Measurement </a:t>
                </a:r>
                <a:r>
                  <a:rPr lang="en-GB" dirty="0"/>
                  <a:t>Matrix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/>
                      </a:rPr>
                      <m:t>𝝓</m:t>
                    </m:r>
                  </m:oMath>
                </a14:m>
                <a:r>
                  <a:rPr lang="en-GB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263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11303" y="1662187"/>
            <a:ext cx="11622050" cy="5113337"/>
          </a:xfrm>
        </p:spPr>
        <p:txBody>
          <a:bodyPr/>
          <a:lstStyle/>
          <a:p>
            <a:pPr lvl="1">
              <a:spcBef>
                <a:spcPts val="600"/>
              </a:spcBef>
            </a:pPr>
            <a:endParaRPr lang="en-US" dirty="0" smtClean="0"/>
          </a:p>
          <a:p>
            <a:pPr lvl="1">
              <a:spcBef>
                <a:spcPts val="600"/>
              </a:spcBef>
            </a:pPr>
            <a:endParaRPr lang="en-US" dirty="0"/>
          </a:p>
          <a:p>
            <a:pPr lvl="2">
              <a:spcBef>
                <a:spcPts val="600"/>
              </a:spcBef>
            </a:pPr>
            <a:endParaRPr lang="en-US" dirty="0"/>
          </a:p>
        </p:txBody>
      </p:sp>
      <p:sp>
        <p:nvSpPr>
          <p:cNvPr id="2057" name="TextBox 2056"/>
          <p:cNvSpPr txBox="1"/>
          <p:nvPr/>
        </p:nvSpPr>
        <p:spPr>
          <a:xfrm>
            <a:off x="476757" y="4588909"/>
            <a:ext cx="1494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000" dirty="0" smtClean="0">
                <a:latin typeface="+mn-lt"/>
              </a:rPr>
              <a:t>blocks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29000" y="3027568"/>
            <a:ext cx="2794000" cy="17460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dirty="0" smtClean="0"/>
              <a:t>Fully convolution network </a:t>
            </a:r>
          </a:p>
          <a:p>
            <a:pPr algn="ctr"/>
            <a:r>
              <a:rPr lang="en-GB" sz="1800" dirty="0"/>
              <a:t>(</a:t>
            </a:r>
            <a:r>
              <a:rPr kumimoji="1" lang="en-GB" sz="1800" dirty="0" smtClean="0"/>
              <a:t>No pooling, no affine, </a:t>
            </a:r>
            <a:r>
              <a:rPr kumimoji="1" lang="en-GB" sz="1800" dirty="0" err="1" smtClean="0"/>
              <a:t>border_mode</a:t>
            </a:r>
            <a:r>
              <a:rPr lang="en-GB" sz="1800" dirty="0" smtClean="0"/>
              <a:t>=‘same’)</a:t>
            </a:r>
            <a:endParaRPr kumimoji="1" lang="en-GB" sz="1800" dirty="0" smtClean="0"/>
          </a:p>
        </p:txBody>
      </p:sp>
      <p:sp>
        <p:nvSpPr>
          <p:cNvPr id="42" name="Right Arrow 41"/>
          <p:cNvSpPr/>
          <p:nvPr/>
        </p:nvSpPr>
        <p:spPr>
          <a:xfrm>
            <a:off x="1877467" y="3772311"/>
            <a:ext cx="425619" cy="256542"/>
          </a:xfrm>
          <a:prstGeom prst="rightArrow">
            <a:avLst/>
          </a:prstGeom>
          <a:solidFill>
            <a:srgbClr val="B7BDBD">
              <a:alpha val="76863"/>
            </a:srgbClr>
          </a:solidFill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865599" y="4732218"/>
                <a:ext cx="1930400" cy="746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sz="1100" b="1" dirty="0" smtClean="0">
                    <a:solidFill>
                      <a:schemeClr val="tx2">
                        <a:lumMod val="75000"/>
                      </a:schemeClr>
                    </a:solidFill>
                    <a:latin typeface="+mn-lt"/>
                  </a:rPr>
                  <a:t>“Reconstructed Image Tensor”</a:t>
                </a:r>
                <a:br>
                  <a:rPr kumimoji="1" lang="en-US" sz="1100" b="1" dirty="0" smtClean="0">
                    <a:solidFill>
                      <a:schemeClr val="tx2">
                        <a:lumMod val="75000"/>
                      </a:schemeClr>
                    </a:solidFill>
                    <a:latin typeface="+mn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de-DE" sz="11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de-DE" sz="11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𝑀</m:t>
                          </m:r>
                        </m:num>
                        <m:den>
                          <m:r>
                            <a:rPr kumimoji="1" lang="de-DE" sz="11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den>
                      </m:f>
                      <m:r>
                        <a:rPr kumimoji="1" lang="de-DE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kumimoji="1" lang="de-DE" sz="11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de-DE" sz="11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𝑁</m:t>
                          </m:r>
                        </m:num>
                        <m:den>
                          <m:r>
                            <a:rPr kumimoji="1" lang="de-DE" sz="11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den>
                      </m:f>
                      <m:r>
                        <a:rPr kumimoji="1" lang="de-DE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×</m:t>
                      </m:r>
                      <m:r>
                        <a:rPr kumimoji="1" lang="en-GB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kumimoji="1" lang="en-US" sz="1100" b="1" dirty="0" smtClean="0">
                  <a:solidFill>
                    <a:schemeClr val="tx2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599" y="4732218"/>
                <a:ext cx="1930400" cy="74667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ube 44"/>
          <p:cNvSpPr/>
          <p:nvPr/>
        </p:nvSpPr>
        <p:spPr>
          <a:xfrm>
            <a:off x="7184792" y="3192018"/>
            <a:ext cx="581660" cy="557854"/>
          </a:xfrm>
          <a:prstGeom prst="cube">
            <a:avLst>
              <a:gd name="adj" fmla="val 66921"/>
            </a:avLst>
          </a:prstGeom>
          <a:solidFill>
            <a:srgbClr val="B7BDBD">
              <a:alpha val="76863"/>
            </a:srgb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p:sp>
        <p:nvSpPr>
          <p:cNvPr id="48" name="Cube 47"/>
          <p:cNvSpPr/>
          <p:nvPr/>
        </p:nvSpPr>
        <p:spPr>
          <a:xfrm>
            <a:off x="7179077" y="3192018"/>
            <a:ext cx="1447800" cy="1194451"/>
          </a:xfrm>
          <a:prstGeom prst="cube">
            <a:avLst>
              <a:gd name="adj" fmla="val 29466"/>
            </a:avLst>
          </a:prstGeom>
          <a:solidFill>
            <a:srgbClr val="B7BDBD">
              <a:alpha val="76863"/>
            </a:srgb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184792" y="4473368"/>
            <a:ext cx="29083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416150" y="4349299"/>
            <a:ext cx="1494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000" dirty="0" smtClean="0">
                <a:latin typeface="+mn-lt"/>
              </a:rPr>
              <a:t>blocks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rot="16200000">
            <a:off x="6944079" y="4228853"/>
            <a:ext cx="29083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16200000">
            <a:off x="6663524" y="3605211"/>
            <a:ext cx="837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000" dirty="0" smtClean="0">
                <a:latin typeface="+mn-lt"/>
              </a:rPr>
              <a:t>blocks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7103242" y="3247262"/>
            <a:ext cx="226965" cy="23459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8871179">
            <a:off x="6957580" y="2520623"/>
            <a:ext cx="1890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000" dirty="0" smtClean="0">
                <a:latin typeface="+mn-lt"/>
              </a:rPr>
              <a:t> B pixels </a:t>
            </a:r>
            <a:r>
              <a:rPr kumimoji="1" lang="en-US" sz="1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= output maps</a:t>
            </a:r>
          </a:p>
        </p:txBody>
      </p:sp>
      <p:sp>
        <p:nvSpPr>
          <p:cNvPr id="57" name="Right Arrow 56"/>
          <p:cNvSpPr/>
          <p:nvPr/>
        </p:nvSpPr>
        <p:spPr>
          <a:xfrm>
            <a:off x="6381581" y="3772311"/>
            <a:ext cx="425619" cy="256542"/>
          </a:xfrm>
          <a:prstGeom prst="rightArrow">
            <a:avLst/>
          </a:prstGeom>
          <a:solidFill>
            <a:srgbClr val="B7BDBD">
              <a:alpha val="76863"/>
            </a:srgbClr>
          </a:solidFill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p:sp>
        <p:nvSpPr>
          <p:cNvPr id="59" name="Right Arrow 58"/>
          <p:cNvSpPr/>
          <p:nvPr/>
        </p:nvSpPr>
        <p:spPr>
          <a:xfrm>
            <a:off x="8799089" y="3772311"/>
            <a:ext cx="425619" cy="256542"/>
          </a:xfrm>
          <a:prstGeom prst="rightArrow">
            <a:avLst/>
          </a:prstGeom>
          <a:solidFill>
            <a:srgbClr val="B7BDBD">
              <a:alpha val="76863"/>
            </a:srgbClr>
          </a:solidFill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9402508" y="3104292"/>
            <a:ext cx="2453640" cy="1592580"/>
          </a:xfrm>
          <a:prstGeom prst="rect">
            <a:avLst/>
          </a:prstGeom>
          <a:solidFill>
            <a:srgbClr val="B7BDBD">
              <a:alpha val="76863"/>
            </a:srgb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9520364" y="4773596"/>
                <a:ext cx="2335784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sz="1100" b="1" dirty="0" smtClean="0">
                    <a:solidFill>
                      <a:schemeClr val="tx2">
                        <a:lumMod val="75000"/>
                      </a:schemeClr>
                    </a:solidFill>
                    <a:latin typeface="+mn-lt"/>
                  </a:rPr>
                  <a:t>Reconstructed image (Grayscale)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de-DE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𝑀</m:t>
                      </m:r>
                      <m:r>
                        <a:rPr kumimoji="1" lang="de-DE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×</m:t>
                      </m:r>
                      <m:r>
                        <a:rPr kumimoji="1" lang="de-DE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kumimoji="1" lang="en-US" sz="1100" dirty="0" smtClean="0">
                  <a:solidFill>
                    <a:schemeClr val="tx2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364" y="4773596"/>
                <a:ext cx="2335784" cy="6001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-52933" y="4971827"/>
                <a:ext cx="1930400" cy="746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sz="1100" b="1" dirty="0" smtClean="0">
                    <a:solidFill>
                      <a:schemeClr val="tx2">
                        <a:lumMod val="75000"/>
                      </a:schemeClr>
                    </a:solidFill>
                    <a:latin typeface="+mn-lt"/>
                  </a:rPr>
                  <a:t>“Reconstructed Image Tensor”</a:t>
                </a:r>
                <a:br>
                  <a:rPr kumimoji="1" lang="en-US" sz="1100" b="1" dirty="0" smtClean="0">
                    <a:solidFill>
                      <a:schemeClr val="tx2">
                        <a:lumMod val="75000"/>
                      </a:schemeClr>
                    </a:solidFill>
                    <a:latin typeface="+mn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de-DE" sz="11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de-DE" sz="11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𝑀</m:t>
                          </m:r>
                        </m:num>
                        <m:den>
                          <m:r>
                            <a:rPr kumimoji="1" lang="de-DE" sz="11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den>
                      </m:f>
                      <m:r>
                        <a:rPr kumimoji="1" lang="de-DE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kumimoji="1" lang="de-DE" sz="11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de-DE" sz="11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𝑁</m:t>
                          </m:r>
                        </m:num>
                        <m:den>
                          <m:r>
                            <a:rPr kumimoji="1" lang="de-DE" sz="11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den>
                      </m:f>
                      <m:r>
                        <a:rPr kumimoji="1" lang="de-DE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×</m:t>
                      </m:r>
                      <m:r>
                        <a:rPr kumimoji="1" lang="en-GB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kumimoji="1" lang="en-US" sz="1100" b="1" dirty="0" smtClean="0">
                  <a:solidFill>
                    <a:schemeClr val="tx2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933" y="4971827"/>
                <a:ext cx="1930400" cy="74667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ube 28"/>
          <p:cNvSpPr/>
          <p:nvPr/>
        </p:nvSpPr>
        <p:spPr>
          <a:xfrm>
            <a:off x="266260" y="3431627"/>
            <a:ext cx="581660" cy="557854"/>
          </a:xfrm>
          <a:prstGeom prst="cube">
            <a:avLst>
              <a:gd name="adj" fmla="val 66921"/>
            </a:avLst>
          </a:prstGeom>
          <a:solidFill>
            <a:srgbClr val="B7BDBD">
              <a:alpha val="76863"/>
            </a:srgb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p:sp>
        <p:nvSpPr>
          <p:cNvPr id="30" name="Cube 29"/>
          <p:cNvSpPr/>
          <p:nvPr/>
        </p:nvSpPr>
        <p:spPr>
          <a:xfrm>
            <a:off x="260545" y="3431627"/>
            <a:ext cx="1447800" cy="1194451"/>
          </a:xfrm>
          <a:prstGeom prst="cube">
            <a:avLst>
              <a:gd name="adj" fmla="val 29466"/>
            </a:avLst>
          </a:prstGeom>
          <a:solidFill>
            <a:srgbClr val="B7BDBD">
              <a:alpha val="76863"/>
            </a:srgb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66260" y="4712977"/>
            <a:ext cx="29083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>
            <a:off x="25547" y="4468462"/>
            <a:ext cx="29083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-255008" y="3844820"/>
            <a:ext cx="837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000" dirty="0" smtClean="0">
                <a:latin typeface="+mn-lt"/>
              </a:rPr>
              <a:t>blocks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84710" y="3486871"/>
            <a:ext cx="226965" cy="23459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8871179">
            <a:off x="39048" y="2760232"/>
            <a:ext cx="1890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000" dirty="0" smtClean="0">
                <a:latin typeface="+mn-lt"/>
              </a:rPr>
              <a:t> B pixels </a:t>
            </a:r>
            <a:r>
              <a:rPr kumimoji="1" lang="en-US" sz="1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= input maps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52700" y="3024290"/>
            <a:ext cx="876300" cy="17460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GB" sz="1800" dirty="0" smtClean="0"/>
              <a:t>1</a:t>
            </a:r>
            <a:r>
              <a:rPr kumimoji="1" lang="en-GB" sz="1800" baseline="30000" dirty="0" smtClean="0"/>
              <a:t>st</a:t>
            </a:r>
            <a:r>
              <a:rPr kumimoji="1" lang="en-GB" sz="1800" dirty="0" smtClean="0"/>
              <a:t>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20638" y="5323929"/>
                <a:ext cx="5476447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GB" sz="1400" dirty="0" smtClean="0">
                    <a:latin typeface="+mn-lt"/>
                  </a:rPr>
                  <a:t>First layer has a 1x1 kernel and the</a:t>
                </a:r>
                <a:br>
                  <a:rPr kumimoji="1" lang="en-GB" sz="1400" dirty="0" smtClean="0">
                    <a:latin typeface="+mn-lt"/>
                  </a:rPr>
                </a:br>
                <a:r>
                  <a:rPr kumimoji="1" lang="en-GB" sz="1400" dirty="0" smtClean="0">
                    <a:latin typeface="+mn-lt"/>
                  </a:rPr>
                  <a:t>number of output maps is </a:t>
                </a:r>
                <a14:m>
                  <m:oMath xmlns:m="http://schemas.openxmlformats.org/officeDocument/2006/math">
                    <m:r>
                      <a:rPr kumimoji="1" lang="en-GB" sz="1400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kumimoji="1" lang="en-GB" sz="1400" dirty="0" smtClean="0">
                    <a:latin typeface="+mn-lt"/>
                  </a:rPr>
                  <a:t> </a:t>
                </a:r>
              </a:p>
              <a:p>
                <a:endParaRPr lang="en-GB" sz="1400" dirty="0">
                  <a:latin typeface="+mn-lt"/>
                </a:endParaRPr>
              </a:p>
              <a:p>
                <a:r>
                  <a:rPr kumimoji="1" lang="en-GB" sz="1400" dirty="0" smtClean="0">
                    <a:latin typeface="+mn-lt"/>
                  </a:rPr>
                  <a:t>Convolution layer with 1x1 kernels is equivalent to a affine layer which operates on each block</a:t>
                </a:r>
              </a:p>
              <a:p>
                <a:endParaRPr kumimoji="1" lang="en-GB" sz="1600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638" y="5323929"/>
                <a:ext cx="5476447" cy="1415772"/>
              </a:xfrm>
              <a:prstGeom prst="rect">
                <a:avLst/>
              </a:prstGeom>
              <a:blipFill rotWithShape="1">
                <a:blip r:embed="rId6"/>
                <a:stretch>
                  <a:fillRect l="-334" t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38" idx="2"/>
          </p:cNvCxnSpPr>
          <p:nvPr/>
        </p:nvCxnSpPr>
        <p:spPr>
          <a:xfrm>
            <a:off x="2990850" y="4770318"/>
            <a:ext cx="0" cy="574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ght Arrow 40"/>
          <p:cNvSpPr/>
          <p:nvPr/>
        </p:nvSpPr>
        <p:spPr>
          <a:xfrm rot="16200000">
            <a:off x="3202244" y="2643732"/>
            <a:ext cx="425619" cy="256542"/>
          </a:xfrm>
          <a:prstGeom prst="rightArrow">
            <a:avLst/>
          </a:prstGeom>
          <a:solidFill>
            <a:srgbClr val="B7BDBD">
              <a:alpha val="76863"/>
            </a:srgbClr>
          </a:solidFill>
          <a:ln w="28575">
            <a:solidFill>
              <a:schemeClr val="accent1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041650" y="2433254"/>
                <a:ext cx="1930400" cy="577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sz="1100" b="1" dirty="0" smtClean="0">
                    <a:solidFill>
                      <a:schemeClr val="tx2">
                        <a:lumMod val="75000"/>
                      </a:schemeClr>
                    </a:solidFill>
                    <a:latin typeface="+mn-lt"/>
                  </a:rPr>
                  <a:t>“CS Tensor”</a:t>
                </a:r>
                <a:br>
                  <a:rPr kumimoji="1" lang="en-US" sz="1100" b="1" dirty="0" smtClean="0">
                    <a:solidFill>
                      <a:schemeClr val="tx2">
                        <a:lumMod val="75000"/>
                      </a:schemeClr>
                    </a:solidFill>
                    <a:latin typeface="+mn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de-DE" sz="11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de-DE" sz="11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𝑀</m:t>
                          </m:r>
                        </m:num>
                        <m:den>
                          <m:r>
                            <a:rPr kumimoji="1" lang="de-DE" sz="11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den>
                      </m:f>
                      <m:r>
                        <a:rPr kumimoji="1" lang="de-DE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kumimoji="1" lang="de-DE" sz="11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de-DE" sz="11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𝑁</m:t>
                          </m:r>
                        </m:num>
                        <m:den>
                          <m:r>
                            <a:rPr kumimoji="1" lang="de-DE" sz="11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den>
                      </m:f>
                      <m:r>
                        <a:rPr kumimoji="1" lang="de-DE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×</m:t>
                      </m:r>
                      <m:r>
                        <a:rPr kumimoji="1" lang="en-GB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kumimoji="1" lang="en-US" sz="1100" b="1" dirty="0" smtClean="0">
                  <a:solidFill>
                    <a:schemeClr val="tx2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650" y="2433254"/>
                <a:ext cx="1930400" cy="57740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Cube 57"/>
          <p:cNvSpPr/>
          <p:nvPr/>
        </p:nvSpPr>
        <p:spPr>
          <a:xfrm>
            <a:off x="2909137" y="1221422"/>
            <a:ext cx="581660" cy="557854"/>
          </a:xfrm>
          <a:prstGeom prst="cube">
            <a:avLst>
              <a:gd name="adj" fmla="val 66921"/>
            </a:avLst>
          </a:prstGeom>
          <a:solidFill>
            <a:srgbClr val="B7BDBD">
              <a:alpha val="76863"/>
            </a:srgb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p:sp>
        <p:nvSpPr>
          <p:cNvPr id="62" name="Cube 61"/>
          <p:cNvSpPr/>
          <p:nvPr/>
        </p:nvSpPr>
        <p:spPr>
          <a:xfrm>
            <a:off x="2903422" y="1221422"/>
            <a:ext cx="1447800" cy="1194451"/>
          </a:xfrm>
          <a:prstGeom prst="cube">
            <a:avLst>
              <a:gd name="adj" fmla="val 29466"/>
            </a:avLst>
          </a:prstGeom>
          <a:solidFill>
            <a:srgbClr val="B7BDBD">
              <a:alpha val="76863"/>
            </a:srgb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909137" y="2502772"/>
            <a:ext cx="29083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>
            <a:off x="2668424" y="2258257"/>
            <a:ext cx="29083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16200000">
            <a:off x="2387869" y="1634615"/>
            <a:ext cx="837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000" dirty="0" smtClean="0">
                <a:latin typeface="+mn-lt"/>
              </a:rPr>
              <a:t>blocks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2827587" y="1276666"/>
            <a:ext cx="226965" cy="23459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 rot="18871179">
            <a:off x="2739174" y="521442"/>
            <a:ext cx="1890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000" dirty="0" smtClean="0">
                <a:latin typeface="+mn-lt"/>
              </a:rPr>
              <a:t>CS meas.</a:t>
            </a:r>
            <a:endParaRPr kumimoji="1" lang="en-US" sz="10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447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 smtClean="0"/>
                  <a:t>Results</a:t>
                </a:r>
                <a:r>
                  <a:rPr lang="en-US" dirty="0"/>
                  <a:t> </a:t>
                </a:r>
                <a:r>
                  <a:rPr lang="en-GB" dirty="0"/>
                  <a:t>– Trained Measurement Matrix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/>
                      </a:rPr>
                      <m:t>𝝓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263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GB" sz="1800" dirty="0" smtClean="0"/>
                  <a:t>Small network:</a:t>
                </a:r>
              </a:p>
              <a:p>
                <a:pPr lvl="1"/>
                <a:r>
                  <a:rPr lang="en-GB" sz="1600" dirty="0" smtClean="0"/>
                  <a:t>3 Convolutions: {64,128,256} maps </a:t>
                </a:r>
              </a:p>
              <a:p>
                <a:pPr lvl="1"/>
                <a:r>
                  <a:rPr lang="en-GB" sz="1600" dirty="0" smtClean="0"/>
                  <a:t>Kernels 3x3 </a:t>
                </a:r>
              </a:p>
              <a:p>
                <a:pPr lvl="1"/>
                <a:r>
                  <a:rPr lang="en-GB" sz="1600" dirty="0" smtClean="0"/>
                  <a:t>Cost </a:t>
                </a:r>
                <a:r>
                  <a:rPr lang="en-GB" sz="1600" dirty="0"/>
                  <a:t>function = </a:t>
                </a:r>
                <a:r>
                  <a:rPr lang="en-GB" sz="1600" dirty="0" smtClean="0"/>
                  <a:t>MSE</a:t>
                </a:r>
              </a:p>
              <a:p>
                <a:pPr lvl="1"/>
                <a:r>
                  <a:rPr lang="en-GB" sz="1600" dirty="0" smtClean="0"/>
                  <a:t>Trained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/>
                        <a:ea typeface="Cambria Math"/>
                      </a:rPr>
                      <m:t>𝜙</m:t>
                    </m:r>
                  </m:oMath>
                </a14:m>
                <a:endParaRPr lang="en-GB" sz="1600" dirty="0"/>
              </a:p>
              <a:p>
                <a:pPr marL="361950" lvl="1" indent="0">
                  <a:buNone/>
                </a:pPr>
                <a:endParaRPr lang="en-GB" sz="1600" dirty="0"/>
              </a:p>
              <a:p>
                <a:r>
                  <a:rPr lang="en-GB" sz="1800" dirty="0" smtClean="0"/>
                  <a:t>Average PSNR on “</a:t>
                </a:r>
                <a:r>
                  <a:rPr lang="en-GB" sz="1800" dirty="0" err="1" smtClean="0"/>
                  <a:t>LabelMe</a:t>
                </a:r>
                <a:r>
                  <a:rPr lang="en-GB" sz="1800" dirty="0" smtClean="0"/>
                  <a:t>” validation set: 27.49 dB</a:t>
                </a:r>
              </a:p>
              <a:p>
                <a:endParaRPr lang="en-GB" sz="1800" dirty="0"/>
              </a:p>
              <a:p>
                <a:r>
                  <a:rPr lang="en-GB" sz="1800" dirty="0" smtClean="0"/>
                  <a:t>Average PSNR on 10 reference images: 26.57 dB</a:t>
                </a:r>
              </a:p>
              <a:p>
                <a:endParaRPr lang="en-GB" sz="1800" dirty="0"/>
              </a:p>
              <a:p>
                <a:pPr marL="0" indent="0">
                  <a:buNone/>
                </a:pPr>
                <a:endParaRPr lang="en-GB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1">
                <a:blip r:embed="rId3"/>
                <a:stretch>
                  <a:fillRect l="-386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012" y="2044700"/>
            <a:ext cx="5503337" cy="41275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295021" y="1969169"/>
                <a:ext cx="17294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de-DE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𝐸𝑟𝑟𝑜𝑟</m:t>
                      </m:r>
                      <m:r>
                        <a:rPr kumimoji="1" lang="de-DE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=−</m:t>
                      </m:r>
                      <m:r>
                        <a:rPr kumimoji="1" lang="de-DE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𝑃𝑆𝑁𝑅</m:t>
                      </m:r>
                    </m:oMath>
                  </m:oMathPara>
                </a14:m>
                <a:endParaRPr kumimoji="1" lang="en-US" sz="1600" dirty="0" smtClean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5021" y="1969169"/>
                <a:ext cx="1729448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339592"/>
      </p:ext>
    </p:extLst>
  </p:cSld>
  <p:clrMapOvr>
    <a:masterClrMapping/>
  </p:clrMapOvr>
</p:sld>
</file>

<file path=ppt/theme/theme1.xml><?xml version="1.0" encoding="utf-8"?>
<a:theme xmlns:a="http://schemas.openxmlformats.org/drawingml/2006/main" name="1404_BAER_Template_v1">
  <a:themeElements>
    <a:clrScheme name="Custom 2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EB8803"/>
      </a:folHlink>
    </a:clrScheme>
    <a:fontScheme name="font_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BDBD">
            <a:alpha val="76863"/>
          </a:srgbClr>
        </a:solidFill>
        <a:ln w="2857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600" dirty="0" smtClean="0">
            <a:latin typeface="+mn-lt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cool8-s-1">
  <a:themeElements>
    <a:clrScheme name="メトロ改">
      <a:dk1>
        <a:sysClr val="windowText" lastClr="000000"/>
      </a:dk1>
      <a:lt1>
        <a:sysClr val="window" lastClr="FFFFFF"/>
      </a:lt1>
      <a:dk2>
        <a:srgbClr val="4E5B6F"/>
      </a:dk2>
      <a:lt2>
        <a:srgbClr val="7F7F7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0000FF"/>
      </a:hlink>
      <a:folHlink>
        <a:srgbClr val="5F7791"/>
      </a:folHlink>
    </a:clrScheme>
    <a:fontScheme name="s-cool9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txDef>
  </a:objectDefaults>
  <a:extraClrSchemeLst>
    <a:extraClrScheme>
      <a:clrScheme name="s-cool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cool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cool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cool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cool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cool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cool8-s-1">
  <a:themeElements>
    <a:clrScheme name="メトロ改">
      <a:dk1>
        <a:sysClr val="windowText" lastClr="000000"/>
      </a:dk1>
      <a:lt1>
        <a:sysClr val="window" lastClr="FFFFFF"/>
      </a:lt1>
      <a:dk2>
        <a:srgbClr val="4E5B6F"/>
      </a:dk2>
      <a:lt2>
        <a:srgbClr val="7F7F7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0000FF"/>
      </a:hlink>
      <a:folHlink>
        <a:srgbClr val="5F7791"/>
      </a:folHlink>
    </a:clrScheme>
    <a:fontScheme name="s-cool9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txDef>
  </a:objectDefaults>
  <a:extraClrSchemeLst>
    <a:extraClrScheme>
      <a:clrScheme name="s-cool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cool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cool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cool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cool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cool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1404_BAER_Template_v1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ont_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BDBD">
            <a:alpha val="76863"/>
          </a:srgbClr>
        </a:solidFill>
        <a:ln w="2857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600" dirty="0" smtClean="0">
            <a:latin typeface="+mn-lt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725</Words>
  <Application>Microsoft Office PowerPoint</Application>
  <PresentationFormat>Custom</PresentationFormat>
  <Paragraphs>168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1404_BAER_Template_v1</vt:lpstr>
      <vt:lpstr>4_cool8-s-1</vt:lpstr>
      <vt:lpstr>5_cool8-s-1</vt:lpstr>
      <vt:lpstr>1_1404_BAER_Template_v1</vt:lpstr>
      <vt:lpstr>Human Centric Data Mining WP2 “Compressed sensing”</vt:lpstr>
      <vt:lpstr>DNN Compressed sensing – The project</vt:lpstr>
      <vt:lpstr>Input Data </vt:lpstr>
      <vt:lpstr>Experiments</vt:lpstr>
      <vt:lpstr>CNN Approach – Fixed Measurement Matrix ϕ </vt:lpstr>
      <vt:lpstr>Results – Fixed Measurement Matrix ϕ </vt:lpstr>
      <vt:lpstr>Results – Fixed Measurement Matrix ϕ </vt:lpstr>
      <vt:lpstr>CNN Approach – Trained Measurement Matrix ϕ </vt:lpstr>
      <vt:lpstr>Results – Trained Measurement Matrix ϕ  </vt:lpstr>
      <vt:lpstr>Results – Trained Measurement Matrix ϕ </vt:lpstr>
      <vt:lpstr>Preliminary Results – Trained Measurement Matrix ϕ  </vt:lpstr>
      <vt:lpstr>Preliminary Results – Trained Measurement Matrix ϕ </vt:lpstr>
      <vt:lpstr>Possible Next Steps</vt:lpstr>
      <vt:lpstr>Appendix</vt:lpstr>
      <vt:lpstr>Current Approaches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2014-03-28T10:24:08Z</dcterms:created>
  <dcterms:modified xsi:type="dcterms:W3CDTF">2016-09-16T09:36:04Z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0x0101020010AEFE09DCD06140A9660BDD0E512771</vt:lpwstr>
  </property>
  <property fmtid="{D5CDD505-2E9C-101B-9397-08002B2CF9AE}" pid="3" name="NXPowerLiteLastOptimized">
    <vt:lpwstr>1169750</vt:lpwstr>
  </property>
  <property fmtid="{D5CDD505-2E9C-101B-9397-08002B2CF9AE}" pid="4" name="NXPowerLiteSettings">
    <vt:lpwstr>F900050004A000</vt:lpwstr>
  </property>
  <property fmtid="{D5CDD505-2E9C-101B-9397-08002B2CF9AE}" pid="5" name="NXPowerLiteVersion">
    <vt:lpwstr>D5.0.3</vt:lpwstr>
  </property>
</Properties>
</file>