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1" r:id="rId1"/>
  </p:sldMasterIdLst>
  <p:notesMasterIdLst>
    <p:notesMasterId r:id="rId13"/>
  </p:notesMasterIdLst>
  <p:handoutMasterIdLst>
    <p:handoutMasterId r:id="rId14"/>
  </p:handoutMasterIdLst>
  <p:sldIdLst>
    <p:sldId id="403" r:id="rId2"/>
    <p:sldId id="429" r:id="rId3"/>
    <p:sldId id="431" r:id="rId4"/>
    <p:sldId id="432" r:id="rId5"/>
    <p:sldId id="433" r:id="rId6"/>
    <p:sldId id="434" r:id="rId7"/>
    <p:sldId id="435" r:id="rId8"/>
    <p:sldId id="436" r:id="rId9"/>
    <p:sldId id="430" r:id="rId10"/>
    <p:sldId id="437" r:id="rId11"/>
    <p:sldId id="418" r:id="rId12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EBE9FD"/>
    <a:srgbClr val="E7ECFF"/>
    <a:srgbClr val="7F7F7F"/>
    <a:srgbClr val="FF9900"/>
    <a:srgbClr val="00B050"/>
    <a:srgbClr val="FF0000"/>
    <a:srgbClr val="FF9393"/>
    <a:srgbClr val="FFFF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3174" autoAdjust="0"/>
    <p:restoredTop sz="99713" autoAdjust="0"/>
  </p:normalViewPr>
  <p:slideViewPr>
    <p:cSldViewPr>
      <p:cViewPr>
        <p:scale>
          <a:sx n="100" d="100"/>
          <a:sy n="100" d="100"/>
        </p:scale>
        <p:origin x="-1704" y="-822"/>
      </p:cViewPr>
      <p:guideLst>
        <p:guide orient="horz" pos="2160"/>
        <p:guide orient="horz" pos="1026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814" y="-114"/>
      </p:cViewPr>
      <p:guideLst>
        <p:guide orient="horz" pos="3152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4/27/2016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550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067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b="0" kern="1200" dirty="0" smtClean="0"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500" y="1800000"/>
            <a:ext cx="10800000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title of presentation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500" y="4306894"/>
            <a:ext cx="9309793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Tx/>
              <a:buSzTx/>
              <a:buFontTx/>
              <a:buNone/>
              <a:tabLst/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Date </a:t>
            </a:r>
          </a:p>
          <a:p>
            <a:r>
              <a:rPr lang="en-US" altLang="ja-JP" dirty="0" smtClean="0"/>
              <a:t>Click to edit </a:t>
            </a:r>
            <a:r>
              <a:rPr lang="de-DE" altLang="ja-JP" dirty="0" err="1" smtClean="0"/>
              <a:t>Author</a:t>
            </a:r>
            <a:endParaRPr lang="ja-JP" altLang="en-US" dirty="0" smtClean="0"/>
          </a:p>
          <a:p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60000" y="4143375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" y="6391450"/>
            <a:ext cx="612648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8293" y="4208073"/>
            <a:ext cx="1873622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36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7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36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7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6" y="6374163"/>
            <a:ext cx="612648" cy="4648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1073454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1073454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Sub-chapter</a:t>
            </a:r>
          </a:p>
        </p:txBody>
      </p:sp>
    </p:spTree>
    <p:extLst>
      <p:ext uri="{BB962C8B-B14F-4D97-AF65-F5344CB8AC3E}">
        <p14:creationId xmlns:p14="http://schemas.microsoft.com/office/powerpoint/2010/main" val="290374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300" y="1052514"/>
            <a:ext cx="11045750" cy="5113337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450850" indent="-18415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12788" indent="-171450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 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3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0" y="630932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3" r:id="rId2"/>
    <p:sldLayoutId id="2147483924" r:id="rId3"/>
    <p:sldLayoutId id="2147483925" r:id="rId4"/>
    <p:sldLayoutId id="2147483926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-stat.stanford.edu/~candes/papers/StableRecovery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Introduction Compressive Sensing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April 27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2016</a:t>
            </a:r>
            <a:endParaRPr lang="en-US" altLang="zh-TW" dirty="0"/>
          </a:p>
          <a:p>
            <a:r>
              <a:rPr lang="en-US" altLang="zh-TW" dirty="0" smtClean="0"/>
              <a:t>Luis </a:t>
            </a:r>
            <a:r>
              <a:rPr lang="en-US" altLang="zh-TW" dirty="0" err="1" smtClean="0"/>
              <a:t>Bracamontes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79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References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Candès</a:t>
            </a:r>
            <a:r>
              <a:rPr lang="en-US" dirty="0"/>
              <a:t>, Emmanuel J.; Romberg, Justin K.; Tao, Terence (2006). </a:t>
            </a:r>
            <a:r>
              <a:rPr lang="en-US" dirty="0">
                <a:hlinkClick r:id="rId2"/>
              </a:rPr>
              <a:t>"Stable signal recovery from incomplete and inaccurate measurements"</a:t>
            </a:r>
            <a:r>
              <a:rPr lang="en-US" dirty="0"/>
              <a:t> (PDF). </a:t>
            </a:r>
            <a:r>
              <a:rPr lang="en-US" i="1" dirty="0"/>
              <a:t>Communications on Pure and Applied Mathematics</a:t>
            </a:r>
            <a:r>
              <a:rPr lang="en-US" dirty="0"/>
              <a:t> </a:t>
            </a:r>
            <a:r>
              <a:rPr lang="en-US" b="1" dirty="0"/>
              <a:t>59</a:t>
            </a:r>
            <a:r>
              <a:rPr lang="en-US" dirty="0"/>
              <a:t> (8): 1207–1223</a:t>
            </a:r>
            <a:r>
              <a:rPr lang="en-US" dirty="0" smtClean="0"/>
              <a:t>.</a:t>
            </a:r>
          </a:p>
          <a:p>
            <a:r>
              <a:rPr lang="en-US" dirty="0" err="1"/>
              <a:t>Donoho</a:t>
            </a:r>
            <a:r>
              <a:rPr lang="en-US" dirty="0"/>
              <a:t>, D.L. (2006). "Compressed sensing". </a:t>
            </a:r>
            <a:r>
              <a:rPr lang="en-US" i="1" dirty="0"/>
              <a:t>IEEE Transactions on Information Theory</a:t>
            </a:r>
            <a:r>
              <a:rPr lang="en-US" dirty="0"/>
              <a:t> </a:t>
            </a:r>
            <a:r>
              <a:rPr lang="en-US" b="1" dirty="0"/>
              <a:t>52</a:t>
            </a:r>
            <a:r>
              <a:rPr lang="en-US" dirty="0"/>
              <a:t> (4): 1289–1306</a:t>
            </a:r>
            <a:r>
              <a:rPr lang="en-US" dirty="0" smtClean="0"/>
              <a:t>.</a:t>
            </a:r>
          </a:p>
          <a:p>
            <a:r>
              <a:rPr lang="de-DE" dirty="0"/>
              <a:t>Block-</a:t>
            </a:r>
            <a:r>
              <a:rPr lang="de-DE" dirty="0" err="1"/>
              <a:t>Based</a:t>
            </a:r>
            <a:r>
              <a:rPr lang="de-DE" dirty="0"/>
              <a:t> Compressed </a:t>
            </a:r>
            <a:r>
              <a:rPr lang="de-DE" dirty="0" err="1"/>
              <a:t>Sensing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smtClean="0"/>
              <a:t>Images </a:t>
            </a:r>
            <a:r>
              <a:rPr lang="de-DE" dirty="0" err="1"/>
              <a:t>and</a:t>
            </a:r>
            <a:r>
              <a:rPr lang="de-DE" dirty="0"/>
              <a:t> Video</a:t>
            </a:r>
            <a:r>
              <a:rPr lang="en-US" dirty="0" smtClean="0"/>
              <a:t>. </a:t>
            </a:r>
            <a:r>
              <a:rPr lang="en-US" dirty="0"/>
              <a:t>James E. Fowler. Department of Electrical &amp; Computer Engineering. Geosystems Research Institute. </a:t>
            </a:r>
            <a:r>
              <a:rPr lang="en-US" b="1" dirty="0"/>
              <a:t>Mississippi State</a:t>
            </a:r>
            <a:r>
              <a:rPr lang="en-US" dirty="0"/>
              <a:t> University. March </a:t>
            </a:r>
            <a:r>
              <a:rPr lang="en-US" dirty="0" smtClean="0"/>
              <a:t>2010.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64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4294967295"/>
          </p:nvPr>
        </p:nvSpPr>
        <p:spPr>
          <a:xfrm>
            <a:off x="0" y="1052513"/>
            <a:ext cx="11045825" cy="5113337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chemeClr val="tx1"/>
                </a:solidFill>
              </a:rPr>
              <a:t>End of Document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Nyquist-Shannon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SIGNAL PROCESSING TENET </a:t>
            </a:r>
          </a:p>
          <a:p>
            <a:endParaRPr lang="de-DE" dirty="0"/>
          </a:p>
          <a:p>
            <a:r>
              <a:rPr lang="en-US" dirty="0" smtClean="0"/>
              <a:t>Sample </a:t>
            </a:r>
            <a:r>
              <a:rPr lang="en-US" dirty="0"/>
              <a:t>twice as often as the </a:t>
            </a:r>
            <a:r>
              <a:rPr lang="en-US" dirty="0" smtClean="0"/>
              <a:t>highest </a:t>
            </a:r>
            <a:r>
              <a:rPr lang="en-US" dirty="0"/>
              <a:t>frequency you want to </a:t>
            </a:r>
            <a:r>
              <a:rPr lang="en-US" dirty="0" smtClean="0"/>
              <a:t>capture.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6" name="Picture 2" descr="C:\Users\debracal\Documents\CS\presentations\sampling_nyqui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83" y="2636912"/>
            <a:ext cx="4104456" cy="3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91" y="3295949"/>
            <a:ext cx="1224136" cy="127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6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 smtClean="0"/>
              <a:t>What is CS?</a:t>
            </a:r>
          </a:p>
          <a:p>
            <a:pPr lvl="1"/>
            <a:r>
              <a:rPr lang="en-US" sz="2400" dirty="0"/>
              <a:t>Around 2004, Emmanuel </a:t>
            </a:r>
            <a:r>
              <a:rPr lang="en-US" sz="2400" dirty="0" err="1"/>
              <a:t>Candès</a:t>
            </a:r>
            <a:r>
              <a:rPr lang="en-US" sz="2400" dirty="0"/>
              <a:t>, Terence Tao, and David </a:t>
            </a:r>
            <a:r>
              <a:rPr lang="en-US" sz="2400" dirty="0" err="1"/>
              <a:t>Donoho</a:t>
            </a:r>
            <a:r>
              <a:rPr lang="en-US" sz="2400" dirty="0"/>
              <a:t> proved that given knowledge about a signal's sparsity, the signal may be reconstructed with even fewer samples than the sampling theorem requires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An emerging mathematical approach that permits to sample at sub-Nyquist rate.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Exactly reconstructs </a:t>
            </a:r>
            <a:r>
              <a:rPr lang="en-US" sz="2400" b="1" dirty="0" smtClean="0"/>
              <a:t>sparse </a:t>
            </a:r>
            <a:r>
              <a:rPr lang="en-US" sz="2400" dirty="0" smtClean="0"/>
              <a:t>signals in some transform domain.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/>
              <a:t>Approximate reconstruction when signal </a:t>
            </a:r>
            <a:r>
              <a:rPr lang="en-US" sz="2400" dirty="0" smtClean="0"/>
              <a:t>is </a:t>
            </a:r>
            <a:r>
              <a:rPr lang="en-US" sz="2400" b="1" dirty="0" smtClean="0"/>
              <a:t>compressible</a:t>
            </a:r>
            <a:r>
              <a:rPr lang="en-US" sz="2400" dirty="0" smtClean="0"/>
              <a:t> </a:t>
            </a:r>
            <a:r>
              <a:rPr lang="en-US" sz="2400" dirty="0"/>
              <a:t>in some transform </a:t>
            </a:r>
            <a:r>
              <a:rPr lang="en-US" sz="2400" dirty="0" smtClean="0"/>
              <a:t>domain.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51" y="1196752"/>
            <a:ext cx="7344816" cy="44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59" y="1193700"/>
            <a:ext cx="6768752" cy="456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5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1709738"/>
            <a:ext cx="104108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8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47" y="1119521"/>
            <a:ext cx="9577064" cy="465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15" y="1328739"/>
            <a:ext cx="10173394" cy="404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Compressive Sensing and CNN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Train a CNN to learn sensing matrix.</a:t>
            </a:r>
          </a:p>
          <a:p>
            <a:endParaRPr lang="en-US" dirty="0" smtClean="0"/>
          </a:p>
          <a:p>
            <a:r>
              <a:rPr lang="en-US" dirty="0" smtClean="0"/>
              <a:t>Image reconstruction will be more accurate?</a:t>
            </a:r>
          </a:p>
          <a:p>
            <a:endParaRPr lang="en-US" dirty="0"/>
          </a:p>
          <a:p>
            <a:r>
              <a:rPr lang="en-US" dirty="0" smtClean="0"/>
              <a:t>Once network is learnt reconstruction will be better and faster than other algorithms?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68279"/>
      </p:ext>
    </p:extLst>
  </p:cSld>
  <p:clrMapOvr>
    <a:masterClrMapping/>
  </p:clrMapOvr>
</p:sld>
</file>

<file path=ppt/theme/theme1.xml><?xml version="1.0" encoding="utf-8"?>
<a:theme xmlns:a="http://schemas.openxmlformats.org/drawingml/2006/main" name="1404_BAER_Template_v1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</Words>
  <Application>Microsoft Office PowerPoint</Application>
  <PresentationFormat>Custom</PresentationFormat>
  <Paragraphs>49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1404_BAER_Template_v1</vt:lpstr>
      <vt:lpstr>Introduction Compressive Sensing</vt:lpstr>
      <vt:lpstr>Nyquist-Shannon Theorem</vt:lpstr>
      <vt:lpstr>Compressive Sensing</vt:lpstr>
      <vt:lpstr>Compressive Sensing</vt:lpstr>
      <vt:lpstr>Compressive Sensing</vt:lpstr>
      <vt:lpstr>Compressive Sensing</vt:lpstr>
      <vt:lpstr>Compressive Sensing</vt:lpstr>
      <vt:lpstr>Compressive Sensing</vt:lpstr>
      <vt:lpstr>Compressive Sensing and CNN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2014-03-28T10:24:08Z</dcterms:created>
  <dcterms:modified xsi:type="dcterms:W3CDTF">2016-04-27T07:43:00Z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