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1" r:id="rId1"/>
  </p:sldMasterIdLst>
  <p:notesMasterIdLst>
    <p:notesMasterId r:id="rId28"/>
  </p:notesMasterIdLst>
  <p:handoutMasterIdLst>
    <p:handoutMasterId r:id="rId29"/>
  </p:handoutMasterIdLst>
  <p:sldIdLst>
    <p:sldId id="403" r:id="rId2"/>
    <p:sldId id="431" r:id="rId3"/>
    <p:sldId id="446" r:id="rId4"/>
    <p:sldId id="432" r:id="rId5"/>
    <p:sldId id="448" r:id="rId6"/>
    <p:sldId id="447" r:id="rId7"/>
    <p:sldId id="449" r:id="rId8"/>
    <p:sldId id="435" r:id="rId9"/>
    <p:sldId id="452" r:id="rId10"/>
    <p:sldId id="456" r:id="rId11"/>
    <p:sldId id="451" r:id="rId12"/>
    <p:sldId id="453" r:id="rId13"/>
    <p:sldId id="454" r:id="rId14"/>
    <p:sldId id="458" r:id="rId15"/>
    <p:sldId id="455" r:id="rId16"/>
    <p:sldId id="457" r:id="rId17"/>
    <p:sldId id="460" r:id="rId18"/>
    <p:sldId id="461" r:id="rId19"/>
    <p:sldId id="462" r:id="rId20"/>
    <p:sldId id="450" r:id="rId21"/>
    <p:sldId id="463" r:id="rId22"/>
    <p:sldId id="464" r:id="rId23"/>
    <p:sldId id="466" r:id="rId24"/>
    <p:sldId id="445" r:id="rId25"/>
    <p:sldId id="465" r:id="rId26"/>
    <p:sldId id="418" r:id="rId27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EA"/>
    <a:srgbClr val="EBE9FD"/>
    <a:srgbClr val="E7ECFF"/>
    <a:srgbClr val="7F7F7F"/>
    <a:srgbClr val="FF9900"/>
    <a:srgbClr val="00B050"/>
    <a:srgbClr val="FF0000"/>
    <a:srgbClr val="FF9393"/>
    <a:srgbClr val="FFFF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3174" autoAdjust="0"/>
    <p:restoredTop sz="99713" autoAdjust="0"/>
  </p:normalViewPr>
  <p:slideViewPr>
    <p:cSldViewPr>
      <p:cViewPr>
        <p:scale>
          <a:sx n="100" d="100"/>
          <a:sy n="100" d="100"/>
        </p:scale>
        <p:origin x="-1434" y="-636"/>
      </p:cViewPr>
      <p:guideLst>
        <p:guide orient="horz" pos="2160"/>
        <p:guide orient="horz" pos="1026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814" y="-114"/>
      </p:cViewPr>
      <p:guideLst>
        <p:guide orient="horz" pos="3152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9/26/2016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550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0676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b="0" kern="1200" dirty="0" smtClean="0"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500" y="1800000"/>
            <a:ext cx="10800000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6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title of presentation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500" y="4306894"/>
            <a:ext cx="9309793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2000"/>
              </a:spcAft>
              <a:buClrTx/>
              <a:buSzTx/>
              <a:buFontTx/>
              <a:buNone/>
              <a:tabLst/>
              <a:defRPr sz="24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Date </a:t>
            </a:r>
          </a:p>
          <a:p>
            <a:r>
              <a:rPr lang="en-US" altLang="ja-JP" dirty="0" smtClean="0"/>
              <a:t>Click to edit </a:t>
            </a:r>
            <a:r>
              <a:rPr lang="de-DE" altLang="ja-JP" dirty="0" err="1" smtClean="0"/>
              <a:t>Author</a:t>
            </a:r>
            <a:endParaRPr lang="ja-JP" altLang="en-US" dirty="0" smtClean="0"/>
          </a:p>
          <a:p>
            <a:endParaRPr lang="ja-JP" altLang="en-US" dirty="0" smtClean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60000" y="4143375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" y="6391450"/>
            <a:ext cx="612648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8293" y="4208073"/>
            <a:ext cx="1873622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4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36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7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36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7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6" y="6374163"/>
            <a:ext cx="612648" cy="4648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1073454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1073454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Sub-chapter</a:t>
            </a:r>
          </a:p>
        </p:txBody>
      </p:sp>
    </p:spTree>
    <p:extLst>
      <p:ext uri="{BB962C8B-B14F-4D97-AF65-F5344CB8AC3E}">
        <p14:creationId xmlns:p14="http://schemas.microsoft.com/office/powerpoint/2010/main" val="290374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300" y="1052514"/>
            <a:ext cx="11045750" cy="5113337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450850" indent="-18415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12788" indent="-171450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 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3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0" y="630932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6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3" r:id="rId2"/>
    <p:sldLayoutId id="2147483924" r:id="rId3"/>
    <p:sldLayoutId id="2147483925" r:id="rId4"/>
    <p:sldLayoutId id="2147483926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Image Reconstruction from Compressive Sensing </a:t>
            </a:r>
            <a:br>
              <a:rPr lang="en-US" altLang="ja-JP" dirty="0" smtClean="0"/>
            </a:br>
            <a:r>
              <a:rPr lang="en-US" altLang="ja-JP" dirty="0" smtClean="0"/>
              <a:t>Measurements Using Deep Learning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September </a:t>
            </a:r>
            <a:r>
              <a:rPr lang="en-US" altLang="zh-TW" dirty="0" smtClean="0"/>
              <a:t>28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</a:t>
            </a:r>
            <a:r>
              <a:rPr lang="en-US" altLang="zh-TW" dirty="0" smtClean="0"/>
              <a:t>2016</a:t>
            </a:r>
            <a:endParaRPr lang="en-US" altLang="zh-TW" dirty="0"/>
          </a:p>
          <a:p>
            <a:r>
              <a:rPr lang="en-US" altLang="zh-TW" dirty="0" smtClean="0"/>
              <a:t>Luis </a:t>
            </a:r>
            <a:r>
              <a:rPr lang="en-US" altLang="zh-TW" dirty="0" err="1" smtClean="0"/>
              <a:t>Bracamontes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79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76300" y="1052514"/>
                <a:ext cx="11045750" cy="5113337"/>
              </a:xfrm>
            </p:spPr>
            <p:txBody>
              <a:bodyPr/>
              <a:lstStyle/>
              <a:p>
                <a:r>
                  <a:rPr lang="en-US" dirty="0" smtClean="0"/>
                  <a:t> We propose two different networks for reconstructing images alpha and beta network.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Supervised Alpha network: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dirty="0"/>
                  <a:t>Learned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kernel size </a:t>
                </a:r>
                <a:r>
                  <a:rPr lang="en-US" dirty="0"/>
                  <a:t>3x3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76300" y="1052514"/>
                <a:ext cx="11045750" cy="5113337"/>
              </a:xfrm>
              <a:blipFill rotWithShape="1">
                <a:blip r:embed="rId3"/>
                <a:stretch>
                  <a:fillRect l="-773" t="-955" r="-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 descr="C:\Users\debracal\Documents\CS\Thesis\TexThesis\images\ARCNN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95" y="3140968"/>
            <a:ext cx="9328959" cy="152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1052514"/>
            <a:ext cx="11045750" cy="5113337"/>
          </a:xfrm>
        </p:spPr>
        <p:txBody>
          <a:bodyPr/>
          <a:lstStyle/>
          <a:p>
            <a:r>
              <a:rPr lang="en-US" dirty="0" smtClean="0"/>
              <a:t>Supervised Alpha Network training with </a:t>
            </a:r>
            <a:r>
              <a:rPr lang="en-US" dirty="0" err="1" smtClean="0"/>
              <a:t>LabelMe</a:t>
            </a:r>
            <a:r>
              <a:rPr lang="en-US" dirty="0" smtClean="0"/>
              <a:t> dataset after 200 epochs: </a:t>
            </a:r>
          </a:p>
          <a:p>
            <a:pPr marL="0" indent="0">
              <a:buNone/>
            </a:pPr>
            <a:r>
              <a:rPr lang="en-US" dirty="0" smtClean="0"/>
              <a:t>            PSRN = 26.47 dB                                     SSIM = 0.75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i="1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170" name="Picture 2" descr="C:\Users\debracal\Documents\CS\Thesis\TexThesis\results\alphaSup\output128_256\alphaSup_PSNR_VALID_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1988840"/>
            <a:ext cx="5025752" cy="376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debracal\Documents\CS\Thesis\TexThesis\results\alphaSup\output128_256\alphaSup_SSIM_VALID_S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1988840"/>
            <a:ext cx="4992554" cy="376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1052514"/>
            <a:ext cx="11045750" cy="5113337"/>
          </a:xfrm>
        </p:spPr>
        <p:txBody>
          <a:bodyPr/>
          <a:lstStyle/>
          <a:p>
            <a:r>
              <a:rPr lang="en-US" dirty="0" smtClean="0"/>
              <a:t>Alpha Network results with testing dataset: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i="1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194" name="Picture 2" descr="C:\Users\debracal\Documents\CS\Thesis\TexThesis\images\EVA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07" y="1988840"/>
            <a:ext cx="102251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7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1052514"/>
            <a:ext cx="11045750" cy="5113337"/>
          </a:xfrm>
        </p:spPr>
        <p:txBody>
          <a:bodyPr/>
          <a:lstStyle/>
          <a:p>
            <a:r>
              <a:rPr lang="en-US" dirty="0" smtClean="0"/>
              <a:t>Alpha Network training results with testing dataset: </a:t>
            </a:r>
          </a:p>
          <a:p>
            <a:pPr marL="0" indent="0">
              <a:buNone/>
            </a:pPr>
            <a:r>
              <a:rPr lang="en-US" dirty="0" smtClean="0"/>
              <a:t>            PSRN = 22.39 dB                                     SSIM = 0.61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i="1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218" name="Picture 2" descr="C:\Users\debracal\Documents\CS\Thesis\TexThesis\results\alphaSup\output128_256\alphaSup_PSNR_TEST_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27" y="1916832"/>
            <a:ext cx="5457800" cy="409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debracal\Documents\CS\Thesis\TexThesis\results\alphaSup\output128_256\alphaSup_SSIM_TEST_S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51" y="1934834"/>
            <a:ext cx="5433797" cy="40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postprocessing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 The output of the network is a 3D tensor that needs to be converted back to the original image shape and afterwards revert the blocks.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1266" name="Picture 2" descr="C:\Users\debracal\Documents\CS\Thesis\TexThesis\images\POSPR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3" y="2204864"/>
            <a:ext cx="11161240" cy="334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3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1052514"/>
            <a:ext cx="11045750" cy="5113337"/>
          </a:xfrm>
        </p:spPr>
        <p:txBody>
          <a:bodyPr/>
          <a:lstStyle/>
          <a:p>
            <a:r>
              <a:rPr lang="en-US" dirty="0" smtClean="0"/>
              <a:t>Alpha Network training results with testing dataset: </a:t>
            </a:r>
          </a:p>
          <a:p>
            <a:pPr marL="0" indent="0">
              <a:buNone/>
            </a:pPr>
            <a:r>
              <a:rPr lang="en-US" dirty="0" smtClean="0"/>
              <a:t>                Ground Truth                       PSRN = 22.31 dB  SSIM = 0.6782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i="1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42" name="Picture 2" descr="C:\Users\debracal\Documents\CS\Thesis\TexThesis\results\alphaSup\reconTestIm\cameraman_block_256_compression_rate_16_reconstruc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311" y="217743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debracal\Documents\CS\Thesis\TexThesis\results\testImages\cameram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95" y="22048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76300" y="1052514"/>
                <a:ext cx="11045750" cy="511333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Unsupervised Alpha network: Learned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76300" y="1052514"/>
                <a:ext cx="11045750" cy="5113337"/>
              </a:xfrm>
              <a:blipFill rotWithShape="1"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C:\Users\debracal\Documents\CS\Thesis\TexThesis\images\ARCNN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07" y="2564904"/>
            <a:ext cx="1029714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4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1052514"/>
            <a:ext cx="11045750" cy="5113337"/>
          </a:xfrm>
        </p:spPr>
        <p:txBody>
          <a:bodyPr/>
          <a:lstStyle/>
          <a:p>
            <a:r>
              <a:rPr lang="en-US" dirty="0" smtClean="0"/>
              <a:t>Alpha Network training results with testing dataset: </a:t>
            </a:r>
          </a:p>
          <a:p>
            <a:pPr marL="0" indent="0">
              <a:buNone/>
            </a:pPr>
            <a:r>
              <a:rPr lang="en-US" dirty="0" smtClean="0"/>
              <a:t>                Ground Truth                       PSRN = 23.84 dB  SSIM = 0.7180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i="1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43" name="Picture 3" descr="C:\Users\debracal\Documents\CS\Thesis\TexThesis\results\testImages\camera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11" y="21328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debracal\Documents\CS\Thesis\TexThesis\results\alphaUnsup\reconTestIm\cameraman_block_256_compression_rate_16_reconstruct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21328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76300" y="1052514"/>
                <a:ext cx="11045750" cy="511333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Unsupervised Beta network: Learned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, kernel size 3x3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76300" y="1052514"/>
                <a:ext cx="11045750" cy="5113337"/>
              </a:xfrm>
              <a:blipFill rotWithShape="1"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C:\Users\debracal\Documents\CS\Thesis\TexThesis\images\ARCN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2392524"/>
            <a:ext cx="11089232" cy="262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3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1052514"/>
            <a:ext cx="11045750" cy="5113337"/>
          </a:xfrm>
        </p:spPr>
        <p:txBody>
          <a:bodyPr/>
          <a:lstStyle/>
          <a:p>
            <a:r>
              <a:rPr lang="en-US" dirty="0" smtClean="0"/>
              <a:t>Alpha Network training results with testing dataset: </a:t>
            </a:r>
          </a:p>
          <a:p>
            <a:pPr marL="0" indent="0">
              <a:buNone/>
            </a:pPr>
            <a:r>
              <a:rPr lang="en-US" dirty="0" smtClean="0"/>
              <a:t>                Ground Truth                       PSRN = 24.58 dB  SSIM = 0.7550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i="1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43" name="Picture 3" descr="C:\Users\debracal\Documents\CS\Thesis\TexThesis\results\testImages\camera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11" y="21328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debracal\Documents\CS\Thesis\TexThesis\results\betaUnsup\reconTestIm\cameraman_block_256_compression_rate_16_reconstruct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03" y="21073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82551" y="908720"/>
            <a:ext cx="11045750" cy="540114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CS Introduction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CS Reconstruction Problem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CNN Approach</a:t>
            </a:r>
          </a:p>
          <a:p>
            <a:endParaRPr lang="en-US" dirty="0"/>
          </a:p>
          <a:p>
            <a:r>
              <a:rPr lang="en-US" dirty="0" smtClean="0"/>
              <a:t> Data Pre and </a:t>
            </a:r>
            <a:r>
              <a:rPr lang="en-US" dirty="0" err="1" smtClean="0"/>
              <a:t>Proprocessing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Results</a:t>
            </a:r>
          </a:p>
          <a:p>
            <a:endParaRPr lang="en-US" dirty="0"/>
          </a:p>
          <a:p>
            <a:r>
              <a:rPr lang="en-US" dirty="0" smtClean="0"/>
              <a:t> Conclusions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80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76300" y="1052514"/>
                <a:ext cx="11045750" cy="5113337"/>
              </a:xfrm>
            </p:spPr>
            <p:txBody>
              <a:bodyPr/>
              <a:lstStyle/>
              <a:p>
                <a:r>
                  <a:rPr lang="en-US" dirty="0" smtClean="0"/>
                  <a:t> Supervised </a:t>
                </a:r>
                <a:r>
                  <a:rPr lang="en-US" dirty="0"/>
                  <a:t>Beta network: </a:t>
                </a:r>
                <a:r>
                  <a:rPr lang="en-US" dirty="0" smtClean="0"/>
                  <a:t>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76300" y="1052514"/>
                <a:ext cx="11045750" cy="5113337"/>
              </a:xfrm>
              <a:blipFill rotWithShape="1">
                <a:blip r:embed="rId3"/>
                <a:stretch>
                  <a:fillRect l="-773" t="-10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 descr="C:\Users\debracal\Documents\CS\Thesis\TexThesis\images\ARCNN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2060848"/>
            <a:ext cx="1120812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1052514"/>
            <a:ext cx="11045750" cy="5113337"/>
          </a:xfrm>
        </p:spPr>
        <p:txBody>
          <a:bodyPr/>
          <a:lstStyle/>
          <a:p>
            <a:r>
              <a:rPr lang="en-US" dirty="0" smtClean="0"/>
              <a:t> Training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i="1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40" y="2132856"/>
            <a:ext cx="7648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90" y="4221088"/>
            <a:ext cx="7629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1052514"/>
            <a:ext cx="11045750" cy="511333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Computational reconstruction time and quality comparison </a:t>
            </a:r>
            <a:r>
              <a:rPr lang="en-US" dirty="0" smtClean="0"/>
              <a:t>against </a:t>
            </a:r>
            <a:r>
              <a:rPr lang="de-DE" dirty="0" smtClean="0"/>
              <a:t>traditional </a:t>
            </a:r>
            <a:r>
              <a:rPr lang="de-DE" dirty="0" err="1" smtClean="0"/>
              <a:t>methods</a:t>
            </a:r>
            <a:endParaRPr lang="de-DE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i="1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79" y="2564904"/>
            <a:ext cx="4997769" cy="238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6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1052514"/>
            <a:ext cx="11045750" cy="5113337"/>
          </a:xfrm>
        </p:spPr>
        <p:txBody>
          <a:bodyPr/>
          <a:lstStyle/>
          <a:p>
            <a:r>
              <a:rPr lang="en-US" dirty="0" smtClean="0"/>
              <a:t> Cameraman example</a:t>
            </a:r>
            <a:endParaRPr lang="de-DE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i="1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51" y="1476949"/>
            <a:ext cx="7088460" cy="494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Closing comments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54559" y="836712"/>
                <a:ext cx="11045750" cy="5184798"/>
              </a:xfrm>
            </p:spPr>
            <p:txBody>
              <a:bodyPr/>
              <a:lstStyle/>
              <a:p>
                <a:pPr marL="342900" lvl="1" indent="-342900"/>
                <a:r>
                  <a:rPr lang="en-US" sz="2400" dirty="0" smtClean="0"/>
                  <a:t>Proposed an efficient method to solve the CS recovery problem.</a:t>
                </a:r>
              </a:p>
              <a:p>
                <a:pPr marL="342900" lvl="1" indent="-342900"/>
                <a:endParaRPr lang="en-US" sz="2400" dirty="0" smtClean="0"/>
              </a:p>
              <a:p>
                <a:pPr marL="342900" lvl="1" indent="-342900"/>
                <a:r>
                  <a:rPr lang="en-US" sz="2400" dirty="0" smtClean="0"/>
                  <a:t>Our method recovers images faster, yields high quality and visual impact is preserved. </a:t>
                </a:r>
                <a:endParaRPr lang="en-US" sz="2400" dirty="0"/>
              </a:p>
              <a:p>
                <a:pPr marL="342900" lvl="1" indent="-342900"/>
                <a:endParaRPr lang="en-US" sz="2400" dirty="0" smtClean="0"/>
              </a:p>
              <a:p>
                <a:pPr marL="342900" lvl="1" indent="-342900"/>
                <a:r>
                  <a:rPr lang="en-US" sz="2400" dirty="0" smtClean="0"/>
                  <a:t>Learning sensing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sz="2400" dirty="0" smtClean="0"/>
                  <a:t> considerably increases quality of recovered images (approx. 2 dB).</a:t>
                </a:r>
              </a:p>
              <a:p>
                <a:pPr marL="342900" lvl="1" indent="-342900"/>
                <a:endParaRPr lang="en-US" sz="2400" dirty="0"/>
              </a:p>
              <a:p>
                <a:pPr marL="342900" lvl="1" indent="-342900"/>
                <a:r>
                  <a:rPr lang="en-US" sz="2400" dirty="0" smtClean="0"/>
                  <a:t>Tested different cost functions and no considerable improvement was observed.</a:t>
                </a:r>
                <a:endParaRPr lang="en-US" sz="2400" dirty="0" smtClean="0"/>
              </a:p>
              <a:p>
                <a:pPr marL="342900" lvl="1" indent="-342900"/>
                <a:endParaRPr lang="en-US" sz="2400" dirty="0"/>
              </a:p>
              <a:p>
                <a:pPr marL="342900" lvl="1" indent="-342900"/>
                <a:r>
                  <a:rPr lang="en-US" sz="2400" dirty="0" smtClean="0"/>
                  <a:t>Our proposed networks are more capable of reconstructing the structure of the image (high SSIM).</a:t>
                </a:r>
              </a:p>
              <a:p>
                <a:pPr marL="342900" lvl="1" indent="-342900"/>
                <a:endParaRPr lang="en-US" sz="2400" dirty="0"/>
              </a:p>
              <a:p>
                <a:pPr marL="342900" lvl="1" indent="-342900"/>
                <a:r>
                  <a:rPr lang="en-US" sz="2400" dirty="0" smtClean="0"/>
                  <a:t>Brought along members from other teams.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54559" y="836712"/>
                <a:ext cx="11045750" cy="5184798"/>
              </a:xfrm>
              <a:blipFill rotWithShape="1">
                <a:blip r:embed="rId3"/>
                <a:stretch>
                  <a:fillRect l="-773" t="-940" r="-1159" b="-102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Areas of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1052514"/>
            <a:ext cx="11045750" cy="5184798"/>
          </a:xfrm>
        </p:spPr>
        <p:txBody>
          <a:bodyPr/>
          <a:lstStyle/>
          <a:p>
            <a:pPr marL="342900" lvl="1" indent="-342900"/>
            <a:r>
              <a:rPr lang="en-US" sz="2400" dirty="0" smtClean="0"/>
              <a:t>Test larger dataset.</a:t>
            </a:r>
          </a:p>
          <a:p>
            <a:pPr marL="342900" lvl="1" indent="-342900"/>
            <a:endParaRPr lang="en-US" sz="2400" dirty="0" smtClean="0"/>
          </a:p>
          <a:p>
            <a:pPr marL="342900" lvl="1" indent="-342900"/>
            <a:r>
              <a:rPr lang="en-US" sz="2400" dirty="0" smtClean="0"/>
              <a:t>Expand approach to binary sensing matrices. </a:t>
            </a:r>
            <a:endParaRPr lang="en-US" sz="2400" dirty="0"/>
          </a:p>
          <a:p>
            <a:pPr marL="342900" lvl="1" indent="-342900"/>
            <a:endParaRPr lang="en-US" sz="2400" dirty="0" smtClean="0"/>
          </a:p>
          <a:p>
            <a:pPr marL="342900" lvl="1" indent="-342900"/>
            <a:r>
              <a:rPr lang="en-US" sz="2400" dirty="0" smtClean="0"/>
              <a:t>Test on HD images.</a:t>
            </a:r>
          </a:p>
          <a:p>
            <a:pPr marL="342900" lvl="1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9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4294967295"/>
          </p:nvPr>
        </p:nvSpPr>
        <p:spPr>
          <a:xfrm>
            <a:off x="0" y="1052513"/>
            <a:ext cx="11045825" cy="5113337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chemeClr val="tx1"/>
                </a:solidFill>
              </a:rPr>
              <a:t>End of Document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1340768"/>
            <a:ext cx="11045750" cy="4825083"/>
          </a:xfrm>
        </p:spPr>
        <p:txBody>
          <a:bodyPr/>
          <a:lstStyle/>
          <a:p>
            <a:pPr algn="just"/>
            <a:r>
              <a:rPr lang="en-US" dirty="0" smtClean="0"/>
              <a:t> Compressed </a:t>
            </a:r>
            <a:r>
              <a:rPr lang="en-US" dirty="0"/>
              <a:t>sensing is mathematical theory that deals with the problem of recovering </a:t>
            </a:r>
            <a:r>
              <a:rPr lang="en-US" dirty="0" smtClean="0"/>
              <a:t>a signal </a:t>
            </a:r>
            <a:r>
              <a:rPr lang="en-US" dirty="0"/>
              <a:t>from a small number of measurements, the number of measurements is less than </a:t>
            </a:r>
            <a:r>
              <a:rPr lang="en-US" dirty="0" smtClean="0"/>
              <a:t>the minimum </a:t>
            </a:r>
            <a:r>
              <a:rPr lang="en-US" dirty="0"/>
              <a:t>number of samples defined by </a:t>
            </a:r>
            <a:r>
              <a:rPr lang="en-US" dirty="0" err="1"/>
              <a:t>Shanon</a:t>
            </a:r>
            <a:r>
              <a:rPr lang="en-US" dirty="0"/>
              <a:t>-Nyquist theorem (sampling </a:t>
            </a:r>
            <a:r>
              <a:rPr lang="en-US" dirty="0" smtClean="0"/>
              <a:t>acquisition must </a:t>
            </a:r>
            <a:r>
              <a:rPr lang="en-US" dirty="0"/>
              <a:t>be done at least twice the highest frequency in the signal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sz="6000" dirty="0"/>
          </a:p>
          <a:p>
            <a:pPr algn="just"/>
            <a:r>
              <a:rPr lang="en-US" dirty="0"/>
              <a:t> </a:t>
            </a:r>
            <a:r>
              <a:rPr lang="en-US" dirty="0"/>
              <a:t>Compressed sensing heavily relies on two principles: sparsity of the signal, and </a:t>
            </a:r>
            <a:r>
              <a:rPr lang="en-US" dirty="0" smtClean="0"/>
              <a:t>incoherence, which </a:t>
            </a:r>
            <a:r>
              <a:rPr lang="en-US" dirty="0"/>
              <a:t>refers to sampling/sensing </a:t>
            </a:r>
            <a:r>
              <a:rPr lang="en-US" dirty="0" smtClean="0"/>
              <a:t>representation.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Introduction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Sparcity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signal is said to </a:t>
                </a:r>
                <a:r>
                  <a:rPr lang="en-US" dirty="0" smtClean="0"/>
                  <a:t>be k-sparse </a:t>
                </a:r>
                <a:r>
                  <a:rPr lang="en-US" dirty="0"/>
                  <a:t>if there exists a </a:t>
                </a:r>
                <a:r>
                  <a:rPr lang="en-US" dirty="0" smtClean="0"/>
                  <a:t>convenient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</a:t>
                </a:r>
                <a:r>
                  <a:rPr lang="en-US" dirty="0"/>
                  <a:t>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𝝐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𝑵</m:t>
                        </m:r>
                      </m:sup>
                    </m:sSup>
                    <m:r>
                      <a:rPr lang="en-US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a linear </a:t>
                </a:r>
                <a:r>
                  <a:rPr lang="en-US" dirty="0" smtClean="0"/>
                  <a:t>combination of </a:t>
                </a:r>
                <a:r>
                  <a:rPr lang="en-US" dirty="0"/>
                  <a:t>only </a:t>
                </a:r>
                <a:r>
                  <a:rPr lang="en-US" i="1" dirty="0"/>
                  <a:t>K </a:t>
                </a:r>
                <a:r>
                  <a:rPr lang="en-US" dirty="0"/>
                  <a:t>basis vectors, obeying </a:t>
                </a:r>
                <a:r>
                  <a:rPr lang="en-US" i="1" dirty="0"/>
                  <a:t>K </a:t>
                </a:r>
                <a:r>
                  <a:rPr lang="en-US" dirty="0" smtClean="0"/>
                  <a:t>&lt;&lt; </a:t>
                </a:r>
                <a:r>
                  <a:rPr lang="en-US" i="1" dirty="0" smtClean="0"/>
                  <a:t>N</a:t>
                </a:r>
                <a:r>
                  <a:rPr lang="en-US" dirty="0"/>
                  <a:t>. That means, only </a:t>
                </a:r>
                <a:r>
                  <a:rPr lang="en-US" i="1" dirty="0"/>
                  <a:t>K </a:t>
                </a:r>
                <a:r>
                  <a:rPr lang="en-US" dirty="0"/>
                  <a:t>elements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de-DE" dirty="0" err="1" smtClean="0"/>
                  <a:t>nonzero</a:t>
                </a:r>
                <a:r>
                  <a:rPr lang="de-DE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Incoherence:</a:t>
                </a:r>
              </a:p>
              <a:p>
                <a:pPr marL="0" indent="0">
                  <a:buNone/>
                </a:pPr>
                <a:r>
                  <a:rPr lang="en-US" dirty="0"/>
                  <a:t>Coherence of two matrices </a:t>
                </a:r>
                <a:r>
                  <a:rPr lang="en-US" dirty="0" smtClean="0"/>
                  <a:t>is </a:t>
                </a:r>
                <a:r>
                  <a:rPr lang="en-US" dirty="0"/>
                  <a:t>a measure that asserts the level of correlation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Ψ</m:t>
                    </m:r>
                  </m:oMath>
                </a14:m>
                <a:r>
                  <a:rPr lang="en-US" dirty="0"/>
                  <a:t> and is computed as </a:t>
                </a:r>
                <a:r>
                  <a:rPr lang="en-US" dirty="0" smtClean="0"/>
                  <a:t>follows</a:t>
                </a: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3"/>
                <a:stretch>
                  <a:fillRect l="-883" t="-9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99" y="2708920"/>
            <a:ext cx="392504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99" y="4941168"/>
            <a:ext cx="409645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Introduction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Measurement Process:</a:t>
                </a:r>
              </a:p>
              <a:p>
                <a:pPr marL="0" indent="0">
                  <a:buNone/>
                </a:pPr>
                <a:r>
                  <a:rPr lang="en-US" dirty="0"/>
                  <a:t>Measurements in CS are obtained by using a linear operator that takes </a:t>
                </a:r>
                <a:r>
                  <a:rPr lang="en-US" i="1" dirty="0"/>
                  <a:t>M </a:t>
                </a:r>
                <a:r>
                  <a:rPr lang="en-US" dirty="0"/>
                  <a:t>&lt;</a:t>
                </a:r>
                <a:r>
                  <a:rPr lang="en-US" dirty="0" smtClean="0"/>
                  <a:t> </a:t>
                </a:r>
                <a:r>
                  <a:rPr lang="en-US" i="1" dirty="0"/>
                  <a:t>N </a:t>
                </a:r>
                <a:r>
                  <a:rPr lang="en-US" dirty="0"/>
                  <a:t>inner </a:t>
                </a:r>
                <a:r>
                  <a:rPr lang="en-US" dirty="0" smtClean="0"/>
                  <a:t>products between </a:t>
                </a:r>
                <a:r>
                  <a:rPr lang="en-US" b="1" dirty="0"/>
                  <a:t>x </a:t>
                </a:r>
                <a:r>
                  <a:rPr lang="en-US" dirty="0"/>
                  <a:t>and </a:t>
                </a:r>
                <a:r>
                  <a:rPr lang="en-US" dirty="0" smtClean="0"/>
                  <a:t>the columns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dirty="0" err="1"/>
                  <a:t>iid</a:t>
                </a:r>
                <a:r>
                  <a:rPr lang="en-US" dirty="0"/>
                  <a:t> Gaussian matrix, since it was proved to yield high probability for the reconstructing </a:t>
                </a:r>
                <a:r>
                  <a:rPr lang="en-US" dirty="0" smtClean="0"/>
                  <a:t>process</a:t>
                </a:r>
                <a:r>
                  <a:rPr lang="en-US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3"/>
                <a:stretch>
                  <a:fillRect l="-883" t="-9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62" y="2348880"/>
            <a:ext cx="515853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0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</a:t>
            </a:r>
            <a:r>
              <a:rPr lang="en-US" dirty="0" smtClean="0"/>
              <a:t>Reconstruction Problem</a:t>
            </a:r>
            <a:endParaRPr lang="de-DE" dirty="0"/>
          </a:p>
        </p:txBody>
      </p:sp>
      <p:pic>
        <p:nvPicPr>
          <p:cNvPr id="3" name="Picture 2" descr="http://inviewcorp.com/inview/wp-content/uploads/2012/10/compressive-sensing-came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735" y="1052736"/>
            <a:ext cx="7978229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Reconstruction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Traditional iterative methods aim to solve an optimization problem in order to recover the original signal </a:t>
                </a:r>
                <a:r>
                  <a:rPr lang="en-US" b="1" dirty="0" smtClean="0"/>
                  <a:t>x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𝒂𝒓𝒈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𝒎𝒊𝒏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𝚿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𝒔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𝚽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Solving such a problem is NP-hard which makes the recovery process slow and not all algorithms result in high quality reconstruction.</a:t>
                </a:r>
              </a:p>
              <a:p>
                <a:endParaRPr lang="en-US" dirty="0"/>
              </a:p>
              <a:p>
                <a:r>
                  <a:rPr lang="en-US" dirty="0" smtClean="0"/>
                  <a:t> Pixels in images are highly correlated, therefore seem an area of opportunity for CNN.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3"/>
                <a:stretch>
                  <a:fillRect l="-773" t="-955" r="-1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1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76300" y="1052514"/>
                <a:ext cx="11045750" cy="5113337"/>
              </a:xfrm>
            </p:spPr>
            <p:txBody>
              <a:bodyPr/>
              <a:lstStyle/>
              <a:p>
                <a:pPr algn="just"/>
                <a:r>
                  <a:rPr lang="en-US" dirty="0" smtClean="0"/>
                  <a:t> CNN’s were inspired by the organization of animal visual cortex and have proved to be very efficient at many image processing task (</a:t>
                </a:r>
                <a:r>
                  <a:rPr lang="en-US" dirty="0" err="1" smtClean="0"/>
                  <a:t>denoising</a:t>
                </a:r>
                <a:r>
                  <a:rPr lang="en-US" dirty="0" smtClean="0"/>
                  <a:t>, classification, localization,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). </a:t>
                </a:r>
                <a:r>
                  <a:rPr lang="en-US" dirty="0"/>
                  <a:t>We aim to solve the problem of recovering original images from measurements using a deep </a:t>
                </a:r>
                <a:r>
                  <a:rPr lang="en-US" dirty="0" smtClean="0"/>
                  <a:t>CNN and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76300" y="1052514"/>
                <a:ext cx="11045750" cy="5113337"/>
              </a:xfrm>
              <a:blipFill rotWithShape="1">
                <a:blip r:embed="rId3"/>
                <a:stretch>
                  <a:fillRect l="-773" t="-955" r="-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 descr="C:\Users\debracal\Documents\CS\Thesis\TexThesis\images\CNNAppro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6" y="2996952"/>
            <a:ext cx="1125294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supervised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Simulate BCS by fixing the size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dividing the image in smaller portions (Blocks). </a:t>
                </a:r>
                <a:r>
                  <a:rPr lang="en-US" dirty="0"/>
                  <a:t>M = 256, N = 256, </a:t>
                </a:r>
                <a:r>
                  <a:rPr lang="en-US" dirty="0" smtClean="0"/>
                  <a:t>B =16, C </a:t>
                </a:r>
                <a:r>
                  <a:rPr lang="en-US" dirty="0"/>
                  <a:t>= </a:t>
                </a:r>
                <a:r>
                  <a:rPr lang="en-US" dirty="0" smtClean="0"/>
                  <a:t>16</a:t>
                </a:r>
              </a:p>
              <a:p>
                <a:r>
                  <a:rPr lang="en-US" dirty="0" smtClean="0"/>
                  <a:t> CS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3"/>
                <a:stretch>
                  <a:fillRect l="-773" t="-10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debracal\Documents\CS\Thesis\TexThesis\images\PREPR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99" y="2564904"/>
            <a:ext cx="1019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04_BAER_Template_v1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1072</Words>
  <Application>Microsoft Office PowerPoint</Application>
  <PresentationFormat>Custom</PresentationFormat>
  <Paragraphs>333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1404_BAER_Template_v1</vt:lpstr>
      <vt:lpstr>Image Reconstruction from Compressive Sensing  Measurements Using Deep Learning</vt:lpstr>
      <vt:lpstr>Agenda</vt:lpstr>
      <vt:lpstr>CS Introduction</vt:lpstr>
      <vt:lpstr>CS Introduction</vt:lpstr>
      <vt:lpstr>CS Introduction</vt:lpstr>
      <vt:lpstr>CS Reconstruction Problem</vt:lpstr>
      <vt:lpstr>CS Reconstruction Problem</vt:lpstr>
      <vt:lpstr>CNN Approach</vt:lpstr>
      <vt:lpstr>Data preparation supervised approach</vt:lpstr>
      <vt:lpstr>CNN Approach</vt:lpstr>
      <vt:lpstr>CNN Approach</vt:lpstr>
      <vt:lpstr>CNN Approach</vt:lpstr>
      <vt:lpstr>CNN Approach</vt:lpstr>
      <vt:lpstr>Data postprocessing</vt:lpstr>
      <vt:lpstr>CNN Approach</vt:lpstr>
      <vt:lpstr>CNN Approach</vt:lpstr>
      <vt:lpstr>CNN Approach</vt:lpstr>
      <vt:lpstr>CNN Approach</vt:lpstr>
      <vt:lpstr>CNN Approach</vt:lpstr>
      <vt:lpstr>CNN Approach</vt:lpstr>
      <vt:lpstr>CNN Approach</vt:lpstr>
      <vt:lpstr>CNN Approach</vt:lpstr>
      <vt:lpstr>CNN Approach</vt:lpstr>
      <vt:lpstr>Closing comments</vt:lpstr>
      <vt:lpstr>Areas of opportunity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2014-03-28T10:24:08Z</dcterms:created>
  <dcterms:modified xsi:type="dcterms:W3CDTF">2016-09-29T12:48:51Z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