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  <p:sldMasterId id="2147483928" r:id="rId2"/>
    <p:sldMasterId id="2147483935" r:id="rId3"/>
    <p:sldMasterId id="2147483942" r:id="rId4"/>
  </p:sldMasterIdLst>
  <p:notesMasterIdLst>
    <p:notesMasterId r:id="rId20"/>
  </p:notesMasterIdLst>
  <p:handoutMasterIdLst>
    <p:handoutMasterId r:id="rId21"/>
  </p:handoutMasterIdLst>
  <p:sldIdLst>
    <p:sldId id="437" r:id="rId5"/>
    <p:sldId id="561" r:id="rId6"/>
    <p:sldId id="588" r:id="rId7"/>
    <p:sldId id="591" r:id="rId8"/>
    <p:sldId id="589" r:id="rId9"/>
    <p:sldId id="583" r:id="rId10"/>
    <p:sldId id="582" r:id="rId11"/>
    <p:sldId id="590" r:id="rId12"/>
    <p:sldId id="584" r:id="rId13"/>
    <p:sldId id="585" r:id="rId14"/>
    <p:sldId id="586" r:id="rId15"/>
    <p:sldId id="587" r:id="rId16"/>
    <p:sldId id="592" r:id="rId17"/>
    <p:sldId id="593" r:id="rId18"/>
    <p:sldId id="580" r:id="rId19"/>
  </p:sldIdLst>
  <p:sldSz cx="12198350" cy="6858000"/>
  <p:notesSz cx="9926638" cy="67976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00"/>
    <a:srgbClr val="9C2020"/>
    <a:srgbClr val="738AC8"/>
    <a:srgbClr val="FF9900"/>
    <a:srgbClr val="FF3300"/>
    <a:srgbClr val="B7BDBD"/>
    <a:srgbClr val="FF33CC"/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5" autoAdjust="0"/>
    <p:restoredTop sz="70251" autoAdjust="0"/>
  </p:normalViewPr>
  <p:slideViewPr>
    <p:cSldViewPr snapToGrid="0">
      <p:cViewPr varScale="1">
        <p:scale>
          <a:sx n="119" d="100"/>
          <a:sy n="119" d="100"/>
        </p:scale>
        <p:origin x="-108" y="-324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12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814" y="-11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5622654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7/21/2016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2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5622654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654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580" y="3228465"/>
            <a:ext cx="7939479" cy="305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654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235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6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3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585" y="4406900"/>
            <a:ext cx="10368598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585" y="2906716"/>
            <a:ext cx="10368598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47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9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4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9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8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3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5536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7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7"/>
            <a:ext cx="11045750" cy="5113337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628650" indent="-26670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809625" indent="-268288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3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302" y="2133600"/>
            <a:ext cx="10368598" cy="1250950"/>
          </a:xfrm>
        </p:spPr>
        <p:txBody>
          <a:bodyPr/>
          <a:lstStyle>
            <a:lvl1pPr algn="l">
              <a:defRPr sz="4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325" y="3743328"/>
            <a:ext cx="10374553" cy="766763"/>
          </a:xfrm>
        </p:spPr>
        <p:txBody>
          <a:bodyPr/>
          <a:lstStyle>
            <a:lvl1pPr marL="0" indent="0" algn="l">
              <a:buFontTx/>
              <a:buNone/>
              <a:defRPr sz="33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gray">
          <a:xfrm flipV="1">
            <a:off x="527325" y="3383283"/>
            <a:ext cx="10566919" cy="28793"/>
          </a:xfrm>
          <a:prstGeom prst="rect">
            <a:avLst/>
          </a:prstGeom>
          <a:gradFill flip="none" rotWithShape="1">
            <a:gsLst>
              <a:gs pos="33000">
                <a:schemeClr val="bg1"/>
              </a:gs>
              <a:gs pos="0">
                <a:schemeClr val="bg1"/>
              </a:gs>
              <a:gs pos="100000">
                <a:srgbClr val="140377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108870" tIns="54436" rIns="108870" bIns="54436" anchor="ctr"/>
          <a:lstStyle/>
          <a:p>
            <a:endParaRPr lang="ja-JP" altLang="en-US" sz="1800">
              <a:solidFill>
                <a:prstClr val="black"/>
              </a:solidFill>
            </a:endParaRPr>
          </a:p>
        </p:txBody>
      </p:sp>
      <p:grpSp>
        <p:nvGrpSpPr>
          <p:cNvPr id="15" name="Group 11"/>
          <p:cNvGrpSpPr>
            <a:grpSpLocks/>
          </p:cNvGrpSpPr>
          <p:nvPr userDrawn="1"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3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 descr="16_9_logo位置0902w"/>
          <p:cNvPicPr>
            <a:picLocks noChangeAspect="1" noChangeArrowheads="1"/>
          </p:cNvPicPr>
          <p:nvPr userDrawn="1"/>
        </p:nvPicPr>
        <p:blipFill>
          <a:blip r:embed="rId3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4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9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32028" y="158899"/>
            <a:ext cx="111468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>
            <a:lvl3pPr marL="988774" indent="-271398">
              <a:buFont typeface="メイリオ" pitchFamily="50" charset="-128"/>
              <a:buChar char="‣"/>
              <a:defRPr/>
            </a:lvl3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12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5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300" y="44627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3200" b="1" baseline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8"/>
            <a:ext cx="11045750" cy="5113337"/>
          </a:xfrm>
          <a:prstGeom prst="rect">
            <a:avLst/>
          </a:prstGeom>
        </p:spPr>
        <p:txBody>
          <a:bodyPr/>
          <a:lstStyle>
            <a:lvl1pPr marL="241326" indent="-241326">
              <a:spcBef>
                <a:spcPts val="0"/>
              </a:spcBef>
              <a:buFont typeface="Wingdings" pitchFamily="2" charset="2"/>
              <a:buChar char="n"/>
              <a:defRPr sz="27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96965" indent="-241326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52604" indent="-232858">
              <a:spcBef>
                <a:spcPts val="0"/>
              </a:spcBef>
              <a:buFont typeface="メイリオ" pitchFamily="50" charset="-128"/>
              <a:buChar char="⁃"/>
              <a:defRPr sz="21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320944" indent="-245560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676584" indent="-245560">
              <a:spcBef>
                <a:spcPts val="0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80250" y="908720"/>
            <a:ext cx="1123785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585" y="4406900"/>
            <a:ext cx="10368598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585" y="2906714"/>
            <a:ext cx="10368598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47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9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4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9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8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3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206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5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5"/>
            <a:ext cx="11045750" cy="5113337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628650" indent="-26670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809625" indent="-268288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1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5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ja-JP" sz="1800" dirty="0" smtClean="0">
                <a:solidFill>
                  <a:prstClr val="black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346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913601">
              <a:defRPr/>
            </a:pPr>
            <a:fld id="{27D7B6D7-B93D-4A81-9951-1EF138C68E07}" type="slidenum">
              <a:rPr lang="en-US" altLang="ja-JP" sz="17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defTabSz="913601">
                <a:defRPr/>
              </a:pPr>
              <a:t>‹#›</a:t>
            </a:fld>
            <a:r>
              <a:rPr lang="en-US" altLang="ja-JP" sz="17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7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6936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8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4" y="2906715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6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6"/>
            <a:ext cx="11045750" cy="5113337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628650" indent="-26670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809625" indent="-268288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6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302" y="2133600"/>
            <a:ext cx="10368598" cy="1250950"/>
          </a:xfrm>
        </p:spPr>
        <p:txBody>
          <a:bodyPr/>
          <a:lstStyle>
            <a:lvl1pPr algn="l">
              <a:defRPr sz="4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325" y="3743330"/>
            <a:ext cx="10374553" cy="766763"/>
          </a:xfrm>
        </p:spPr>
        <p:txBody>
          <a:bodyPr/>
          <a:lstStyle>
            <a:lvl1pPr marL="0" indent="0" algn="l">
              <a:buFontTx/>
              <a:buNone/>
              <a:defRPr sz="33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gray">
          <a:xfrm flipV="1">
            <a:off x="527325" y="3383285"/>
            <a:ext cx="10566919" cy="28793"/>
          </a:xfrm>
          <a:prstGeom prst="rect">
            <a:avLst/>
          </a:prstGeom>
          <a:gradFill flip="none" rotWithShape="1">
            <a:gsLst>
              <a:gs pos="33000">
                <a:schemeClr val="bg1"/>
              </a:gs>
              <a:gs pos="0">
                <a:schemeClr val="bg1"/>
              </a:gs>
              <a:gs pos="100000">
                <a:srgbClr val="140377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108870" tIns="54436" rIns="108870" bIns="54436" anchor="ctr"/>
          <a:lstStyle/>
          <a:p>
            <a:endParaRPr lang="ja-JP" altLang="en-US" sz="1800">
              <a:solidFill>
                <a:prstClr val="black"/>
              </a:solidFill>
            </a:endParaRPr>
          </a:p>
        </p:txBody>
      </p:sp>
      <p:grpSp>
        <p:nvGrpSpPr>
          <p:cNvPr id="15" name="Group 11"/>
          <p:cNvGrpSpPr>
            <a:grpSpLocks/>
          </p:cNvGrpSpPr>
          <p:nvPr userDrawn="1"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5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 descr="16_9_logo位置0902w"/>
          <p:cNvPicPr>
            <a:picLocks noChangeAspect="1" noChangeArrowheads="1"/>
          </p:cNvPicPr>
          <p:nvPr userDrawn="1"/>
        </p:nvPicPr>
        <p:blipFill>
          <a:blip r:embed="rId3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8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0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32028" y="158901"/>
            <a:ext cx="111468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>
            <a:lvl3pPr marL="988774" indent="-271398">
              <a:buFont typeface="メイリオ" pitchFamily="50" charset="-128"/>
              <a:buChar char="‣"/>
              <a:defRPr/>
            </a:lvl3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40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1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300" y="44629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3200" b="1" baseline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20"/>
            <a:ext cx="11045750" cy="5113337"/>
          </a:xfrm>
          <a:prstGeom prst="rect">
            <a:avLst/>
          </a:prstGeom>
        </p:spPr>
        <p:txBody>
          <a:bodyPr/>
          <a:lstStyle>
            <a:lvl1pPr marL="241326" indent="-241326">
              <a:spcBef>
                <a:spcPts val="0"/>
              </a:spcBef>
              <a:buFont typeface="Wingdings" pitchFamily="2" charset="2"/>
              <a:buChar char="n"/>
              <a:defRPr sz="27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96965" indent="-241326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52604" indent="-232858">
              <a:spcBef>
                <a:spcPts val="0"/>
              </a:spcBef>
              <a:buFont typeface="メイリオ" pitchFamily="50" charset="-128"/>
              <a:buChar char="⁃"/>
              <a:defRPr sz="21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320944" indent="-245560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676584" indent="-245560">
              <a:spcBef>
                <a:spcPts val="0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80250" y="908720"/>
            <a:ext cx="1123785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4" y="6309322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6002" y="222384"/>
            <a:ext cx="1086892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" name="日付プレースホルダー 3"/>
          <p:cNvSpPr txBox="1">
            <a:spLocks/>
          </p:cNvSpPr>
          <p:nvPr/>
        </p:nvSpPr>
        <p:spPr bwMode="gray">
          <a:xfrm>
            <a:off x="3568561" y="5217049"/>
            <a:ext cx="3320444" cy="43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endParaRPr lang="en-US" altLang="ja-JP" b="1" dirty="0">
              <a:solidFill>
                <a:prstClr val="black"/>
              </a:solidFill>
              <a:latin typeface="Calibri" pitchFamily="34" charset="0"/>
              <a:ea typeface="Arial Unicode MS" pitchFamily="50" charset="-128"/>
              <a:cs typeface="Calibri" pitchFamily="34" charset="0"/>
            </a:endParaRP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7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スライド番号プレースホルダ 7"/>
          <p:cNvSpPr txBox="1">
            <a:spLocks noGrp="1"/>
          </p:cNvSpPr>
          <p:nvPr/>
        </p:nvSpPr>
        <p:spPr bwMode="auto">
          <a:xfrm>
            <a:off x="216006" y="6406516"/>
            <a:ext cx="359999" cy="35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fld id="{27D7B6D7-B93D-4A81-9951-1EF138C68E07}" type="slidenum">
              <a:rPr lang="en-US" altLang="ja-JP" sz="18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ja-JP" sz="1800" b="1" dirty="0">
              <a:solidFill>
                <a:prstClr val="black">
                  <a:lumMod val="65000"/>
                  <a:lumOff val="35000"/>
                </a:prst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5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 descr="16_9_logo位置0902w"/>
          <p:cNvPicPr>
            <a:picLocks noChangeAspect="1" noChangeArrowheads="1"/>
          </p:cNvPicPr>
          <p:nvPr/>
        </p:nvPicPr>
        <p:blipFill>
          <a:blip r:embed="rId9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8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828572" y="6398989"/>
            <a:ext cx="3863975" cy="365040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Arial Unicode MS" pitchFamily="50" charset="-128"/>
              </a:rPr>
              <a:t>Cloud Technology Development Division</a:t>
            </a:r>
          </a:p>
        </p:txBody>
      </p:sp>
    </p:spTree>
    <p:extLst>
      <p:ext uri="{BB962C8B-B14F-4D97-AF65-F5344CB8AC3E}">
        <p14:creationId xmlns:p14="http://schemas.microsoft.com/office/powerpoint/2010/main" val="409592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5pPr>
      <a:lvl6pPr marL="544348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6pPr>
      <a:lvl7pPr marL="1088697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7pPr>
      <a:lvl8pPr marL="1633045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8pPr>
      <a:lvl9pPr marL="2177394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408262" indent="-40826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kumimoji="1" sz="29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14203" indent="-33964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988774" indent="-2713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341114" indent="-271398" algn="l" rtl="0" eaLnBrk="1" fontAlgn="base" hangingPunct="1">
        <a:spcBef>
          <a:spcPct val="20000"/>
        </a:spcBef>
        <a:spcAft>
          <a:spcPct val="0"/>
        </a:spcAft>
        <a:buChar char="–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696630" indent="-271398" algn="l" rtl="0" eaLnBrk="1" fontAlgn="base" hangingPunct="1">
        <a:spcBef>
          <a:spcPct val="20000"/>
        </a:spcBef>
        <a:spcAft>
          <a:spcPct val="0"/>
        </a:spcAft>
        <a:buChar char="»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99391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353826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408261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462696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4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97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045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394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742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091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43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78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6002" y="222384"/>
            <a:ext cx="1086892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" name="日付プレースホルダー 3"/>
          <p:cNvSpPr txBox="1">
            <a:spLocks/>
          </p:cNvSpPr>
          <p:nvPr/>
        </p:nvSpPr>
        <p:spPr bwMode="gray">
          <a:xfrm>
            <a:off x="3568561" y="5217047"/>
            <a:ext cx="3320444" cy="43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endParaRPr lang="en-US" altLang="ja-JP" b="1" dirty="0">
              <a:solidFill>
                <a:prstClr val="black"/>
              </a:solidFill>
              <a:latin typeface="Calibri" pitchFamily="34" charset="0"/>
              <a:ea typeface="Arial Unicode MS" pitchFamily="50" charset="-128"/>
              <a:cs typeface="Calibri" pitchFamily="34" charset="0"/>
            </a:endParaRP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7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スライド番号プレースホルダ 7"/>
          <p:cNvSpPr txBox="1">
            <a:spLocks noGrp="1"/>
          </p:cNvSpPr>
          <p:nvPr/>
        </p:nvSpPr>
        <p:spPr bwMode="auto">
          <a:xfrm>
            <a:off x="216004" y="6406516"/>
            <a:ext cx="359999" cy="35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fld id="{27D7B6D7-B93D-4A81-9951-1EF138C68E07}" type="slidenum">
              <a:rPr lang="en-US" altLang="ja-JP" sz="18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ja-JP" sz="1800" b="1" dirty="0">
              <a:solidFill>
                <a:prstClr val="black">
                  <a:lumMod val="65000"/>
                  <a:lumOff val="35000"/>
                </a:prst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3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 descr="16_9_logo位置0902w"/>
          <p:cNvPicPr>
            <a:picLocks noChangeAspect="1" noChangeArrowheads="1"/>
          </p:cNvPicPr>
          <p:nvPr/>
        </p:nvPicPr>
        <p:blipFill>
          <a:blip r:embed="rId9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4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828568" y="6398989"/>
            <a:ext cx="3863975" cy="365040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Arial Unicode MS" pitchFamily="50" charset="-128"/>
              </a:rPr>
              <a:t>Cloud Technology Development Division</a:t>
            </a:r>
          </a:p>
        </p:txBody>
      </p:sp>
    </p:spTree>
    <p:extLst>
      <p:ext uri="{BB962C8B-B14F-4D97-AF65-F5344CB8AC3E}">
        <p14:creationId xmlns:p14="http://schemas.microsoft.com/office/powerpoint/2010/main" val="119357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5pPr>
      <a:lvl6pPr marL="544348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6pPr>
      <a:lvl7pPr marL="1088697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7pPr>
      <a:lvl8pPr marL="1633045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8pPr>
      <a:lvl9pPr marL="2177394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408262" indent="-40826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kumimoji="1" sz="29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14203" indent="-33964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988774" indent="-2713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341114" indent="-271398" algn="l" rtl="0" eaLnBrk="1" fontAlgn="base" hangingPunct="1">
        <a:spcBef>
          <a:spcPct val="20000"/>
        </a:spcBef>
        <a:spcAft>
          <a:spcPct val="0"/>
        </a:spcAft>
        <a:buChar char="–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696630" indent="-271398" algn="l" rtl="0" eaLnBrk="1" fontAlgn="base" hangingPunct="1">
        <a:spcBef>
          <a:spcPct val="20000"/>
        </a:spcBef>
        <a:spcAft>
          <a:spcPct val="0"/>
        </a:spcAft>
        <a:buChar char="»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99391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353826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408261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462696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4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97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045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394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742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091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43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78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tif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1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abelme.csail.mit.edu/Release3.0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tif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noProof="0" dirty="0" smtClean="0"/>
              <a:t>Human Centric Data Mining</a:t>
            </a:r>
            <a:br>
              <a:rPr lang="en-US" altLang="ja-JP" noProof="0" dirty="0" smtClean="0"/>
            </a:br>
            <a:r>
              <a:rPr lang="en-US" altLang="ja-JP" sz="4000" b="1" cap="all" dirty="0" smtClean="0">
                <a:solidFill>
                  <a:srgbClr val="007EEA"/>
                </a:solidFill>
              </a:rPr>
              <a:t>WP2 “Compressed sensing</a:t>
            </a:r>
            <a:r>
              <a:rPr lang="en-US" sz="4000" b="1" cap="all" noProof="0" dirty="0" smtClean="0">
                <a:solidFill>
                  <a:srgbClr val="007EEA"/>
                </a:solidFill>
              </a:rPr>
              <a:t>”</a:t>
            </a:r>
            <a:endParaRPr kumimoji="1" lang="en-US" altLang="ja-JP" noProof="0" dirty="0">
              <a:solidFill>
                <a:srgbClr val="007EEA"/>
              </a:solidFill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July 21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6691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</a:t>
                </a:r>
                <a:r>
                  <a:rPr lang="en-US" dirty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00012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000125"/>
            <a:ext cx="48768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3100" y="5960646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latin typeface="+mn-lt"/>
              </a:rPr>
              <a:t>PSNR = 26.94</a:t>
            </a:r>
          </a:p>
        </p:txBody>
      </p:sp>
    </p:spTree>
    <p:extLst>
      <p:ext uri="{BB962C8B-B14F-4D97-AF65-F5344CB8AC3E}">
        <p14:creationId xmlns:p14="http://schemas.microsoft.com/office/powerpoint/2010/main" val="139718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Preliminary Results</a:t>
                </a:r>
                <a:r>
                  <a:rPr lang="en-US" dirty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sz="1800" dirty="0" smtClean="0"/>
                  <a:t>Large network:</a:t>
                </a:r>
              </a:p>
              <a:p>
                <a:pPr lvl="1"/>
                <a:r>
                  <a:rPr lang="en-GB" sz="1600" dirty="0" smtClean="0"/>
                  <a:t>3 Convolutions: {2048,2048,2048} maps </a:t>
                </a:r>
              </a:p>
              <a:p>
                <a:pPr lvl="1"/>
                <a:r>
                  <a:rPr lang="en-GB" sz="1600" dirty="0" smtClean="0"/>
                  <a:t>1x1 Kernels</a:t>
                </a:r>
              </a:p>
              <a:p>
                <a:pPr lvl="1"/>
                <a:r>
                  <a:rPr lang="en-GB" sz="1600" dirty="0"/>
                  <a:t>Cost function = </a:t>
                </a:r>
                <a:r>
                  <a:rPr lang="en-GB" sz="1600" dirty="0" smtClean="0"/>
                  <a:t>MSE</a:t>
                </a:r>
              </a:p>
              <a:p>
                <a:pPr lvl="1"/>
                <a:r>
                  <a:rPr lang="en-GB" sz="1600" dirty="0" smtClean="0"/>
                  <a:t>Trained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lang="en-GB" sz="1600" dirty="0"/>
              </a:p>
              <a:p>
                <a:pPr marL="361950" lvl="1" indent="0">
                  <a:buNone/>
                </a:pPr>
                <a:endParaRPr lang="en-GB" sz="1600" dirty="0"/>
              </a:p>
              <a:p>
                <a:r>
                  <a:rPr lang="en-GB" sz="1800" dirty="0" smtClean="0"/>
                  <a:t>Average PSNR on “</a:t>
                </a:r>
                <a:r>
                  <a:rPr lang="en-GB" sz="1800" dirty="0" err="1" smtClean="0"/>
                  <a:t>LabelMe</a:t>
                </a:r>
                <a:r>
                  <a:rPr lang="en-GB" sz="1800" dirty="0" smtClean="0"/>
                  <a:t>” validation set: 29.14 </a:t>
                </a:r>
                <a:r>
                  <a:rPr lang="en-GB" sz="1800" dirty="0" smtClean="0"/>
                  <a:t>dB</a:t>
                </a:r>
                <a:endParaRPr lang="en-GB" sz="1800" dirty="0" smtClean="0"/>
              </a:p>
              <a:p>
                <a:endParaRPr lang="en-GB" sz="1800" dirty="0"/>
              </a:p>
              <a:p>
                <a:r>
                  <a:rPr lang="en-GB" sz="1800" dirty="0" smtClean="0"/>
                  <a:t>Average PSNR on 10 reference images: 27.80 </a:t>
                </a:r>
                <a:r>
                  <a:rPr lang="en-GB" sz="1800" dirty="0" smtClean="0"/>
                  <a:t>dB</a:t>
                </a:r>
              </a:p>
              <a:p>
                <a:endParaRPr lang="en-GB" sz="1800" dirty="0"/>
              </a:p>
              <a:p>
                <a:endParaRPr lang="en-GB" sz="1800" dirty="0" smtClean="0"/>
              </a:p>
              <a:p>
                <a:r>
                  <a:rPr lang="en-GB" sz="1800" dirty="0" smtClean="0"/>
                  <a:t>The network architecture is motived by the following</a:t>
                </a:r>
                <a:br>
                  <a:rPr lang="en-GB" sz="1800" dirty="0" smtClean="0"/>
                </a:br>
                <a:r>
                  <a:rPr lang="en-GB" sz="1800" dirty="0" smtClean="0"/>
                  <a:t>paper</a:t>
                </a:r>
                <a:br>
                  <a:rPr lang="en-GB" sz="18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US" sz="1600" dirty="0"/>
                  <a:t>Adler, Amir, et al. "A Deep Learning Approach </a:t>
                </a:r>
                <a:r>
                  <a:rPr lang="en-US" sz="1600" dirty="0" smtClean="0"/>
                  <a:t>to</a:t>
                </a:r>
                <a:br>
                  <a:rPr lang="en-US" sz="1600" dirty="0" smtClean="0"/>
                </a:br>
                <a:r>
                  <a:rPr lang="en-US" sz="1600" dirty="0" smtClean="0"/>
                  <a:t>Block-based </a:t>
                </a:r>
                <a:r>
                  <a:rPr lang="en-US" sz="1600" dirty="0"/>
                  <a:t>Compressed Sensing of Images</a:t>
                </a:r>
                <a:r>
                  <a:rPr lang="en-US" sz="1600" dirty="0" smtClean="0"/>
                  <a:t>.“</a:t>
                </a:r>
                <a:br>
                  <a:rPr lang="en-US" sz="1600" dirty="0" smtClean="0"/>
                </a:br>
                <a:r>
                  <a:rPr lang="en-US" sz="1600" i="1" dirty="0" err="1" smtClean="0"/>
                  <a:t>arXiv</a:t>
                </a:r>
                <a:r>
                  <a:rPr lang="en-US" sz="1600" i="1" dirty="0" smtClean="0"/>
                  <a:t> </a:t>
                </a:r>
                <a:r>
                  <a:rPr lang="en-US" sz="1600" i="1" dirty="0"/>
                  <a:t>preprint arXiv:1606.01519</a:t>
                </a:r>
                <a:r>
                  <a:rPr lang="en-US" sz="1600" dirty="0"/>
                  <a:t> (2016).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38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2" y="2044700"/>
            <a:ext cx="5503338" cy="4127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𝐸𝑟𝑟𝑜𝑟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𝑃𝑆𝑁𝑅</m:t>
                      </m:r>
                    </m:oMath>
                  </m:oMathPara>
                </a14:m>
                <a:endParaRPr kumimoji="1" lang="en-US" sz="16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3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Preliminary Results</a:t>
                </a:r>
                <a:r>
                  <a:rPr lang="en-US" dirty="0" smtClean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00012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000125"/>
            <a:ext cx="48768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3100" y="5960646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latin typeface="+mn-lt"/>
              </a:rPr>
              <a:t>PSNR = 28.92</a:t>
            </a:r>
          </a:p>
        </p:txBody>
      </p:sp>
    </p:spTree>
    <p:extLst>
      <p:ext uri="{BB962C8B-B14F-4D97-AF65-F5344CB8AC3E}">
        <p14:creationId xmlns:p14="http://schemas.microsoft.com/office/powerpoint/2010/main" val="139718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Evaluation:</a:t>
            </a:r>
          </a:p>
          <a:p>
            <a:pPr lvl="1"/>
            <a:r>
              <a:rPr lang="en-US" sz="1800" dirty="0" smtClean="0"/>
              <a:t>Compare to baselines</a:t>
            </a:r>
          </a:p>
          <a:p>
            <a:pPr lvl="1"/>
            <a:r>
              <a:rPr lang="en-US" sz="1800" dirty="0" smtClean="0"/>
              <a:t>Also measure structural similarity (SSIM)</a:t>
            </a:r>
          </a:p>
          <a:p>
            <a:pPr lvl="1"/>
            <a:r>
              <a:rPr lang="en-US" sz="1800" dirty="0" smtClean="0"/>
              <a:t>Evaluate effect of noise </a:t>
            </a:r>
          </a:p>
          <a:p>
            <a:pPr lvl="2"/>
            <a:r>
              <a:rPr lang="en-US" sz="1600" dirty="0" smtClean="0"/>
              <a:t>On the input image</a:t>
            </a:r>
          </a:p>
          <a:p>
            <a:pPr lvl="2"/>
            <a:r>
              <a:rPr lang="en-US" sz="1600" dirty="0" smtClean="0"/>
              <a:t>On the CS measurements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61950" lvl="1" indent="0">
              <a:buNone/>
            </a:pPr>
            <a:endParaRPr lang="en-US" sz="1800" dirty="0"/>
          </a:p>
          <a:p>
            <a:r>
              <a:rPr lang="en-US" sz="2000" dirty="0" smtClean="0"/>
              <a:t>Model training:</a:t>
            </a:r>
          </a:p>
          <a:p>
            <a:pPr lvl="1"/>
            <a:r>
              <a:rPr lang="en-US" sz="1800" dirty="0" smtClean="0"/>
              <a:t>Investigate other structures (number of layers, kernel size, etc.)</a:t>
            </a:r>
          </a:p>
          <a:p>
            <a:pPr lvl="1"/>
            <a:r>
              <a:rPr lang="en-US" sz="1800" dirty="0" smtClean="0"/>
              <a:t>Structure similarity based cost function</a:t>
            </a:r>
          </a:p>
          <a:p>
            <a:pPr lvl="1"/>
            <a:r>
              <a:rPr lang="en-US" sz="1800" dirty="0" smtClean="0"/>
              <a:t>Training with larger Dataset (e.g. </a:t>
            </a:r>
            <a:r>
              <a:rPr lang="en-US" sz="1800" dirty="0" err="1" smtClean="0"/>
              <a:t>ImageNet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r>
              <a:rPr lang="en-US" sz="2000" dirty="0"/>
              <a:t>Working </a:t>
            </a:r>
            <a:r>
              <a:rPr lang="en-US" sz="2000" dirty="0" smtClean="0"/>
              <a:t>with Video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SSS is </a:t>
            </a:r>
            <a:r>
              <a:rPr lang="en-US" sz="1800" dirty="0" smtClean="0"/>
              <a:t>mainly interested in video </a:t>
            </a:r>
            <a:r>
              <a:rPr lang="en-US" sz="1800" dirty="0" smtClean="0"/>
              <a:t>compressed sensing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dirty="0" smtClean="0"/>
              <a:t>Image Classification in compressed domain</a:t>
            </a:r>
          </a:p>
          <a:p>
            <a:pPr lvl="1"/>
            <a:r>
              <a:rPr lang="en-US" sz="1800" dirty="0" smtClean="0"/>
              <a:t>Directly in compressed domain</a:t>
            </a:r>
          </a:p>
          <a:p>
            <a:pPr lvl="1"/>
            <a:r>
              <a:rPr lang="en-US" sz="1800" dirty="0" smtClean="0"/>
              <a:t>From reconstructed image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71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Approaches </a:t>
            </a:r>
            <a:endParaRPr lang="en-GB" dirty="0"/>
          </a:p>
        </p:txBody>
      </p:sp>
      <p:pic>
        <p:nvPicPr>
          <p:cNvPr id="4" name="Picture 2" descr="Y:\misc\decardif1\HCDM\HCDM_CS\reference_images\images\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0" y="1908175"/>
            <a:ext cx="1755140" cy="17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72535" y="2751455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23390" y="2251583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3390" y="2602611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23390" y="2953639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23390" y="3304667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74418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5446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6474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27502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13230" y="1900555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23390" y="3655695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78530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23390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7" t="40099" r="40267" b="40098"/>
          <a:stretch/>
        </p:blipFill>
        <p:spPr bwMode="auto">
          <a:xfrm>
            <a:off x="4576286" y="1930145"/>
            <a:ext cx="34766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5" t="20696" r="20444" b="59857"/>
          <a:stretch/>
        </p:blipFill>
        <p:spPr bwMode="auto">
          <a:xfrm>
            <a:off x="4576286" y="2338768"/>
            <a:ext cx="35560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 rot="5400000">
            <a:off x="4653915" y="2640634"/>
            <a:ext cx="5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3600" dirty="0" smtClean="0">
                <a:latin typeface="+mn-lt"/>
              </a:rPr>
              <a:t>…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78894" r="59484"/>
          <a:stretch/>
        </p:blipFill>
        <p:spPr bwMode="auto">
          <a:xfrm>
            <a:off x="4566840" y="3219070"/>
            <a:ext cx="366554" cy="37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5232351" y="2726309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03724" y="2293030"/>
                <a:ext cx="996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GB" sz="105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/>
                  </a:rPr>
                  <a:t>Compression</a:t>
                </a:r>
                <a:r>
                  <a:rPr kumimoji="1" lang="en-GB" dirty="0" smtClean="0">
                    <a:solidFill>
                      <a:schemeClr val="accent1">
                        <a:lumMod val="50000"/>
                      </a:schemeClr>
                    </a:solidFill>
                    <a:ea typeface="Cambria Math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kumimoji="1" lang="en-GB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24" y="2293030"/>
                <a:ext cx="996999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6372224" y="1768696"/>
            <a:ext cx="1581151" cy="1636968"/>
          </a:xfrm>
          <a:prstGeom prst="cube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2224" y="3594673"/>
            <a:ext cx="1114425" cy="25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86500" y="3688348"/>
            <a:ext cx="392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200" dirty="0" smtClean="0">
                <a:solidFill>
                  <a:srgbClr val="0070C0"/>
                </a:solidFill>
                <a:latin typeface="+mn-lt"/>
              </a:rPr>
              <a:t>Horizontal Blocks 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76974" y="2152633"/>
            <a:ext cx="0" cy="11976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6200000">
            <a:off x="5552687" y="2647245"/>
            <a:ext cx="117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200" dirty="0" smtClean="0">
                <a:solidFill>
                  <a:srgbClr val="0070C0"/>
                </a:solidFill>
                <a:latin typeface="+mn-lt"/>
              </a:rPr>
              <a:t>Vertical Blocks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619998" y="3124027"/>
            <a:ext cx="447677" cy="4362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8911378">
            <a:off x="7523444" y="3112162"/>
            <a:ext cx="13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200" dirty="0" smtClean="0">
                <a:solidFill>
                  <a:srgbClr val="0070C0"/>
                </a:solidFill>
                <a:latin typeface="+mn-lt"/>
              </a:rPr>
              <a:t>Measurements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382384" y="2432195"/>
            <a:ext cx="117075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82384" y="2674594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382384" y="2916993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82384" y="3159392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1653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850684" y="2189796"/>
            <a:ext cx="0" cy="12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8483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318984" y="2189796"/>
            <a:ext cx="0" cy="121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82384" y="2189796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82384" y="3401791"/>
            <a:ext cx="117075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8238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55313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66750" y="1123950"/>
            <a:ext cx="561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sz="1600" dirty="0" smtClean="0">
                <a:latin typeface="+mn-lt"/>
              </a:rPr>
              <a:t>Simulation of measurements from  image: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GB" sz="1600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66750" y="4152900"/>
                <a:ext cx="561975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kumimoji="1" lang="en-GB" sz="1600" dirty="0" smtClean="0">
                    <a:latin typeface="+mn-lt"/>
                  </a:rPr>
                  <a:t> is the measurement </a:t>
                </a:r>
                <a:r>
                  <a:rPr lang="en-GB" sz="1600" dirty="0" smtClean="0">
                    <a:latin typeface="+mn-lt"/>
                  </a:rPr>
                  <a:t>matrix. It is a fix matrix for all blocks. Pixels from a blocks are multiplied with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kumimoji="1" lang="en-GB" sz="1600" dirty="0" smtClean="0">
                    <a:latin typeface="+mn-lt"/>
                  </a:rPr>
                  <a:t> to obtain the measurements.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>
                    <a:latin typeface="+mn-lt"/>
                  </a:rPr>
                  <a:t>For example for a block size of 32x32 (1024 pixels), and a compression factor of 16. The measurement is of dimension 1024x64</a:t>
                </a:r>
                <a:endParaRPr lang="en-GB" sz="16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4152900"/>
                <a:ext cx="5619750" cy="2062103"/>
              </a:xfrm>
              <a:prstGeom prst="rect">
                <a:avLst/>
              </a:prstGeom>
              <a:blipFill rotWithShape="1">
                <a:blip r:embed="rId5"/>
                <a:stretch>
                  <a:fillRect l="-325" t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54881" y="2813365"/>
            <a:ext cx="1869632" cy="61579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DNN Compressed sensing –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4277360"/>
            <a:ext cx="11045750" cy="188849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Two main topics: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Fast DNN based image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Pattern Recognition in compressed domain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We are currently looking at DNN based image recovery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16493" y="1739202"/>
            <a:ext cx="769620" cy="32004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sp>
        <p:nvSpPr>
          <p:cNvPr id="5" name="正方形/長方形 306"/>
          <p:cNvSpPr/>
          <p:nvPr/>
        </p:nvSpPr>
        <p:spPr>
          <a:xfrm>
            <a:off x="872333" y="1592009"/>
            <a:ext cx="1283425" cy="811678"/>
          </a:xfrm>
          <a:prstGeom prst="rect">
            <a:avLst/>
          </a:prstGeom>
          <a:ln/>
          <a:effectLst>
            <a:outerShdw blurRad="40000" dist="139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25" y="1528482"/>
            <a:ext cx="1200197" cy="829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形吹き出し 308"/>
          <p:cNvSpPr/>
          <p:nvPr/>
        </p:nvSpPr>
        <p:spPr>
          <a:xfrm>
            <a:off x="1557433" y="1328790"/>
            <a:ext cx="1599289" cy="1223593"/>
          </a:xfrm>
          <a:prstGeom prst="wedgeEllipseCallout">
            <a:avLst>
              <a:gd name="adj1" fmla="val -66886"/>
              <a:gd name="adj2" fmla="val -16688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13" y="1434481"/>
            <a:ext cx="1268017" cy="105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正方形/長方形 312"/>
          <p:cNvSpPr/>
          <p:nvPr/>
        </p:nvSpPr>
        <p:spPr>
          <a:xfrm>
            <a:off x="1953406" y="1574018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0" name="正方形/長方形 313"/>
          <p:cNvSpPr/>
          <p:nvPr/>
        </p:nvSpPr>
        <p:spPr>
          <a:xfrm>
            <a:off x="2384972" y="1575302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1" name="正方形/長方形 314"/>
          <p:cNvSpPr/>
          <p:nvPr/>
        </p:nvSpPr>
        <p:spPr>
          <a:xfrm>
            <a:off x="2381611" y="2154053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2" name="正方形/長方形 315"/>
          <p:cNvSpPr/>
          <p:nvPr/>
        </p:nvSpPr>
        <p:spPr>
          <a:xfrm>
            <a:off x="2168209" y="1965504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3" name="正方形/長方形 316"/>
          <p:cNvSpPr/>
          <p:nvPr/>
        </p:nvSpPr>
        <p:spPr>
          <a:xfrm>
            <a:off x="2594733" y="2154053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4" name="テキスト ボックス 304"/>
          <p:cNvSpPr txBox="1"/>
          <p:nvPr/>
        </p:nvSpPr>
        <p:spPr>
          <a:xfrm>
            <a:off x="921628" y="264396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ja-JP" sz="1400" b="1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Compressed Sensing</a:t>
            </a:r>
            <a:endParaRPr lang="ja-JP" altLang="en-US" sz="1400" b="1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1590" y="1477700"/>
            <a:ext cx="2152923" cy="8775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Retrieve High Resolution Image</a:t>
            </a:r>
            <a:endParaRPr kumimoji="1" lang="en-GB" sz="2000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6804129" y="1739984"/>
            <a:ext cx="769620" cy="32004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pic>
        <p:nvPicPr>
          <p:cNvPr id="17" name="Picture 2" descr="https://encrypted-tbn1.gstatic.com/images?q=tbn:ANd9GcTZnEGnfQWW6IqGotyNLQmN0VLYTXrsUwJkcAlxm756rWtPDqYRu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56" y="1129126"/>
            <a:ext cx="2739362" cy="1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Bent Arrow 17"/>
          <p:cNvSpPr/>
          <p:nvPr/>
        </p:nvSpPr>
        <p:spPr>
          <a:xfrm rot="16200000" flipV="1">
            <a:off x="7548664" y="1850880"/>
            <a:ext cx="568310" cy="2250905"/>
          </a:xfrm>
          <a:prstGeom prst="bentArrow">
            <a:avLst>
              <a:gd name="adj1" fmla="val 25546"/>
              <a:gd name="adj2" fmla="val 23400"/>
              <a:gd name="adj3" fmla="val 25000"/>
              <a:gd name="adj4" fmla="val 3494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3326" y="2828876"/>
            <a:ext cx="184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Fast DNN based Image recovery</a:t>
            </a:r>
          </a:p>
        </p:txBody>
      </p:sp>
      <p:sp>
        <p:nvSpPr>
          <p:cNvPr id="20" name="Bent Arrow 19"/>
          <p:cNvSpPr/>
          <p:nvPr/>
        </p:nvSpPr>
        <p:spPr>
          <a:xfrm flipV="1">
            <a:off x="3709972" y="2222005"/>
            <a:ext cx="952282" cy="1191645"/>
          </a:xfrm>
          <a:prstGeom prst="bentArrow">
            <a:avLst>
              <a:gd name="adj1" fmla="val 16198"/>
              <a:gd name="adj2" fmla="val 23400"/>
              <a:gd name="adj3" fmla="val 25000"/>
              <a:gd name="adj4" fmla="val 3494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3416492" y="2218043"/>
            <a:ext cx="1245761" cy="1806440"/>
          </a:xfrm>
          <a:prstGeom prst="bentArrow">
            <a:avLst>
              <a:gd name="adj1" fmla="val 10693"/>
              <a:gd name="adj2" fmla="val 16977"/>
              <a:gd name="adj3" fmla="val 25000"/>
              <a:gd name="adj4" fmla="val 3494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6992" y="3566051"/>
            <a:ext cx="253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Pattern Recognition in compressed domain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169999" y="3655895"/>
            <a:ext cx="727053" cy="292388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078162" y="3609729"/>
            <a:ext cx="2538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This is a lion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8078162" y="3603524"/>
            <a:ext cx="1396231" cy="350989"/>
          </a:xfrm>
          <a:prstGeom prst="wedgeRoundRectCallout">
            <a:avLst>
              <a:gd name="adj1" fmla="val -37283"/>
              <a:gd name="adj2" fmla="val 94082"/>
              <a:gd name="adj3" fmla="val 1666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313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6"/>
                <a:ext cx="11622050" cy="511333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CS Sensor acquires image in a block-wise fashion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de-DE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compute CS measurements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e-DE" b="1">
                        <a:solidFill>
                          <a:schemeClr val="tx1"/>
                        </a:solidFill>
                        <a:latin typeface="Cambria Math"/>
                      </a:rPr>
                      <m:t>𝚽</m:t>
                    </m:r>
                    <m:r>
                      <a:rPr lang="de-DE" b="1" i="1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/>
                      </a:rPr>
                      <m:t>𝑣𝑒𝑐</m:t>
                    </m:r>
                    <m:d>
                      <m:dPr>
                        <m:begChr m:val="{"/>
                        <m:endChr m:val="}"/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de-DE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endParaRPr lang="de-DE" b="1" dirty="0" smtClean="0"/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CS measurements can be nicely arranged in a 3D tensor format</a:t>
                </a:r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1">
                  <a:spcBef>
                    <a:spcPts val="600"/>
                  </a:spcBef>
                </a:pPr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1">
                  <a:spcBef>
                    <a:spcPts val="600"/>
                  </a:spcBef>
                </a:pPr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1">
                  <a:spcBef>
                    <a:spcPts val="600"/>
                  </a:spcBef>
                </a:pPr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2"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6"/>
                <a:ext cx="11622050" cy="5113337"/>
              </a:xfrm>
              <a:blipFill rotWithShape="1">
                <a:blip r:embed="rId2"/>
                <a:stretch>
                  <a:fillRect l="-735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88488" y="2643420"/>
            <a:ext cx="2453640" cy="1592580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47416" y="4258860"/>
                <a:ext cx="23357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Original image (Grayscale)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kumimoji="1" lang="en-US" sz="1100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16" y="4258860"/>
                <a:ext cx="2335784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88488" y="2643420"/>
            <a:ext cx="281940" cy="2819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70428" y="2643420"/>
            <a:ext cx="281940" cy="2819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88488" y="2925360"/>
            <a:ext cx="281940" cy="2819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9028" y="2615113"/>
                <a:ext cx="43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028" y="2615113"/>
                <a:ext cx="43434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400000">
                <a:off x="1512288" y="3255193"/>
                <a:ext cx="43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12288" y="3255193"/>
                <a:ext cx="43434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374786">
                <a:off x="1881857" y="2986355"/>
                <a:ext cx="43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4786">
                <a:off x="1881857" y="2986355"/>
                <a:ext cx="43434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403690" y="3315886"/>
            <a:ext cx="1727912" cy="217170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06995" y="2981519"/>
            <a:ext cx="20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Compressed Sensing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35144" y="4264831"/>
            <a:ext cx="193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1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CS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97148" y="2643420"/>
                <a:ext cx="454803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05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kumimoji="1" lang="de-DE" sz="1050" b="0" i="1" smtClean="0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en-US" sz="105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48" y="2643420"/>
                <a:ext cx="454803" cy="2609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78988" y="2653905"/>
                <a:ext cx="454803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05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kumimoji="1" lang="de-DE" sz="1050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en-US" sz="105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88" y="2653905"/>
                <a:ext cx="454803" cy="2609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7148" y="2949001"/>
                <a:ext cx="454803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05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kumimoji="1" lang="de-DE" sz="1050" b="0" i="1" smtClean="0"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en-US" sz="105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48" y="2949001"/>
                <a:ext cx="454803" cy="2609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71382" y="3573060"/>
                <a:ext cx="1914446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2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kumimoji="1" lang="de-DE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de-DE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de-DE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de-DE" sz="1200" b="0" i="1" smtClean="0">
                          <a:latin typeface="Cambria Math"/>
                        </a:rPr>
                        <m:t>=</m:t>
                      </m:r>
                      <m:r>
                        <a:rPr kumimoji="1" lang="de-DE" sz="1200" b="1" i="0" smtClean="0">
                          <a:latin typeface="Cambria Math"/>
                        </a:rPr>
                        <m:t>𝚽</m:t>
                      </m:r>
                      <m:r>
                        <a:rPr kumimoji="1" lang="de-DE" sz="1200" b="1" i="1" smtClean="0">
                          <a:latin typeface="Cambria Math"/>
                        </a:rPr>
                        <m:t>⋅</m:t>
                      </m:r>
                      <m:r>
                        <a:rPr kumimoji="1" lang="de-DE" sz="1200" b="1" i="1" smtClean="0">
                          <a:latin typeface="Cambria Math"/>
                        </a:rPr>
                        <m:t>𝒗𝒆𝒄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de-DE" sz="12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de-DE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de-DE" sz="12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de-DE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de-DE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de-DE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sz="1200" b="1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382" y="3573060"/>
                <a:ext cx="1914446" cy="304635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819506" y="4258860"/>
                <a:ext cx="1930400" cy="57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“CS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506" y="4258860"/>
                <a:ext cx="1930400" cy="5774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540186" y="3055762"/>
            <a:ext cx="121920" cy="737415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376725" y="3737106"/>
                <a:ext cx="476028" cy="2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de-DE" sz="1200" i="1">
                              <a:latin typeface="Cambria Math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725" y="3737106"/>
                <a:ext cx="476028" cy="28520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" name="TextBox 2047"/>
              <p:cNvSpPr txBox="1"/>
              <p:nvPr/>
            </p:nvSpPr>
            <p:spPr>
              <a:xfrm>
                <a:off x="6758130" y="3209970"/>
                <a:ext cx="4844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20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20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30" y="3209970"/>
                <a:ext cx="484428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305652" y="3055761"/>
            <a:ext cx="121920" cy="737415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095644" y="3737106"/>
                <a:ext cx="552908" cy="384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𝐵</m:t>
                              </m:r>
                            </m:den>
                          </m:f>
                          <m:r>
                            <a:rPr lang="de-DE" sz="12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𝐵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4" y="3737106"/>
                <a:ext cx="552908" cy="3846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7838877" y="3315886"/>
            <a:ext cx="1728000" cy="217170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648550" y="2986171"/>
            <a:ext cx="20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Reshaping</a:t>
            </a:r>
            <a:endParaRPr kumimoji="1" lang="en-US" sz="1200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52" name="Cube 2051"/>
          <p:cNvSpPr/>
          <p:nvPr/>
        </p:nvSpPr>
        <p:spPr>
          <a:xfrm>
            <a:off x="10138699" y="2718660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25" name="Cube 24"/>
          <p:cNvSpPr/>
          <p:nvPr/>
        </p:nvSpPr>
        <p:spPr>
          <a:xfrm>
            <a:off x="10132984" y="2718660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2054" name="Straight Arrow Connector 2053"/>
          <p:cNvCxnSpPr/>
          <p:nvPr/>
        </p:nvCxnSpPr>
        <p:spPr>
          <a:xfrm>
            <a:off x="10138699" y="4000010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0370057" y="3875941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6200000">
            <a:off x="9897986" y="3755495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9617431" y="3131853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0057149" y="2773904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871179">
            <a:off x="10141187" y="2435428"/>
            <a:ext cx="71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CS meas.</a:t>
            </a:r>
          </a:p>
        </p:txBody>
      </p:sp>
    </p:spTree>
    <p:extLst>
      <p:ext uri="{BB962C8B-B14F-4D97-AF65-F5344CB8AC3E}">
        <p14:creationId xmlns:p14="http://schemas.microsoft.com/office/powerpoint/2010/main" val="18176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Training using </a:t>
                </a:r>
                <a:r>
                  <a:rPr lang="en-GB" dirty="0" err="1" smtClean="0"/>
                  <a:t>LabelMe</a:t>
                </a:r>
                <a:r>
                  <a:rPr lang="en-GB" dirty="0" smtClean="0"/>
                  <a:t> Dataset:</a:t>
                </a:r>
              </a:p>
              <a:p>
                <a:pPr lvl="1"/>
                <a:r>
                  <a:rPr lang="en-GB" dirty="0">
                    <a:hlinkClick r:id="rId2"/>
                  </a:rPr>
                  <a:t>http://labelme.csail.mit.edu/Release3.0</a:t>
                </a:r>
                <a:r>
                  <a:rPr lang="en-GB" dirty="0" smtClean="0">
                    <a:hlinkClick r:id="rId2"/>
                  </a:rPr>
                  <a:t>/</a:t>
                </a:r>
                <a:endParaRPr lang="en-GB" dirty="0"/>
              </a:p>
              <a:p>
                <a:pPr lvl="1"/>
                <a:r>
                  <a:rPr lang="en-GB" dirty="0" smtClean="0"/>
                  <a:t>40000 training images</a:t>
                </a:r>
              </a:p>
              <a:p>
                <a:pPr lvl="1"/>
                <a:r>
                  <a:rPr lang="en-GB" dirty="0" smtClean="0"/>
                  <a:t>10000 validation images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Evaluate on:</a:t>
                </a:r>
              </a:p>
              <a:p>
                <a:pPr lvl="1"/>
                <a:r>
                  <a:rPr lang="en-GB" dirty="0" smtClean="0"/>
                  <a:t>the 10000 validation images of </a:t>
                </a:r>
                <a:r>
                  <a:rPr lang="en-GB" dirty="0" err="1" smtClean="0"/>
                  <a:t>LabelMe</a:t>
                </a:r>
                <a:r>
                  <a:rPr lang="en-GB" dirty="0" smtClean="0"/>
                  <a:t> dataset</a:t>
                </a:r>
              </a:p>
              <a:p>
                <a:pPr lvl="1"/>
                <a:r>
                  <a:rPr lang="en-GB" dirty="0" smtClean="0"/>
                  <a:t>10 reference images (generally used in CS and image processing)</a:t>
                </a:r>
              </a:p>
              <a:p>
                <a:pPr marL="95250" indent="0">
                  <a:buNone/>
                </a:pPr>
                <a:endParaRPr lang="en-GB" dirty="0" smtClean="0"/>
              </a:p>
              <a:p>
                <a:pPr marL="438150" indent="-342900"/>
                <a:r>
                  <a:rPr lang="en-GB" dirty="0" smtClean="0"/>
                  <a:t>Parameters:</a:t>
                </a:r>
              </a:p>
              <a:p>
                <a:pPr marL="704850" lvl="1" indent="-342900"/>
                <a:r>
                  <a:rPr lang="en-GB" dirty="0" err="1" smtClean="0"/>
                  <a:t>LabelMe</a:t>
                </a:r>
                <a:r>
                  <a:rPr lang="en-GB" dirty="0" smtClean="0"/>
                  <a:t> images size: 256x256</a:t>
                </a:r>
              </a:p>
              <a:p>
                <a:pPr marL="704850" lvl="1" indent="-342900"/>
                <a:r>
                  <a:rPr lang="en-GB" dirty="0" smtClean="0"/>
                  <a:t>Reference images size: 512x512</a:t>
                </a:r>
              </a:p>
              <a:p>
                <a:pPr marL="704850" lvl="1" indent="-342900"/>
                <a:r>
                  <a:rPr lang="en-GB" dirty="0" smtClean="0"/>
                  <a:t>Block size: 16x16  ;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𝐵</m:t>
                    </m:r>
                    <m:r>
                      <a:rPr lang="en-GB" i="1" dirty="0" smtClean="0">
                        <a:latin typeface="Cambria Math"/>
                      </a:rPr>
                      <m:t>=256</m:t>
                    </m:r>
                  </m:oMath>
                </a14:m>
                <a:endParaRPr lang="en-GB" dirty="0" smtClean="0"/>
              </a:p>
              <a:p>
                <a:pPr marL="704850" lvl="1" indent="-342900"/>
                <a:r>
                  <a:rPr lang="en-GB" dirty="0" smtClean="0"/>
                  <a:t>Compression rate: 16 ;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𝐶</m:t>
                    </m:r>
                    <m:r>
                      <a:rPr lang="en-GB" i="1" dirty="0" smtClean="0">
                        <a:latin typeface="Cambria Math"/>
                      </a:rPr>
                      <m:t>=16 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704850" lvl="1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773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40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CNN Approach </a:t>
                </a:r>
                <a:r>
                  <a:rPr lang="en-GB" dirty="0" smtClean="0"/>
                  <a:t>– </a:t>
                </a:r>
                <a:r>
                  <a:rPr lang="en-GB" dirty="0"/>
                  <a:t>Fixed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1303" y="950987"/>
            <a:ext cx="11622050" cy="5113337"/>
          </a:xfrm>
        </p:spPr>
        <p:txBody>
          <a:bodyPr/>
          <a:lstStyle/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2">
              <a:spcBef>
                <a:spcPts val="60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73794" y="4130058"/>
                <a:ext cx="1930400" cy="57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“CS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94" y="4130058"/>
                <a:ext cx="1930400" cy="5774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Cube 2051"/>
          <p:cNvSpPr/>
          <p:nvPr/>
        </p:nvSpPr>
        <p:spPr>
          <a:xfrm>
            <a:off x="245399" y="2720428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25" name="Cube 24"/>
          <p:cNvSpPr/>
          <p:nvPr/>
        </p:nvSpPr>
        <p:spPr>
          <a:xfrm>
            <a:off x="239684" y="2720428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2054" name="Straight Arrow Connector 2053"/>
          <p:cNvCxnSpPr/>
          <p:nvPr/>
        </p:nvCxnSpPr>
        <p:spPr>
          <a:xfrm>
            <a:off x="245399" y="4001778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76757" y="387770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6200000">
            <a:off x="4686" y="3757263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-275869" y="3133621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63849" y="2775672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871179">
            <a:off x="75436" y="2020448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CS meas.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input maps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4100" y="2316368"/>
            <a:ext cx="3898900" cy="174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smtClean="0"/>
              <a:t>Fully convolution network </a:t>
            </a:r>
          </a:p>
          <a:p>
            <a:pPr algn="ctr"/>
            <a:r>
              <a:rPr kumimoji="1" lang="en-GB" sz="1400" dirty="0" smtClean="0"/>
              <a:t>No pooling, no affine, </a:t>
            </a:r>
            <a:r>
              <a:rPr kumimoji="1" lang="en-GB" sz="1400" dirty="0" err="1" smtClean="0"/>
              <a:t>border_mode</a:t>
            </a:r>
            <a:r>
              <a:rPr lang="en-GB" sz="1400" dirty="0" smtClean="0"/>
              <a:t>=‘same’</a:t>
            </a:r>
            <a:endParaRPr kumimoji="1" lang="en-GB" sz="1400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1771481" y="30611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65599" y="4021018"/>
                <a:ext cx="193040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“Reconstructed Image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99" y="4021018"/>
                <a:ext cx="1930400" cy="746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be 44"/>
          <p:cNvSpPr/>
          <p:nvPr/>
        </p:nvSpPr>
        <p:spPr>
          <a:xfrm>
            <a:off x="7184792" y="2480818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48" name="Cube 47"/>
          <p:cNvSpPr/>
          <p:nvPr/>
        </p:nvSpPr>
        <p:spPr>
          <a:xfrm>
            <a:off x="7179077" y="2480818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184792" y="3762168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16150" y="363809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6200000">
            <a:off x="6944079" y="3517653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6663524" y="2894011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103242" y="2536062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8871179">
            <a:off x="6957580" y="1809423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 B pixels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output maps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381581" y="30611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59" name="Right Arrow 58"/>
          <p:cNvSpPr/>
          <p:nvPr/>
        </p:nvSpPr>
        <p:spPr>
          <a:xfrm>
            <a:off x="8799089" y="30611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9402508" y="2393092"/>
            <a:ext cx="2453640" cy="1592580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20364" y="4062396"/>
                <a:ext cx="233578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Reconstructed image (Grayscale)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kumimoji="1" lang="en-US" sz="1100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64" y="4062396"/>
                <a:ext cx="2335784" cy="600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7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– Fixed Measurement Matrix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sz="1800" dirty="0" smtClean="0"/>
                  <a:t>Small network:</a:t>
                </a:r>
              </a:p>
              <a:p>
                <a:pPr lvl="1"/>
                <a:r>
                  <a:rPr lang="en-GB" sz="1600" dirty="0" smtClean="0"/>
                  <a:t>3 Convolutions: {64,128,256} maps </a:t>
                </a:r>
              </a:p>
              <a:p>
                <a:pPr lvl="1"/>
                <a:r>
                  <a:rPr lang="en-GB" sz="1600" dirty="0" smtClean="0"/>
                  <a:t>Kernels 3x3</a:t>
                </a:r>
              </a:p>
              <a:p>
                <a:pPr lvl="1"/>
                <a:r>
                  <a:rPr lang="en-GB" sz="1600" dirty="0" smtClean="0"/>
                  <a:t>Cost function = MSE</a:t>
                </a:r>
              </a:p>
              <a:p>
                <a:pPr lvl="1"/>
                <a:r>
                  <a:rPr lang="en-GB" sz="1600" dirty="0" smtClean="0"/>
                  <a:t>Random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/>
                        <a:ea typeface="Cambria Math"/>
                      </a:rPr>
                      <m:t>𝝓</m:t>
                    </m:r>
                  </m:oMath>
                </a14:m>
                <a:endParaRPr lang="en-GB" sz="1600" b="1" dirty="0"/>
              </a:p>
              <a:p>
                <a:pPr marL="361950" lvl="1" indent="0">
                  <a:buNone/>
                </a:pPr>
                <a:endParaRPr lang="en-GB" sz="1600" dirty="0"/>
              </a:p>
              <a:p>
                <a:r>
                  <a:rPr lang="en-GB" sz="1800" dirty="0" smtClean="0"/>
                  <a:t>Average PSNR on “</a:t>
                </a:r>
                <a:r>
                  <a:rPr lang="en-GB" sz="1800" dirty="0" err="1" smtClean="0"/>
                  <a:t>LabelMe</a:t>
                </a:r>
                <a:r>
                  <a:rPr lang="en-GB" sz="1800" dirty="0" smtClean="0"/>
                  <a:t>” validation set: 26.8 </a:t>
                </a:r>
                <a:r>
                  <a:rPr lang="en-GB" sz="1800" dirty="0" smtClean="0"/>
                  <a:t>dB</a:t>
                </a:r>
                <a:endParaRPr lang="en-GB" sz="1800" dirty="0" smtClean="0"/>
              </a:p>
              <a:p>
                <a:endParaRPr lang="en-GB" sz="1800" dirty="0"/>
              </a:p>
              <a:p>
                <a:r>
                  <a:rPr lang="en-GB" sz="1800" dirty="0" smtClean="0"/>
                  <a:t>Average PSNR on 10 reference images: 24.6 </a:t>
                </a:r>
                <a:r>
                  <a:rPr lang="en-GB" sz="1800" dirty="0" smtClean="0"/>
                  <a:t>dB</a:t>
                </a:r>
                <a:endParaRPr lang="en-GB" sz="1800" dirty="0" smtClean="0"/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38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2" y="2044700"/>
            <a:ext cx="5503337" cy="412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𝐸𝑟𝑟𝑜𝑟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𝑃𝑆𝑁𝑅</m:t>
                      </m:r>
                    </m:oMath>
                  </m:oMathPara>
                </a14:m>
                <a:endParaRPr kumimoji="1" lang="en-US" sz="16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– </a:t>
                </a:r>
                <a:r>
                  <a:rPr lang="en-GB" dirty="0"/>
                  <a:t>Fixed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00012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000125"/>
            <a:ext cx="4876800" cy="4876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23100" y="5960646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latin typeface="+mn-lt"/>
              </a:rPr>
              <a:t>PSNR = 26.68</a:t>
            </a:r>
          </a:p>
        </p:txBody>
      </p:sp>
    </p:spTree>
    <p:extLst>
      <p:ext uri="{BB962C8B-B14F-4D97-AF65-F5344CB8AC3E}">
        <p14:creationId xmlns:p14="http://schemas.microsoft.com/office/powerpoint/2010/main" val="138404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CNN Approach </a:t>
                </a:r>
                <a:r>
                  <a:rPr lang="en-GB" dirty="0" smtClean="0"/>
                  <a:t>– Trained Measurement </a:t>
                </a:r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1303" y="1662187"/>
            <a:ext cx="11622050" cy="5113337"/>
          </a:xfrm>
        </p:spPr>
        <p:txBody>
          <a:bodyPr/>
          <a:lstStyle/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2">
              <a:spcBef>
                <a:spcPts val="600"/>
              </a:spcBef>
            </a:pP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76757" y="458890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027568"/>
            <a:ext cx="2794000" cy="174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Fully convolution network </a:t>
            </a:r>
          </a:p>
          <a:p>
            <a:pPr algn="ctr"/>
            <a:r>
              <a:rPr lang="en-GB" sz="1800" dirty="0"/>
              <a:t>(</a:t>
            </a:r>
            <a:r>
              <a:rPr kumimoji="1" lang="en-GB" sz="1800" dirty="0" smtClean="0"/>
              <a:t>No pooling, no affine, </a:t>
            </a:r>
            <a:r>
              <a:rPr kumimoji="1" lang="en-GB" sz="1800" dirty="0" err="1" smtClean="0"/>
              <a:t>border_mode</a:t>
            </a:r>
            <a:r>
              <a:rPr lang="en-GB" sz="1800" dirty="0" smtClean="0"/>
              <a:t>=‘same’)</a:t>
            </a:r>
            <a:endParaRPr kumimoji="1" lang="en-GB" sz="1800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1877467" y="37723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65599" y="4732218"/>
                <a:ext cx="193040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“Reconstructed Image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99" y="4732218"/>
                <a:ext cx="1930400" cy="7466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be 44"/>
          <p:cNvSpPr/>
          <p:nvPr/>
        </p:nvSpPr>
        <p:spPr>
          <a:xfrm>
            <a:off x="7184792" y="3192018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48" name="Cube 47"/>
          <p:cNvSpPr/>
          <p:nvPr/>
        </p:nvSpPr>
        <p:spPr>
          <a:xfrm>
            <a:off x="7179077" y="3192018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184792" y="4473368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16150" y="434929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6200000">
            <a:off x="6944079" y="4228853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6663524" y="3605211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103242" y="3247262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8871179">
            <a:off x="6957580" y="2520623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 B pixels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output maps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381581" y="37723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59" name="Right Arrow 58"/>
          <p:cNvSpPr/>
          <p:nvPr/>
        </p:nvSpPr>
        <p:spPr>
          <a:xfrm>
            <a:off x="8799089" y="37723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9402508" y="3104292"/>
            <a:ext cx="2453640" cy="1592580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20364" y="4773596"/>
                <a:ext cx="233578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Reconstructed image (Grayscale)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kumimoji="1" lang="en-US" sz="1100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64" y="4773596"/>
                <a:ext cx="2335784" cy="6001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-52933" y="4971827"/>
                <a:ext cx="193040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“Reconstructed Image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933" y="4971827"/>
                <a:ext cx="1930400" cy="746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be 28"/>
          <p:cNvSpPr/>
          <p:nvPr/>
        </p:nvSpPr>
        <p:spPr>
          <a:xfrm>
            <a:off x="266260" y="3431627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30" name="Cube 29"/>
          <p:cNvSpPr/>
          <p:nvPr/>
        </p:nvSpPr>
        <p:spPr>
          <a:xfrm>
            <a:off x="260545" y="3431627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6260" y="4712977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>
            <a:off x="25547" y="4468462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255008" y="3844820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4710" y="3486871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8871179">
            <a:off x="39048" y="2760232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 B pixels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input maps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52700" y="3024290"/>
            <a:ext cx="876300" cy="174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sz="1800" dirty="0" smtClean="0"/>
              <a:t>1</a:t>
            </a:r>
            <a:r>
              <a:rPr kumimoji="1" lang="en-GB" sz="1800" baseline="30000" dirty="0" smtClean="0"/>
              <a:t>st</a:t>
            </a:r>
            <a:r>
              <a:rPr kumimoji="1" lang="en-GB" sz="1800" dirty="0" smtClean="0"/>
              <a:t>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0638" y="5323929"/>
                <a:ext cx="5476447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GB" sz="1400" dirty="0" smtClean="0">
                    <a:latin typeface="+mn-lt"/>
                  </a:rPr>
                  <a:t>First layer has a 1x1 kernel and </a:t>
                </a:r>
                <a:r>
                  <a:rPr kumimoji="1" lang="en-GB" sz="1400" dirty="0" smtClean="0">
                    <a:latin typeface="+mn-lt"/>
                  </a:rPr>
                  <a:t>the</a:t>
                </a:r>
                <a:br>
                  <a:rPr kumimoji="1" lang="en-GB" sz="1400" dirty="0" smtClean="0">
                    <a:latin typeface="+mn-lt"/>
                  </a:rPr>
                </a:br>
                <a:r>
                  <a:rPr kumimoji="1" lang="en-GB" sz="1400" dirty="0" smtClean="0">
                    <a:latin typeface="+mn-lt"/>
                  </a:rPr>
                  <a:t>number </a:t>
                </a:r>
                <a:r>
                  <a:rPr kumimoji="1" lang="en-GB" sz="1400" dirty="0" smtClean="0">
                    <a:latin typeface="+mn-lt"/>
                  </a:rPr>
                  <a:t>of output </a:t>
                </a:r>
                <a:r>
                  <a:rPr kumimoji="1" lang="en-GB" sz="1400" dirty="0" smtClean="0">
                    <a:latin typeface="+mn-lt"/>
                  </a:rPr>
                  <a:t>maps is </a:t>
                </a:r>
                <a14:m>
                  <m:oMath xmlns:m="http://schemas.openxmlformats.org/officeDocument/2006/math">
                    <m:r>
                      <a:rPr kumimoji="1" lang="en-GB" sz="1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kumimoji="1" lang="en-GB" sz="1400" dirty="0" smtClean="0">
                    <a:latin typeface="+mn-lt"/>
                  </a:rPr>
                  <a:t> </a:t>
                </a:r>
              </a:p>
              <a:p>
                <a:endParaRPr lang="en-GB" sz="1400" dirty="0">
                  <a:latin typeface="+mn-lt"/>
                </a:endParaRPr>
              </a:p>
              <a:p>
                <a:r>
                  <a:rPr kumimoji="1" lang="en-GB" sz="1400" dirty="0" smtClean="0">
                    <a:latin typeface="+mn-lt"/>
                  </a:rPr>
                  <a:t>Convolution layer with 1x1 kernels is equivalent to a affine layer which operates on each block</a:t>
                </a:r>
                <a:endParaRPr kumimoji="1" lang="en-GB" sz="1400" dirty="0" smtClean="0">
                  <a:latin typeface="+mn-lt"/>
                </a:endParaRPr>
              </a:p>
              <a:p>
                <a:endParaRPr kumimoji="1" lang="en-GB" sz="16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638" y="5323929"/>
                <a:ext cx="5476447" cy="1415772"/>
              </a:xfrm>
              <a:prstGeom prst="rect">
                <a:avLst/>
              </a:prstGeom>
              <a:blipFill rotWithShape="1">
                <a:blip r:embed="rId6"/>
                <a:stretch>
                  <a:fillRect l="-334" t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8" idx="2"/>
          </p:cNvCxnSpPr>
          <p:nvPr/>
        </p:nvCxnSpPr>
        <p:spPr>
          <a:xfrm>
            <a:off x="2990850" y="4770318"/>
            <a:ext cx="0" cy="574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 rot="16200000">
            <a:off x="3202244" y="2643732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41650" y="2433254"/>
                <a:ext cx="1930400" cy="57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“CS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50" y="2433254"/>
                <a:ext cx="1930400" cy="5774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be 57"/>
          <p:cNvSpPr/>
          <p:nvPr/>
        </p:nvSpPr>
        <p:spPr>
          <a:xfrm>
            <a:off x="2909137" y="1221422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62" name="Cube 61"/>
          <p:cNvSpPr/>
          <p:nvPr/>
        </p:nvSpPr>
        <p:spPr>
          <a:xfrm>
            <a:off x="2903422" y="1221422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909137" y="2502772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2668424" y="2258257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2387869" y="1634615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827587" y="1276666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8871179">
            <a:off x="2739174" y="521442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CS meas.</a:t>
            </a:r>
            <a:endParaRPr kumimoji="1" lang="en-US" sz="1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4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</a:t>
                </a:r>
                <a:r>
                  <a:rPr lang="en-US" dirty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sz="1800" dirty="0" smtClean="0"/>
                  <a:t>Small network:</a:t>
                </a:r>
              </a:p>
              <a:p>
                <a:pPr lvl="1"/>
                <a:r>
                  <a:rPr lang="en-GB" sz="1600" dirty="0" smtClean="0"/>
                  <a:t>3 Convolutions: {64,128,256} maps </a:t>
                </a:r>
              </a:p>
              <a:p>
                <a:pPr lvl="1"/>
                <a:r>
                  <a:rPr lang="en-GB" sz="1600" dirty="0" smtClean="0"/>
                  <a:t>Kernels 3x3 </a:t>
                </a:r>
              </a:p>
              <a:p>
                <a:pPr lvl="1"/>
                <a:r>
                  <a:rPr lang="en-GB" sz="1600" dirty="0" smtClean="0"/>
                  <a:t>Cost </a:t>
                </a:r>
                <a:r>
                  <a:rPr lang="en-GB" sz="1600" dirty="0"/>
                  <a:t>function = </a:t>
                </a:r>
                <a:r>
                  <a:rPr lang="en-GB" sz="1600" dirty="0" smtClean="0"/>
                  <a:t>MSE</a:t>
                </a:r>
              </a:p>
              <a:p>
                <a:pPr lvl="1"/>
                <a:r>
                  <a:rPr lang="en-GB" sz="1600" dirty="0" smtClean="0"/>
                  <a:t>Trained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lang="en-GB" sz="1600" dirty="0"/>
              </a:p>
              <a:p>
                <a:pPr marL="361950" lvl="1" indent="0">
                  <a:buNone/>
                </a:pPr>
                <a:endParaRPr lang="en-GB" sz="1600" dirty="0"/>
              </a:p>
              <a:p>
                <a:r>
                  <a:rPr lang="en-GB" sz="1800" dirty="0" smtClean="0"/>
                  <a:t>Average PSNR on “</a:t>
                </a:r>
                <a:r>
                  <a:rPr lang="en-GB" sz="1800" dirty="0" err="1" smtClean="0"/>
                  <a:t>LabelMe</a:t>
                </a:r>
                <a:r>
                  <a:rPr lang="en-GB" sz="1800" dirty="0" smtClean="0"/>
                  <a:t>” validation set: 27.49 </a:t>
                </a:r>
                <a:r>
                  <a:rPr lang="en-GB" sz="1800" dirty="0" smtClean="0"/>
                  <a:t>dB</a:t>
                </a:r>
                <a:endParaRPr lang="en-GB" sz="1800" dirty="0" smtClean="0"/>
              </a:p>
              <a:p>
                <a:endParaRPr lang="en-GB" sz="1800" dirty="0"/>
              </a:p>
              <a:p>
                <a:r>
                  <a:rPr lang="en-GB" sz="1800" dirty="0" smtClean="0"/>
                  <a:t>Average PSNR on 10 reference images: 26.57 </a:t>
                </a:r>
                <a:r>
                  <a:rPr lang="en-GB" sz="1800" dirty="0" smtClean="0"/>
                  <a:t>dB</a:t>
                </a:r>
                <a:endParaRPr lang="en-GB" sz="1800" dirty="0" smtClean="0"/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38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2" y="2044700"/>
            <a:ext cx="5503337" cy="4127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𝐸𝑟𝑟𝑜𝑟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𝑃𝑆𝑁𝑅</m:t>
                      </m:r>
                    </m:oMath>
                  </m:oMathPara>
                </a14:m>
                <a:endParaRPr kumimoji="1" lang="en-US" sz="16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39592"/>
      </p:ext>
    </p:extLst>
  </p:cSld>
  <p:clrMapOvr>
    <a:masterClrMapping/>
  </p:clrMapOvr>
</p:sld>
</file>

<file path=ppt/theme/theme1.xml><?xml version="1.0" encoding="utf-8"?>
<a:theme xmlns:a="http://schemas.openxmlformats.org/drawingml/2006/main" name="1404_BAER_Template_v1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EB8803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ool8-s-1">
  <a:themeElements>
    <a:clrScheme name="メトロ改">
      <a:dk1>
        <a:sysClr val="windowText" lastClr="000000"/>
      </a:dk1>
      <a:lt1>
        <a:sysClr val="window" lastClr="FFFFFF"/>
      </a:lt1>
      <a:dk2>
        <a:srgbClr val="4E5B6F"/>
      </a:dk2>
      <a:lt2>
        <a:srgbClr val="7F7F7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5F7791"/>
      </a:folHlink>
    </a:clrScheme>
    <a:fontScheme name="s-cool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s-cool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ool8-s-1">
  <a:themeElements>
    <a:clrScheme name="メトロ改">
      <a:dk1>
        <a:sysClr val="windowText" lastClr="000000"/>
      </a:dk1>
      <a:lt1>
        <a:sysClr val="window" lastClr="FFFFFF"/>
      </a:lt1>
      <a:dk2>
        <a:srgbClr val="4E5B6F"/>
      </a:dk2>
      <a:lt2>
        <a:srgbClr val="7F7F7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5F7791"/>
      </a:folHlink>
    </a:clrScheme>
    <a:fontScheme name="s-cool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s-cool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725</Words>
  <Application>Microsoft Office PowerPoint</Application>
  <PresentationFormat>Custom</PresentationFormat>
  <Paragraphs>168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1404_BAER_Template_v1</vt:lpstr>
      <vt:lpstr>4_cool8-s-1</vt:lpstr>
      <vt:lpstr>5_cool8-s-1</vt:lpstr>
      <vt:lpstr>1_1404_BAER_Template_v1</vt:lpstr>
      <vt:lpstr>Human Centric Data Mining WP2 “Compressed sensing”</vt:lpstr>
      <vt:lpstr>DNN Compressed sensing – The project</vt:lpstr>
      <vt:lpstr>Input Data </vt:lpstr>
      <vt:lpstr>Experiments</vt:lpstr>
      <vt:lpstr>CNN Approach – Fixed Measurement Matrix ϕ </vt:lpstr>
      <vt:lpstr>Results – Fixed Measurement Matrix ϕ </vt:lpstr>
      <vt:lpstr>Results – Fixed Measurement Matrix ϕ </vt:lpstr>
      <vt:lpstr>CNN Approach – Trained Measurement Matrix ϕ </vt:lpstr>
      <vt:lpstr>Results – Trained Measurement Matrix ϕ  </vt:lpstr>
      <vt:lpstr>Results – Trained Measurement Matrix ϕ </vt:lpstr>
      <vt:lpstr>Preliminary Results – Trained Measurement Matrix ϕ  </vt:lpstr>
      <vt:lpstr>Preliminary Results – Trained Measurement Matrix ϕ </vt:lpstr>
      <vt:lpstr>Possible Next Steps</vt:lpstr>
      <vt:lpstr>Appendix</vt:lpstr>
      <vt:lpstr>Current Approaches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2016-07-21T08:01:43Z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