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1" r:id="rId1"/>
  </p:sldMasterIdLst>
  <p:notesMasterIdLst>
    <p:notesMasterId r:id="rId11"/>
  </p:notesMasterIdLst>
  <p:handoutMasterIdLst>
    <p:handoutMasterId r:id="rId12"/>
  </p:handoutMasterIdLst>
  <p:sldIdLst>
    <p:sldId id="403" r:id="rId2"/>
    <p:sldId id="430" r:id="rId3"/>
    <p:sldId id="457" r:id="rId4"/>
    <p:sldId id="453" r:id="rId5"/>
    <p:sldId id="458" r:id="rId6"/>
    <p:sldId id="454" r:id="rId7"/>
    <p:sldId id="460" r:id="rId8"/>
    <p:sldId id="459" r:id="rId9"/>
    <p:sldId id="418" r:id="rId10"/>
  </p:sldIdLst>
  <p:sldSz cx="12198350" cy="6858000"/>
  <p:notesSz cx="6883400" cy="100076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EA"/>
    <a:srgbClr val="EBE9FD"/>
    <a:srgbClr val="E7ECFF"/>
    <a:srgbClr val="7F7F7F"/>
    <a:srgbClr val="FF9900"/>
    <a:srgbClr val="00B050"/>
    <a:srgbClr val="FF0000"/>
    <a:srgbClr val="FF9393"/>
    <a:srgbClr val="FFFF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174" autoAdjust="0"/>
    <p:restoredTop sz="99713" autoAdjust="0"/>
  </p:normalViewPr>
  <p:slideViewPr>
    <p:cSldViewPr>
      <p:cViewPr>
        <p:scale>
          <a:sx n="100" d="100"/>
          <a:sy n="100" d="100"/>
        </p:scale>
        <p:origin x="-774" y="-636"/>
      </p:cViewPr>
      <p:guideLst>
        <p:guide orient="horz" pos="2160"/>
        <p:guide orient="horz" pos="1026"/>
        <p:guide pos="3842"/>
        <p:guide pos="440"/>
        <p:guide pos="724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2814" y="-114"/>
      </p:cViewPr>
      <p:guideLst>
        <p:guide orient="horz" pos="3152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50F278F-4CA1-4352-8BA2-CE05FE786054}" type="datetime1">
              <a:rPr lang="en-US" altLang="ja-JP"/>
              <a:pPr>
                <a:defRPr/>
              </a:pPr>
              <a:t>7/27/2016</a:t>
            </a:fld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09283D34-F0AF-46D1-95BC-588DE547DCB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2592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50888"/>
            <a:ext cx="6672262" cy="3751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2975"/>
            <a:ext cx="550545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93BFAF7-D32B-44E0-81A0-A48052D9698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8614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550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9994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067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b="0" kern="1200" dirty="0" smtClean="0"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500" y="1800000"/>
            <a:ext cx="10800000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6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title of presentation</a:t>
            </a:r>
            <a:endParaRPr lang="ja-JP" altLang="en-US" dirty="0" smtClean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500" y="4306894"/>
            <a:ext cx="9309793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2000"/>
              </a:spcAft>
              <a:buClrTx/>
              <a:buSzTx/>
              <a:buFontTx/>
              <a:buNone/>
              <a:tabLst/>
              <a:defRPr sz="2400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Click to edit Date </a:t>
            </a:r>
          </a:p>
          <a:p>
            <a:r>
              <a:rPr lang="en-US" altLang="ja-JP" dirty="0" smtClean="0"/>
              <a:t>Click to edit </a:t>
            </a:r>
            <a:r>
              <a:rPr lang="de-DE" altLang="ja-JP" dirty="0" err="1" smtClean="0"/>
              <a:t>Author</a:t>
            </a:r>
            <a:endParaRPr lang="ja-JP" altLang="en-US" dirty="0" smtClean="0"/>
          </a:p>
          <a:p>
            <a:endParaRPr lang="ja-JP" altLang="en-US" dirty="0" smtClean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60000" y="4143375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6" y="6391450"/>
            <a:ext cx="612648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8293" y="4208073"/>
            <a:ext cx="1873622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04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36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7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360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7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6" y="6374163"/>
            <a:ext cx="612648" cy="46482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2"/>
            <a:ext cx="1073454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Chapter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1073454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Sub-chapter</a:t>
            </a:r>
          </a:p>
        </p:txBody>
      </p:sp>
    </p:spTree>
    <p:extLst>
      <p:ext uri="{BB962C8B-B14F-4D97-AF65-F5344CB8AC3E}">
        <p14:creationId xmlns:p14="http://schemas.microsoft.com/office/powerpoint/2010/main" val="290374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4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300" y="1052514"/>
            <a:ext cx="11045750" cy="5113337"/>
          </a:xfrm>
          <a:prstGeom prst="rect">
            <a:avLst/>
          </a:prstGeom>
        </p:spPr>
        <p:txBody>
          <a:bodyPr/>
          <a:lstStyle>
            <a:lvl1pPr marL="177800" indent="-177800">
              <a:spcBef>
                <a:spcPts val="0"/>
              </a:spcBef>
              <a:buFont typeface="Wingdings" panose="05000000000000000000" pitchFamily="2" charset="2"/>
              <a:buChar char="l"/>
              <a:defRPr sz="2400" baseline="0">
                <a:solidFill>
                  <a:schemeClr val="tx1"/>
                </a:solidFill>
              </a:defRPr>
            </a:lvl1pPr>
            <a:lvl2pPr marL="450850" indent="-184150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712788" indent="-171450">
              <a:spcBef>
                <a:spcPts val="0"/>
              </a:spcBef>
              <a:buFont typeface="メイリオ" panose="020B0604030504040204" pitchFamily="50" charset="-128"/>
              <a:buChar char="‣"/>
              <a:defRPr sz="1800">
                <a:solidFill>
                  <a:schemeClr val="tx1"/>
                </a:solidFill>
              </a:defRPr>
            </a:lvl3pPr>
            <a:lvl4pPr marL="985838" indent="-17780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258888" indent="-184150">
              <a:spcBef>
                <a:spcPts val="0"/>
              </a:spcBef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 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3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300" y="44624"/>
            <a:ext cx="1104575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60000" y="908720"/>
            <a:ext cx="11520000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 7"/>
          <p:cNvSpPr txBox="1">
            <a:spLocks noGrp="1"/>
          </p:cNvSpPr>
          <p:nvPr userDrawn="1"/>
        </p:nvSpPr>
        <p:spPr bwMode="auto">
          <a:xfrm>
            <a:off x="216003" y="6408000"/>
            <a:ext cx="64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lang="en-US" altLang="ja-JP" sz="1800" b="1" kern="0" baseline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ja-JP" sz="1800" b="1" kern="0" baseline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80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lang="ja-JP" altLang="ja-JP" sz="1600" b="0" dirty="0" smtClean="0">
              <a:solidFill>
                <a:schemeClr val="bg1">
                  <a:lumMod val="75000"/>
                </a:schemeClr>
              </a:solidFill>
              <a:effectLst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0" y="6374161"/>
            <a:ext cx="612648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3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20" y="630932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6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3" r:id="rId2"/>
    <p:sldLayoutId id="2147483924" r:id="rId3"/>
    <p:sldLayoutId id="2147483925" r:id="rId4"/>
    <p:sldLayoutId id="2147483926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PSNR vs SSIM</a:t>
            </a:r>
            <a:endParaRPr kumimoji="1" lang="ja-JP" altLang="en-US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July 27 2016</a:t>
            </a:r>
            <a:endParaRPr lang="en-US" altLang="zh-TW" dirty="0"/>
          </a:p>
          <a:p>
            <a:r>
              <a:rPr lang="en-US" altLang="zh-TW" dirty="0" smtClean="0"/>
              <a:t>Luis </a:t>
            </a:r>
            <a:r>
              <a:rPr lang="en-US" altLang="zh-TW" dirty="0" err="1" smtClean="0"/>
              <a:t>Bracamontes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794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Signal Noise Ratio (PSNR)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75" y="1556792"/>
            <a:ext cx="4670054" cy="12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735" y="4003525"/>
            <a:ext cx="5106445" cy="11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7971383" y="1356949"/>
            <a:ext cx="3744416" cy="2374725"/>
          </a:xfrm>
          <a:prstGeom prst="cloudCallout">
            <a:avLst>
              <a:gd name="adj1" fmla="val -71392"/>
              <a:gd name="adj2" fmla="val 51609"/>
            </a:avLst>
          </a:prstGeom>
          <a:solidFill>
            <a:srgbClr val="B7BDBD">
              <a:alpha val="76863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de-DE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19455" y="1759481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PURE NUMERICAL COMPARISON DOES NOT TAKE INTO ACCOUNT PH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Y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SICAL FACTORS THAT HAVE HIGH IMPORANCE IN VISUAL IMPACT!!!!!!</a:t>
            </a:r>
            <a:endParaRPr kumimoji="1" lang="de-DE" sz="16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4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Signal Noise Ratio (PSNR)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47" y="1124744"/>
            <a:ext cx="9073008" cy="501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3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Similarity Index (SSIM)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en-US" dirty="0" smtClean="0"/>
              <a:t>An </a:t>
            </a:r>
            <a:r>
              <a:rPr lang="en-US" dirty="0"/>
              <a:t>image quality metric that assesses the visual impact of three characteristics of an image: luminance, contrast and structure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759" y="2708920"/>
            <a:ext cx="716980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4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Luminance, Contrast and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en-US" dirty="0" smtClean="0"/>
              <a:t>Luminance: Is a photometric measure of the luminous intensity per unit area traveling in a given direction. Describes the amount of light that passes through, is </a:t>
            </a:r>
            <a:r>
              <a:rPr lang="en-US" dirty="0" err="1" smtClean="0"/>
              <a:t>emmited</a:t>
            </a:r>
            <a:r>
              <a:rPr lang="en-US" dirty="0" smtClean="0"/>
              <a:t> or reflected from a particular area, and falls within a given solid angle. (candela per square </a:t>
            </a:r>
            <a:r>
              <a:rPr lang="en-US" dirty="0" err="1" smtClean="0"/>
              <a:t>metre</a:t>
            </a:r>
            <a:r>
              <a:rPr lang="en-US" dirty="0" smtClean="0"/>
              <a:t>, cd/m^2).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Contrast is the difference in </a:t>
            </a:r>
            <a:r>
              <a:rPr lang="en-US" dirty="0" smtClean="0"/>
              <a:t>luminance</a:t>
            </a:r>
            <a:r>
              <a:rPr lang="en-US" dirty="0"/>
              <a:t> or </a:t>
            </a:r>
            <a:r>
              <a:rPr lang="en-US" dirty="0" err="1"/>
              <a:t>colour</a:t>
            </a:r>
            <a:r>
              <a:rPr lang="en-US" dirty="0"/>
              <a:t> that makes an object (or its representation in an image or display) distinguishable</a:t>
            </a:r>
            <a:r>
              <a:rPr lang="en-US" dirty="0" smtClean="0"/>
              <a:t>. </a:t>
            </a:r>
            <a:r>
              <a:rPr lang="en-US" dirty="0"/>
              <a:t>The human visual system is more sensitive to contrast than absolute </a:t>
            </a:r>
            <a:r>
              <a:rPr lang="en-US" dirty="0" smtClean="0"/>
              <a:t>luminance.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Structure is the geometric comparison and correlation between two images.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72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Similarity Index (SSIM)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1" y="2060848"/>
            <a:ext cx="302967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11" y="3296789"/>
            <a:ext cx="16478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007" y="1916832"/>
            <a:ext cx="298188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376" y="3278876"/>
            <a:ext cx="15811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487" y="1916832"/>
            <a:ext cx="2677151" cy="91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551" y="3353938"/>
            <a:ext cx="1295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461" y="1124744"/>
            <a:ext cx="53656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257" y="4688024"/>
            <a:ext cx="3347610" cy="74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58" y="4688024"/>
            <a:ext cx="1584176" cy="76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023" y="4688024"/>
            <a:ext cx="2915790" cy="779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26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Similarity Index (SSIM)</a:t>
            </a:r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15" y="5013176"/>
            <a:ext cx="6198338" cy="98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79" y="990600"/>
            <a:ext cx="9226731" cy="387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21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Similarity Index in Practice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35" y="1602135"/>
            <a:ext cx="3334749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766" y="1602135"/>
            <a:ext cx="793957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3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4294967295"/>
          </p:nvPr>
        </p:nvSpPr>
        <p:spPr>
          <a:xfrm>
            <a:off x="0" y="1052513"/>
            <a:ext cx="11045825" cy="5113337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chemeClr val="tx1"/>
                </a:solidFill>
              </a:rPr>
              <a:t>End of Document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04_BAER_Template_v1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</Words>
  <Application>Microsoft Office PowerPoint</Application>
  <PresentationFormat>Custom</PresentationFormat>
  <Paragraphs>31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1404_BAER_Template_v1</vt:lpstr>
      <vt:lpstr>PSNR vs SSIM</vt:lpstr>
      <vt:lpstr>Peak Signal Noise Ratio (PSNR)</vt:lpstr>
      <vt:lpstr>Peak Signal Noise Ratio (PSNR)</vt:lpstr>
      <vt:lpstr>Structural Similarity Index (SSIM)</vt:lpstr>
      <vt:lpstr>Luminance, Contrast and Structure</vt:lpstr>
      <vt:lpstr>Structural Similarity Index (SSIM)</vt:lpstr>
      <vt:lpstr>Structural Similarity Index (SSIM)</vt:lpstr>
      <vt:lpstr>Structural Similarity Index in Practice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2014-03-28T10:24:08Z</dcterms:created>
  <dcterms:modified xsi:type="dcterms:W3CDTF">2016-07-27T10:05:27Z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0x0101020010AEFE09DCD06140A9660BDD0E512771</vt:lpwstr>
  </property>
  <property fmtid="{D5CDD505-2E9C-101B-9397-08002B2CF9AE}" pid="3" name="NXPowerLiteLastOptimized">
    <vt:lpwstr>1169750</vt:lpwstr>
  </property>
  <property fmtid="{D5CDD505-2E9C-101B-9397-08002B2CF9AE}" pid="4" name="NXPowerLiteSettings">
    <vt:lpwstr>F900050004A000</vt:lpwstr>
  </property>
  <property fmtid="{D5CDD505-2E9C-101B-9397-08002B2CF9AE}" pid="5" name="NXPowerLiteVersion">
    <vt:lpwstr>D5.0.3</vt:lpwstr>
  </property>
</Properties>
</file>