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15620906" y="2568815"/>
            <a:ext cx="7942216" cy="778604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576354" y="2568815"/>
            <a:ext cx="14515481" cy="778604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How do a utility’s water supply planning impact household water access and affordability in California?"/>
          <p:cNvSpPr txBox="1"/>
          <p:nvPr>
            <p:ph type="body" sz="quarter" idx="1"/>
          </p:nvPr>
        </p:nvSpPr>
        <p:spPr>
          <a:xfrm>
            <a:off x="575218" y="9404"/>
            <a:ext cx="21703969" cy="272847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How do a utility’s </a:t>
            </a:r>
            <a:r>
              <a:rPr b="1"/>
              <a:t>water supply planning</a:t>
            </a:r>
            <a:r>
              <a:t> impact</a:t>
            </a:r>
            <a:r>
              <a:rPr b="1"/>
              <a:t> household water access and affordability</a:t>
            </a:r>
            <a:r>
              <a:t> in California? </a:t>
            </a:r>
          </a:p>
        </p:txBody>
      </p:sp>
      <p:pic>
        <p:nvPicPr>
          <p:cNvPr id="122" name="overview_figures.pdf" descr="overview_figure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355" y="3782263"/>
            <a:ext cx="8379819" cy="462763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Numerical water systems models…"/>
          <p:cNvSpPr txBox="1"/>
          <p:nvPr/>
        </p:nvSpPr>
        <p:spPr>
          <a:xfrm>
            <a:off x="928236" y="3775472"/>
            <a:ext cx="4796039" cy="6451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33400" indent="-533400" algn="l" defTabSz="693419">
              <a:spcBef>
                <a:spcPts val="4900"/>
              </a:spcBef>
              <a:buSzPct val="125000"/>
              <a:buChar char="•"/>
              <a:defRPr b="0" sz="4032"/>
            </a:pPr>
            <a:r>
              <a:t>Numerical water systems models </a:t>
            </a:r>
          </a:p>
          <a:p>
            <a:pPr marL="533400" indent="-533400" algn="l" defTabSz="693419">
              <a:spcBef>
                <a:spcPts val="4900"/>
              </a:spcBef>
              <a:buSzPct val="125000"/>
              <a:buChar char="•"/>
              <a:defRPr b="0" sz="4032"/>
            </a:pPr>
            <a:r>
              <a:t>Decision making and long-term planning under uncertainty</a:t>
            </a:r>
          </a:p>
          <a:p>
            <a:pPr marL="533400" indent="-533400" algn="l" defTabSz="693419">
              <a:spcBef>
                <a:spcPts val="4900"/>
              </a:spcBef>
              <a:buSzPct val="125000"/>
              <a:buChar char="•"/>
              <a:defRPr b="0" sz="4032"/>
            </a:pPr>
            <a:r>
              <a:t>Climate-informed drought scenarios </a:t>
            </a:r>
          </a:p>
        </p:txBody>
      </p:sp>
      <p:sp>
        <p:nvSpPr>
          <p:cNvPr id="124" name="Methods"/>
          <p:cNvSpPr txBox="1"/>
          <p:nvPr/>
        </p:nvSpPr>
        <p:spPr>
          <a:xfrm>
            <a:off x="970085" y="2871079"/>
            <a:ext cx="2452879" cy="771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400"/>
            </a:lvl1pPr>
          </a:lstStyle>
          <a:p>
            <a:pPr/>
            <a:r>
              <a:t>Methods</a:t>
            </a:r>
          </a:p>
        </p:txBody>
      </p:sp>
      <p:sp>
        <p:nvSpPr>
          <p:cNvPr id="125" name="Drought mitigation measures (e.g. investing in new supplies, asking people to conserve) increase water rates, and reduce access to water for the most vulnerable."/>
          <p:cNvSpPr txBox="1"/>
          <p:nvPr/>
        </p:nvSpPr>
        <p:spPr>
          <a:xfrm>
            <a:off x="16060224" y="3492219"/>
            <a:ext cx="7063582" cy="5939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5900"/>
              </a:spcBef>
              <a:defRPr b="0" sz="4800"/>
            </a:pPr>
            <a:r>
              <a:rPr b="1"/>
              <a:t>Drought mitigation measures</a:t>
            </a:r>
            <a:r>
              <a:t> (e.g. investing in new supplies, asking people to conserve) </a:t>
            </a:r>
            <a:r>
              <a:rPr b="1"/>
              <a:t>increase water rates</a:t>
            </a:r>
            <a:r>
              <a:t>, and </a:t>
            </a:r>
            <a:r>
              <a:rPr b="1"/>
              <a:t>reduce access to water </a:t>
            </a:r>
            <a:r>
              <a:t>for the most vulnerable.</a:t>
            </a:r>
          </a:p>
        </p:txBody>
      </p:sp>
      <p:sp>
        <p:nvSpPr>
          <p:cNvPr id="126" name="Household-impact model schematic"/>
          <p:cNvSpPr txBox="1"/>
          <p:nvPr/>
        </p:nvSpPr>
        <p:spPr>
          <a:xfrm>
            <a:off x="7252299" y="8622380"/>
            <a:ext cx="628993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Household-impact model schematic</a:t>
            </a:r>
          </a:p>
        </p:txBody>
      </p:sp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62962" y="11077057"/>
            <a:ext cx="4796039" cy="180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07469" y="10989817"/>
            <a:ext cx="1978703" cy="197870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Working to develop metrics of water affordability &amp; access which reflect community needs"/>
          <p:cNvSpPr txBox="1"/>
          <p:nvPr/>
        </p:nvSpPr>
        <p:spPr>
          <a:xfrm>
            <a:off x="684777" y="11229044"/>
            <a:ext cx="5743638" cy="150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/>
            </a:pPr>
            <a:r>
              <a:t>Working to develop </a:t>
            </a:r>
            <a:r>
              <a:rPr b="1"/>
              <a:t>metrics of water affordability</a:t>
            </a:r>
            <a:r>
              <a:t> &amp;</a:t>
            </a:r>
            <a:r>
              <a:rPr b="1"/>
              <a:t> access </a:t>
            </a:r>
            <a:r>
              <a:t>which reflect </a:t>
            </a:r>
            <a:r>
              <a:rPr b="1"/>
              <a:t>community needs</a:t>
            </a:r>
          </a:p>
        </p:txBody>
      </p:sp>
      <p:sp>
        <p:nvSpPr>
          <p:cNvPr id="130" name="Affordability:"/>
          <p:cNvSpPr txBox="1"/>
          <p:nvPr/>
        </p:nvSpPr>
        <p:spPr>
          <a:xfrm>
            <a:off x="6967179" y="11205907"/>
            <a:ext cx="2594427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Affordability:</a:t>
            </a:r>
          </a:p>
        </p:txBody>
      </p:sp>
      <p:sp>
        <p:nvSpPr>
          <p:cNvPr id="131" name="Equation"/>
          <p:cNvSpPr txBox="1"/>
          <p:nvPr/>
        </p:nvSpPr>
        <p:spPr>
          <a:xfrm>
            <a:off x="9470070" y="11091988"/>
            <a:ext cx="5443861" cy="77597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nor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Monthly Water Bill</m:t>
                      </m:r>
                    </m:num>
                    <m:den>
                      <m:r>
                        <m:rPr>
                          <m:nor/>
                        </m:r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Monthly Household Income</m:t>
                      </m:r>
                    </m:den>
                  </m:f>
                  <m: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≤</m:t>
                  </m:r>
                  <m:r>
                    <m:rPr>
                      <m:nor/>
                    </m:rPr>
                    <a:rPr xmlns:a="http://schemas.openxmlformats.org/drawingml/2006/main" sz="2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0.02</m:t>
                  </m:r>
                </m:oMath>
              </m:oMathPara>
            </a14:m>
            <a:endParaRPr sz="2600"/>
          </a:p>
        </p:txBody>
      </p:sp>
      <p:sp>
        <p:nvSpPr>
          <p:cNvPr id="132" name="Equation"/>
          <p:cNvSpPr txBox="1"/>
          <p:nvPr/>
        </p:nvSpPr>
        <p:spPr>
          <a:xfrm>
            <a:off x="9882227" y="12312991"/>
            <a:ext cx="4082028" cy="28416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m:rPr>
                      <m:nor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Monthly Water Use</m:t>
                  </m:r>
                  <m: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≥</m:t>
                  </m:r>
                  <m:r>
                    <m:rPr>
                      <m:nor/>
                    </m:rPr>
                    <a:rPr xmlns:a="http://schemas.openxmlformats.org/drawingml/2006/main" sz="2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6 ccf</m:t>
                  </m:r>
                </m:oMath>
              </m:oMathPara>
            </a14:m>
            <a:endParaRPr sz="2500"/>
          </a:p>
        </p:txBody>
      </p:sp>
      <p:sp>
        <p:nvSpPr>
          <p:cNvPr id="133" name="Access:"/>
          <p:cNvSpPr txBox="1"/>
          <p:nvPr/>
        </p:nvSpPr>
        <p:spPr>
          <a:xfrm>
            <a:off x="7731408" y="12181007"/>
            <a:ext cx="146189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pPr/>
            <a:r>
              <a:t>Access: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