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b8027cfa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b8027cfa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b8027cfa5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b8027cfa5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b8027cfa5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b8027cfa5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b8027cfa5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b8027cfa5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b8027cfa5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b8027cfa5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b8027cfa5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b8027cfa5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b8027cfa5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b8027cfa5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b8027cfa5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b8027cfa5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b8027cfa5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b8027cfa5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b8027cfa5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b8027cfa5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8027cf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b8027cf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b8027cfa5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b8027cfa5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b8027cfa5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b8027cfa5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b8027cfa5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b8027cfa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b8027cfa5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b8027cfa5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b8027cfa5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b8027cfa5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b8027cfa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b8027cfa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b8027cfa5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b8027cfa5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b8027cfa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b8027cfa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b8027cfa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b8027cfa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b8027cfa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b8027cfa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b8027cf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b8027cf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b8027cfa5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b8027cfa5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b8027cfa5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b8027cfa5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b8027cfa5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b8027cfa5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b8027cfa5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b8027cfa5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b8027cfa5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b8027cfa5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b8027cfa5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b8027cfa5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b8027cfa5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db8027cfa5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b8027cfa5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b8027cfa5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b8027cf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b8027cf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b8027cfa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b8027cfa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b8027cfa5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b8027cfa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b8027cfa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b8027cfa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b8027cfa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b8027cfa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b8027cfa5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b8027cfa5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hyperlink" Target="https://pacinst.org/gpcd/table/#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cityofsantacruz.com/Home/ShowDocument?id=63112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60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Updates</a:t>
            </a:r>
            <a:br>
              <a:rPr b="1" lang="en"/>
            </a:b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5"/>
              <a:t>Water </a:t>
            </a:r>
            <a:r>
              <a:rPr lang="en" sz="3755"/>
              <a:t>Affordability</a:t>
            </a:r>
            <a:r>
              <a:rPr lang="en" sz="3755"/>
              <a:t> &amp; </a:t>
            </a:r>
            <a:endParaRPr sz="37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5"/>
              <a:t>Access in </a:t>
            </a:r>
            <a:r>
              <a:rPr lang="en" sz="3755" strike="sngStrike"/>
              <a:t>California</a:t>
            </a:r>
            <a:r>
              <a:rPr lang="en" sz="3755"/>
              <a:t> Santa Cruz</a:t>
            </a:r>
            <a:endParaRPr sz="3755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14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Meeting: 05/20/21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Rachunok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2"/>
          <p:cNvGrpSpPr/>
          <p:nvPr/>
        </p:nvGrpSpPr>
        <p:grpSpPr>
          <a:xfrm>
            <a:off x="663900" y="540950"/>
            <a:ext cx="8809975" cy="4543475"/>
            <a:chOff x="663900" y="540950"/>
            <a:chExt cx="8809975" cy="4543475"/>
          </a:xfrm>
        </p:grpSpPr>
        <p:sp>
          <p:nvSpPr>
            <p:cNvPr id="126" name="Google Shape;126;p22"/>
            <p:cNvSpPr/>
            <p:nvPr/>
          </p:nvSpPr>
          <p:spPr>
            <a:xfrm rot="10800000">
              <a:off x="4340275" y="1947425"/>
              <a:ext cx="1746900" cy="8289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6326200" y="3590400"/>
              <a:ext cx="1554300" cy="8880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City of Santa Cruz Demand </a:t>
              </a:r>
              <a:endParaRPr/>
            </a:p>
          </p:txBody>
        </p:sp>
        <p:sp>
          <p:nvSpPr>
            <p:cNvPr id="128" name="Google Shape;128;p22"/>
            <p:cNvSpPr txBox="1"/>
            <p:nvPr/>
          </p:nvSpPr>
          <p:spPr>
            <a:xfrm>
              <a:off x="4585025" y="1893950"/>
              <a:ext cx="1336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Loch Lomond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(2,810 mg)</a:t>
              </a: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663900" y="3966863"/>
              <a:ext cx="1862700" cy="484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North Coast Creeks </a:t>
              </a:r>
              <a:endParaRPr/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686250" y="3334100"/>
              <a:ext cx="1818000" cy="484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San Lorenzo River</a:t>
              </a:r>
              <a:endParaRPr/>
            </a:p>
          </p:txBody>
        </p:sp>
        <p:cxnSp>
          <p:nvCxnSpPr>
            <p:cNvPr id="131" name="Google Shape;131;p22"/>
            <p:cNvCxnSpPr>
              <a:stCxn id="129" idx="3"/>
              <a:endCxn id="127" idx="1"/>
            </p:cNvCxnSpPr>
            <p:nvPr/>
          </p:nvCxnSpPr>
          <p:spPr>
            <a:xfrm flipH="1" rot="10800000">
              <a:off x="2526600" y="4034363"/>
              <a:ext cx="3910500" cy="174900"/>
            </a:xfrm>
            <a:prstGeom prst="bentConnector3">
              <a:avLst>
                <a:gd fmla="val 4858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2" name="Google Shape;132;p22"/>
            <p:cNvCxnSpPr>
              <a:stCxn id="130" idx="3"/>
              <a:endCxn id="127" idx="1"/>
            </p:cNvCxnSpPr>
            <p:nvPr/>
          </p:nvCxnSpPr>
          <p:spPr>
            <a:xfrm>
              <a:off x="2504250" y="3576500"/>
              <a:ext cx="3933000" cy="457800"/>
            </a:xfrm>
            <a:prstGeom prst="bentConnector3">
              <a:avLst>
                <a:gd fmla="val 6889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3" name="Google Shape;133;p22"/>
            <p:cNvSpPr txBox="1"/>
            <p:nvPr/>
          </p:nvSpPr>
          <p:spPr>
            <a:xfrm>
              <a:off x="4340275" y="3377750"/>
              <a:ext cx="513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2"/>
            <p:cNvSpPr txBox="1"/>
            <p:nvPr/>
          </p:nvSpPr>
          <p:spPr>
            <a:xfrm>
              <a:off x="4340275" y="3268700"/>
              <a:ext cx="1113900" cy="615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Tait Street Diversion</a:t>
              </a:r>
              <a:endParaRPr/>
            </a:p>
          </p:txBody>
        </p:sp>
        <p:cxnSp>
          <p:nvCxnSpPr>
            <p:cNvPr id="135" name="Google Shape;135;p22"/>
            <p:cNvCxnSpPr>
              <a:stCxn id="128" idx="0"/>
              <a:endCxn id="130" idx="3"/>
            </p:cNvCxnSpPr>
            <p:nvPr/>
          </p:nvCxnSpPr>
          <p:spPr>
            <a:xfrm rot="5400000">
              <a:off x="3037475" y="1360700"/>
              <a:ext cx="1682700" cy="2749200"/>
            </a:xfrm>
            <a:prstGeom prst="bentConnector4">
              <a:avLst>
                <a:gd fmla="val -14151" name="adj1"/>
                <a:gd fmla="val 62156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36" name="Google Shape;136;p22"/>
            <p:cNvSpPr txBox="1"/>
            <p:nvPr/>
          </p:nvSpPr>
          <p:spPr>
            <a:xfrm>
              <a:off x="2853000" y="2509550"/>
              <a:ext cx="989400" cy="615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Felton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Diversion</a:t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3842400" y="540950"/>
              <a:ext cx="1256700" cy="484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Newell Creek</a:t>
              </a:r>
              <a:endParaRPr/>
            </a:p>
          </p:txBody>
        </p:sp>
        <p:cxnSp>
          <p:nvCxnSpPr>
            <p:cNvPr id="138" name="Google Shape;138;p22"/>
            <p:cNvCxnSpPr>
              <a:stCxn id="137" idx="2"/>
              <a:endCxn id="128" idx="0"/>
            </p:cNvCxnSpPr>
            <p:nvPr/>
          </p:nvCxnSpPr>
          <p:spPr>
            <a:xfrm flipH="1" rot="-5400000">
              <a:off x="4428000" y="1068500"/>
              <a:ext cx="868200" cy="782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" name="Google Shape;139;p22"/>
            <p:cNvCxnSpPr/>
            <p:nvPr/>
          </p:nvCxnSpPr>
          <p:spPr>
            <a:xfrm>
              <a:off x="5267150" y="2718250"/>
              <a:ext cx="1836000" cy="855600"/>
            </a:xfrm>
            <a:prstGeom prst="bentConnector3">
              <a:avLst>
                <a:gd fmla="val 99511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0" name="Google Shape;140;p22"/>
            <p:cNvSpPr/>
            <p:nvPr/>
          </p:nvSpPr>
          <p:spPr>
            <a:xfrm>
              <a:off x="663900" y="4599625"/>
              <a:ext cx="1862700" cy="484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Groundwater </a:t>
              </a:r>
              <a:endParaRPr/>
            </a:p>
          </p:txBody>
        </p:sp>
        <p:cxnSp>
          <p:nvCxnSpPr>
            <p:cNvPr id="141" name="Google Shape;141;p22"/>
            <p:cNvCxnSpPr>
              <a:endCxn id="127" idx="1"/>
            </p:cNvCxnSpPr>
            <p:nvPr/>
          </p:nvCxnSpPr>
          <p:spPr>
            <a:xfrm flipH="1" rot="10800000">
              <a:off x="2526700" y="4034400"/>
              <a:ext cx="3910500" cy="807600"/>
            </a:xfrm>
            <a:prstGeom prst="bentConnector3">
              <a:avLst>
                <a:gd fmla="val 48581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Cruz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Resources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8400" y="3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Cruz Water Resources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25" y="670825"/>
            <a:ext cx="7013850" cy="43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7066850" y="978375"/>
            <a:ext cx="22350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Amount withdrawn from water rights</a:t>
            </a:r>
            <a:br>
              <a:rPr lang="en" sz="1800">
                <a:solidFill>
                  <a:srgbClr val="595959"/>
                </a:solidFill>
              </a:rPr>
            </a:b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Limited by availability of </a:t>
            </a:r>
            <a:r>
              <a:rPr lang="en" sz="1800">
                <a:solidFill>
                  <a:srgbClr val="595959"/>
                </a:solidFill>
              </a:rPr>
              <a:t>water in the stream </a:t>
            </a:r>
            <a:br>
              <a:rPr lang="en" sz="1800">
                <a:solidFill>
                  <a:srgbClr val="595959"/>
                </a:solidFill>
              </a:rPr>
            </a:b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Groundwater is 12mg/month every month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5072475" y="1475075"/>
            <a:ext cx="1535400" cy="13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8400" y="39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Cruz Water Demand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549400" y="1075000"/>
            <a:ext cx="68712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Focus on </a:t>
            </a:r>
            <a:r>
              <a:rPr i="1" lang="en" sz="1800">
                <a:solidFill>
                  <a:srgbClr val="595959"/>
                </a:solidFill>
              </a:rPr>
              <a:t>household </a:t>
            </a:r>
            <a:r>
              <a:rPr lang="en" sz="1800">
                <a:solidFill>
                  <a:srgbClr val="595959"/>
                </a:solidFill>
              </a:rPr>
              <a:t>water costs/access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Need to model </a:t>
            </a:r>
            <a:r>
              <a:rPr i="1" lang="en" sz="1800">
                <a:solidFill>
                  <a:srgbClr val="595959"/>
                </a:solidFill>
              </a:rPr>
              <a:t>household</a:t>
            </a:r>
            <a:r>
              <a:rPr lang="en" sz="1800">
                <a:solidFill>
                  <a:srgbClr val="595959"/>
                </a:solidFill>
              </a:rPr>
              <a:t>-level water use</a:t>
            </a:r>
            <a:br>
              <a:rPr lang="en" sz="1800">
                <a:solidFill>
                  <a:srgbClr val="595959"/>
                </a:solidFill>
              </a:rPr>
            </a:br>
            <a:r>
              <a:rPr lang="en" sz="1800">
                <a:solidFill>
                  <a:srgbClr val="595959"/>
                </a:solidFill>
              </a:rPr>
              <a:t>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What contributes to household water use?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" sz="1800">
                <a:solidFill>
                  <a:srgbClr val="595959"/>
                </a:solidFill>
              </a:rPr>
              <a:t>Currently considering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" sz="1800">
                <a:solidFill>
                  <a:srgbClr val="595959"/>
                </a:solidFill>
              </a:rPr>
              <a:t>Month-to-month changes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" sz="1800">
                <a:solidFill>
                  <a:srgbClr val="595959"/>
                </a:solidFill>
              </a:rPr>
              <a:t>Household use as a function of household </a:t>
            </a:r>
            <a:r>
              <a:rPr i="1" lang="en" sz="1800">
                <a:solidFill>
                  <a:srgbClr val="595959"/>
                </a:solidFill>
              </a:rPr>
              <a:t>size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" sz="1800">
                <a:solidFill>
                  <a:srgbClr val="595959"/>
                </a:solidFill>
              </a:rPr>
              <a:t>Household use as a function of household </a:t>
            </a:r>
            <a:r>
              <a:rPr i="1" lang="en" sz="1800">
                <a:solidFill>
                  <a:srgbClr val="595959"/>
                </a:solidFill>
              </a:rPr>
              <a:t>income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" sz="1800">
                <a:solidFill>
                  <a:srgbClr val="595959"/>
                </a:solidFill>
              </a:rPr>
              <a:t>Demand changes in response to prices signals (price elasticity)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" sz="1800">
                <a:solidFill>
                  <a:srgbClr val="595959"/>
                </a:solidFill>
              </a:rPr>
              <a:t>Any conservation 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Household water demand</a:t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376300" y="1098775"/>
            <a:ext cx="38382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Unit of measure for residential demand is </a:t>
            </a:r>
            <a:r>
              <a:rPr b="1" lang="en" sz="1800">
                <a:solidFill>
                  <a:srgbClr val="595959"/>
                </a:solidFill>
              </a:rPr>
              <a:t>household</a:t>
            </a:r>
            <a:br>
              <a:rPr lang="en" sz="1800">
                <a:solidFill>
                  <a:srgbClr val="595959"/>
                </a:solidFill>
              </a:rPr>
            </a:b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Start with median </a:t>
            </a:r>
            <a:r>
              <a:rPr b="1" lang="en" sz="1800">
                <a:solidFill>
                  <a:srgbClr val="595959"/>
                </a:solidFill>
              </a:rPr>
              <a:t>per-person</a:t>
            </a:r>
            <a:r>
              <a:rPr lang="en" sz="1800">
                <a:solidFill>
                  <a:srgbClr val="595959"/>
                </a:solidFill>
              </a:rPr>
              <a:t>-</a:t>
            </a:r>
            <a:r>
              <a:rPr b="1" lang="en" sz="1800">
                <a:solidFill>
                  <a:srgbClr val="595959"/>
                </a:solidFill>
              </a:rPr>
              <a:t>per-month</a:t>
            </a:r>
            <a:r>
              <a:rPr lang="en" sz="1800">
                <a:solidFill>
                  <a:srgbClr val="595959"/>
                </a:solidFill>
              </a:rPr>
              <a:t> water consumption in non-drought years </a:t>
            </a:r>
            <a:br>
              <a:rPr lang="en" sz="1800">
                <a:solidFill>
                  <a:srgbClr val="595959"/>
                </a:solidFill>
              </a:rPr>
            </a:b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Reported by SWRCB 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163" name="Google Shape;163;p25"/>
          <p:cNvGrpSpPr/>
          <p:nvPr/>
        </p:nvGrpSpPr>
        <p:grpSpPr>
          <a:xfrm>
            <a:off x="4868763" y="1244010"/>
            <a:ext cx="3762525" cy="3013540"/>
            <a:chOff x="566875" y="7166210"/>
            <a:chExt cx="3762525" cy="3013540"/>
          </a:xfrm>
        </p:grpSpPr>
        <p:pic>
          <p:nvPicPr>
            <p:cNvPr id="164" name="Google Shape;16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6875" y="7166210"/>
              <a:ext cx="3762525" cy="26382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5"/>
            <p:cNvSpPr txBox="1"/>
            <p:nvPr/>
          </p:nvSpPr>
          <p:spPr>
            <a:xfrm>
              <a:off x="1127075" y="9779550"/>
              <a:ext cx="264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From: </a:t>
              </a:r>
              <a:r>
                <a:rPr lang="en" sz="1100" u="sng">
                  <a:solidFill>
                    <a:srgbClr val="0097A7"/>
                  </a:solidFill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https://pacinst.org/gpcd/table/#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Household water demand</a:t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376300" y="1098775"/>
            <a:ext cx="38382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Adjust baseline water use based on household income</a:t>
            </a:r>
            <a:br>
              <a:rPr lang="en" sz="1800">
                <a:solidFill>
                  <a:srgbClr val="595959"/>
                </a:solidFill>
              </a:rPr>
            </a:b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Using </a:t>
            </a:r>
            <a:r>
              <a:rPr i="1" lang="en" sz="1800">
                <a:solidFill>
                  <a:srgbClr val="595959"/>
                </a:solidFill>
              </a:rPr>
              <a:t>price elasticity of water demand</a:t>
            </a:r>
            <a:br>
              <a:rPr i="1" lang="en" sz="1800">
                <a:solidFill>
                  <a:srgbClr val="595959"/>
                </a:solidFill>
              </a:rPr>
            </a:br>
            <a:endParaRPr i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“Given a 1% increase in my income, how much more water do I consume?”</a:t>
            </a:r>
            <a:br>
              <a:rPr lang="en" sz="1800">
                <a:solidFill>
                  <a:srgbClr val="595959"/>
                </a:solidFill>
              </a:rPr>
            </a:b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Lots of work by our friends in the economics world trying to estimate this value. We use </a:t>
            </a:r>
            <a:r>
              <a:rPr b="1" lang="en" sz="1800">
                <a:solidFill>
                  <a:srgbClr val="595959"/>
                </a:solidFill>
              </a:rPr>
              <a:t>0.41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975" y="342275"/>
            <a:ext cx="386765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5493925" y="4214525"/>
            <a:ext cx="30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Elasticity</a:t>
            </a:r>
            <a:r>
              <a:rPr lang="en"/>
              <a:t> value is slope of the line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Household water demand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975" y="342275"/>
            <a:ext cx="386765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5493925" y="4214525"/>
            <a:ext cx="30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Elasticity value is slope of the line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391350" y="1625625"/>
            <a:ext cx="43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use for median income: 100G/month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311700" y="1174050"/>
            <a:ext cx="43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</a:t>
            </a:r>
            <a:endParaRPr b="1"/>
          </a:p>
        </p:txBody>
      </p:sp>
      <p:sp>
        <p:nvSpPr>
          <p:cNvPr id="183" name="Google Shape;183;p27"/>
          <p:cNvSpPr txBox="1"/>
          <p:nvPr/>
        </p:nvSpPr>
        <p:spPr>
          <a:xfrm>
            <a:off x="391350" y="2263950"/>
            <a:ext cx="433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w</a:t>
            </a:r>
            <a:r>
              <a:rPr lang="en"/>
              <a:t>ater use for someone making 150% of median income?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Household water demand</a:t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975" y="342275"/>
            <a:ext cx="386765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5493925" y="4214525"/>
            <a:ext cx="30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Elasticity value is slope of the line</a:t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391350" y="1625625"/>
            <a:ext cx="43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use for median income: 100G/month</a:t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311700" y="1174050"/>
            <a:ext cx="43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</a:t>
            </a:r>
            <a:endParaRPr b="1"/>
          </a:p>
        </p:txBody>
      </p:sp>
      <p:sp>
        <p:nvSpPr>
          <p:cNvPr id="193" name="Google Shape;193;p28"/>
          <p:cNvSpPr txBox="1"/>
          <p:nvPr/>
        </p:nvSpPr>
        <p:spPr>
          <a:xfrm>
            <a:off x="391350" y="2263950"/>
            <a:ext cx="433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water use for someone making 150% of median income? 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428975" y="3071100"/>
            <a:ext cx="4605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 increase in income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in Income  x Income Elasticity = Change in Quantity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 increase x 0.41  = </a:t>
            </a:r>
            <a:r>
              <a:rPr b="1" lang="en"/>
              <a:t>20.5% increase in water use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          = 120.5 G /month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Household water demand</a:t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376300" y="1098775"/>
            <a:ext cx="38382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Use this to adjust water uses for 16 different income classes: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" sz="1800">
                <a:solidFill>
                  <a:srgbClr val="595959"/>
                </a:solidFill>
              </a:rPr>
              <a:t>Household incomes of $7,500/yr all the way to up to $250,000+/yr </a:t>
            </a:r>
            <a:br>
              <a:rPr lang="en" sz="1800">
                <a:solidFill>
                  <a:srgbClr val="595959"/>
                </a:solidFill>
              </a:rPr>
            </a:b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Calculate average size of households in each income class</a:t>
            </a:r>
            <a:br>
              <a:rPr lang="en" sz="1800">
                <a:solidFill>
                  <a:srgbClr val="595959"/>
                </a:solidFill>
              </a:rPr>
            </a:b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Multiply income-adjusted per-person water use by household size to get a household water use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975" y="342275"/>
            <a:ext cx="386765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5493925" y="4214525"/>
            <a:ext cx="30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Elasticity value is slope of the line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Household Size Trends for Santa Cruz</a:t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00" y="1235000"/>
            <a:ext cx="6629400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1099650" y="4538775"/>
            <a:ext cx="69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the American Community Survey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39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</a:t>
            </a:r>
            <a:r>
              <a:rPr lang="en"/>
              <a:t> Trends for Santa Cruz</a:t>
            </a:r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1099650" y="4538775"/>
            <a:ext cx="69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the American Community Survey</a:t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675" y="1017725"/>
            <a:ext cx="6662678" cy="321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Rates</a:t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220950" y="3461750"/>
            <a:ext cx="8702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6 CCF (considered bare minimum for a family of 3)		 $</a:t>
            </a:r>
            <a:r>
              <a:rPr b="1" lang="en" sz="2200">
                <a:solidFill>
                  <a:schemeClr val="dk1"/>
                </a:solidFill>
              </a:rPr>
              <a:t>78.54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10 CCF (</a:t>
            </a:r>
            <a:r>
              <a:rPr i="1" lang="en" sz="2200">
                <a:solidFill>
                  <a:schemeClr val="dk1"/>
                </a:solidFill>
              </a:rPr>
              <a:t>Normal</a:t>
            </a:r>
            <a:r>
              <a:rPr lang="en" sz="2200">
                <a:solidFill>
                  <a:schemeClr val="dk1"/>
                </a:solidFill>
              </a:rPr>
              <a:t> by some sources for a median family) </a:t>
            </a:r>
            <a:r>
              <a:rPr b="1" lang="en" sz="2200">
                <a:solidFill>
                  <a:schemeClr val="dk1"/>
                </a:solidFill>
              </a:rPr>
              <a:t>$134.70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471750" y="1053000"/>
            <a:ext cx="8451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Residential Bill</a:t>
            </a:r>
            <a:r>
              <a:rPr lang="en" sz="2200">
                <a:solidFill>
                  <a:schemeClr val="dk1"/>
                </a:solidFill>
              </a:rPr>
              <a:t> = </a:t>
            </a:r>
            <a:r>
              <a:rPr lang="en" sz="2200">
                <a:solidFill>
                  <a:schemeClr val="dk1"/>
                </a:solidFill>
                <a:highlight>
                  <a:schemeClr val="accent6"/>
                </a:highlight>
              </a:rPr>
              <a:t>13.55 </a:t>
            </a:r>
            <a:r>
              <a:rPr lang="en" sz="2200">
                <a:solidFill>
                  <a:schemeClr val="dk1"/>
                </a:solidFill>
              </a:rPr>
              <a:t>+ </a:t>
            </a:r>
            <a:r>
              <a:rPr lang="en" sz="2200">
                <a:solidFill>
                  <a:schemeClr val="dk1"/>
                </a:solidFill>
                <a:highlight>
                  <a:schemeClr val="accent4"/>
                </a:highlight>
              </a:rPr>
              <a:t>1(CCF) + 9.03(0-5</a:t>
            </a:r>
            <a:r>
              <a:rPr lang="en" sz="2200">
                <a:solidFill>
                  <a:schemeClr val="dk1"/>
                </a:solidFill>
                <a:highlight>
                  <a:schemeClr val="accent4"/>
                </a:highlight>
              </a:rPr>
              <a:t>C</a:t>
            </a:r>
            <a:r>
              <a:rPr lang="en" sz="2200">
                <a:solidFill>
                  <a:schemeClr val="dk1"/>
                </a:solidFill>
                <a:highlight>
                  <a:schemeClr val="accent4"/>
                </a:highlight>
              </a:rPr>
              <a:t>CF) + 10.86(6-7CCF) + 12.78(8-9CCF) + 15.74(CCF 10+ ) </a:t>
            </a:r>
            <a:endParaRPr sz="2200">
              <a:solidFill>
                <a:schemeClr val="dk1"/>
              </a:solidFill>
              <a:highlight>
                <a:schemeClr val="accent4"/>
              </a:highlight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589100" y="2005613"/>
            <a:ext cx="451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Yellow: </a:t>
            </a:r>
            <a:r>
              <a:rPr i="1" lang="en"/>
              <a:t>Fixed Charge </a:t>
            </a:r>
            <a:r>
              <a:rPr lang="en"/>
              <a:t>or </a:t>
            </a:r>
            <a:r>
              <a:rPr i="1" lang="en"/>
              <a:t>Ready to Serve Charge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4"/>
                </a:highlight>
              </a:rPr>
              <a:t>Orange</a:t>
            </a:r>
            <a:r>
              <a:rPr lang="en"/>
              <a:t>: </a:t>
            </a:r>
            <a:r>
              <a:rPr i="1" lang="en"/>
              <a:t>Volumetric Charge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264850" y="13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</a:t>
            </a:r>
            <a:r>
              <a:rPr lang="en"/>
              <a:t>ater rates change when conservation is enacted? </a:t>
            </a:r>
            <a:endParaRPr/>
          </a:p>
        </p:txBody>
      </p:sp>
      <p:sp>
        <p:nvSpPr>
          <p:cNvPr id="230" name="Google Shape;230;p33"/>
          <p:cNvSpPr txBox="1"/>
          <p:nvPr/>
        </p:nvSpPr>
        <p:spPr>
          <a:xfrm>
            <a:off x="0" y="1164725"/>
            <a:ext cx="5691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Conservation requirements </a:t>
            </a:r>
            <a:r>
              <a:rPr b="1" lang="en" sz="2200">
                <a:solidFill>
                  <a:schemeClr val="dk1"/>
                </a:solidFill>
              </a:rPr>
              <a:t>mean less water used</a:t>
            </a:r>
            <a:r>
              <a:rPr lang="en" sz="2200">
                <a:solidFill>
                  <a:schemeClr val="dk1"/>
                </a:solidFill>
              </a:rPr>
              <a:t>, </a:t>
            </a:r>
            <a:r>
              <a:rPr b="1" lang="en" sz="2200">
                <a:solidFill>
                  <a:schemeClr val="dk1"/>
                </a:solidFill>
              </a:rPr>
              <a:t>less revenue</a:t>
            </a:r>
            <a:r>
              <a:rPr lang="en" sz="2200">
                <a:solidFill>
                  <a:schemeClr val="dk1"/>
                </a:solidFill>
              </a:rPr>
              <a:t> for utilities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Revenue recovery accomplished through </a:t>
            </a:r>
            <a:r>
              <a:rPr i="1" lang="en" sz="2200">
                <a:solidFill>
                  <a:schemeClr val="dk1"/>
                </a:solidFill>
              </a:rPr>
              <a:t>drought surcharges</a:t>
            </a:r>
            <a:r>
              <a:rPr lang="en" sz="2200">
                <a:solidFill>
                  <a:schemeClr val="dk1"/>
                </a:solidFill>
              </a:rPr>
              <a:t> (right)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Flat rate increase to fixed charge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Over half of drought surcharges work this way (Feinstein 2018)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675" y="1312000"/>
            <a:ext cx="3536775" cy="17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/>
        </p:nvSpPr>
        <p:spPr>
          <a:xfrm>
            <a:off x="5744496" y="3159550"/>
            <a:ext cx="309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Surcharges (right column) for droughts in Santa Cruz</a:t>
            </a:r>
            <a:endParaRPr b="1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Conservation Decisions in the most recent drought</a:t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74" y="1084773"/>
            <a:ext cx="3979825" cy="184483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9" name="Google Shape;23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451" y="2461875"/>
            <a:ext cx="5768074" cy="239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23" y="1017725"/>
            <a:ext cx="7343074" cy="39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2505579" y="1539102"/>
            <a:ext cx="1334700" cy="292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5% reduction</a:t>
            </a:r>
            <a:endParaRPr sz="700"/>
          </a:p>
        </p:txBody>
      </p:sp>
      <p:sp>
        <p:nvSpPr>
          <p:cNvPr id="246" name="Google Shape;246;p35"/>
          <p:cNvSpPr txBox="1"/>
          <p:nvPr/>
        </p:nvSpPr>
        <p:spPr>
          <a:xfrm>
            <a:off x="3840427" y="1539102"/>
            <a:ext cx="1033200" cy="26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25% reduction</a:t>
            </a:r>
            <a:endParaRPr sz="500"/>
          </a:p>
        </p:txBody>
      </p:sp>
      <p:sp>
        <p:nvSpPr>
          <p:cNvPr id="247" name="Google Shape;247;p35"/>
          <p:cNvSpPr txBox="1"/>
          <p:nvPr/>
        </p:nvSpPr>
        <p:spPr>
          <a:xfrm>
            <a:off x="353363" y="938800"/>
            <a:ext cx="35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5"/>
          <p:cNvSpPr txBox="1"/>
          <p:nvPr>
            <p:ph type="title"/>
          </p:nvPr>
        </p:nvSpPr>
        <p:spPr>
          <a:xfrm>
            <a:off x="171125" y="19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point for alternative strategies 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589050" y="1017725"/>
            <a:ext cx="38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Conservation Decisions 2012-2016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38" y="1058450"/>
            <a:ext cx="4150550" cy="25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 txBox="1"/>
          <p:nvPr/>
        </p:nvSpPr>
        <p:spPr>
          <a:xfrm>
            <a:off x="1528938" y="1397650"/>
            <a:ext cx="754500" cy="292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5% reduction</a:t>
            </a:r>
            <a:endParaRPr sz="700"/>
          </a:p>
        </p:txBody>
      </p:sp>
      <p:sp>
        <p:nvSpPr>
          <p:cNvPr id="256" name="Google Shape;256;p36"/>
          <p:cNvSpPr txBox="1"/>
          <p:nvPr/>
        </p:nvSpPr>
        <p:spPr>
          <a:xfrm>
            <a:off x="2283438" y="1397650"/>
            <a:ext cx="5841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25% reduction</a:t>
            </a:r>
            <a:endParaRPr sz="500"/>
          </a:p>
        </p:txBody>
      </p:sp>
      <p:sp>
        <p:nvSpPr>
          <p:cNvPr id="257" name="Google Shape;257;p36"/>
          <p:cNvSpPr txBox="1"/>
          <p:nvPr/>
        </p:nvSpPr>
        <p:spPr>
          <a:xfrm>
            <a:off x="467163" y="1099450"/>
            <a:ext cx="35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260100" y="3727100"/>
            <a:ext cx="43119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Baseline conservation results in a total volume reduced of </a:t>
            </a:r>
            <a:r>
              <a:rPr b="1" lang="en" sz="1500"/>
              <a:t>1143 mg</a:t>
            </a:r>
            <a:r>
              <a:rPr lang="en" sz="1500"/>
              <a:t> over the approximately 3 year period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Averages to a 12.2% supply reduction</a:t>
            </a:r>
            <a:endParaRPr sz="1500"/>
          </a:p>
        </p:txBody>
      </p:sp>
      <p:sp>
        <p:nvSpPr>
          <p:cNvPr id="259" name="Google Shape;25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point for alternative strategies </a:t>
            </a:r>
            <a:endParaRPr/>
          </a:p>
        </p:txBody>
      </p:sp>
      <p:sp>
        <p:nvSpPr>
          <p:cNvPr id="260" name="Google Shape;260;p36"/>
          <p:cNvSpPr txBox="1"/>
          <p:nvPr/>
        </p:nvSpPr>
        <p:spPr>
          <a:xfrm>
            <a:off x="589050" y="1017725"/>
            <a:ext cx="38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Conservation Decisions 2012-2016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38" y="1058450"/>
            <a:ext cx="4150550" cy="25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/>
        </p:nvSpPr>
        <p:spPr>
          <a:xfrm>
            <a:off x="1528938" y="1397650"/>
            <a:ext cx="754500" cy="292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5% reduction</a:t>
            </a:r>
            <a:endParaRPr sz="700"/>
          </a:p>
        </p:txBody>
      </p:sp>
      <p:sp>
        <p:nvSpPr>
          <p:cNvPr id="267" name="Google Shape;267;p37"/>
          <p:cNvSpPr txBox="1"/>
          <p:nvPr/>
        </p:nvSpPr>
        <p:spPr>
          <a:xfrm>
            <a:off x="2283438" y="1397650"/>
            <a:ext cx="5841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25% reduction</a:t>
            </a:r>
            <a:endParaRPr sz="500"/>
          </a:p>
        </p:txBody>
      </p:sp>
      <p:sp>
        <p:nvSpPr>
          <p:cNvPr id="268" name="Google Shape;268;p37"/>
          <p:cNvSpPr txBox="1"/>
          <p:nvPr/>
        </p:nvSpPr>
        <p:spPr>
          <a:xfrm>
            <a:off x="467163" y="1099450"/>
            <a:ext cx="35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513" y="1058450"/>
            <a:ext cx="4150550" cy="25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 txBox="1"/>
          <p:nvPr/>
        </p:nvSpPr>
        <p:spPr>
          <a:xfrm>
            <a:off x="4495838" y="1146675"/>
            <a:ext cx="35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7"/>
          <p:cNvSpPr txBox="1"/>
          <p:nvPr/>
        </p:nvSpPr>
        <p:spPr>
          <a:xfrm>
            <a:off x="6335138" y="1458900"/>
            <a:ext cx="1257000" cy="36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15% reduction</a:t>
            </a:r>
            <a:endParaRPr sz="1200"/>
          </a:p>
        </p:txBody>
      </p:sp>
      <p:sp>
        <p:nvSpPr>
          <p:cNvPr id="272" name="Google Shape;272;p37"/>
          <p:cNvSpPr txBox="1"/>
          <p:nvPr/>
        </p:nvSpPr>
        <p:spPr>
          <a:xfrm>
            <a:off x="4334188" y="1690150"/>
            <a:ext cx="5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260100" y="3727100"/>
            <a:ext cx="43119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Baseline conservation results in a total volume reduced of </a:t>
            </a:r>
            <a:r>
              <a:rPr b="1" lang="en" sz="1500"/>
              <a:t>1143 mg</a:t>
            </a:r>
            <a:r>
              <a:rPr lang="en" sz="1500"/>
              <a:t> over the approximately 3 year period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Averages to a 12.2% supply reduction</a:t>
            </a:r>
            <a:endParaRPr sz="1500"/>
          </a:p>
        </p:txBody>
      </p:sp>
      <p:sp>
        <p:nvSpPr>
          <p:cNvPr id="274" name="Google Shape;274;p37"/>
          <p:cNvSpPr txBox="1"/>
          <p:nvPr>
            <p:ph idx="1" type="body"/>
          </p:nvPr>
        </p:nvSpPr>
        <p:spPr>
          <a:xfrm>
            <a:off x="4807700" y="3727100"/>
            <a:ext cx="43119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Alternative conservation scenario is to use the same drought triggers and issue a 15% reduction the entire time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Total volume reduced: </a:t>
            </a:r>
            <a:r>
              <a:rPr b="1" lang="en" sz="1500"/>
              <a:t>1281 mg </a:t>
            </a:r>
            <a:endParaRPr b="1" sz="1500"/>
          </a:p>
        </p:txBody>
      </p:sp>
      <p:sp>
        <p:nvSpPr>
          <p:cNvPr id="275" name="Google Shape;27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point for alternative strategies </a:t>
            </a:r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589050" y="1017725"/>
            <a:ext cx="38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Conservation Decisions 2012-2016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25" y="768225"/>
            <a:ext cx="8839198" cy="360705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/>
        </p:nvSpPr>
        <p:spPr>
          <a:xfrm>
            <a:off x="1049800" y="3672100"/>
            <a:ext cx="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15%</a:t>
            </a:r>
            <a:endParaRPr/>
          </a:p>
        </p:txBody>
      </p:sp>
      <p:sp>
        <p:nvSpPr>
          <p:cNvPr id="283" name="Google Shape;283;p38"/>
          <p:cNvSpPr txBox="1"/>
          <p:nvPr/>
        </p:nvSpPr>
        <p:spPr>
          <a:xfrm>
            <a:off x="1049800" y="3079050"/>
            <a:ext cx="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15%</a:t>
            </a:r>
            <a:endParaRPr/>
          </a:p>
        </p:txBody>
      </p:sp>
      <p:sp>
        <p:nvSpPr>
          <p:cNvPr id="284" name="Google Shape;284;p38"/>
          <p:cNvSpPr txBox="1"/>
          <p:nvPr/>
        </p:nvSpPr>
        <p:spPr>
          <a:xfrm>
            <a:off x="4084525" y="3635225"/>
            <a:ext cx="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5%</a:t>
            </a:r>
            <a:endParaRPr/>
          </a:p>
        </p:txBody>
      </p:sp>
      <p:sp>
        <p:nvSpPr>
          <p:cNvPr id="285" name="Google Shape;285;p38"/>
          <p:cNvSpPr txBox="1"/>
          <p:nvPr/>
        </p:nvSpPr>
        <p:spPr>
          <a:xfrm>
            <a:off x="5162525" y="3635225"/>
            <a:ext cx="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5%</a:t>
            </a:r>
            <a:endParaRPr/>
          </a:p>
        </p:txBody>
      </p:sp>
      <p:sp>
        <p:nvSpPr>
          <p:cNvPr id="286" name="Google Shape;286;p38"/>
          <p:cNvSpPr txBox="1"/>
          <p:nvPr/>
        </p:nvSpPr>
        <p:spPr>
          <a:xfrm>
            <a:off x="6147300" y="2987475"/>
            <a:ext cx="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15%</a:t>
            </a:r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6566825" y="3579325"/>
            <a:ext cx="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25%</a:t>
            </a:r>
            <a:endParaRPr/>
          </a:p>
        </p:txBody>
      </p:sp>
      <p:sp>
        <p:nvSpPr>
          <p:cNvPr id="288" name="Google Shape;288;p38"/>
          <p:cNvSpPr txBox="1"/>
          <p:nvPr/>
        </p:nvSpPr>
        <p:spPr>
          <a:xfrm>
            <a:off x="2205225" y="3579325"/>
            <a:ext cx="9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Baseline</a:t>
            </a:r>
            <a:endParaRPr b="1"/>
          </a:p>
        </p:txBody>
      </p:sp>
      <p:sp>
        <p:nvSpPr>
          <p:cNvPr id="289" name="Google Shape;289;p38"/>
          <p:cNvSpPr txBox="1"/>
          <p:nvPr/>
        </p:nvSpPr>
        <p:spPr>
          <a:xfrm>
            <a:off x="2175675" y="3079050"/>
            <a:ext cx="1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drought1</a:t>
            </a:r>
            <a:endParaRPr b="1"/>
          </a:p>
        </p:txBody>
      </p:sp>
      <p:sp>
        <p:nvSpPr>
          <p:cNvPr id="290" name="Google Shape;290;p38"/>
          <p:cNvSpPr txBox="1"/>
          <p:nvPr/>
        </p:nvSpPr>
        <p:spPr>
          <a:xfrm>
            <a:off x="191475" y="142875"/>
            <a:ext cx="49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Household income of </a:t>
            </a:r>
            <a:r>
              <a:rPr b="1" lang="en"/>
              <a:t>$47,500</a:t>
            </a:r>
            <a:endParaRPr b="1"/>
          </a:p>
        </p:txBody>
      </p:sp>
      <p:sp>
        <p:nvSpPr>
          <p:cNvPr id="291" name="Google Shape;291;p38"/>
          <p:cNvSpPr/>
          <p:nvPr/>
        </p:nvSpPr>
        <p:spPr>
          <a:xfrm>
            <a:off x="4084525" y="2918575"/>
            <a:ext cx="453900" cy="560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 txBox="1"/>
          <p:nvPr/>
        </p:nvSpPr>
        <p:spPr>
          <a:xfrm>
            <a:off x="4084525" y="2987475"/>
            <a:ext cx="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15%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/>
        </p:nvSpPr>
        <p:spPr>
          <a:xfrm>
            <a:off x="161525" y="0"/>
            <a:ext cx="49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Household income of </a:t>
            </a:r>
            <a:r>
              <a:rPr b="1" lang="en"/>
              <a:t>$112,500</a:t>
            </a:r>
            <a:endParaRPr b="1"/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8000"/>
            <a:ext cx="8839198" cy="360705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/>
          <p:nvPr/>
        </p:nvSpPr>
        <p:spPr>
          <a:xfrm>
            <a:off x="4118100" y="3684275"/>
            <a:ext cx="453900" cy="212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51" y="485625"/>
            <a:ext cx="5972801" cy="46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 txBox="1"/>
          <p:nvPr/>
        </p:nvSpPr>
        <p:spPr>
          <a:xfrm>
            <a:off x="326350" y="-31925"/>
            <a:ext cx="644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much of a household’s income was spent on water before/after a drought? </a:t>
            </a:r>
            <a:endParaRPr b="1"/>
          </a:p>
        </p:txBody>
      </p:sp>
      <p:sp>
        <p:nvSpPr>
          <p:cNvPr id="306" name="Google Shape;306;p40"/>
          <p:cNvSpPr txBox="1"/>
          <p:nvPr/>
        </p:nvSpPr>
        <p:spPr>
          <a:xfrm>
            <a:off x="6274850" y="485625"/>
            <a:ext cx="2701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Lowest income households have highest water rates relative to income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Highest income population still pays a high %age of income on water</a:t>
            </a:r>
            <a:br>
              <a:rPr lang="en"/>
            </a:b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income classes have water rates </a:t>
            </a:r>
            <a:r>
              <a:rPr i="1" lang="en"/>
              <a:t>increase</a:t>
            </a:r>
            <a:r>
              <a:rPr lang="en"/>
              <a:t> due to drought, some have </a:t>
            </a:r>
            <a:r>
              <a:rPr i="1" lang="en"/>
              <a:t>decrease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2600"/>
            <a:ext cx="7204730" cy="4438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/>
          <p:cNvSpPr txBox="1"/>
          <p:nvPr/>
        </p:nvSpPr>
        <p:spPr>
          <a:xfrm>
            <a:off x="7258850" y="281100"/>
            <a:ext cx="19884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Note:</a:t>
            </a:r>
            <a:r>
              <a:rPr lang="en"/>
              <a:t> these are differences in percentage points, not percent changes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Household size again appears as a large contributor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MHI ~ 61k/yr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Houses making above MHI saw bills decrease, below saw mixed results depending on household size</a:t>
            </a:r>
            <a:br>
              <a:rPr b="1" lang="en"/>
            </a:br>
            <a:endParaRPr b="1"/>
          </a:p>
        </p:txBody>
      </p:sp>
      <p:sp>
        <p:nvSpPr>
          <p:cNvPr id="313" name="Google Shape;313;p41"/>
          <p:cNvSpPr txBox="1"/>
          <p:nvPr/>
        </p:nvSpPr>
        <p:spPr>
          <a:xfrm>
            <a:off x="326350" y="-31925"/>
            <a:ext cx="644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much did the conservation decisions increase water bills as a percentage of income? </a:t>
            </a:r>
            <a:endParaRPr b="1"/>
          </a:p>
        </p:txBody>
      </p:sp>
      <p:cxnSp>
        <p:nvCxnSpPr>
          <p:cNvPr id="314" name="Google Shape;314;p41"/>
          <p:cNvCxnSpPr/>
          <p:nvPr/>
        </p:nvCxnSpPr>
        <p:spPr>
          <a:xfrm>
            <a:off x="361475" y="3554500"/>
            <a:ext cx="636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Affordability &amp; </a:t>
            </a:r>
            <a:r>
              <a:rPr lang="en"/>
              <a:t>Accessibility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1,000,000 people in California lack </a:t>
            </a:r>
            <a:r>
              <a:rPr b="1" lang="en"/>
              <a:t>access</a:t>
            </a:r>
            <a:r>
              <a:rPr lang="en"/>
              <a:t> to </a:t>
            </a:r>
            <a:r>
              <a:rPr b="1" lang="en"/>
              <a:t>clean</a:t>
            </a:r>
            <a:r>
              <a:rPr lang="en"/>
              <a:t>, </a:t>
            </a:r>
            <a:r>
              <a:rPr b="1" lang="en"/>
              <a:t>affordable</a:t>
            </a:r>
            <a:r>
              <a:rPr lang="en"/>
              <a:t> </a:t>
            </a:r>
            <a:r>
              <a:rPr b="1" lang="en"/>
              <a:t>drinking water</a:t>
            </a:r>
            <a:br>
              <a:rPr b="1"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Likely worsened by </a:t>
            </a:r>
            <a:r>
              <a:rPr b="1" lang="en"/>
              <a:t>droughts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Additional stress </a:t>
            </a:r>
            <a:r>
              <a:rPr lang="en"/>
              <a:t>on water systems and </a:t>
            </a:r>
            <a:r>
              <a:rPr lang="en"/>
              <a:t>utilities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Notionally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Sourcing additional water is more expensive --&gt; </a:t>
            </a:r>
            <a:r>
              <a:rPr b="1" lang="en"/>
              <a:t>costs passed on to rate-payers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Mitigation actions (particularly demand-side) </a:t>
            </a:r>
            <a:r>
              <a:rPr b="1" lang="en"/>
              <a:t>reduce water access </a:t>
            </a:r>
            <a:r>
              <a:rPr lang="en"/>
              <a:t>below acceptable minimums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2600"/>
            <a:ext cx="7204730" cy="4438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2"/>
          <p:cNvSpPr txBox="1"/>
          <p:nvPr/>
        </p:nvSpPr>
        <p:spPr>
          <a:xfrm>
            <a:off x="7258850" y="281100"/>
            <a:ext cx="19884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Note:</a:t>
            </a:r>
            <a:r>
              <a:rPr lang="en"/>
              <a:t> these are differences in percentage points, not percent changes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Household size again appears as a large contributor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MHI ~ 61k/yr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Houses making above MHI saw bills decrease, below saw mixed results depending on household size</a:t>
            </a:r>
            <a:br>
              <a:rPr b="1" lang="en"/>
            </a:br>
            <a:endParaRPr b="1"/>
          </a:p>
        </p:txBody>
      </p:sp>
      <p:sp>
        <p:nvSpPr>
          <p:cNvPr id="321" name="Google Shape;321;p42"/>
          <p:cNvSpPr txBox="1"/>
          <p:nvPr/>
        </p:nvSpPr>
        <p:spPr>
          <a:xfrm>
            <a:off x="326350" y="-31925"/>
            <a:ext cx="644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much did the conservation decisions increase water bills as a percentage of income? </a:t>
            </a:r>
            <a:endParaRPr b="1"/>
          </a:p>
        </p:txBody>
      </p:sp>
      <p:cxnSp>
        <p:nvCxnSpPr>
          <p:cNvPr id="322" name="Google Shape;322;p42"/>
          <p:cNvCxnSpPr/>
          <p:nvPr/>
        </p:nvCxnSpPr>
        <p:spPr>
          <a:xfrm>
            <a:off x="361475" y="3554500"/>
            <a:ext cx="636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42"/>
          <p:cNvSpPr/>
          <p:nvPr/>
        </p:nvSpPr>
        <p:spPr>
          <a:xfrm>
            <a:off x="381550" y="3621450"/>
            <a:ext cx="6366000" cy="12651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2"/>
          <p:cNvSpPr/>
          <p:nvPr/>
        </p:nvSpPr>
        <p:spPr>
          <a:xfrm>
            <a:off x="367450" y="583675"/>
            <a:ext cx="6366000" cy="2991000"/>
          </a:xfrm>
          <a:prstGeom prst="rect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/>
        </p:nvSpPr>
        <p:spPr>
          <a:xfrm>
            <a:off x="229550" y="181750"/>
            <a:ext cx="80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</a:t>
            </a:r>
            <a:r>
              <a:rPr b="1" lang="en"/>
              <a:t>ow to compare these values</a:t>
            </a:r>
            <a:endParaRPr b="1"/>
          </a:p>
        </p:txBody>
      </p:sp>
      <p:pic>
        <p:nvPicPr>
          <p:cNvPr id="330" name="Google Shape;3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50" y="622250"/>
            <a:ext cx="4878031" cy="42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3"/>
          <p:cNvSpPr txBox="1"/>
          <p:nvPr/>
        </p:nvSpPr>
        <p:spPr>
          <a:xfrm>
            <a:off x="5486875" y="734350"/>
            <a:ext cx="37605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BelowCPM: </a:t>
            </a:r>
            <a:r>
              <a:rPr lang="en"/>
              <a:t>households making less than $34,000/yr (region-adjusted poverty line calculated by PPIC/Stanford Center on Poverty &amp; Inequality)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CPMtoMHI</a:t>
            </a:r>
            <a:r>
              <a:rPr lang="en"/>
              <a:t>: households making $34,000-$61,000/yr ($61,000/yr is MHI for the county)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overMHI: </a:t>
            </a:r>
            <a:r>
              <a:rPr lang="en"/>
              <a:t>households making </a:t>
            </a:r>
            <a:r>
              <a:rPr i="1" lang="en"/>
              <a:t>over</a:t>
            </a:r>
            <a:r>
              <a:rPr lang="en"/>
              <a:t> $61,000/yr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Paints a relatively clear picture of affordability is changing, and for whom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Alternative conservation policies have the ability to limit affordability impacts of droughts 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/>
        </p:nvSpPr>
        <p:spPr>
          <a:xfrm>
            <a:off x="229550" y="181750"/>
            <a:ext cx="80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  <p:sp>
        <p:nvSpPr>
          <p:cNvPr id="337" name="Google Shape;337;p44"/>
          <p:cNvSpPr txBox="1"/>
          <p:nvPr/>
        </p:nvSpPr>
        <p:spPr>
          <a:xfrm>
            <a:off x="508750" y="883600"/>
            <a:ext cx="6881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 Steps</a:t>
            </a:r>
            <a:br>
              <a:rPr b="1" lang="en"/>
            </a:b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a hypothetical, pre-drought infrastructure investment as an option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Expand the model to other cities in the state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 the drought characteristics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Changing household size trends based on race, ethnicity, familial dynamics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222575" y="25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Operational Policies </a:t>
            </a:r>
            <a:endParaRPr/>
          </a:p>
        </p:txBody>
      </p:sp>
      <p:pic>
        <p:nvPicPr>
          <p:cNvPr id="343" name="Google Shape;34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25" y="919817"/>
            <a:ext cx="3408775" cy="183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025" y="3028701"/>
            <a:ext cx="3408768" cy="18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0293" y="2966726"/>
            <a:ext cx="4722894" cy="19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5"/>
          <p:cNvSpPr txBox="1"/>
          <p:nvPr/>
        </p:nvSpPr>
        <p:spPr>
          <a:xfrm>
            <a:off x="4447775" y="830550"/>
            <a:ext cx="3578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Daily Dispatch Order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/>
              <a:t>North Coast Surface Water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/>
              <a:t>San Lorenzo Surface Water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/>
              <a:t>Live Oak Wells (groundwater)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/>
              <a:t>Reservoir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222575" y="25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Balance For Santa Cruz </a:t>
            </a:r>
            <a:endParaRPr/>
          </a:p>
        </p:txBody>
      </p:sp>
      <p:sp>
        <p:nvSpPr>
          <p:cNvPr id="352" name="Google Shape;352;p46"/>
          <p:cNvSpPr txBox="1"/>
          <p:nvPr/>
        </p:nvSpPr>
        <p:spPr>
          <a:xfrm>
            <a:off x="459650" y="1759550"/>
            <a:ext cx="81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6"/>
          <p:cNvSpPr txBox="1"/>
          <p:nvPr/>
        </p:nvSpPr>
        <p:spPr>
          <a:xfrm>
            <a:off x="989275" y="2415225"/>
            <a:ext cx="51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_{t+1} = S_{t} + I^{\text{NC}}_t + I^{\text{SL}}_t + I^{\text{GW}}_t+ I^{\text{R}} - D_t - E_t - C_t -W_t " id="354" name="Google Shape;3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13" y="1299075"/>
            <a:ext cx="8458175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6"/>
          <p:cNvSpPr txBox="1"/>
          <p:nvPr/>
        </p:nvSpPr>
        <p:spPr>
          <a:xfrm>
            <a:off x="12600" y="2167800"/>
            <a:ext cx="160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 of water stored at t+1</a:t>
            </a:r>
            <a:endParaRPr/>
          </a:p>
        </p:txBody>
      </p:sp>
      <p:sp>
        <p:nvSpPr>
          <p:cNvPr id="356" name="Google Shape;356;p46"/>
          <p:cNvSpPr txBox="1"/>
          <p:nvPr/>
        </p:nvSpPr>
        <p:spPr>
          <a:xfrm>
            <a:off x="989275" y="2722125"/>
            <a:ext cx="160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 of water stored at t</a:t>
            </a:r>
            <a:endParaRPr/>
          </a:p>
        </p:txBody>
      </p:sp>
      <p:sp>
        <p:nvSpPr>
          <p:cNvPr id="357" name="Google Shape;357;p46"/>
          <p:cNvSpPr txBox="1"/>
          <p:nvPr/>
        </p:nvSpPr>
        <p:spPr>
          <a:xfrm>
            <a:off x="2259700" y="2220025"/>
            <a:ext cx="147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 Water Sources</a:t>
            </a:r>
            <a:endParaRPr/>
          </a:p>
        </p:txBody>
      </p:sp>
      <p:sp>
        <p:nvSpPr>
          <p:cNvPr id="358" name="Google Shape;358;p46"/>
          <p:cNvSpPr txBox="1"/>
          <p:nvPr/>
        </p:nvSpPr>
        <p:spPr>
          <a:xfrm>
            <a:off x="3572475" y="2465100"/>
            <a:ext cx="14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Groundwater</a:t>
            </a:r>
            <a:endParaRPr/>
          </a:p>
        </p:txBody>
      </p:sp>
      <p:sp>
        <p:nvSpPr>
          <p:cNvPr id="359" name="Google Shape;359;p46"/>
          <p:cNvSpPr txBox="1"/>
          <p:nvPr/>
        </p:nvSpPr>
        <p:spPr>
          <a:xfrm>
            <a:off x="4572000" y="1956138"/>
            <a:ext cx="147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inflow to reservoir </a:t>
            </a:r>
            <a:endParaRPr/>
          </a:p>
        </p:txBody>
      </p:sp>
      <p:sp>
        <p:nvSpPr>
          <p:cNvPr id="360" name="Google Shape;360;p46"/>
          <p:cNvSpPr txBox="1"/>
          <p:nvPr/>
        </p:nvSpPr>
        <p:spPr>
          <a:xfrm>
            <a:off x="5430675" y="2646188"/>
            <a:ext cx="147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Demand (adjusted)</a:t>
            </a:r>
            <a:endParaRPr/>
          </a:p>
        </p:txBody>
      </p:sp>
      <p:sp>
        <p:nvSpPr>
          <p:cNvPr id="361" name="Google Shape;361;p46"/>
          <p:cNvSpPr txBox="1"/>
          <p:nvPr/>
        </p:nvSpPr>
        <p:spPr>
          <a:xfrm>
            <a:off x="6416525" y="1956150"/>
            <a:ext cx="13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Reservoir Evaporation</a:t>
            </a:r>
            <a:endParaRPr/>
          </a:p>
        </p:txBody>
      </p:sp>
      <p:sp>
        <p:nvSpPr>
          <p:cNvPr id="362" name="Google Shape;362;p46"/>
          <p:cNvSpPr txBox="1"/>
          <p:nvPr/>
        </p:nvSpPr>
        <p:spPr>
          <a:xfrm>
            <a:off x="7016525" y="2722125"/>
            <a:ext cx="147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outflow </a:t>
            </a:r>
            <a:endParaRPr/>
          </a:p>
        </p:txBody>
      </p:sp>
      <p:sp>
        <p:nvSpPr>
          <p:cNvPr id="363" name="Google Shape;363;p46"/>
          <p:cNvSpPr txBox="1"/>
          <p:nvPr/>
        </p:nvSpPr>
        <p:spPr>
          <a:xfrm>
            <a:off x="7828200" y="2030600"/>
            <a:ext cx="13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Spillage (if necessary)</a:t>
            </a:r>
            <a:endParaRPr/>
          </a:p>
        </p:txBody>
      </p:sp>
      <p:cxnSp>
        <p:nvCxnSpPr>
          <p:cNvPr id="364" name="Google Shape;364;p46"/>
          <p:cNvCxnSpPr/>
          <p:nvPr/>
        </p:nvCxnSpPr>
        <p:spPr>
          <a:xfrm flipH="1" rot="10800000">
            <a:off x="1601700" y="1832400"/>
            <a:ext cx="1260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46"/>
          <p:cNvCxnSpPr/>
          <p:nvPr/>
        </p:nvCxnSpPr>
        <p:spPr>
          <a:xfrm flipH="1" rot="10800000">
            <a:off x="4188475" y="1774400"/>
            <a:ext cx="1260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46"/>
          <p:cNvCxnSpPr/>
          <p:nvPr/>
        </p:nvCxnSpPr>
        <p:spPr>
          <a:xfrm flipH="1" rot="10800000">
            <a:off x="6161175" y="1794438"/>
            <a:ext cx="1260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46"/>
          <p:cNvCxnSpPr/>
          <p:nvPr/>
        </p:nvCxnSpPr>
        <p:spPr>
          <a:xfrm flipH="1" rot="10800000">
            <a:off x="7747025" y="1832400"/>
            <a:ext cx="1260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46"/>
          <p:cNvCxnSpPr/>
          <p:nvPr/>
        </p:nvCxnSpPr>
        <p:spPr>
          <a:xfrm rot="10800000">
            <a:off x="8601650" y="1728650"/>
            <a:ext cx="8700" cy="4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6"/>
          <p:cNvCxnSpPr/>
          <p:nvPr/>
        </p:nvCxnSpPr>
        <p:spPr>
          <a:xfrm rot="10800000">
            <a:off x="6956050" y="1699275"/>
            <a:ext cx="8700" cy="4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6"/>
          <p:cNvCxnSpPr/>
          <p:nvPr/>
        </p:nvCxnSpPr>
        <p:spPr>
          <a:xfrm rot="10800000">
            <a:off x="5340325" y="1568600"/>
            <a:ext cx="8700" cy="4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6"/>
          <p:cNvCxnSpPr/>
          <p:nvPr/>
        </p:nvCxnSpPr>
        <p:spPr>
          <a:xfrm rot="10800000">
            <a:off x="2688938" y="1826250"/>
            <a:ext cx="8700" cy="4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6"/>
          <p:cNvCxnSpPr/>
          <p:nvPr/>
        </p:nvCxnSpPr>
        <p:spPr>
          <a:xfrm flipH="1" rot="10800000">
            <a:off x="2762125" y="1828700"/>
            <a:ext cx="453900" cy="5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6"/>
          <p:cNvCxnSpPr/>
          <p:nvPr/>
        </p:nvCxnSpPr>
        <p:spPr>
          <a:xfrm rot="10800000">
            <a:off x="629113" y="1728650"/>
            <a:ext cx="8700" cy="4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>
            <p:ph type="title"/>
          </p:nvPr>
        </p:nvSpPr>
        <p:spPr>
          <a:xfrm>
            <a:off x="222575" y="25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sum this up as consistent policy: </a:t>
            </a:r>
            <a:endParaRPr/>
          </a:p>
        </p:txBody>
      </p:sp>
      <p:sp>
        <p:nvSpPr>
          <p:cNvPr id="379" name="Google Shape;379;p47"/>
          <p:cNvSpPr txBox="1"/>
          <p:nvPr/>
        </p:nvSpPr>
        <p:spPr>
          <a:xfrm>
            <a:off x="392150" y="989275"/>
            <a:ext cx="78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7"/>
          <p:cNvSpPr txBox="1"/>
          <p:nvPr/>
        </p:nvSpPr>
        <p:spPr>
          <a:xfrm>
            <a:off x="465875" y="989275"/>
            <a:ext cx="8137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/>
              <a:t>Starting in October, natural reservoir inflows and a secondary river diversion are used to fill reservoir as much as possible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/>
              <a:t>In March/April, forecasts for Apr-Oct total surface water availability and demand are generated 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/>
              <a:t> If (Reservoir Volume) - 2(Apr-Oct Demand) +  (total Apr-Oct surface water availability this year) + (total Apr-Oct Surface water availability, worst case) &gt; 1100MG </a:t>
            </a:r>
            <a:br>
              <a:rPr lang="en"/>
            </a:b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Both"/>
            </a:pPr>
            <a:r>
              <a:rPr lang="en"/>
              <a:t>-&gt; Drawdown reservoir to meet demand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/>
              <a:t>ELSE	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Implement conservation measures this year to get the above inequality to equality then drawdown reservoir to meet demand.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Validation -&gt; total residential water use </a:t>
            </a:r>
            <a:endParaRPr/>
          </a:p>
        </p:txBody>
      </p:sp>
      <p:sp>
        <p:nvSpPr>
          <p:cNvPr id="386" name="Google Shape;386;p48"/>
          <p:cNvSpPr txBox="1"/>
          <p:nvPr>
            <p:ph idx="1" type="body"/>
          </p:nvPr>
        </p:nvSpPr>
        <p:spPr>
          <a:xfrm>
            <a:off x="311700" y="1152475"/>
            <a:ext cx="76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UWMP annual total water demand: </a:t>
            </a:r>
            <a:r>
              <a:rPr b="1" lang="en" sz="1500"/>
              <a:t>2,450-3,252mg</a:t>
            </a:r>
            <a:r>
              <a:rPr lang="en" sz="1500"/>
              <a:t> (range from 2015 to 2020)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Modeled total annual water demand: </a:t>
            </a:r>
            <a:r>
              <a:rPr b="1" lang="en" sz="1500"/>
              <a:t>2,939mg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UWMP annual residential demand (normal year): </a:t>
            </a:r>
            <a:r>
              <a:rPr b="1" lang="en" sz="1500"/>
              <a:t>2,049 mg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Modeled total annual residential water demand : </a:t>
            </a:r>
            <a:r>
              <a:rPr b="1" lang="en" sz="1500"/>
              <a:t>2,153 mg </a:t>
            </a:r>
            <a:br>
              <a:rPr b="1" lang="en" sz="1500"/>
            </a:b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b="1" lang="en" sz="1500"/>
            </a:br>
            <a:endParaRPr b="1" sz="1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Validation -&gt; utility/household revenue/cost changes</a:t>
            </a:r>
            <a:endParaRPr/>
          </a:p>
        </p:txBody>
      </p:sp>
      <p:sp>
        <p:nvSpPr>
          <p:cNvPr id="392" name="Google Shape;392;p49"/>
          <p:cNvSpPr txBox="1"/>
          <p:nvPr>
            <p:ph idx="1" type="body"/>
          </p:nvPr>
        </p:nvSpPr>
        <p:spPr>
          <a:xfrm>
            <a:off x="4520525" y="1411750"/>
            <a:ext cx="43119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Our calculations of lost revenue are in the ballpark of the cost recoveries listed (1.5 million, 3 million, 6 million)</a:t>
            </a:r>
            <a:br>
              <a:rPr lang="en" sz="1500"/>
            </a:b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They also draw from cash reserves to meet the revenue gap, meaning the cost recovery listed (left) is less than their total revenue loss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We estimate 33,000 homes in the water district using census data vs the utility’s reported  37,003, again just adding slight variation in the calculations  </a:t>
            </a:r>
            <a:endParaRPr sz="1500"/>
          </a:p>
        </p:txBody>
      </p:sp>
      <p:pic>
        <p:nvPicPr>
          <p:cNvPr id="393" name="Google Shape;3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45" y="1667445"/>
            <a:ext cx="3429500" cy="17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9"/>
          <p:cNvSpPr txBox="1"/>
          <p:nvPr/>
        </p:nvSpPr>
        <p:spPr>
          <a:xfrm>
            <a:off x="245650" y="1298300"/>
            <a:ext cx="35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 Study Drought Surcharges</a:t>
            </a:r>
            <a:endParaRPr/>
          </a:p>
        </p:txBody>
      </p:sp>
      <p:sp>
        <p:nvSpPr>
          <p:cNvPr id="395" name="Google Shape;395;p49"/>
          <p:cNvSpPr txBox="1"/>
          <p:nvPr/>
        </p:nvSpPr>
        <p:spPr>
          <a:xfrm>
            <a:off x="3566150" y="1825075"/>
            <a:ext cx="1142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$1.75</a:t>
            </a:r>
            <a:endParaRPr b="1" sz="1200"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$5.54</a:t>
            </a:r>
            <a:endParaRPr b="1" sz="1200"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$9.26</a:t>
            </a:r>
            <a:endParaRPr b="1" sz="1200"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396" name="Google Shape;396;p49"/>
          <p:cNvSpPr txBox="1"/>
          <p:nvPr/>
        </p:nvSpPr>
        <p:spPr>
          <a:xfrm>
            <a:off x="57000" y="3649725"/>
            <a:ext cx="3578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Rate study was performed in 2014 in which their tiered rates were different, accounting for under-estimation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4572000" y="2882350"/>
            <a:ext cx="4087500" cy="1720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366500" y="2882350"/>
            <a:ext cx="4087500" cy="1720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Drought Mitigation Actions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382325"/>
            <a:ext cx="85206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Presently focusing on drought </a:t>
            </a:r>
            <a:r>
              <a:rPr i="1" lang="en"/>
              <a:t>mitigation</a:t>
            </a:r>
            <a:br>
              <a:rPr i="1"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Available water </a:t>
            </a:r>
            <a:r>
              <a:rPr b="1" lang="en"/>
              <a:t>supply </a:t>
            </a:r>
            <a:r>
              <a:rPr lang="en"/>
              <a:t>&lt;= water </a:t>
            </a:r>
            <a:r>
              <a:rPr b="1" lang="en"/>
              <a:t>demand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40150" y="3236950"/>
            <a:ext cx="3940200" cy="14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</a:t>
            </a:r>
            <a:r>
              <a:rPr lang="en"/>
              <a:t> new infrastructure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Buying water on the spot-market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water from other utilities/wholesalers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761575" y="3231850"/>
            <a:ext cx="33189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Residential water conservation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Turf replacement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Progressive rate structures</a:t>
            </a:r>
            <a:r>
              <a:rPr lang="en"/>
              <a:t> 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45675" y="2942150"/>
            <a:ext cx="35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Supply Side Examples </a:t>
            </a:r>
            <a:endParaRPr b="1"/>
          </a:p>
        </p:txBody>
      </p:sp>
      <p:sp>
        <p:nvSpPr>
          <p:cNvPr id="80" name="Google Shape;80;p16"/>
          <p:cNvSpPr txBox="1"/>
          <p:nvPr/>
        </p:nvSpPr>
        <p:spPr>
          <a:xfrm>
            <a:off x="4761575" y="2942150"/>
            <a:ext cx="35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Demand</a:t>
            </a:r>
            <a:r>
              <a:rPr b="1" lang="en"/>
              <a:t> Side Examples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start: retrospective of 2012-2016 drought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688" y="2069725"/>
            <a:ext cx="5372326" cy="1004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688" y="3287490"/>
            <a:ext cx="5372326" cy="56070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9650" y="4135299"/>
            <a:ext cx="5266526" cy="673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825" y="1257975"/>
            <a:ext cx="6229350" cy="571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start: retrospective of 2012-2016 drought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26800" y="1251775"/>
            <a:ext cx="85206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$115 million USD spent on </a:t>
            </a:r>
            <a:r>
              <a:rPr b="1" lang="en"/>
              <a:t>emergency drinking water needs</a:t>
            </a:r>
            <a:br>
              <a:rPr b="1"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$311 million USD spent on </a:t>
            </a:r>
            <a:r>
              <a:rPr b="1" lang="en"/>
              <a:t>improving drinking water infrastructure</a:t>
            </a:r>
            <a:br>
              <a:rPr b="1" lang="en"/>
            </a:br>
            <a:br>
              <a:rPr b="1" lang="en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intervention led to curtailment of water withdrawal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Curtailment of water rights in the watersheds of the San-Joaquin River, Sacramento River, Yuba River, American River, Feather River, Scott River, Merced River, Deer Creek, Antelope Creek, Russian River,  Mill Creek etc....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start: retrospective of 2012-2016 drought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599500" y="1251775"/>
            <a:ext cx="36246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more shortfalls unadjudicated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wasn’t enough water but the water rights holders didn’t ask the state to step in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Appropriated Stream Systems (FASS) mean the ‘average’ streamflow ≈ total water rights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498" y="1003450"/>
            <a:ext cx="2748074" cy="313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4968450" y="4168225"/>
            <a:ext cx="357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Red:</a:t>
            </a:r>
            <a:r>
              <a:rPr lang="en"/>
              <a:t> No new water rights can be issued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Blue:</a:t>
            </a:r>
            <a:r>
              <a:rPr lang="en"/>
              <a:t> No new </a:t>
            </a:r>
            <a:r>
              <a:rPr i="1" lang="en"/>
              <a:t>summer</a:t>
            </a:r>
            <a:r>
              <a:rPr lang="en"/>
              <a:t> water rights can be issued 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6808275" y="1136800"/>
            <a:ext cx="19071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 in 1998 when California had 20% less people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start: retrospective of 2012-2016 drought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226800" y="1655525"/>
            <a:ext cx="85206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“Santa Cruz and Santa Barbara were forced to implement mandatory water conservation by lack of water.” (Lund 2018)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Q: </a:t>
            </a:r>
            <a:r>
              <a:rPr lang="en"/>
              <a:t>How did the 2012-2016 drought (and </a:t>
            </a:r>
            <a:r>
              <a:rPr lang="en"/>
              <a:t>associated</a:t>
            </a:r>
            <a:r>
              <a:rPr lang="en"/>
              <a:t> mitigation decisions) impact household level affordability and access to water?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Cruz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311700" y="1360425"/>
            <a:ext cx="4651800" cy="3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Population ~100,000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95% surface water, 5% groundwater </a:t>
            </a:r>
            <a:br>
              <a:rPr lang="en" sz="1800">
                <a:solidFill>
                  <a:srgbClr val="595959"/>
                </a:solidFill>
              </a:rPr>
            </a:br>
            <a:r>
              <a:rPr lang="en" sz="1800">
                <a:solidFill>
                  <a:srgbClr val="595959"/>
                </a:solidFill>
              </a:rPr>
              <a:t>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City controlled reservoir with maximum capacity of 2,810 mg</a:t>
            </a:r>
            <a:br>
              <a:rPr lang="en" sz="1800">
                <a:solidFill>
                  <a:srgbClr val="595959"/>
                </a:solidFill>
              </a:rPr>
            </a:b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Surface water 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Diversions from 3 coastal streams and a spring (26% of total supply)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Primary surface water river 55% supply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Reservoir  14% of supply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5% groundwater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208" y="2155525"/>
            <a:ext cx="1963787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500" y="869700"/>
            <a:ext cx="2073476" cy="2649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1"/>
          <p:cNvCxnSpPr>
            <a:endCxn id="120" idx="1"/>
          </p:cNvCxnSpPr>
          <p:nvPr/>
        </p:nvCxnSpPr>
        <p:spPr>
          <a:xfrm>
            <a:off x="6920250" y="3081075"/>
            <a:ext cx="962700" cy="32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1"/>
          <p:cNvSpPr/>
          <p:nvPr/>
        </p:nvSpPr>
        <p:spPr>
          <a:xfrm>
            <a:off x="7882950" y="3205125"/>
            <a:ext cx="348000" cy="394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