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6858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>
        <p:scale>
          <a:sx n="130" d="100"/>
          <a:sy n="130" d="100"/>
        </p:scale>
        <p:origin x="25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35D81-FEC2-4F4E-8BF7-D7AF702CDF4D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3DC8B-4501-3844-8D7B-046BD48E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8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3DC8B-4501-3844-8D7B-046BD48EB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2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4792"/>
            <a:ext cx="5829300" cy="42435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1956"/>
            <a:ext cx="5143500" cy="29428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BE27-E52E-DF48-8986-029EA0CE208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9BAE-F55F-044F-9998-8E62E92A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BE27-E52E-DF48-8986-029EA0CE208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9BAE-F55F-044F-9998-8E62E92A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8942"/>
            <a:ext cx="1478756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8942"/>
            <a:ext cx="4350544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BE27-E52E-DF48-8986-029EA0CE208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9BAE-F55F-044F-9998-8E62E92A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BE27-E52E-DF48-8986-029EA0CE208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9BAE-F55F-044F-9998-8E62E92A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7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8745"/>
            <a:ext cx="5915025" cy="507021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6923"/>
            <a:ext cx="5915025" cy="266630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BE27-E52E-DF48-8986-029EA0CE208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9BAE-F55F-044F-9998-8E62E92A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8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4711"/>
            <a:ext cx="291465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4711"/>
            <a:ext cx="291465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BE27-E52E-DF48-8986-029EA0CE208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9BAE-F55F-044F-9998-8E62E92A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945"/>
            <a:ext cx="5915025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7956"/>
            <a:ext cx="2901255" cy="14643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2307"/>
            <a:ext cx="2901255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7956"/>
            <a:ext cx="2915543" cy="14643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2307"/>
            <a:ext cx="2915543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BE27-E52E-DF48-8986-029EA0CE208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9BAE-F55F-044F-9998-8E62E92A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8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BE27-E52E-DF48-8986-029EA0CE208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9BAE-F55F-044F-9998-8E62E92A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BE27-E52E-DF48-8986-029EA0CE208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9BAE-F55F-044F-9998-8E62E92A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588"/>
            <a:ext cx="2211884" cy="284405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4968"/>
            <a:ext cx="3471863" cy="866196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6647"/>
            <a:ext cx="2211884" cy="677439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BE27-E52E-DF48-8986-029EA0CE208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9BAE-F55F-044F-9998-8E62E92A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588"/>
            <a:ext cx="2211884" cy="284405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4968"/>
            <a:ext cx="3471863" cy="866196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6647"/>
            <a:ext cx="2211884" cy="677439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BE27-E52E-DF48-8986-029EA0CE208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9BAE-F55F-044F-9998-8E62E92A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2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8945"/>
            <a:ext cx="5915025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4711"/>
            <a:ext cx="5915025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297238"/>
            <a:ext cx="154305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1BE27-E52E-DF48-8986-029EA0CE2084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297238"/>
            <a:ext cx="2314575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297238"/>
            <a:ext cx="154305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F9BAE-F55F-044F-9998-8E62E92A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0DD8FA-031B-760E-B7AE-30713D2599D0}"/>
              </a:ext>
            </a:extLst>
          </p:cNvPr>
          <p:cNvSpPr/>
          <p:nvPr/>
        </p:nvSpPr>
        <p:spPr>
          <a:xfrm>
            <a:off x="178915" y="295875"/>
            <a:ext cx="313102" cy="202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df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6B481-4442-51D3-12F9-AAEFC9464C2D}"/>
              </a:ext>
            </a:extLst>
          </p:cNvPr>
          <p:cNvSpPr/>
          <p:nvPr/>
        </p:nvSpPr>
        <p:spPr>
          <a:xfrm>
            <a:off x="734409" y="295875"/>
            <a:ext cx="882793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codebook()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E3EF89-C7C4-D8A2-A1CB-4C5F73A944C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92017" y="397339"/>
            <a:ext cx="24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4117850-B850-6843-8530-352B8EC85A99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94643" y="779966"/>
            <a:ext cx="697356" cy="135030"/>
          </a:xfrm>
          <a:prstGeom prst="bentConnector3">
            <a:avLst>
              <a:gd name="adj1" fmla="val 99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4070BCA6-B09A-D4FC-C6ED-0E6706CCEB43}"/>
              </a:ext>
            </a:extLst>
          </p:cNvPr>
          <p:cNvSpPr/>
          <p:nvPr/>
        </p:nvSpPr>
        <p:spPr>
          <a:xfrm>
            <a:off x="3610875" y="67059"/>
            <a:ext cx="3152662" cy="613073"/>
          </a:xfrm>
          <a:prstGeom prst="accentBorderCallout1">
            <a:avLst>
              <a:gd name="adj1" fmla="val 18750"/>
              <a:gd name="adj2" fmla="val -8333"/>
              <a:gd name="adj3" fmla="val 54997"/>
              <a:gd name="adj4" fmla="val -6326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dirty="0"/>
              <a:t>Create Word document.</a:t>
            </a:r>
          </a:p>
          <a:p>
            <a:pPr marL="228600" indent="-228600">
              <a:buAutoNum type="arabicPeriod"/>
            </a:pPr>
            <a:r>
              <a:rPr lang="en-US" sz="1000" dirty="0"/>
              <a:t>Optionally add title and subtitle</a:t>
            </a:r>
          </a:p>
          <a:p>
            <a:pPr marL="228600" indent="-228600">
              <a:buAutoNum type="arabicPeriod"/>
            </a:pPr>
            <a:r>
              <a:rPr lang="en-US" sz="1000" dirty="0"/>
              <a:t>Add metadata table</a:t>
            </a:r>
          </a:p>
          <a:p>
            <a:pPr marL="228600" indent="-228600">
              <a:buAutoNum type="arabicPeriod"/>
            </a:pPr>
            <a:r>
              <a:rPr lang="en-US" sz="1000" dirty="0"/>
              <a:t>Optionally add dataset description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8DC56-A6C7-680C-3EDA-478E86B89455}"/>
              </a:ext>
            </a:extLst>
          </p:cNvPr>
          <p:cNvSpPr/>
          <p:nvPr/>
        </p:nvSpPr>
        <p:spPr>
          <a:xfrm>
            <a:off x="1310836" y="1094695"/>
            <a:ext cx="1589680" cy="202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Loop over each column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EAF9D1-1553-EE82-4B0D-AD0E53F4EBC1}"/>
              </a:ext>
            </a:extLst>
          </p:cNvPr>
          <p:cNvSpPr/>
          <p:nvPr/>
        </p:nvSpPr>
        <p:spPr>
          <a:xfrm>
            <a:off x="2241610" y="1591321"/>
            <a:ext cx="1529345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cb_get_col_attributes</a:t>
            </a:r>
            <a:r>
              <a:rPr lang="en-US" sz="1100" dirty="0"/>
              <a:t>()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DA0A020-7C48-3577-6985-F79061AECB9B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6200000" flipH="1">
            <a:off x="1976062" y="1427237"/>
            <a:ext cx="395162" cy="135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Callout 1 (Border and Accent Bar) 38">
            <a:extLst>
              <a:ext uri="{FF2B5EF4-FFF2-40B4-BE49-F238E27FC236}">
                <a16:creationId xmlns:a16="http://schemas.microsoft.com/office/drawing/2014/main" id="{466E9C55-5502-6B9A-D26B-E34F7DFD5604}"/>
              </a:ext>
            </a:extLst>
          </p:cNvPr>
          <p:cNvSpPr/>
          <p:nvPr/>
        </p:nvSpPr>
        <p:spPr>
          <a:xfrm>
            <a:off x="4904386" y="1377527"/>
            <a:ext cx="1859151" cy="481501"/>
          </a:xfrm>
          <a:prstGeom prst="accentBorderCallout1">
            <a:avLst>
              <a:gd name="adj1" fmla="val 18750"/>
              <a:gd name="adj2" fmla="val -8333"/>
              <a:gd name="adj3" fmla="val 65983"/>
              <a:gd name="adj4" fmla="val -604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Gets column attributes and returns a data frame. Converted to a ft in codebook()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545F41-D439-77DC-6B7D-2596C96C2501}"/>
              </a:ext>
            </a:extLst>
          </p:cNvPr>
          <p:cNvSpPr/>
          <p:nvPr/>
        </p:nvSpPr>
        <p:spPr>
          <a:xfrm>
            <a:off x="2241610" y="2519749"/>
            <a:ext cx="1589679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cb_add_summary_stat</a:t>
            </a:r>
            <a:r>
              <a:rPr lang="en-US" sz="1100" dirty="0"/>
              <a:t>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9D0470-FE81-232C-AFEE-446F7415B103}"/>
              </a:ext>
            </a:extLst>
          </p:cNvPr>
          <p:cNvSpPr/>
          <p:nvPr/>
        </p:nvSpPr>
        <p:spPr>
          <a:xfrm>
            <a:off x="3262977" y="3205002"/>
            <a:ext cx="2086454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cb_summary_stats_numeric</a:t>
            </a:r>
            <a:r>
              <a:rPr lang="en-US" sz="1100" dirty="0"/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462B01-C081-B099-441B-90EC623D0B6E}"/>
              </a:ext>
            </a:extLst>
          </p:cNvPr>
          <p:cNvSpPr/>
          <p:nvPr/>
        </p:nvSpPr>
        <p:spPr>
          <a:xfrm>
            <a:off x="3262977" y="3532163"/>
            <a:ext cx="2086454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cb_summary_stats_many_cats</a:t>
            </a:r>
            <a:r>
              <a:rPr lang="en-US" sz="1100" dirty="0"/>
              <a:t>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023E43-D0D8-8E78-BF3C-D29E7DAE5E43}"/>
              </a:ext>
            </a:extLst>
          </p:cNvPr>
          <p:cNvSpPr/>
          <p:nvPr/>
        </p:nvSpPr>
        <p:spPr>
          <a:xfrm>
            <a:off x="3262977" y="3852453"/>
            <a:ext cx="2086454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cb_summary_stats_few_cats</a:t>
            </a:r>
            <a:r>
              <a:rPr lang="en-US" sz="1100" dirty="0"/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E25A5BA-0B4A-9B8E-40E2-A388B9A1555C}"/>
              </a:ext>
            </a:extLst>
          </p:cNvPr>
          <p:cNvSpPr/>
          <p:nvPr/>
        </p:nvSpPr>
        <p:spPr>
          <a:xfrm>
            <a:off x="3262977" y="4172743"/>
            <a:ext cx="2086454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cb_summary_stats_time</a:t>
            </a:r>
            <a:r>
              <a:rPr lang="en-US" sz="1100" dirty="0"/>
              <a:t>()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98C8D32-0346-1B13-82C4-17069432B408}"/>
              </a:ext>
            </a:extLst>
          </p:cNvPr>
          <p:cNvCxnSpPr>
            <a:stCxn id="40" idx="2"/>
            <a:endCxn id="41" idx="1"/>
          </p:cNvCxnSpPr>
          <p:nvPr/>
        </p:nvCxnSpPr>
        <p:spPr>
          <a:xfrm rot="16200000" flipH="1">
            <a:off x="2857819" y="2901307"/>
            <a:ext cx="583789" cy="226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DF64D0-F84C-613C-A574-1D544EF89264}"/>
              </a:ext>
            </a:extLst>
          </p:cNvPr>
          <p:cNvCxnSpPr>
            <a:stCxn id="40" idx="2"/>
            <a:endCxn id="42" idx="1"/>
          </p:cNvCxnSpPr>
          <p:nvPr/>
        </p:nvCxnSpPr>
        <p:spPr>
          <a:xfrm rot="16200000" flipH="1">
            <a:off x="2694238" y="3064888"/>
            <a:ext cx="910950" cy="226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6087054-86DA-3B2A-C6BC-E79D8D8AB471}"/>
              </a:ext>
            </a:extLst>
          </p:cNvPr>
          <p:cNvCxnSpPr>
            <a:stCxn id="40" idx="2"/>
            <a:endCxn id="43" idx="1"/>
          </p:cNvCxnSpPr>
          <p:nvPr/>
        </p:nvCxnSpPr>
        <p:spPr>
          <a:xfrm rot="16200000" flipH="1">
            <a:off x="2534093" y="3225033"/>
            <a:ext cx="1231240" cy="226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27541673-57FE-2CE5-A653-F39E658FBF84}"/>
              </a:ext>
            </a:extLst>
          </p:cNvPr>
          <p:cNvCxnSpPr>
            <a:stCxn id="40" idx="2"/>
            <a:endCxn id="44" idx="1"/>
          </p:cNvCxnSpPr>
          <p:nvPr/>
        </p:nvCxnSpPr>
        <p:spPr>
          <a:xfrm rot="16200000" flipH="1">
            <a:off x="2373948" y="3385178"/>
            <a:ext cx="1551530" cy="226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1EFE8CE-6A19-8B0E-C4E0-1064E319EBCB}"/>
              </a:ext>
            </a:extLst>
          </p:cNvPr>
          <p:cNvCxnSpPr>
            <a:stCxn id="27" idx="2"/>
            <a:endCxn id="40" idx="1"/>
          </p:cNvCxnSpPr>
          <p:nvPr/>
        </p:nvCxnSpPr>
        <p:spPr>
          <a:xfrm rot="16200000" flipH="1">
            <a:off x="1511848" y="1891451"/>
            <a:ext cx="1323590" cy="135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Callout 1 (Border and Accent Bar) 50">
            <a:extLst>
              <a:ext uri="{FF2B5EF4-FFF2-40B4-BE49-F238E27FC236}">
                <a16:creationId xmlns:a16="http://schemas.microsoft.com/office/drawing/2014/main" id="{EA64861A-77F8-D353-BA6C-0590A2B9C12C}"/>
              </a:ext>
            </a:extLst>
          </p:cNvPr>
          <p:cNvSpPr/>
          <p:nvPr/>
        </p:nvSpPr>
        <p:spPr>
          <a:xfrm>
            <a:off x="4904385" y="2340960"/>
            <a:ext cx="1859151" cy="748186"/>
          </a:xfrm>
          <a:prstGeom prst="accentBorderCallout1">
            <a:avLst>
              <a:gd name="adj1" fmla="val 18750"/>
              <a:gd name="adj2" fmla="val -8333"/>
              <a:gd name="adj3" fmla="val 37793"/>
              <a:gd name="adj4" fmla="val -579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Determines the column type and passes it off to the correct function for calculating summary statistics. Returns a </a:t>
            </a:r>
            <a:r>
              <a:rPr lang="en-US" sz="1000" dirty="0" err="1"/>
              <a:t>df</a:t>
            </a:r>
            <a:r>
              <a:rPr lang="en-US" sz="1000" dirty="0"/>
              <a:t> of summary stats.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6DDAF6-3373-A929-30FC-0D12864CC2B0}"/>
              </a:ext>
            </a:extLst>
          </p:cNvPr>
          <p:cNvSpPr/>
          <p:nvPr/>
        </p:nvSpPr>
        <p:spPr>
          <a:xfrm>
            <a:off x="2241610" y="2062233"/>
            <a:ext cx="1703157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cb_theme_col_attributes</a:t>
            </a:r>
            <a:r>
              <a:rPr lang="en-US" sz="1100" dirty="0"/>
              <a:t>()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6F0BCDF-7632-1B89-178C-7576BB35C137}"/>
              </a:ext>
            </a:extLst>
          </p:cNvPr>
          <p:cNvCxnSpPr>
            <a:stCxn id="27" idx="2"/>
            <a:endCxn id="52" idx="1"/>
          </p:cNvCxnSpPr>
          <p:nvPr/>
        </p:nvCxnSpPr>
        <p:spPr>
          <a:xfrm rot="16200000" flipH="1">
            <a:off x="1740606" y="1662693"/>
            <a:ext cx="866074" cy="135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ine Callout 1 (Border and Accent Bar) 54">
            <a:extLst>
              <a:ext uri="{FF2B5EF4-FFF2-40B4-BE49-F238E27FC236}">
                <a16:creationId xmlns:a16="http://schemas.microsoft.com/office/drawing/2014/main" id="{688272D7-7B57-1570-8CD7-A716355AA300}"/>
              </a:ext>
            </a:extLst>
          </p:cNvPr>
          <p:cNvSpPr/>
          <p:nvPr/>
        </p:nvSpPr>
        <p:spPr>
          <a:xfrm>
            <a:off x="4904385" y="2017332"/>
            <a:ext cx="1859151" cy="165814"/>
          </a:xfrm>
          <a:prstGeom prst="accentBorderCallout1">
            <a:avLst>
              <a:gd name="adj1" fmla="val 18750"/>
              <a:gd name="adj2" fmla="val -8333"/>
              <a:gd name="adj3" fmla="val 88771"/>
              <a:gd name="adj4" fmla="val -514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FT formatting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BCEAE8-17AE-745B-D31A-3757FBCDCCB3}"/>
              </a:ext>
            </a:extLst>
          </p:cNvPr>
          <p:cNvSpPr/>
          <p:nvPr/>
        </p:nvSpPr>
        <p:spPr>
          <a:xfrm>
            <a:off x="2241610" y="4585366"/>
            <a:ext cx="1703157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cb_summary_stats_to_ft</a:t>
            </a:r>
            <a:r>
              <a:rPr lang="en-US" sz="1100" dirty="0"/>
              <a:t>()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640EC704-B519-5F83-6F44-0A0310F3A962}"/>
              </a:ext>
            </a:extLst>
          </p:cNvPr>
          <p:cNvCxnSpPr>
            <a:stCxn id="27" idx="2"/>
            <a:endCxn id="56" idx="1"/>
          </p:cNvCxnSpPr>
          <p:nvPr/>
        </p:nvCxnSpPr>
        <p:spPr>
          <a:xfrm rot="16200000" flipH="1">
            <a:off x="479040" y="2924259"/>
            <a:ext cx="3389207" cy="135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C78062B-02E2-E3EF-6DFC-2A42118B6536}"/>
              </a:ext>
            </a:extLst>
          </p:cNvPr>
          <p:cNvSpPr/>
          <p:nvPr/>
        </p:nvSpPr>
        <p:spPr>
          <a:xfrm>
            <a:off x="3262976" y="5023369"/>
            <a:ext cx="1543292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.</a:t>
            </a:r>
            <a:r>
              <a:rPr lang="en-US" sz="1100" dirty="0" err="1"/>
              <a:t>summary_numeric</a:t>
            </a:r>
            <a:r>
              <a:rPr lang="en-US" sz="1100" dirty="0"/>
              <a:t>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296E9E-78A6-43D1-46E1-D563FD987570}"/>
              </a:ext>
            </a:extLst>
          </p:cNvPr>
          <p:cNvSpPr/>
          <p:nvPr/>
        </p:nvSpPr>
        <p:spPr>
          <a:xfrm>
            <a:off x="3262976" y="5350530"/>
            <a:ext cx="1543292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.</a:t>
            </a:r>
            <a:r>
              <a:rPr lang="en-US" sz="1100" dirty="0" err="1"/>
              <a:t>summary_many_cats</a:t>
            </a:r>
            <a:r>
              <a:rPr lang="en-US" sz="1100" dirty="0"/>
              <a:t>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3A23F4-FB33-A820-426C-E06C5334C433}"/>
              </a:ext>
            </a:extLst>
          </p:cNvPr>
          <p:cNvSpPr/>
          <p:nvPr/>
        </p:nvSpPr>
        <p:spPr>
          <a:xfrm>
            <a:off x="3262976" y="5670820"/>
            <a:ext cx="1543292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.</a:t>
            </a:r>
            <a:r>
              <a:rPr lang="en-US" sz="1100" dirty="0" err="1"/>
              <a:t>summary_few_cats</a:t>
            </a:r>
            <a:r>
              <a:rPr lang="en-US" sz="1100" dirty="0"/>
              <a:t>()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D99418-5A9F-959E-E97E-9DFB741319C6}"/>
              </a:ext>
            </a:extLst>
          </p:cNvPr>
          <p:cNvSpPr/>
          <p:nvPr/>
        </p:nvSpPr>
        <p:spPr>
          <a:xfrm>
            <a:off x="3262976" y="5991110"/>
            <a:ext cx="1543292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.</a:t>
            </a:r>
            <a:r>
              <a:rPr lang="en-US" sz="1100" dirty="0" err="1"/>
              <a:t>summary_time</a:t>
            </a:r>
            <a:r>
              <a:rPr lang="en-US" sz="1100" dirty="0"/>
              <a:t>()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12099E90-B065-CE4A-9293-A6C3BDE89953}"/>
              </a:ext>
            </a:extLst>
          </p:cNvPr>
          <p:cNvCxnSpPr>
            <a:cxnSpLocks/>
            <a:stCxn id="56" idx="2"/>
            <a:endCxn id="59" idx="1"/>
          </p:cNvCxnSpPr>
          <p:nvPr/>
        </p:nvCxnSpPr>
        <p:spPr>
          <a:xfrm rot="16200000" flipH="1">
            <a:off x="3009813" y="4871669"/>
            <a:ext cx="336539" cy="169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060D7D9-6EB5-28B5-7592-B5B4E01A6FAF}"/>
              </a:ext>
            </a:extLst>
          </p:cNvPr>
          <p:cNvCxnSpPr>
            <a:cxnSpLocks/>
            <a:stCxn id="56" idx="2"/>
            <a:endCxn id="60" idx="1"/>
          </p:cNvCxnSpPr>
          <p:nvPr/>
        </p:nvCxnSpPr>
        <p:spPr>
          <a:xfrm rot="16200000" flipH="1">
            <a:off x="2846232" y="5035250"/>
            <a:ext cx="663700" cy="169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D50B3BE-256C-BFDA-C4AF-B8CBD499A04D}"/>
              </a:ext>
            </a:extLst>
          </p:cNvPr>
          <p:cNvCxnSpPr>
            <a:cxnSpLocks/>
            <a:stCxn id="56" idx="2"/>
            <a:endCxn id="61" idx="1"/>
          </p:cNvCxnSpPr>
          <p:nvPr/>
        </p:nvCxnSpPr>
        <p:spPr>
          <a:xfrm rot="16200000" flipH="1">
            <a:off x="2686087" y="5195395"/>
            <a:ext cx="983990" cy="169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117F467-1C35-A00E-681B-F2C8C4F44C09}"/>
              </a:ext>
            </a:extLst>
          </p:cNvPr>
          <p:cNvCxnSpPr>
            <a:cxnSpLocks/>
            <a:stCxn id="56" idx="2"/>
            <a:endCxn id="62" idx="1"/>
          </p:cNvCxnSpPr>
          <p:nvPr/>
        </p:nvCxnSpPr>
        <p:spPr>
          <a:xfrm rot="16200000" flipH="1">
            <a:off x="2525942" y="5355540"/>
            <a:ext cx="1304280" cy="169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ine Callout 1 (Border and Accent Bar) 74">
            <a:extLst>
              <a:ext uri="{FF2B5EF4-FFF2-40B4-BE49-F238E27FC236}">
                <a16:creationId xmlns:a16="http://schemas.microsoft.com/office/drawing/2014/main" id="{D67793D8-8011-9619-6773-0AAA174F9F38}"/>
              </a:ext>
            </a:extLst>
          </p:cNvPr>
          <p:cNvSpPr/>
          <p:nvPr/>
        </p:nvSpPr>
        <p:spPr>
          <a:xfrm>
            <a:off x="4904384" y="4542202"/>
            <a:ext cx="1859151" cy="165814"/>
          </a:xfrm>
          <a:prstGeom prst="accentBorderCallout1">
            <a:avLst>
              <a:gd name="adj1" fmla="val 18750"/>
              <a:gd name="adj2" fmla="val -8333"/>
              <a:gd name="adj3" fmla="val 88771"/>
              <a:gd name="adj4" fmla="val -514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FT formatting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F2332C-421B-EFE9-7117-7B82F5AAE47C}"/>
              </a:ext>
            </a:extLst>
          </p:cNvPr>
          <p:cNvSpPr/>
          <p:nvPr/>
        </p:nvSpPr>
        <p:spPr>
          <a:xfrm>
            <a:off x="2241610" y="6377323"/>
            <a:ext cx="1975210" cy="20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flextable</a:t>
            </a:r>
            <a:r>
              <a:rPr lang="en-US" sz="1100" dirty="0"/>
              <a:t>::</a:t>
            </a:r>
            <a:r>
              <a:rPr lang="en-US" sz="1100" dirty="0" err="1"/>
              <a:t>body_add_flextable</a:t>
            </a:r>
            <a:r>
              <a:rPr lang="en-US" sz="1100" dirty="0"/>
              <a:t>()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B7259751-F6AB-826F-020E-80131706C9F0}"/>
              </a:ext>
            </a:extLst>
          </p:cNvPr>
          <p:cNvCxnSpPr>
            <a:cxnSpLocks/>
            <a:stCxn id="27" idx="2"/>
            <a:endCxn id="77" idx="1"/>
          </p:cNvCxnSpPr>
          <p:nvPr/>
        </p:nvCxnSpPr>
        <p:spPr>
          <a:xfrm rot="16200000" flipH="1">
            <a:off x="-416939" y="3820238"/>
            <a:ext cx="5181164" cy="135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Line Callout 1 (Border and Accent Bar) 81">
            <a:extLst>
              <a:ext uri="{FF2B5EF4-FFF2-40B4-BE49-F238E27FC236}">
                <a16:creationId xmlns:a16="http://schemas.microsoft.com/office/drawing/2014/main" id="{1D6DA415-E4F3-1D6B-E48B-EA318CF04C13}"/>
              </a:ext>
            </a:extLst>
          </p:cNvPr>
          <p:cNvSpPr/>
          <p:nvPr/>
        </p:nvSpPr>
        <p:spPr>
          <a:xfrm>
            <a:off x="5187206" y="6110183"/>
            <a:ext cx="1576329" cy="464430"/>
          </a:xfrm>
          <a:prstGeom prst="accentBorderCallout1">
            <a:avLst>
              <a:gd name="adj1" fmla="val 18750"/>
              <a:gd name="adj2" fmla="val -8333"/>
              <a:gd name="adj3" fmla="val 80635"/>
              <a:gd name="adj4" fmla="val -6106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Add FT of summary stats to the codebook document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BABFE4-205B-4112-64AF-34C0C291EB04}"/>
              </a:ext>
            </a:extLst>
          </p:cNvPr>
          <p:cNvSpPr/>
          <p:nvPr/>
        </p:nvSpPr>
        <p:spPr>
          <a:xfrm>
            <a:off x="1310835" y="7127268"/>
            <a:ext cx="2633932" cy="411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 </a:t>
            </a:r>
            <a:r>
              <a:rPr lang="en-US" sz="1100" dirty="0" err="1"/>
              <a:t>rdocx</a:t>
            </a:r>
            <a:r>
              <a:rPr lang="en-US" sz="1100" dirty="0"/>
              <a:t> object that can be printed to a Word document 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45CB5A3-9F03-A4CD-914E-D742FBB8641A}"/>
              </a:ext>
            </a:extLst>
          </p:cNvPr>
          <p:cNvCxnSpPr>
            <a:cxnSpLocks/>
            <a:stCxn id="7" idx="2"/>
            <a:endCxn id="83" idx="1"/>
          </p:cNvCxnSpPr>
          <p:nvPr/>
        </p:nvCxnSpPr>
        <p:spPr>
          <a:xfrm rot="16200000" flipH="1">
            <a:off x="-2173908" y="3848516"/>
            <a:ext cx="6834457" cy="135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28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190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Michael B</dc:creator>
  <cp:lastModifiedBy>Cannell, Michael B</cp:lastModifiedBy>
  <cp:revision>10</cp:revision>
  <dcterms:created xsi:type="dcterms:W3CDTF">2022-06-19T14:40:45Z</dcterms:created>
  <dcterms:modified xsi:type="dcterms:W3CDTF">2022-06-19T15:23:54Z</dcterms:modified>
</cp:coreProperties>
</file>