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33"/>
  </p:normalViewPr>
  <p:slideViewPr>
    <p:cSldViewPr snapToGrid="0" snapToObjects="1">
      <p:cViewPr varScale="1">
        <p:scale>
          <a:sx n="96" d="100"/>
          <a:sy n="9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7322-DBA3-BF43-82FB-6F78055E2C7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411A-600F-FC49-9C41-9076F6F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APS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385-CB02-614D-8C4E-5085585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1AF1-3D19-CC46-BC20-549BF703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73AE-BC4D-6041-B518-78604E0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3F7B-C443-184C-A224-ED70C6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1AA-DA72-334D-A98B-1B52861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DA-3511-0D43-AC06-B414ADA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FC4-B4EB-BD4C-98E4-53D9DCD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65-547A-6C4C-876A-70EE1598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C21-B8CA-D848-9BB3-B881C81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C836-FE57-2943-AA2C-968BA96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2379-AB36-1A45-A130-04B4348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AFB9-6A1B-954B-B9F7-D2DC2E5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DB41-6AD5-6547-96A4-D2F9DBC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0529-53DD-E84B-987C-FBD3E5E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15E-A1D0-274C-8A81-8DE795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F222-5BA7-B540-8DBE-E518DC2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DC21-B325-EC44-94CD-DEE5A04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E176-D4DF-D045-B094-16571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72D-0935-B249-BB43-AA123E4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DF4-3CD9-4B41-9EF2-05483A8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0A3-649A-4A4C-AD0D-57AC8F2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86E-2FBC-D841-9119-49A627B8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C970-CCCE-104E-B2DA-0193D13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2AA-4CBA-3A4F-96DD-BC33357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FC29-F0C9-BF4D-BF4A-B12D6B6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31C-268F-0548-90A4-38D66BD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EF40-FB21-5847-88CE-C02FF11C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A434-1073-9B44-97F6-BBDA8436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2F2-FCB7-3048-8CB9-59CB599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3EA-E7CC-D24A-9835-31675F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4DE-CCC5-2E4C-A48F-E6063F8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9BA-0034-1A4C-8A5D-537515E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1F92-D6CE-3048-B961-01764719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FDD6-8A2A-1E4F-A790-A08E3BE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CF68-F7D1-6542-9E9E-4152C508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56A-557F-B847-BBCD-0642DC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9CBF-DAA9-884F-8EEB-51F45E84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0CFE-5B3C-A94E-927A-F6FAD36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EBF7-4D16-634F-8324-8E76B3A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9C8-68E6-3342-82CB-EF29731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7B49-99ED-4147-8AA9-EE5F05A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A66-ED04-8A41-912E-4F84EB6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86C6-2A19-3C49-A01F-F137D94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0458-0529-5B4A-B508-6E3B2BA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BE47-09C7-5749-A750-A3743A1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DD4C-0712-4842-ABAD-BD7D006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030-2E99-7F4D-BE5B-366942E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70A-A381-2945-837E-9EA44B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809E-5F9D-B94C-85D7-85DED191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666-1559-AC4D-A35E-CFCA7AC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A226-7F8F-8444-921A-43FF4BA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547-CBB3-2B43-9FB1-40D369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0AE-EDD2-3043-823A-3797BE0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54B9-FDC0-7F4E-A15D-65D16FC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69DE-9F78-2E4E-9281-C29595B6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9465-BADC-0C46-9FC0-59314A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A8D1-A95C-E541-84B5-D66FF53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660A-1A40-0741-B424-DB09DEA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DB9C-8DDB-CF45-BB72-9009553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AAED-1BD5-884B-B6FE-2F8F4DD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302-7068-9649-9B05-FB4C2153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5627-BE63-6D44-A8D4-6AB599939C0A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849E-E9BD-2546-B6E3-92CA31DA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EF0-8C2A-034B-97F2-F45FC85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6BE67-8971-3B46-9E2F-DCFFAF2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62432" cy="180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87C4B-5F54-4047-B816-44E96F466AD9}"/>
              </a:ext>
            </a:extLst>
          </p:cNvPr>
          <p:cNvSpPr txBox="1"/>
          <p:nvPr/>
        </p:nvSpPr>
        <p:spPr>
          <a:xfrm>
            <a:off x="2433762" y="577488"/>
            <a:ext cx="7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for visiting the DETECT pilot study repository. We are still cleaning up and organizing many of the files. We appreciate your patience.</a:t>
            </a:r>
          </a:p>
        </p:txBody>
      </p:sp>
    </p:spTree>
    <p:extLst>
      <p:ext uri="{BB962C8B-B14F-4D97-AF65-F5344CB8AC3E}">
        <p14:creationId xmlns:p14="http://schemas.microsoft.com/office/powerpoint/2010/main" val="6803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C17D-DC9A-D140-8458-044BCC1E0966}"/>
              </a:ext>
            </a:extLst>
          </p:cNvPr>
          <p:cNvSpPr/>
          <p:nvPr/>
        </p:nvSpPr>
        <p:spPr>
          <a:xfrm>
            <a:off x="118152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</a:t>
            </a:r>
            <a:r>
              <a:rPr lang="en-US" dirty="0" err="1">
                <a:solidFill>
                  <a:schemeClr val="tx1"/>
                </a:solidFill>
              </a:rPr>
              <a:t>MedStar</a:t>
            </a:r>
            <a:r>
              <a:rPr lang="en-US" dirty="0">
                <a:solidFill>
                  <a:schemeClr val="tx1"/>
                </a:solidFill>
              </a:rPr>
              <a:t> Compliance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5CE31-3252-534A-B2C0-09ABFA978C94}"/>
              </a:ext>
            </a:extLst>
          </p:cNvPr>
          <p:cNvSpPr/>
          <p:nvPr/>
        </p:nvSpPr>
        <p:spPr>
          <a:xfrm>
            <a:off x="383054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Pilot Screenings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1,248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351F-47DA-154E-84E5-792A6660B564}"/>
              </a:ext>
            </a:extLst>
          </p:cNvPr>
          <p:cNvSpPr/>
          <p:nvPr/>
        </p:nvSpPr>
        <p:spPr>
          <a:xfrm>
            <a:off x="647956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747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79C3-B000-674F-AC41-4D5621D6B9C9}"/>
              </a:ext>
            </a:extLst>
          </p:cNvPr>
          <p:cNvSpPr/>
          <p:nvPr/>
        </p:nvSpPr>
        <p:spPr>
          <a:xfrm>
            <a:off x="1181528" y="2741488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 Number of reports over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4E7F6-25EE-E644-AD9D-4EA88D0DAF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977775" y="2003460"/>
            <a:ext cx="0" cy="738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9CC2CD-65F4-0346-A257-17894859A95F}"/>
              </a:ext>
            </a:extLst>
          </p:cNvPr>
          <p:cNvSpPr/>
          <p:nvPr/>
        </p:nvSpPr>
        <p:spPr>
          <a:xfrm>
            <a:off x="5155914" y="501892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screenings matched to 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46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0F53BC2-2859-E241-8969-D49F12D07E0C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3781745" y="2848510"/>
            <a:ext cx="3015466" cy="1325366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7A57D66-9737-184D-A82F-EFADDC24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06255" y="2849366"/>
            <a:ext cx="3015466" cy="1323654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83BC-B8F1-B74F-8994-47A8BB0690ED}"/>
              </a:ext>
            </a:extLst>
          </p:cNvPr>
          <p:cNvSpPr/>
          <p:nvPr/>
        </p:nvSpPr>
        <p:spPr>
          <a:xfrm>
            <a:off x="8072062" y="2372474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matching APS investigation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1,181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99C9F-7AF3-0543-8CCD-86FA3791E106}"/>
              </a:ext>
            </a:extLst>
          </p:cNvPr>
          <p:cNvSpPr/>
          <p:nvPr/>
        </p:nvSpPr>
        <p:spPr>
          <a:xfrm>
            <a:off x="8072062" y="3846816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Investigation date prior to screening 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44BB1-97B1-0D4B-ADBB-EC42360D47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2161" y="2958529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1593FF-F6C1-8040-9298-73F484724B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2161" y="4432871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D98B498-29D7-6D48-8CBB-45F45CC6C9BA}"/>
              </a:ext>
            </a:extLst>
          </p:cNvPr>
          <p:cNvGrpSpPr/>
          <p:nvPr/>
        </p:nvGrpSpPr>
        <p:grpSpPr>
          <a:xfrm>
            <a:off x="196951" y="319663"/>
            <a:ext cx="11798098" cy="6134032"/>
            <a:chOff x="117416" y="717556"/>
            <a:chExt cx="10585166" cy="550340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E697E7-1DD6-1E4E-9678-8D7B7498BF9B}"/>
                </a:ext>
              </a:extLst>
            </p:cNvPr>
            <p:cNvGrpSpPr/>
            <p:nvPr/>
          </p:nvGrpSpPr>
          <p:grpSpPr>
            <a:xfrm>
              <a:off x="135176" y="1766776"/>
              <a:ext cx="1655971" cy="1654698"/>
              <a:chOff x="135176" y="2641408"/>
              <a:chExt cx="1655971" cy="1654698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33557E1-F3B8-CC42-975E-9187FEF9C29F}"/>
                  </a:ext>
                </a:extLst>
              </p:cNvPr>
              <p:cNvSpPr/>
              <p:nvPr/>
            </p:nvSpPr>
            <p:spPr>
              <a:xfrm>
                <a:off x="135176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CEA02-EA6D-1A47-9CBE-75AD8CCA2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4" y="2739819"/>
                <a:ext cx="1327017" cy="14867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70074E-19EB-8444-B966-96CA64E086FA}"/>
                  </a:ext>
                </a:extLst>
              </p:cNvPr>
              <p:cNvSpPr/>
              <p:nvPr/>
            </p:nvSpPr>
            <p:spPr>
              <a:xfrm>
                <a:off x="449545" y="3187231"/>
                <a:ext cx="422177" cy="1816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911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D04D02-766F-D347-8FCD-64E7099B4BC7}"/>
                </a:ext>
              </a:extLst>
            </p:cNvPr>
            <p:cNvSpPr txBox="1"/>
            <p:nvPr/>
          </p:nvSpPr>
          <p:spPr>
            <a:xfrm>
              <a:off x="117416" y="13616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1. A 911 Call is made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8051B0-8F97-8F4F-8B7F-998FF9B4AA59}"/>
                </a:ext>
              </a:extLst>
            </p:cNvPr>
            <p:cNvGrpSpPr/>
            <p:nvPr/>
          </p:nvGrpSpPr>
          <p:grpSpPr>
            <a:xfrm>
              <a:off x="2319490" y="1781213"/>
              <a:ext cx="1655971" cy="1654698"/>
              <a:chOff x="2319490" y="2655845"/>
              <a:chExt cx="1655971" cy="165469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D56DADE-58FB-0149-8438-632FDB8F87F0}"/>
                  </a:ext>
                </a:extLst>
              </p:cNvPr>
              <p:cNvSpPr/>
              <p:nvPr/>
            </p:nvSpPr>
            <p:spPr>
              <a:xfrm>
                <a:off x="2319490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7BBA70C-536E-B94C-933B-0E4D24902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2716" y="3132770"/>
                <a:ext cx="1509518" cy="70084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B41AF-0D26-2C44-89AB-62AE4ADF7773}"/>
                </a:ext>
              </a:extLst>
            </p:cNvPr>
            <p:cNvSpPr txBox="1"/>
            <p:nvPr/>
          </p:nvSpPr>
          <p:spPr>
            <a:xfrm>
              <a:off x="2307820" y="920519"/>
              <a:ext cx="370040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An ambulance is dispatched to the scene.</a:t>
              </a:r>
            </a:p>
            <a:p>
              <a:pPr algn="ctr"/>
              <a:r>
                <a:rPr lang="en-US" sz="1400" dirty="0"/>
                <a:t>This is considered an incident and assigned and </a:t>
              </a:r>
              <a:r>
                <a:rPr lang="en-US" sz="1400" b="1" dirty="0"/>
                <a:t>incident/response number</a:t>
              </a:r>
              <a:r>
                <a:rPr lang="en-US" sz="1400" dirty="0"/>
                <a:t>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EB77F1-5BE6-B147-9A57-301FA86B5DAB}"/>
                </a:ext>
              </a:extLst>
            </p:cNvPr>
            <p:cNvGrpSpPr/>
            <p:nvPr/>
          </p:nvGrpSpPr>
          <p:grpSpPr>
            <a:xfrm>
              <a:off x="4503804" y="1766776"/>
              <a:ext cx="1655971" cy="1654698"/>
              <a:chOff x="4503804" y="2641408"/>
              <a:chExt cx="1655971" cy="165469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CD2D9E2-8BF1-494D-9C7E-FD5D1B0621F0}"/>
                  </a:ext>
                </a:extLst>
              </p:cNvPr>
              <p:cNvSpPr/>
              <p:nvPr/>
            </p:nvSpPr>
            <p:spPr>
              <a:xfrm>
                <a:off x="4503804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8E62F95-DE41-C64D-813F-CAC5FFCF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1882" y="2822801"/>
                <a:ext cx="1459813" cy="1291912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93FF7C-52C1-F640-BB2E-4455001A1FFF}"/>
                </a:ext>
              </a:extLst>
            </p:cNvPr>
            <p:cNvGrpSpPr/>
            <p:nvPr/>
          </p:nvGrpSpPr>
          <p:grpSpPr>
            <a:xfrm>
              <a:off x="6688118" y="1766776"/>
              <a:ext cx="1655971" cy="1654698"/>
              <a:chOff x="6688118" y="2641408"/>
              <a:chExt cx="1655971" cy="165469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9551ABD-7080-9A4E-B641-77DFA614759C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Mary Smith</a:t>
                </a:r>
              </a:p>
              <a:p>
                <a:pPr algn="ctr"/>
                <a:r>
                  <a:rPr lang="en-US" sz="1500" dirty="0"/>
                  <a:t>Incident PCR Number = 15000001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52A71E1-405B-B649-8A71-180661B16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AAAFFE-BCE0-F44C-8643-780C15C2C5FA}"/>
                </a:ext>
              </a:extLst>
            </p:cNvPr>
            <p:cNvGrpSpPr/>
            <p:nvPr/>
          </p:nvGrpSpPr>
          <p:grpSpPr>
            <a:xfrm>
              <a:off x="8872432" y="1781213"/>
              <a:ext cx="1655971" cy="1654698"/>
              <a:chOff x="8872432" y="2655845"/>
              <a:chExt cx="1655971" cy="165469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E1B983F-B18F-0F44-8C41-04C9ABB1A0F3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453573B-9BD4-3D47-96F5-6982D7141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ACE795-F539-234F-BEB4-15D78EFDD978}"/>
                </a:ext>
              </a:extLst>
            </p:cNvPr>
            <p:cNvSpPr txBox="1"/>
            <p:nvPr/>
          </p:nvSpPr>
          <p:spPr>
            <a:xfrm>
              <a:off x="6701370" y="717556"/>
              <a:ext cx="3700402" cy="85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3. A single record is created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 for this person at this incident. It is then assigned an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. There can be only one DETECT screening per incident PCR number.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E1478C-32D9-8F41-B404-A4D97E17AC0E}"/>
                </a:ext>
              </a:extLst>
            </p:cNvPr>
            <p:cNvCxnSpPr>
              <a:stCxn id="9" idx="3"/>
              <a:endCxn id="26" idx="1"/>
            </p:cNvCxnSpPr>
            <p:nvPr/>
          </p:nvCxnSpPr>
          <p:spPr>
            <a:xfrm>
              <a:off x="1791147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A0AC94-7DDA-804B-90C9-0B15A67C5D36}"/>
                </a:ext>
              </a:extLst>
            </p:cNvPr>
            <p:cNvCxnSpPr>
              <a:stCxn id="26" idx="3"/>
              <a:endCxn id="34" idx="1"/>
            </p:cNvCxnSpPr>
            <p:nvPr/>
          </p:nvCxnSpPr>
          <p:spPr>
            <a:xfrm flipV="1">
              <a:off x="3975461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27DE72-CD90-9240-90FE-200A9D6BE2B6}"/>
                </a:ext>
              </a:extLst>
            </p:cNvPr>
            <p:cNvCxnSpPr>
              <a:stCxn id="34" idx="3"/>
              <a:endCxn id="39" idx="1"/>
            </p:cNvCxnSpPr>
            <p:nvPr/>
          </p:nvCxnSpPr>
          <p:spPr>
            <a:xfrm>
              <a:off x="6159775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EC2181-AB9B-CB48-9BFF-D07E4B724982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>
              <a:off x="8344089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71FEBA-FA65-CB4F-B1DD-8EE91635D3AC}"/>
                </a:ext>
              </a:extLst>
            </p:cNvPr>
            <p:cNvGrpSpPr/>
            <p:nvPr/>
          </p:nvGrpSpPr>
          <p:grpSpPr>
            <a:xfrm>
              <a:off x="6659300" y="3717916"/>
              <a:ext cx="1655971" cy="1654698"/>
              <a:chOff x="6688118" y="2641408"/>
              <a:chExt cx="1655971" cy="1654698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A9BC6213-63FF-C04F-8ED7-F9F1E56AD4E4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John Smith</a:t>
                </a:r>
              </a:p>
              <a:p>
                <a:pPr algn="ctr"/>
                <a:r>
                  <a:rPr lang="en-US" sz="1500" dirty="0"/>
                  <a:t>Incident PCR Number = 15000002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530E01E-AD42-E24E-8AB1-357B7F728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47CBB19-1307-9542-8CD2-9F36D52B1D6A}"/>
                </a:ext>
              </a:extLst>
            </p:cNvPr>
            <p:cNvCxnSpPr>
              <a:stCxn id="34" idx="3"/>
              <a:endCxn id="64" idx="1"/>
            </p:cNvCxnSpPr>
            <p:nvPr/>
          </p:nvCxnSpPr>
          <p:spPr>
            <a:xfrm>
              <a:off x="6159775" y="2594125"/>
              <a:ext cx="499525" cy="19511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627846D-78F2-D646-AF65-A2C915F9FAA9}"/>
                </a:ext>
              </a:extLst>
            </p:cNvPr>
            <p:cNvGrpSpPr/>
            <p:nvPr/>
          </p:nvGrpSpPr>
          <p:grpSpPr>
            <a:xfrm>
              <a:off x="8872432" y="3767613"/>
              <a:ext cx="1655971" cy="1654698"/>
              <a:chOff x="8872432" y="2655845"/>
              <a:chExt cx="1655971" cy="1654698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3F0BFB6-88BF-6147-8F34-426A5C270A76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77020B-C923-A041-88DC-94F553168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143593-71C3-6740-BCA4-6137669F8749}"/>
                </a:ext>
              </a:extLst>
            </p:cNvPr>
            <p:cNvCxnSpPr>
              <a:stCxn id="64" idx="3"/>
              <a:endCxn id="69" idx="1"/>
            </p:cNvCxnSpPr>
            <p:nvPr/>
          </p:nvCxnSpPr>
          <p:spPr>
            <a:xfrm>
              <a:off x="8315271" y="4545265"/>
              <a:ext cx="55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653C70-4776-BF4E-991D-C52A614C7084}"/>
                </a:ext>
              </a:extLst>
            </p:cNvPr>
            <p:cNvSpPr txBox="1"/>
            <p:nvPr/>
          </p:nvSpPr>
          <p:spPr>
            <a:xfrm>
              <a:off x="6701370" y="5558240"/>
              <a:ext cx="400121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4. If there is more than one patient at the incident, each one is given a separate record, and a unique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,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8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200</Words>
  <Application>Microsoft Macintosh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Brad</cp:lastModifiedBy>
  <cp:revision>20</cp:revision>
  <dcterms:created xsi:type="dcterms:W3CDTF">2018-01-28T16:11:11Z</dcterms:created>
  <dcterms:modified xsi:type="dcterms:W3CDTF">2018-03-17T22:27:18Z</dcterms:modified>
</cp:coreProperties>
</file>