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annell, Brad" initials="CB" lastIdx="1" clrIdx="0">
    <p:extLst>
      <p:ext uri="{19B8F6BF-5375-455C-9EA6-DF929625EA0E}">
        <p15:presenceInfo xmlns:p15="http://schemas.microsoft.com/office/powerpoint/2012/main" userId="Cannell, Brad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B183"/>
    <a:srgbClr val="FF2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55"/>
    <p:restoredTop sz="94541"/>
  </p:normalViewPr>
  <p:slideViewPr>
    <p:cSldViewPr snapToGrid="0" snapToObjects="1">
      <p:cViewPr varScale="1">
        <p:scale>
          <a:sx n="124" d="100"/>
          <a:sy n="124" d="100"/>
        </p:scale>
        <p:origin x="51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E2B474-E812-5843-ACE1-440DA6EE3C7C}" type="datetimeFigureOut">
              <a:rPr lang="en-US" smtClean="0"/>
              <a:t>11/13/18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A3A747-105E-B944-AC56-39CAB010B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6189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A3A747-105E-B944-AC56-39CAB010B61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4281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A3A747-105E-B944-AC56-39CAB010B61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872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3A03D-3423-964D-91ED-2763B60E10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E05190-C82F-C34B-BDA3-7239FB2200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C4CD49-8B56-2E47-9B74-796B97132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8AD0-C4FF-AF45-A138-96117B098541}" type="datetimeFigureOut">
              <a:rPr lang="en-US" smtClean="0"/>
              <a:t>11/13/18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F6C1F9-42B0-0E40-B8DA-CFFD8F504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E4FAD4-E355-8041-A165-07987FC03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21D3A-0AE5-2B49-AB05-C6A6E0A71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699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DE614-AFB3-FF42-8D75-B2E59EFA6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357CBD-12CB-2240-81BA-BC256F726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F95166-2562-7249-BB86-AA6EEFAA6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8AD0-C4FF-AF45-A138-96117B098541}" type="datetimeFigureOut">
              <a:rPr lang="en-US" smtClean="0"/>
              <a:t>11/13/18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58583C-85EA-6B42-A318-819DC3921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FCCDE9-0FC7-6A43-BDE1-4CDA179FD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21D3A-0AE5-2B49-AB05-C6A6E0A71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860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5D16DD-A1B4-4C4E-BBBE-33E5D141C8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BD0266-2164-E44B-A44C-14100CABFF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01EAAC-7B63-B948-AE38-DC3CC2D96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8AD0-C4FF-AF45-A138-96117B098541}" type="datetimeFigureOut">
              <a:rPr lang="en-US" smtClean="0"/>
              <a:t>11/13/18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B5165C-5090-1344-B41E-8C584BD4D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39F225-AA4F-CC4B-BED1-3F59037EF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21D3A-0AE5-2B49-AB05-C6A6E0A71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387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85055-6194-524B-A847-E706C7DAB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65E1DF-E846-1F4D-B70A-82A3F658F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D96383-ED99-084E-A3FF-89C430191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8AD0-C4FF-AF45-A138-96117B098541}" type="datetimeFigureOut">
              <a:rPr lang="en-US" smtClean="0"/>
              <a:t>11/13/18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4BC159-4272-914C-B501-D15AB6BE7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AD65F-01DE-9E4B-B790-6B8D7E467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21D3A-0AE5-2B49-AB05-C6A6E0A71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056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02589-93E6-FA4C-8385-670D7728A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704B52-B75F-9C40-B73E-EECC300E9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288551-3131-6940-BEDC-06ACB42C9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8AD0-C4FF-AF45-A138-96117B098541}" type="datetimeFigureOut">
              <a:rPr lang="en-US" smtClean="0"/>
              <a:t>11/13/18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A07BC6-8A84-6E4B-B5F5-5EAED0B1F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AE21A0-1276-5640-B399-5A5182F56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21D3A-0AE5-2B49-AB05-C6A6E0A71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654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67613-836E-E04A-9A97-26D69FD8F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695ED-9A18-DF49-B307-5E82F107C0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D1C817-37D2-194C-9D31-0FC45CF100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92B768-518A-AF41-AAF2-77A7A1922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8AD0-C4FF-AF45-A138-96117B098541}" type="datetimeFigureOut">
              <a:rPr lang="en-US" smtClean="0"/>
              <a:t>11/13/18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78522D-38DC-294D-A63E-B541A08FD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8FADC0-F4EE-9A4B-A74F-96579F360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21D3A-0AE5-2B49-AB05-C6A6E0A71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775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D7B55-A615-7947-9D41-84773671D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426D89-6444-8444-93D0-D0E7A06A29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B475A5-8BB4-7A4C-8564-0A7835A180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1499FE-2B3D-524E-AEF4-E801AE2DED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3BA624-B3AA-9449-9BB2-8376EB10EC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CC8C28-ED9F-DA45-877A-0A54B17D2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8AD0-C4FF-AF45-A138-96117B098541}" type="datetimeFigureOut">
              <a:rPr lang="en-US" smtClean="0"/>
              <a:t>11/13/18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4D997D-0E87-1D41-A9A0-DB0F47584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BBCE2E-94B6-5F4A-9985-939AAFAF7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21D3A-0AE5-2B49-AB05-C6A6E0A71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60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D50E3-02C9-B341-924F-F7E60FDAA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7107E1-9429-744A-BC15-60A31C2F0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8AD0-C4FF-AF45-A138-96117B098541}" type="datetimeFigureOut">
              <a:rPr lang="en-US" smtClean="0"/>
              <a:t>11/13/18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178FC2-B8F6-9C4D-A901-E936F8E88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47943C-BAC8-FC45-8435-C2DE4EE51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21D3A-0AE5-2B49-AB05-C6A6E0A71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174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081937-4BC4-F342-9964-135206DB0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8AD0-C4FF-AF45-A138-96117B098541}" type="datetimeFigureOut">
              <a:rPr lang="en-US" smtClean="0"/>
              <a:t>11/13/18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BD6B3C-33F6-5E4B-B19C-5D80A2F76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91BDEE-DD5B-734A-81EA-0AF58869A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21D3A-0AE5-2B49-AB05-C6A6E0A71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887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17B3B-A1E9-E046-B3F9-7B145CCF2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9A40CC-9211-4D41-8B3D-1E2E6FFC2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F689B4-2B08-714A-B89F-02CC4E5958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C84AF8-2DEC-8749-8CF1-EEC16709E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8AD0-C4FF-AF45-A138-96117B098541}" type="datetimeFigureOut">
              <a:rPr lang="en-US" smtClean="0"/>
              <a:t>11/13/18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2F826E-F12E-BC49-B20B-6F164A6E6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C49D99-2B4F-D74E-B865-9AAFA62EE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21D3A-0AE5-2B49-AB05-C6A6E0A71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7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9D23A-7A5D-6443-998A-63A5216CB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A4A542-F095-A748-822F-B680749C98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6817A8-3969-BD49-8A6B-763D5CD27C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EB636F-4843-654A-B4EB-3AB103B4B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8AD0-C4FF-AF45-A138-96117B098541}" type="datetimeFigureOut">
              <a:rPr lang="en-US" smtClean="0"/>
              <a:t>11/13/18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A6FA95-88D9-274A-9A4F-337AE99F8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0CCF6-27E2-374D-894D-BCAED5E2F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21D3A-0AE5-2B49-AB05-C6A6E0A71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900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55E45A-9BDE-3A46-B5B7-609E6F4EA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1D1B09-A045-B64C-B1F7-2D152D2DEB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B420AF-2C5E-674E-8F26-E236A68248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C38AD0-C4FF-AF45-A138-96117B098541}" type="datetimeFigureOut">
              <a:rPr lang="en-US" smtClean="0"/>
              <a:t>11/13/18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F96C2C-8BF5-464E-A4C7-5F6100700C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4B05F1-A15E-6C4D-AF9B-639A8CA478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721D3A-0AE5-2B49-AB05-C6A6E0A71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106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F1FD249-1A74-B642-A997-0EF5C299465A}"/>
              </a:ext>
            </a:extLst>
          </p:cNvPr>
          <p:cNvSpPr/>
          <p:nvPr/>
        </p:nvSpPr>
        <p:spPr>
          <a:xfrm>
            <a:off x="380144" y="141461"/>
            <a:ext cx="1561672" cy="3595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APS Report </a:t>
            </a:r>
            <a:r>
              <a:rPr lang="en-US" sz="1100" dirty="0" err="1">
                <a:solidFill>
                  <a:schemeClr val="tx1"/>
                </a:solidFill>
              </a:rPr>
              <a:t>Data_UNTHSC_IRB.xlsx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808375F-8897-C945-A485-838B3900B6BF}"/>
              </a:ext>
            </a:extLst>
          </p:cNvPr>
          <p:cNvSpPr/>
          <p:nvPr/>
        </p:nvSpPr>
        <p:spPr>
          <a:xfrm>
            <a:off x="3024255" y="139082"/>
            <a:ext cx="1669512" cy="3595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tx1"/>
                </a:solidFill>
              </a:rPr>
              <a:t>DETECT_DATA_PIVOT.xlsx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43B2E37-9861-2F40-B61A-3C73ACEEB57D}"/>
              </a:ext>
            </a:extLst>
          </p:cNvPr>
          <p:cNvSpPr txBox="1"/>
          <p:nvPr/>
        </p:nvSpPr>
        <p:spPr>
          <a:xfrm>
            <a:off x="0" y="190453"/>
            <a:ext cx="297950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1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CDF4716-53BD-1849-900E-0A0149A0C1B8}"/>
              </a:ext>
            </a:extLst>
          </p:cNvPr>
          <p:cNvGrpSpPr/>
          <p:nvPr/>
        </p:nvGrpSpPr>
        <p:grpSpPr>
          <a:xfrm>
            <a:off x="10229637" y="4531755"/>
            <a:ext cx="1551397" cy="1869897"/>
            <a:chOff x="10007030" y="205483"/>
            <a:chExt cx="1551397" cy="1869897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4E038D7C-1FEA-244D-9E34-FE6917957CE0}"/>
                </a:ext>
              </a:extLst>
            </p:cNvPr>
            <p:cNvSpPr/>
            <p:nvPr/>
          </p:nvSpPr>
          <p:spPr>
            <a:xfrm>
              <a:off x="10007030" y="205483"/>
              <a:ext cx="1551397" cy="186989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1200" dirty="0"/>
                <a:t>Legend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C9DFC3DD-7AC4-734C-AF5B-70272E443B16}"/>
                </a:ext>
              </a:extLst>
            </p:cNvPr>
            <p:cNvSpPr/>
            <p:nvPr/>
          </p:nvSpPr>
          <p:spPr>
            <a:xfrm>
              <a:off x="10099086" y="657545"/>
              <a:ext cx="1371600" cy="27432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Data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BAA8CBC5-7F09-9740-AF33-C9B46CAF30B3}"/>
                </a:ext>
              </a:extLst>
            </p:cNvPr>
            <p:cNvSpPr/>
            <p:nvPr/>
          </p:nvSpPr>
          <p:spPr>
            <a:xfrm>
              <a:off x="10099086" y="1170648"/>
              <a:ext cx="1371600" cy="2743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Code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DD2BFE14-5F44-C740-A0DE-FF8EA14D3CBE}"/>
                </a:ext>
              </a:extLst>
            </p:cNvPr>
            <p:cNvSpPr/>
            <p:nvPr/>
          </p:nvSpPr>
          <p:spPr>
            <a:xfrm>
              <a:off x="10099086" y="1683751"/>
              <a:ext cx="1371600" cy="27432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Output</a:t>
              </a:r>
            </a:p>
          </p:txBody>
        </p:sp>
      </p:grpSp>
      <p:sp>
        <p:nvSpPr>
          <p:cNvPr id="72" name="Rectangle 71">
            <a:extLst>
              <a:ext uri="{FF2B5EF4-FFF2-40B4-BE49-F238E27FC236}">
                <a16:creationId xmlns:a16="http://schemas.microsoft.com/office/drawing/2014/main" id="{FCC16E27-F142-7F4F-8933-D5819F86E024}"/>
              </a:ext>
            </a:extLst>
          </p:cNvPr>
          <p:cNvSpPr/>
          <p:nvPr/>
        </p:nvSpPr>
        <p:spPr>
          <a:xfrm>
            <a:off x="278668" y="969575"/>
            <a:ext cx="1764624" cy="3595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data_medstar_compliance_01_import.Rmd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8C1CA47-7AAD-D744-BD8B-E52C98069724}"/>
              </a:ext>
            </a:extLst>
          </p:cNvPr>
          <p:cNvSpPr/>
          <p:nvPr/>
        </p:nvSpPr>
        <p:spPr>
          <a:xfrm>
            <a:off x="2818772" y="2601411"/>
            <a:ext cx="2080478" cy="3595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data_medstar_detect_screenings_01_import.Rmd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3027C6D-7CF8-B44C-968F-B1D16D7C892B}"/>
              </a:ext>
            </a:extLst>
          </p:cNvPr>
          <p:cNvCxnSpPr>
            <a:stCxn id="4" idx="2"/>
            <a:endCxn id="72" idx="0"/>
          </p:cNvCxnSpPr>
          <p:nvPr/>
        </p:nvCxnSpPr>
        <p:spPr>
          <a:xfrm>
            <a:off x="1160980" y="501056"/>
            <a:ext cx="0" cy="468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723DCE00-CEE0-4A4D-A477-99516614CEBF}"/>
              </a:ext>
            </a:extLst>
          </p:cNvPr>
          <p:cNvSpPr/>
          <p:nvPr/>
        </p:nvSpPr>
        <p:spPr>
          <a:xfrm>
            <a:off x="4986899" y="131653"/>
            <a:ext cx="1863883" cy="3595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DETECT-Patient-Data_2017-07-19_144931.xlsx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3F2808FB-C16A-E84B-995C-42E290B8435A}"/>
              </a:ext>
            </a:extLst>
          </p:cNvPr>
          <p:cNvSpPr/>
          <p:nvPr/>
        </p:nvSpPr>
        <p:spPr>
          <a:xfrm>
            <a:off x="5087494" y="2605432"/>
            <a:ext cx="1662691" cy="3595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data_medstar_health_01_import.Rmd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B3A2B186-B254-D848-BA47-2E0CB0B58F8C}"/>
              </a:ext>
            </a:extLst>
          </p:cNvPr>
          <p:cNvSpPr/>
          <p:nvPr/>
        </p:nvSpPr>
        <p:spPr>
          <a:xfrm>
            <a:off x="7762078" y="153157"/>
            <a:ext cx="2852368" cy="3595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APS In-Home Intakes of Clients Age 65 or Over in Denton Johnson or Tarrant </a:t>
            </a:r>
            <a:r>
              <a:rPr lang="en-US" sz="1100" dirty="0" err="1">
                <a:solidFill>
                  <a:schemeClr val="tx1"/>
                </a:solidFill>
              </a:rPr>
              <a:t>Counties.xlsx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55BBB9F8-CC0F-1B49-9D24-171EB4A00E72}"/>
              </a:ext>
            </a:extLst>
          </p:cNvPr>
          <p:cNvSpPr/>
          <p:nvPr/>
        </p:nvSpPr>
        <p:spPr>
          <a:xfrm>
            <a:off x="8356916" y="981270"/>
            <a:ext cx="1662691" cy="3595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data_aps_01_import.Rmd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C016A70-18BB-E14C-9491-4BD30C5A1A7C}"/>
              </a:ext>
            </a:extLst>
          </p:cNvPr>
          <p:cNvCxnSpPr>
            <a:stCxn id="80" idx="2"/>
            <a:endCxn id="81" idx="0"/>
          </p:cNvCxnSpPr>
          <p:nvPr/>
        </p:nvCxnSpPr>
        <p:spPr>
          <a:xfrm>
            <a:off x="9188262" y="512752"/>
            <a:ext cx="0" cy="468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5B72DB89-5B57-CB4D-96AB-CA75976DBF85}"/>
              </a:ext>
            </a:extLst>
          </p:cNvPr>
          <p:cNvSpPr/>
          <p:nvPr/>
        </p:nvSpPr>
        <p:spPr>
          <a:xfrm>
            <a:off x="1580023" y="1795024"/>
            <a:ext cx="1387011" cy="3595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tx1"/>
                </a:solidFill>
              </a:rPr>
              <a:t>response_ids.feather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A94BC529-9CA7-CA4E-BE12-16BBFB2D6A86}"/>
              </a:ext>
            </a:extLst>
          </p:cNvPr>
          <p:cNvSpPr/>
          <p:nvPr/>
        </p:nvSpPr>
        <p:spPr>
          <a:xfrm>
            <a:off x="24419" y="1795024"/>
            <a:ext cx="1387011" cy="3595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tx1"/>
                </a:solidFill>
              </a:rPr>
              <a:t>medstar_compliance.feather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1EF0F79A-0146-7D42-8EE4-67C6E64B2073}"/>
              </a:ext>
            </a:extLst>
          </p:cNvPr>
          <p:cNvSpPr/>
          <p:nvPr/>
        </p:nvSpPr>
        <p:spPr>
          <a:xfrm>
            <a:off x="4206" y="2605525"/>
            <a:ext cx="1764624" cy="3595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data_medstar_compliance_02_deidentify.Rmd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CAC5257-A68E-C946-B322-984D414A1DAF}"/>
              </a:ext>
            </a:extLst>
          </p:cNvPr>
          <p:cNvSpPr/>
          <p:nvPr/>
        </p:nvSpPr>
        <p:spPr>
          <a:xfrm>
            <a:off x="5846" y="3448586"/>
            <a:ext cx="1387011" cy="3595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tx1"/>
                </a:solidFill>
              </a:rPr>
              <a:t>medstar_compliance_deidentified.csv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91" name="Elbow Connector 90">
            <a:extLst>
              <a:ext uri="{FF2B5EF4-FFF2-40B4-BE49-F238E27FC236}">
                <a16:creationId xmlns:a16="http://schemas.microsoft.com/office/drawing/2014/main" id="{845010CE-2939-7747-B3A3-C7AE388E49B3}"/>
              </a:ext>
            </a:extLst>
          </p:cNvPr>
          <p:cNvCxnSpPr>
            <a:stCxn id="86" idx="2"/>
            <a:endCxn id="89" idx="0"/>
          </p:cNvCxnSpPr>
          <p:nvPr/>
        </p:nvCxnSpPr>
        <p:spPr>
          <a:xfrm rot="5400000">
            <a:off x="551202" y="3113270"/>
            <a:ext cx="483466" cy="18716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3">
            <a:extLst>
              <a:ext uri="{FF2B5EF4-FFF2-40B4-BE49-F238E27FC236}">
                <a16:creationId xmlns:a16="http://schemas.microsoft.com/office/drawing/2014/main" id="{18CFA234-0B01-A448-B730-3E7545240FE8}"/>
              </a:ext>
            </a:extLst>
          </p:cNvPr>
          <p:cNvCxnSpPr>
            <a:stCxn id="86" idx="2"/>
            <a:endCxn id="90" idx="0"/>
          </p:cNvCxnSpPr>
          <p:nvPr/>
        </p:nvCxnSpPr>
        <p:spPr>
          <a:xfrm rot="16200000" flipH="1">
            <a:off x="1305805" y="2545833"/>
            <a:ext cx="483464" cy="132203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>
            <a:extLst>
              <a:ext uri="{FF2B5EF4-FFF2-40B4-BE49-F238E27FC236}">
                <a16:creationId xmlns:a16="http://schemas.microsoft.com/office/drawing/2014/main" id="{69C643E7-E7AF-474F-98EE-F06A0DF04FE8}"/>
              </a:ext>
            </a:extLst>
          </p:cNvPr>
          <p:cNvSpPr/>
          <p:nvPr/>
        </p:nvSpPr>
        <p:spPr>
          <a:xfrm>
            <a:off x="3024255" y="3448583"/>
            <a:ext cx="1669512" cy="3595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tx1"/>
                </a:solidFill>
              </a:rPr>
              <a:t>medstar_detect.feather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B27F98B6-6374-664A-B4F6-0C719AC61FC7}"/>
              </a:ext>
            </a:extLst>
          </p:cNvPr>
          <p:cNvCxnSpPr>
            <a:stCxn id="74" idx="2"/>
            <a:endCxn id="79" idx="0"/>
          </p:cNvCxnSpPr>
          <p:nvPr/>
        </p:nvCxnSpPr>
        <p:spPr>
          <a:xfrm flipH="1">
            <a:off x="5918840" y="491248"/>
            <a:ext cx="1" cy="2114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Elbow Connector 122">
            <a:extLst>
              <a:ext uri="{FF2B5EF4-FFF2-40B4-BE49-F238E27FC236}">
                <a16:creationId xmlns:a16="http://schemas.microsoft.com/office/drawing/2014/main" id="{AC129749-74FF-4F4E-822E-83FC6BD402EA}"/>
              </a:ext>
            </a:extLst>
          </p:cNvPr>
          <p:cNvCxnSpPr>
            <a:stCxn id="72" idx="2"/>
            <a:endCxn id="83" idx="0"/>
          </p:cNvCxnSpPr>
          <p:nvPr/>
        </p:nvCxnSpPr>
        <p:spPr>
          <a:xfrm rot="5400000">
            <a:off x="706526" y="1340570"/>
            <a:ext cx="465854" cy="44305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Elbow Connector 128">
            <a:extLst>
              <a:ext uri="{FF2B5EF4-FFF2-40B4-BE49-F238E27FC236}">
                <a16:creationId xmlns:a16="http://schemas.microsoft.com/office/drawing/2014/main" id="{64CA426E-7437-D94E-9E8F-10110C751DCA}"/>
              </a:ext>
            </a:extLst>
          </p:cNvPr>
          <p:cNvCxnSpPr>
            <a:stCxn id="83" idx="2"/>
            <a:endCxn id="86" idx="0"/>
          </p:cNvCxnSpPr>
          <p:nvPr/>
        </p:nvCxnSpPr>
        <p:spPr>
          <a:xfrm rot="16200000" flipH="1">
            <a:off x="576768" y="2295775"/>
            <a:ext cx="450906" cy="16859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Elbow Connector 132">
            <a:extLst>
              <a:ext uri="{FF2B5EF4-FFF2-40B4-BE49-F238E27FC236}">
                <a16:creationId xmlns:a16="http://schemas.microsoft.com/office/drawing/2014/main" id="{46CD9EDE-D943-1B4D-AA39-7E9D6674E8C6}"/>
              </a:ext>
            </a:extLst>
          </p:cNvPr>
          <p:cNvCxnSpPr>
            <a:stCxn id="72" idx="2"/>
            <a:endCxn id="82" idx="0"/>
          </p:cNvCxnSpPr>
          <p:nvPr/>
        </p:nvCxnSpPr>
        <p:spPr>
          <a:xfrm rot="16200000" flipH="1">
            <a:off x="1484327" y="1005822"/>
            <a:ext cx="465854" cy="111254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Elbow Connector 139">
            <a:extLst>
              <a:ext uri="{FF2B5EF4-FFF2-40B4-BE49-F238E27FC236}">
                <a16:creationId xmlns:a16="http://schemas.microsoft.com/office/drawing/2014/main" id="{3DD49759-4F3F-7842-9805-7BF6A2D4F972}"/>
              </a:ext>
            </a:extLst>
          </p:cNvPr>
          <p:cNvCxnSpPr>
            <a:stCxn id="82" idx="2"/>
            <a:endCxn id="73" idx="0"/>
          </p:cNvCxnSpPr>
          <p:nvPr/>
        </p:nvCxnSpPr>
        <p:spPr>
          <a:xfrm rot="16200000" flipH="1">
            <a:off x="2842874" y="1585274"/>
            <a:ext cx="446792" cy="158548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14A689C8-E292-4945-81E5-C49660111868}"/>
              </a:ext>
            </a:extLst>
          </p:cNvPr>
          <p:cNvCxnSpPr>
            <a:stCxn id="7" idx="2"/>
            <a:endCxn id="73" idx="0"/>
          </p:cNvCxnSpPr>
          <p:nvPr/>
        </p:nvCxnSpPr>
        <p:spPr>
          <a:xfrm>
            <a:off x="3859011" y="498677"/>
            <a:ext cx="0" cy="2102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BC1A9A62-A138-E64B-B314-AAAC64B07B05}"/>
              </a:ext>
            </a:extLst>
          </p:cNvPr>
          <p:cNvCxnSpPr>
            <a:stCxn id="73" idx="2"/>
            <a:endCxn id="108" idx="0"/>
          </p:cNvCxnSpPr>
          <p:nvPr/>
        </p:nvCxnSpPr>
        <p:spPr>
          <a:xfrm>
            <a:off x="3859011" y="2961006"/>
            <a:ext cx="0" cy="487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Elbow Connector 145">
            <a:extLst>
              <a:ext uri="{FF2B5EF4-FFF2-40B4-BE49-F238E27FC236}">
                <a16:creationId xmlns:a16="http://schemas.microsoft.com/office/drawing/2014/main" id="{B22A7AB4-026D-614F-8377-04AFB7453BC8}"/>
              </a:ext>
            </a:extLst>
          </p:cNvPr>
          <p:cNvCxnSpPr>
            <a:stCxn id="82" idx="2"/>
            <a:endCxn id="79" idx="0"/>
          </p:cNvCxnSpPr>
          <p:nvPr/>
        </p:nvCxnSpPr>
        <p:spPr>
          <a:xfrm rot="16200000" flipH="1">
            <a:off x="3870778" y="557369"/>
            <a:ext cx="450813" cy="364531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>
            <a:extLst>
              <a:ext uri="{FF2B5EF4-FFF2-40B4-BE49-F238E27FC236}">
                <a16:creationId xmlns:a16="http://schemas.microsoft.com/office/drawing/2014/main" id="{49E50B93-BA68-3946-ABD3-572EB7F8F2DC}"/>
              </a:ext>
            </a:extLst>
          </p:cNvPr>
          <p:cNvSpPr/>
          <p:nvPr/>
        </p:nvSpPr>
        <p:spPr>
          <a:xfrm>
            <a:off x="5080673" y="3448582"/>
            <a:ext cx="1669512" cy="3595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tx1"/>
                </a:solidFill>
              </a:rPr>
              <a:t>medstar_health.feather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BD05C671-3F06-784E-AF3A-EBBB65FE1977}"/>
              </a:ext>
            </a:extLst>
          </p:cNvPr>
          <p:cNvCxnSpPr>
            <a:stCxn id="79" idx="2"/>
            <a:endCxn id="147" idx="0"/>
          </p:cNvCxnSpPr>
          <p:nvPr/>
        </p:nvCxnSpPr>
        <p:spPr>
          <a:xfrm flipH="1">
            <a:off x="5915429" y="2965027"/>
            <a:ext cx="3411" cy="483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Rectangle 149">
            <a:extLst>
              <a:ext uri="{FF2B5EF4-FFF2-40B4-BE49-F238E27FC236}">
                <a16:creationId xmlns:a16="http://schemas.microsoft.com/office/drawing/2014/main" id="{F8C39AA5-26AC-5E4E-8931-8AF5E30CDA7A}"/>
              </a:ext>
            </a:extLst>
          </p:cNvPr>
          <p:cNvSpPr/>
          <p:nvPr/>
        </p:nvSpPr>
        <p:spPr>
          <a:xfrm>
            <a:off x="3537963" y="4172160"/>
            <a:ext cx="2554612" cy="3595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data_medstar_complete_01_merge.Rmd</a:t>
            </a:r>
          </a:p>
        </p:txBody>
      </p:sp>
      <p:cxnSp>
        <p:nvCxnSpPr>
          <p:cNvPr id="152" name="Elbow Connector 151">
            <a:extLst>
              <a:ext uri="{FF2B5EF4-FFF2-40B4-BE49-F238E27FC236}">
                <a16:creationId xmlns:a16="http://schemas.microsoft.com/office/drawing/2014/main" id="{40386164-9432-4344-810C-DEA30BCF1095}"/>
              </a:ext>
            </a:extLst>
          </p:cNvPr>
          <p:cNvCxnSpPr>
            <a:stCxn id="108" idx="2"/>
            <a:endCxn id="150" idx="0"/>
          </p:cNvCxnSpPr>
          <p:nvPr/>
        </p:nvCxnSpPr>
        <p:spPr>
          <a:xfrm rot="16200000" flipH="1">
            <a:off x="4155149" y="3512040"/>
            <a:ext cx="363982" cy="95625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Elbow Connector 153">
            <a:extLst>
              <a:ext uri="{FF2B5EF4-FFF2-40B4-BE49-F238E27FC236}">
                <a16:creationId xmlns:a16="http://schemas.microsoft.com/office/drawing/2014/main" id="{9B98925A-F6CE-9E40-8104-81B31938E344}"/>
              </a:ext>
            </a:extLst>
          </p:cNvPr>
          <p:cNvCxnSpPr>
            <a:stCxn id="147" idx="2"/>
            <a:endCxn id="150" idx="0"/>
          </p:cNvCxnSpPr>
          <p:nvPr/>
        </p:nvCxnSpPr>
        <p:spPr>
          <a:xfrm rot="5400000">
            <a:off x="5183358" y="3440088"/>
            <a:ext cx="363983" cy="110016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7F03C1E2-5164-9347-AE1F-F2A4BB75D0AF}"/>
              </a:ext>
            </a:extLst>
          </p:cNvPr>
          <p:cNvSpPr/>
          <p:nvPr/>
        </p:nvSpPr>
        <p:spPr>
          <a:xfrm>
            <a:off x="3919762" y="4895392"/>
            <a:ext cx="1791014" cy="3595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tx1"/>
                </a:solidFill>
              </a:rPr>
              <a:t>medstar_complete.feather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01A67BC9-F0E1-9A4B-82C8-14AF25EFF7B3}"/>
              </a:ext>
            </a:extLst>
          </p:cNvPr>
          <p:cNvCxnSpPr>
            <a:stCxn id="150" idx="2"/>
            <a:endCxn id="155" idx="0"/>
          </p:cNvCxnSpPr>
          <p:nvPr/>
        </p:nvCxnSpPr>
        <p:spPr>
          <a:xfrm>
            <a:off x="4815269" y="4531755"/>
            <a:ext cx="0" cy="363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Rectangle 157">
            <a:extLst>
              <a:ext uri="{FF2B5EF4-FFF2-40B4-BE49-F238E27FC236}">
                <a16:creationId xmlns:a16="http://schemas.microsoft.com/office/drawing/2014/main" id="{44F03AFF-082E-DF41-A880-9384C50077F3}"/>
              </a:ext>
            </a:extLst>
          </p:cNvPr>
          <p:cNvSpPr/>
          <p:nvPr/>
        </p:nvSpPr>
        <p:spPr>
          <a:xfrm>
            <a:off x="6687404" y="1795022"/>
            <a:ext cx="1291264" cy="3595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tx1"/>
                </a:solidFill>
              </a:rPr>
              <a:t>client_data.feather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522FC733-1B49-4643-88C9-9FEB5D8A368F}"/>
              </a:ext>
            </a:extLst>
          </p:cNvPr>
          <p:cNvSpPr/>
          <p:nvPr/>
        </p:nvSpPr>
        <p:spPr>
          <a:xfrm>
            <a:off x="8101599" y="1795021"/>
            <a:ext cx="1291264" cy="3595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tx1"/>
                </a:solidFill>
              </a:rPr>
              <a:t>allegations.feather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303D8A20-9E57-4F4D-81FA-1BF3EBB1A23B}"/>
              </a:ext>
            </a:extLst>
          </p:cNvPr>
          <p:cNvSpPr/>
          <p:nvPr/>
        </p:nvSpPr>
        <p:spPr>
          <a:xfrm>
            <a:off x="9515794" y="1792927"/>
            <a:ext cx="1098652" cy="3595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tx1"/>
                </a:solidFill>
              </a:rPr>
              <a:t>closure.feather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673D0193-BE63-6E41-AA5B-D266097DF22D}"/>
              </a:ext>
            </a:extLst>
          </p:cNvPr>
          <p:cNvSpPr/>
          <p:nvPr/>
        </p:nvSpPr>
        <p:spPr>
          <a:xfrm>
            <a:off x="10737376" y="1792926"/>
            <a:ext cx="1262839" cy="3595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tx1"/>
                </a:solidFill>
              </a:rPr>
              <a:t>disposition.feather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163" name="Elbow Connector 162">
            <a:extLst>
              <a:ext uri="{FF2B5EF4-FFF2-40B4-BE49-F238E27FC236}">
                <a16:creationId xmlns:a16="http://schemas.microsoft.com/office/drawing/2014/main" id="{EA2BB82C-59E4-FD4A-BB5B-04A8D117585A}"/>
              </a:ext>
            </a:extLst>
          </p:cNvPr>
          <p:cNvCxnSpPr>
            <a:stCxn id="81" idx="2"/>
            <a:endCxn id="158" idx="0"/>
          </p:cNvCxnSpPr>
          <p:nvPr/>
        </p:nvCxnSpPr>
        <p:spPr>
          <a:xfrm rot="5400000">
            <a:off x="8033571" y="640330"/>
            <a:ext cx="454157" cy="185522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Elbow Connector 164">
            <a:extLst>
              <a:ext uri="{FF2B5EF4-FFF2-40B4-BE49-F238E27FC236}">
                <a16:creationId xmlns:a16="http://schemas.microsoft.com/office/drawing/2014/main" id="{908549B4-1C54-714A-A5A7-11CA7C0407CE}"/>
              </a:ext>
            </a:extLst>
          </p:cNvPr>
          <p:cNvCxnSpPr>
            <a:stCxn id="81" idx="2"/>
            <a:endCxn id="159" idx="0"/>
          </p:cNvCxnSpPr>
          <p:nvPr/>
        </p:nvCxnSpPr>
        <p:spPr>
          <a:xfrm rot="5400000">
            <a:off x="8740669" y="1347428"/>
            <a:ext cx="454156" cy="44103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Elbow Connector 166">
            <a:extLst>
              <a:ext uri="{FF2B5EF4-FFF2-40B4-BE49-F238E27FC236}">
                <a16:creationId xmlns:a16="http://schemas.microsoft.com/office/drawing/2014/main" id="{B7842AC4-D5DA-1248-9A84-226E67CD1DFE}"/>
              </a:ext>
            </a:extLst>
          </p:cNvPr>
          <p:cNvCxnSpPr>
            <a:stCxn id="81" idx="2"/>
            <a:endCxn id="160" idx="0"/>
          </p:cNvCxnSpPr>
          <p:nvPr/>
        </p:nvCxnSpPr>
        <p:spPr>
          <a:xfrm rot="16200000" flipH="1">
            <a:off x="9400660" y="1128467"/>
            <a:ext cx="452062" cy="87685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Elbow Connector 168">
            <a:extLst>
              <a:ext uri="{FF2B5EF4-FFF2-40B4-BE49-F238E27FC236}">
                <a16:creationId xmlns:a16="http://schemas.microsoft.com/office/drawing/2014/main" id="{D0C10965-986C-824A-A434-4503EBF45968}"/>
              </a:ext>
            </a:extLst>
          </p:cNvPr>
          <p:cNvCxnSpPr>
            <a:stCxn id="81" idx="2"/>
            <a:endCxn id="161" idx="0"/>
          </p:cNvCxnSpPr>
          <p:nvPr/>
        </p:nvCxnSpPr>
        <p:spPr>
          <a:xfrm rot="16200000" flipH="1">
            <a:off x="10052499" y="476628"/>
            <a:ext cx="452061" cy="218053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Rectangle 169">
            <a:extLst>
              <a:ext uri="{FF2B5EF4-FFF2-40B4-BE49-F238E27FC236}">
                <a16:creationId xmlns:a16="http://schemas.microsoft.com/office/drawing/2014/main" id="{8824FD08-8F57-5244-8D81-31D180365A6C}"/>
              </a:ext>
            </a:extLst>
          </p:cNvPr>
          <p:cNvSpPr/>
          <p:nvPr/>
        </p:nvSpPr>
        <p:spPr>
          <a:xfrm>
            <a:off x="5986984" y="5607010"/>
            <a:ext cx="2692103" cy="3595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data_medstar_aps_merged_01_merge.Rmd</a:t>
            </a:r>
          </a:p>
        </p:txBody>
      </p:sp>
      <p:cxnSp>
        <p:nvCxnSpPr>
          <p:cNvPr id="172" name="Elbow Connector 171">
            <a:extLst>
              <a:ext uri="{FF2B5EF4-FFF2-40B4-BE49-F238E27FC236}">
                <a16:creationId xmlns:a16="http://schemas.microsoft.com/office/drawing/2014/main" id="{359C8F58-CB38-3246-80F1-BB8554718DFE}"/>
              </a:ext>
            </a:extLst>
          </p:cNvPr>
          <p:cNvCxnSpPr>
            <a:cxnSpLocks/>
            <a:stCxn id="155" idx="2"/>
            <a:endCxn id="170" idx="0"/>
          </p:cNvCxnSpPr>
          <p:nvPr/>
        </p:nvCxnSpPr>
        <p:spPr>
          <a:xfrm rot="16200000" flipH="1">
            <a:off x="5898141" y="4172114"/>
            <a:ext cx="352023" cy="251776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Elbow Connector 182">
            <a:extLst>
              <a:ext uri="{FF2B5EF4-FFF2-40B4-BE49-F238E27FC236}">
                <a16:creationId xmlns:a16="http://schemas.microsoft.com/office/drawing/2014/main" id="{15DAB329-12E9-054D-AFA1-F703C9FD877A}"/>
              </a:ext>
            </a:extLst>
          </p:cNvPr>
          <p:cNvCxnSpPr>
            <a:cxnSpLocks/>
            <a:stCxn id="159" idx="2"/>
            <a:endCxn id="170" idx="0"/>
          </p:cNvCxnSpPr>
          <p:nvPr/>
        </p:nvCxnSpPr>
        <p:spPr>
          <a:xfrm rot="5400000">
            <a:off x="6313937" y="3173716"/>
            <a:ext cx="3452394" cy="141419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Elbow Connector 185">
            <a:extLst>
              <a:ext uri="{FF2B5EF4-FFF2-40B4-BE49-F238E27FC236}">
                <a16:creationId xmlns:a16="http://schemas.microsoft.com/office/drawing/2014/main" id="{175207CF-576F-0F4A-A22B-3AAC95CACEB1}"/>
              </a:ext>
            </a:extLst>
          </p:cNvPr>
          <p:cNvCxnSpPr>
            <a:stCxn id="160" idx="2"/>
          </p:cNvCxnSpPr>
          <p:nvPr/>
        </p:nvCxnSpPr>
        <p:spPr>
          <a:xfrm rot="5400000">
            <a:off x="6967431" y="2520935"/>
            <a:ext cx="3466102" cy="272927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Elbow Connector 187">
            <a:extLst>
              <a:ext uri="{FF2B5EF4-FFF2-40B4-BE49-F238E27FC236}">
                <a16:creationId xmlns:a16="http://schemas.microsoft.com/office/drawing/2014/main" id="{80F79231-989F-F74E-B30E-321B1A7FF9C2}"/>
              </a:ext>
            </a:extLst>
          </p:cNvPr>
          <p:cNvCxnSpPr>
            <a:cxnSpLocks/>
            <a:stCxn id="161" idx="2"/>
            <a:endCxn id="170" idx="0"/>
          </p:cNvCxnSpPr>
          <p:nvPr/>
        </p:nvCxnSpPr>
        <p:spPr>
          <a:xfrm rot="5400000">
            <a:off x="7623672" y="1861885"/>
            <a:ext cx="3454489" cy="403576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47C6E70-AEBC-444F-88EC-10D13CB87EF2}"/>
              </a:ext>
            </a:extLst>
          </p:cNvPr>
          <p:cNvCxnSpPr>
            <a:stCxn id="158" idx="2"/>
            <a:endCxn id="170" idx="0"/>
          </p:cNvCxnSpPr>
          <p:nvPr/>
        </p:nvCxnSpPr>
        <p:spPr>
          <a:xfrm>
            <a:off x="7333036" y="2154617"/>
            <a:ext cx="0" cy="3452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70E8735-9092-6D41-AA4B-8B04C2864CFC}"/>
              </a:ext>
            </a:extLst>
          </p:cNvPr>
          <p:cNvCxnSpPr>
            <a:cxnSpLocks/>
            <a:stCxn id="170" idx="2"/>
          </p:cNvCxnSpPr>
          <p:nvPr/>
        </p:nvCxnSpPr>
        <p:spPr>
          <a:xfrm flipH="1">
            <a:off x="7333035" y="5966605"/>
            <a:ext cx="1" cy="3177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Elbow Connector 5">
            <a:extLst>
              <a:ext uri="{FF2B5EF4-FFF2-40B4-BE49-F238E27FC236}">
                <a16:creationId xmlns:a16="http://schemas.microsoft.com/office/drawing/2014/main" id="{A130D16A-B8EF-0A45-84B0-377801D87115}"/>
              </a:ext>
            </a:extLst>
          </p:cNvPr>
          <p:cNvCxnSpPr>
            <a:stCxn id="82" idx="2"/>
            <a:endCxn id="170" idx="1"/>
          </p:cNvCxnSpPr>
          <p:nvPr/>
        </p:nvCxnSpPr>
        <p:spPr>
          <a:xfrm rot="16200000" flipH="1">
            <a:off x="2314162" y="2113985"/>
            <a:ext cx="3632189" cy="371345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22DB5B27-C281-AC43-B56B-D20BB9612022}"/>
              </a:ext>
            </a:extLst>
          </p:cNvPr>
          <p:cNvSpPr/>
          <p:nvPr/>
        </p:nvSpPr>
        <p:spPr>
          <a:xfrm>
            <a:off x="1495172" y="3448584"/>
            <a:ext cx="1426768" cy="3595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tx1"/>
                </a:solidFill>
              </a:rPr>
              <a:t>medstar_compliance_deidentified.feather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FFE9886-351D-ED42-83F3-809847FB1A1D}"/>
              </a:ext>
            </a:extLst>
          </p:cNvPr>
          <p:cNvSpPr/>
          <p:nvPr/>
        </p:nvSpPr>
        <p:spPr>
          <a:xfrm>
            <a:off x="6372930" y="6284343"/>
            <a:ext cx="1920209" cy="3595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tx1"/>
                </a:solidFill>
              </a:rPr>
              <a:t>medstar_aps_merged.feather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24351A2-1DEF-B24B-90A4-F868BC049037}"/>
              </a:ext>
            </a:extLst>
          </p:cNvPr>
          <p:cNvCxnSpPr>
            <a:stCxn id="61" idx="2"/>
          </p:cNvCxnSpPr>
          <p:nvPr/>
        </p:nvCxnSpPr>
        <p:spPr>
          <a:xfrm flipH="1">
            <a:off x="7333034" y="6643938"/>
            <a:ext cx="1" cy="214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969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ACDF4716-53BD-1849-900E-0A0149A0C1B8}"/>
              </a:ext>
            </a:extLst>
          </p:cNvPr>
          <p:cNvGrpSpPr/>
          <p:nvPr/>
        </p:nvGrpSpPr>
        <p:grpSpPr>
          <a:xfrm>
            <a:off x="10229637" y="4531755"/>
            <a:ext cx="1551397" cy="1869897"/>
            <a:chOff x="10007030" y="205483"/>
            <a:chExt cx="1551397" cy="1869897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4E038D7C-1FEA-244D-9E34-FE6917957CE0}"/>
                </a:ext>
              </a:extLst>
            </p:cNvPr>
            <p:cNvSpPr/>
            <p:nvPr/>
          </p:nvSpPr>
          <p:spPr>
            <a:xfrm>
              <a:off x="10007030" y="205483"/>
              <a:ext cx="1551397" cy="186989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1200" dirty="0"/>
                <a:t>Legend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C9DFC3DD-7AC4-734C-AF5B-70272E443B16}"/>
                </a:ext>
              </a:extLst>
            </p:cNvPr>
            <p:cNvSpPr/>
            <p:nvPr/>
          </p:nvSpPr>
          <p:spPr>
            <a:xfrm>
              <a:off x="10099086" y="657545"/>
              <a:ext cx="1371600" cy="27432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Data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BAA8CBC5-7F09-9740-AF33-C9B46CAF30B3}"/>
                </a:ext>
              </a:extLst>
            </p:cNvPr>
            <p:cNvSpPr/>
            <p:nvPr/>
          </p:nvSpPr>
          <p:spPr>
            <a:xfrm>
              <a:off x="10099086" y="1170648"/>
              <a:ext cx="1371600" cy="2743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Code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DD2BFE14-5F44-C740-A0DE-FF8EA14D3CBE}"/>
                </a:ext>
              </a:extLst>
            </p:cNvPr>
            <p:cNvSpPr/>
            <p:nvPr/>
          </p:nvSpPr>
          <p:spPr>
            <a:xfrm>
              <a:off x="10099086" y="1683751"/>
              <a:ext cx="1371600" cy="27432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Output</a:t>
              </a:r>
            </a:p>
          </p:txBody>
        </p: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EA5D72D-001A-9840-A3DD-ACCBF2BCAA4B}"/>
              </a:ext>
            </a:extLst>
          </p:cNvPr>
          <p:cNvCxnSpPr>
            <a:cxnSpLocks/>
          </p:cNvCxnSpPr>
          <p:nvPr/>
        </p:nvCxnSpPr>
        <p:spPr>
          <a:xfrm>
            <a:off x="7333035" y="6820"/>
            <a:ext cx="0" cy="214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194A951D-09D3-3F44-B933-1950A3E3C3BA}"/>
              </a:ext>
            </a:extLst>
          </p:cNvPr>
          <p:cNvSpPr/>
          <p:nvPr/>
        </p:nvSpPr>
        <p:spPr>
          <a:xfrm>
            <a:off x="5019568" y="1497396"/>
            <a:ext cx="3742644" cy="3595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data_medstar_aps_merged_03_preprocess_for_analysis.Rmd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B0B09FF-7B84-A048-940A-E8401565A58F}"/>
              </a:ext>
            </a:extLst>
          </p:cNvPr>
          <p:cNvSpPr/>
          <p:nvPr/>
        </p:nvSpPr>
        <p:spPr>
          <a:xfrm>
            <a:off x="5862405" y="220882"/>
            <a:ext cx="2941260" cy="3595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data_medstar_aps_merged_02_deidentify.Rmd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913B50E-5CE0-7D46-A6A5-84D5279621E7}"/>
              </a:ext>
            </a:extLst>
          </p:cNvPr>
          <p:cNvSpPr/>
          <p:nvPr/>
        </p:nvSpPr>
        <p:spPr>
          <a:xfrm>
            <a:off x="429318" y="220882"/>
            <a:ext cx="1387011" cy="3595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tx1"/>
                </a:solidFill>
              </a:rPr>
              <a:t>response_ids.feather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ECCD1A00-360A-C04F-9313-26151CBA004F}"/>
              </a:ext>
            </a:extLst>
          </p:cNvPr>
          <p:cNvCxnSpPr>
            <a:stCxn id="10" idx="3"/>
            <a:endCxn id="9" idx="1"/>
          </p:cNvCxnSpPr>
          <p:nvPr/>
        </p:nvCxnSpPr>
        <p:spPr>
          <a:xfrm>
            <a:off x="1816329" y="400680"/>
            <a:ext cx="40460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97C22AC1-DE13-8C43-B67A-19A9E7B33BBE}"/>
              </a:ext>
            </a:extLst>
          </p:cNvPr>
          <p:cNvSpPr/>
          <p:nvPr/>
        </p:nvSpPr>
        <p:spPr>
          <a:xfrm>
            <a:off x="9418047" y="859140"/>
            <a:ext cx="2263599" cy="3595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tx1"/>
                </a:solidFill>
              </a:rPr>
              <a:t>responses_screenings_validation.csv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3C33E6F-F4F1-994B-B980-E24514FB2543}"/>
              </a:ext>
            </a:extLst>
          </p:cNvPr>
          <p:cNvSpPr/>
          <p:nvPr/>
        </p:nvSpPr>
        <p:spPr>
          <a:xfrm>
            <a:off x="5950479" y="859656"/>
            <a:ext cx="1676400" cy="3595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detect_5wk_1.feather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FFCB26C-D871-DE45-889B-FB59DFBB2350}"/>
              </a:ext>
            </a:extLst>
          </p:cNvPr>
          <p:cNvSpPr/>
          <p:nvPr/>
        </p:nvSpPr>
        <p:spPr>
          <a:xfrm>
            <a:off x="7686030" y="859140"/>
            <a:ext cx="1676400" cy="3595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detect_5wk_1.csv</a:t>
            </a:r>
          </a:p>
        </p:txBody>
      </p: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E54AE3C3-3C1A-004F-8AE7-32C65B599C6F}"/>
              </a:ext>
            </a:extLst>
          </p:cNvPr>
          <p:cNvCxnSpPr>
            <a:stCxn id="9" idx="2"/>
            <a:endCxn id="16" idx="0"/>
          </p:cNvCxnSpPr>
          <p:nvPr/>
        </p:nvCxnSpPr>
        <p:spPr>
          <a:xfrm rot="16200000" flipH="1">
            <a:off x="7789301" y="124210"/>
            <a:ext cx="278663" cy="119119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3B94C11E-46A7-1A48-BDCD-F33EB2002BF3}"/>
              </a:ext>
            </a:extLst>
          </p:cNvPr>
          <p:cNvCxnSpPr>
            <a:cxnSpLocks/>
            <a:stCxn id="9" idx="2"/>
            <a:endCxn id="14" idx="0"/>
          </p:cNvCxnSpPr>
          <p:nvPr/>
        </p:nvCxnSpPr>
        <p:spPr>
          <a:xfrm rot="16200000" flipH="1">
            <a:off x="8802110" y="-888598"/>
            <a:ext cx="278663" cy="321681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E439EC78-DE78-A44D-A8D3-C94BB25627C9}"/>
              </a:ext>
            </a:extLst>
          </p:cNvPr>
          <p:cNvSpPr/>
          <p:nvPr/>
        </p:nvSpPr>
        <p:spPr>
          <a:xfrm>
            <a:off x="8161" y="3405361"/>
            <a:ext cx="3730314" cy="3595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fig_detect_5wk_screening_and_reporting_flow_diagram.jpg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F16A66C-2F0D-BA4E-B941-DC699B089F7D}"/>
              </a:ext>
            </a:extLst>
          </p:cNvPr>
          <p:cNvSpPr/>
          <p:nvPr/>
        </p:nvSpPr>
        <p:spPr>
          <a:xfrm>
            <a:off x="8907694" y="1506297"/>
            <a:ext cx="3284306" cy="3595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tx1"/>
                </a:solidFill>
              </a:rPr>
              <a:t>fig_responses_screenings_validation_line_graph.Rmd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FE661E6-5302-FF46-B024-C46B97E56C9C}"/>
              </a:ext>
            </a:extLst>
          </p:cNvPr>
          <p:cNvCxnSpPr>
            <a:cxnSpLocks/>
            <a:stCxn id="14" idx="2"/>
            <a:endCxn id="36" idx="0"/>
          </p:cNvCxnSpPr>
          <p:nvPr/>
        </p:nvCxnSpPr>
        <p:spPr>
          <a:xfrm>
            <a:off x="10549847" y="1218735"/>
            <a:ext cx="0" cy="287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E6E89683-4CFB-3A4C-8D3D-6E85DC3DCCD9}"/>
              </a:ext>
            </a:extLst>
          </p:cNvPr>
          <p:cNvCxnSpPr>
            <a:stCxn id="9" idx="2"/>
            <a:endCxn id="15" idx="0"/>
          </p:cNvCxnSpPr>
          <p:nvPr/>
        </p:nvCxnSpPr>
        <p:spPr>
          <a:xfrm rot="5400000">
            <a:off x="6921268" y="447888"/>
            <a:ext cx="279179" cy="54435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9546376F-07BF-1347-B194-B3BB98DA4AE6}"/>
              </a:ext>
            </a:extLst>
          </p:cNvPr>
          <p:cNvCxnSpPr>
            <a:stCxn id="15" idx="2"/>
            <a:endCxn id="60" idx="0"/>
          </p:cNvCxnSpPr>
          <p:nvPr/>
        </p:nvCxnSpPr>
        <p:spPr>
          <a:xfrm rot="16200000" flipH="1">
            <a:off x="6700712" y="1307217"/>
            <a:ext cx="278145" cy="10221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FD9E4922-B048-9A4D-B421-8D9809F5EC1D}"/>
              </a:ext>
            </a:extLst>
          </p:cNvPr>
          <p:cNvSpPr/>
          <p:nvPr/>
        </p:nvSpPr>
        <p:spPr>
          <a:xfrm>
            <a:off x="8907694" y="2135651"/>
            <a:ext cx="3284306" cy="3595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tx1"/>
                </a:solidFill>
              </a:rPr>
              <a:t>fig_responses_screenings_validation_line_graph.jpeg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3D714BC-5F3B-CA49-BDA0-A6D6D80F8628}"/>
              </a:ext>
            </a:extLst>
          </p:cNvPr>
          <p:cNvCxnSpPr>
            <a:stCxn id="36" idx="2"/>
            <a:endCxn id="51" idx="0"/>
          </p:cNvCxnSpPr>
          <p:nvPr/>
        </p:nvCxnSpPr>
        <p:spPr>
          <a:xfrm>
            <a:off x="10549847" y="1865892"/>
            <a:ext cx="0" cy="269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1AF02504-A0B1-1144-92D1-651CDBED0A39}"/>
              </a:ext>
            </a:extLst>
          </p:cNvPr>
          <p:cNvSpPr/>
          <p:nvPr/>
        </p:nvSpPr>
        <p:spPr>
          <a:xfrm>
            <a:off x="5257800" y="2135652"/>
            <a:ext cx="1676400" cy="3595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detect_5wk.feather</a:t>
            </a:r>
          </a:p>
        </p:txBody>
      </p:sp>
      <p:cxnSp>
        <p:nvCxnSpPr>
          <p:cNvPr id="59" name="Elbow Connector 58">
            <a:extLst>
              <a:ext uri="{FF2B5EF4-FFF2-40B4-BE49-F238E27FC236}">
                <a16:creationId xmlns:a16="http://schemas.microsoft.com/office/drawing/2014/main" id="{294455CC-5983-BE4E-8A53-5AF219BF7FB4}"/>
              </a:ext>
            </a:extLst>
          </p:cNvPr>
          <p:cNvCxnSpPr>
            <a:stCxn id="60" idx="2"/>
            <a:endCxn id="56" idx="0"/>
          </p:cNvCxnSpPr>
          <p:nvPr/>
        </p:nvCxnSpPr>
        <p:spPr>
          <a:xfrm rot="5400000">
            <a:off x="6354115" y="1598876"/>
            <a:ext cx="278661" cy="79489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EDD27890-3D0F-164A-8800-09C5C850899B}"/>
              </a:ext>
            </a:extLst>
          </p:cNvPr>
          <p:cNvSpPr/>
          <p:nvPr/>
        </p:nvSpPr>
        <p:spPr>
          <a:xfrm>
            <a:off x="1995" y="2773908"/>
            <a:ext cx="3742646" cy="3595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fig_detect_5wk_screening_and_reporting_flow_diagram.Rmd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E992FCB4-D8E0-DB41-9CF4-6AC63F43399A}"/>
              </a:ext>
            </a:extLst>
          </p:cNvPr>
          <p:cNvCxnSpPr>
            <a:stCxn id="63" idx="2"/>
            <a:endCxn id="29" idx="0"/>
          </p:cNvCxnSpPr>
          <p:nvPr/>
        </p:nvCxnSpPr>
        <p:spPr>
          <a:xfrm>
            <a:off x="1873318" y="3133503"/>
            <a:ext cx="0" cy="271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>
            <a:extLst>
              <a:ext uri="{FF2B5EF4-FFF2-40B4-BE49-F238E27FC236}">
                <a16:creationId xmlns:a16="http://schemas.microsoft.com/office/drawing/2014/main" id="{ECDD09C3-FD22-6949-B55A-5A5E19149450}"/>
              </a:ext>
            </a:extLst>
          </p:cNvPr>
          <p:cNvCxnSpPr>
            <a:stCxn id="56" idx="2"/>
            <a:endCxn id="63" idx="0"/>
          </p:cNvCxnSpPr>
          <p:nvPr/>
        </p:nvCxnSpPr>
        <p:spPr>
          <a:xfrm rot="5400000">
            <a:off x="3845329" y="523236"/>
            <a:ext cx="278661" cy="422268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6C70DA3E-D16E-9D45-ACF6-50BCC7DE31B1}"/>
              </a:ext>
            </a:extLst>
          </p:cNvPr>
          <p:cNvSpPr/>
          <p:nvPr/>
        </p:nvSpPr>
        <p:spPr>
          <a:xfrm>
            <a:off x="3839367" y="2773907"/>
            <a:ext cx="2530611" cy="3595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analysis_detect_5wk_01_feasibility.Rmd</a:t>
            </a:r>
          </a:p>
        </p:txBody>
      </p:sp>
      <p:cxnSp>
        <p:nvCxnSpPr>
          <p:cNvPr id="71" name="Elbow Connector 70">
            <a:extLst>
              <a:ext uri="{FF2B5EF4-FFF2-40B4-BE49-F238E27FC236}">
                <a16:creationId xmlns:a16="http://schemas.microsoft.com/office/drawing/2014/main" id="{8E6412AC-F6D3-674D-A017-BEE4A15FDC05}"/>
              </a:ext>
            </a:extLst>
          </p:cNvPr>
          <p:cNvCxnSpPr>
            <a:stCxn id="56" idx="2"/>
            <a:endCxn id="69" idx="0"/>
          </p:cNvCxnSpPr>
          <p:nvPr/>
        </p:nvCxnSpPr>
        <p:spPr>
          <a:xfrm rot="5400000">
            <a:off x="5461007" y="2138914"/>
            <a:ext cx="278660" cy="99132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20FE9A9C-FA42-9C46-8FDE-7EBCA2C4E8FA}"/>
              </a:ext>
            </a:extLst>
          </p:cNvPr>
          <p:cNvSpPr/>
          <p:nvPr/>
        </p:nvSpPr>
        <p:spPr>
          <a:xfrm>
            <a:off x="6464704" y="2773907"/>
            <a:ext cx="2238721" cy="3595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tx1"/>
                </a:solidFill>
              </a:rPr>
              <a:t>table_item_response_patterns.Rmd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34E61C0-4C61-9F42-A9A7-ED9F4CCFFFF0}"/>
              </a:ext>
            </a:extLst>
          </p:cNvPr>
          <p:cNvSpPr/>
          <p:nvPr/>
        </p:nvSpPr>
        <p:spPr>
          <a:xfrm>
            <a:off x="8798152" y="2765005"/>
            <a:ext cx="1933580" cy="3595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tx1"/>
                </a:solidFill>
              </a:rPr>
              <a:t>table_reporting_patterns.Rmd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4" name="Elbow Connector 3">
            <a:extLst>
              <a:ext uri="{FF2B5EF4-FFF2-40B4-BE49-F238E27FC236}">
                <a16:creationId xmlns:a16="http://schemas.microsoft.com/office/drawing/2014/main" id="{0239B887-24D2-7C47-AFA2-BD913F0CCEF0}"/>
              </a:ext>
            </a:extLst>
          </p:cNvPr>
          <p:cNvCxnSpPr>
            <a:stCxn id="56" idx="2"/>
            <a:endCxn id="32" idx="0"/>
          </p:cNvCxnSpPr>
          <p:nvPr/>
        </p:nvCxnSpPr>
        <p:spPr>
          <a:xfrm rot="16200000" flipH="1">
            <a:off x="6700702" y="1890544"/>
            <a:ext cx="278660" cy="148806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Elbow Connector 6">
            <a:extLst>
              <a:ext uri="{FF2B5EF4-FFF2-40B4-BE49-F238E27FC236}">
                <a16:creationId xmlns:a16="http://schemas.microsoft.com/office/drawing/2014/main" id="{BECC7DEF-8BDC-E845-95CE-6625D7CA7573}"/>
              </a:ext>
            </a:extLst>
          </p:cNvPr>
          <p:cNvCxnSpPr>
            <a:stCxn id="56" idx="2"/>
            <a:endCxn id="33" idx="0"/>
          </p:cNvCxnSpPr>
          <p:nvPr/>
        </p:nvCxnSpPr>
        <p:spPr>
          <a:xfrm rot="16200000" flipH="1">
            <a:off x="7795592" y="795655"/>
            <a:ext cx="269758" cy="366894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E4471AE2-81CA-5D46-9293-78F35C44291C}"/>
              </a:ext>
            </a:extLst>
          </p:cNvPr>
          <p:cNvSpPr/>
          <p:nvPr/>
        </p:nvSpPr>
        <p:spPr>
          <a:xfrm>
            <a:off x="6464703" y="3403260"/>
            <a:ext cx="2238721" cy="3595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tx1"/>
                </a:solidFill>
              </a:rPr>
              <a:t>table_item_response_patterns.docx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8E15EAC-2BF2-7144-BED3-DB34EDCC4EAF}"/>
              </a:ext>
            </a:extLst>
          </p:cNvPr>
          <p:cNvSpPr/>
          <p:nvPr/>
        </p:nvSpPr>
        <p:spPr>
          <a:xfrm>
            <a:off x="8798152" y="3410498"/>
            <a:ext cx="1933580" cy="3595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tx1"/>
                </a:solidFill>
              </a:rPr>
              <a:t>table_reporting_patterns.docx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0B3395E-0F02-9148-AF66-D1DEC198A4BE}"/>
              </a:ext>
            </a:extLst>
          </p:cNvPr>
          <p:cNvCxnSpPr>
            <a:stCxn id="32" idx="2"/>
          </p:cNvCxnSpPr>
          <p:nvPr/>
        </p:nvCxnSpPr>
        <p:spPr>
          <a:xfrm flipH="1">
            <a:off x="7584063" y="3133502"/>
            <a:ext cx="2" cy="269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A6C22A1-501E-394E-985E-FAD7670F913C}"/>
              </a:ext>
            </a:extLst>
          </p:cNvPr>
          <p:cNvCxnSpPr>
            <a:stCxn id="33" idx="2"/>
          </p:cNvCxnSpPr>
          <p:nvPr/>
        </p:nvCxnSpPr>
        <p:spPr>
          <a:xfrm>
            <a:off x="9764942" y="3124600"/>
            <a:ext cx="0" cy="269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5295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4001</TotalTime>
  <Words>352</Words>
  <Application>Microsoft Macintosh PowerPoint</Application>
  <PresentationFormat>Widescreen</PresentationFormat>
  <Paragraphs>50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Cannell, Brad</dc:creator>
  <cp:lastModifiedBy>Cannell, Michael B</cp:lastModifiedBy>
  <cp:revision>39</cp:revision>
  <dcterms:created xsi:type="dcterms:W3CDTF">2018-03-02T03:43:58Z</dcterms:created>
  <dcterms:modified xsi:type="dcterms:W3CDTF">2018-11-13T22:55:58Z</dcterms:modified>
</cp:coreProperties>
</file>