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6064"/>
  </p:normalViewPr>
  <p:slideViewPr>
    <p:cSldViewPr snapToGrid="0" snapToObjects="1">
      <p:cViewPr varScale="1">
        <p:scale>
          <a:sx n="136" d="100"/>
          <a:sy n="136" d="100"/>
        </p:scale>
        <p:origin x="21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F0564-8EF3-8446-AC0F-CE22F539D94D}" type="datetimeFigureOut">
              <a:rPr lang="en-US" smtClean="0"/>
              <a:t>9/19/18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34DF9-72D2-5043-9D0A-1C22CF00F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40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Ideally, we would have one MedStar dataset that includes all the DETECT screening and medical information for each person treated by MedStar who met the inclusion criteria during the project period.</a:t>
            </a:r>
          </a:p>
          <a:p>
            <a:endParaRPr lang="en-US" dirty="0"/>
          </a:p>
          <a:p>
            <a:r>
              <a:rPr lang="en-US" dirty="0"/>
              <a:t>Each row in that data would correspond to one, and only one, incident PCR.</a:t>
            </a:r>
          </a:p>
          <a:p>
            <a:endParaRPr lang="en-US" dirty="0"/>
          </a:p>
          <a:p>
            <a:r>
              <a:rPr lang="en-US" dirty="0"/>
              <a:t>Additionally, every time there is a positive endorsement of any DETECT screening item the medic would have made a report to APS, APS would have given the medic a reference number for that report, and that reference number would be recorded in the MedStar data.</a:t>
            </a:r>
          </a:p>
          <a:p>
            <a:endParaRPr lang="en-US" dirty="0"/>
          </a:p>
          <a:p>
            <a:r>
              <a:rPr lang="en-US" dirty="0"/>
              <a:t>We would be able then to link information about an APS investigation that directly resulted from a specific DETECT screening tool use.</a:t>
            </a:r>
          </a:p>
          <a:p>
            <a:endParaRPr lang="en-US" dirty="0"/>
          </a:p>
          <a:p>
            <a:r>
              <a:rPr lang="en-US" dirty="0"/>
              <a:t>Unfortunately, we do not have an ideal situation. Namely, there is no common reference number to link DETECT screenings in the MedStar data with investigations in the 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34DF9-72D2-5043-9D0A-1C22CF00FA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00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there is no common reference number, we have to match records from each dataset based on name and date </a:t>
            </a:r>
            <a:r>
              <a:rPr lang="en-US"/>
              <a:t>of birth.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34DF9-72D2-5043-9D0A-1C22CF00FA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50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6AD4-6F7A-F144-8C6E-02D1678EA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A3AD6-0DA9-F049-98FA-1F950DAD5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C2693-92C7-3448-964D-2A2C50BC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0788-6975-7B4F-864B-ACE7BFF93D38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23B27-D4C9-7544-92FB-076F8767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95062-8BAF-DA4A-8871-B7BE02528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CFB4-C453-F948-818A-1703D674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2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D9848-B701-4F40-9ECA-1009D7D1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63D1-ACA2-3443-B5EA-E5C2F6D7C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0B472-E7AC-D448-9B34-4830AE50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0788-6975-7B4F-864B-ACE7BFF93D38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E9996-472C-2E43-A3EE-7645FC73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E92C4-79F2-024A-B3F9-0C249A55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CFB4-C453-F948-818A-1703D674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1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B57E6C-3640-AF48-BDF4-CA4ACDC2B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4650E-1492-E849-B521-A283153AE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1E1A0-A523-7548-9E28-E416F666A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0788-6975-7B4F-864B-ACE7BFF93D38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B2218-0B77-1945-B30E-12BA1E434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3702D-6612-2F4B-8BE9-E511F7FD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CFB4-C453-F948-818A-1703D674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4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2BA0-655B-F74E-BB69-38F880C0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D9C37-C250-3241-AB97-6F16EDCDC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EBFD2-C825-0C46-87A7-5DB303CBF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0788-6975-7B4F-864B-ACE7BFF93D38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309C9-7A66-F94F-8FF6-4D099BF3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D4C7-C0C4-4547-A488-66E2F3FF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CFB4-C453-F948-818A-1703D674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92CBB-C000-104F-B585-9CD60BF8D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470A9-7D2D-214F-ABE1-6B6FA67CD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8C027-67B0-7F42-941D-088027660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0788-6975-7B4F-864B-ACE7BFF93D38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AD64F-F570-0246-A275-80BAA9F5D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0F3B3-5612-7142-AC96-8DD1782CE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CFB4-C453-F948-818A-1703D674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3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1C93-EF99-7F48-BBEE-FC02AEC9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F37D0-A231-8548-858D-436EEA1E3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6165E-8BB1-8B4D-9570-775A702B0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B756D-C5DF-9C47-96D9-76819BC79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0788-6975-7B4F-864B-ACE7BFF93D38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9C60A-7A86-D04D-AC34-9F0600576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059D1-0F97-AB45-AC6A-1320B81B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CFB4-C453-F948-818A-1703D674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5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740B5-54C5-444B-96EA-D3C77AEC1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00F60-9D0E-FC43-B9AF-C12BA1BD4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5CC93-E7A6-E042-BF9D-5674790A9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F7ED5-1559-0047-8095-BDA3670C2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D5DA4-580D-6B44-A01B-4CE255092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CF1DB5-36FE-9645-93D5-2B99F4FBF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0788-6975-7B4F-864B-ACE7BFF93D38}" type="datetimeFigureOut">
              <a:rPr lang="en-US" smtClean="0"/>
              <a:t>9/19/18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3D7FB-3C0D-5247-9004-BAEE308F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44E8E9-164C-6C4E-9413-996D68D01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CFB4-C453-F948-818A-1703D674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5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2E8FD-601F-BD4B-8030-43A092F04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63088E-E966-E548-9476-B0074031D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0788-6975-7B4F-864B-ACE7BFF93D38}" type="datetimeFigureOut">
              <a:rPr lang="en-US" smtClean="0"/>
              <a:t>9/19/18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3DBB5-055F-8D49-9373-DC05995B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8B7D79-0D82-534D-9185-62D87AA47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CFB4-C453-F948-818A-1703D674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9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C2D8F5-A0A7-4746-8030-E274DE65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0788-6975-7B4F-864B-ACE7BFF93D38}" type="datetimeFigureOut">
              <a:rPr lang="en-US" smtClean="0"/>
              <a:t>9/19/18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56D269-2B1C-8243-A2A1-1B575951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A2ABD-2478-6E46-8F6C-AC96A882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CFB4-C453-F948-818A-1703D674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6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FD6F2-6292-B248-9AE6-B24D27A1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4A012-77AF-1842-8EAF-725381167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1F49A-9A4D-3A40-8E2B-CBF9A6389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61D64-C88F-A843-A2C8-FB7300A4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0788-6975-7B4F-864B-ACE7BFF93D38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81987-1E24-0646-BFBF-28FB73D9D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89631-1111-9F45-B6EA-B341D162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CFB4-C453-F948-818A-1703D674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CBC5-B945-E749-90ED-2254362F6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581F2F-6172-C748-B681-66217B519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2943C-1ABA-C845-B401-F9ADA81FC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5194D-D20C-DF41-9B6D-EC4E03959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0788-6975-7B4F-864B-ACE7BFF93D38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88BDC-4A23-2745-9DCD-C00DA5CD0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78496-6528-144A-A75D-0EE1F417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CFB4-C453-F948-818A-1703D674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5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C0DF2F-ECF9-C844-BEB1-230AEBAD1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396BB-187F-EA4A-930B-7AC8EA832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8E1D9-F4C8-F844-B2FF-F97D99D40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F0788-6975-7B4F-864B-ACE7BFF93D38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16C08-8393-9D4D-93AA-CD329745F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B6B29-52C3-044E-8DE0-88513E87C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CFB4-C453-F948-818A-1703D674D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D334DB-DA0D-EE44-8A10-0ADAD749B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02267"/>
              </p:ext>
            </p:extLst>
          </p:nvPr>
        </p:nvGraphicFramePr>
        <p:xfrm>
          <a:off x="193774" y="1869735"/>
          <a:ext cx="5512753" cy="109719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02042">
                  <a:extLst>
                    <a:ext uri="{9D8B030D-6E8A-4147-A177-3AD203B41FA5}">
                      <a16:colId xmlns:a16="http://schemas.microsoft.com/office/drawing/2014/main" val="4211535547"/>
                    </a:ext>
                  </a:extLst>
                </a:gridCol>
                <a:gridCol w="587693">
                  <a:extLst>
                    <a:ext uri="{9D8B030D-6E8A-4147-A177-3AD203B41FA5}">
                      <a16:colId xmlns:a16="http://schemas.microsoft.com/office/drawing/2014/main" val="3610375157"/>
                    </a:ext>
                  </a:extLst>
                </a:gridCol>
                <a:gridCol w="278130">
                  <a:extLst>
                    <a:ext uri="{9D8B030D-6E8A-4147-A177-3AD203B41FA5}">
                      <a16:colId xmlns:a16="http://schemas.microsoft.com/office/drawing/2014/main" val="508220715"/>
                    </a:ext>
                  </a:extLst>
                </a:gridCol>
                <a:gridCol w="813118">
                  <a:extLst>
                    <a:ext uri="{9D8B030D-6E8A-4147-A177-3AD203B41FA5}">
                      <a16:colId xmlns:a16="http://schemas.microsoft.com/office/drawing/2014/main" val="2493497714"/>
                    </a:ext>
                  </a:extLst>
                </a:gridCol>
                <a:gridCol w="278130">
                  <a:extLst>
                    <a:ext uri="{9D8B030D-6E8A-4147-A177-3AD203B41FA5}">
                      <a16:colId xmlns:a16="http://schemas.microsoft.com/office/drawing/2014/main" val="1276129660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val="1375451862"/>
                    </a:ext>
                  </a:extLst>
                </a:gridCol>
                <a:gridCol w="278130">
                  <a:extLst>
                    <a:ext uri="{9D8B030D-6E8A-4147-A177-3AD203B41FA5}">
                      <a16:colId xmlns:a16="http://schemas.microsoft.com/office/drawing/2014/main" val="1569923917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2117832144"/>
                    </a:ext>
                  </a:extLst>
                </a:gridCol>
              </a:tblGrid>
              <a:tr h="22301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Incident PCR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DETECT 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Medical Variable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APS Reference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86904"/>
                  </a:ext>
                </a:extLst>
              </a:tr>
              <a:tr h="1979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15028430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John 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2015101401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399130"/>
                  </a:ext>
                </a:extLst>
              </a:tr>
              <a:tr h="2202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15028431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Jane 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2015101402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231396"/>
                  </a:ext>
                </a:extLst>
              </a:tr>
              <a:tr h="2202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15028432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Bill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55840"/>
                  </a:ext>
                </a:extLst>
              </a:tr>
              <a:tr h="2202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15028433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John 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2015101404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91462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E4E3A1-A0D7-7F41-B1CF-ACF984BCA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650048"/>
              </p:ext>
            </p:extLst>
          </p:nvPr>
        </p:nvGraphicFramePr>
        <p:xfrm>
          <a:off x="7029779" y="1869735"/>
          <a:ext cx="4426210" cy="109719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83005">
                  <a:extLst>
                    <a:ext uri="{9D8B030D-6E8A-4147-A177-3AD203B41FA5}">
                      <a16:colId xmlns:a16="http://schemas.microsoft.com/office/drawing/2014/main" val="2414279990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4211535547"/>
                    </a:ext>
                  </a:extLst>
                </a:gridCol>
                <a:gridCol w="654368">
                  <a:extLst>
                    <a:ext uri="{9D8B030D-6E8A-4147-A177-3AD203B41FA5}">
                      <a16:colId xmlns:a16="http://schemas.microsoft.com/office/drawing/2014/main" val="3610375157"/>
                    </a:ext>
                  </a:extLst>
                </a:gridCol>
                <a:gridCol w="339984">
                  <a:extLst>
                    <a:ext uri="{9D8B030D-6E8A-4147-A177-3AD203B41FA5}">
                      <a16:colId xmlns:a16="http://schemas.microsoft.com/office/drawing/2014/main" val="508220715"/>
                    </a:ext>
                  </a:extLst>
                </a:gridCol>
                <a:gridCol w="1202055">
                  <a:extLst>
                    <a:ext uri="{9D8B030D-6E8A-4147-A177-3AD203B41FA5}">
                      <a16:colId xmlns:a16="http://schemas.microsoft.com/office/drawing/2014/main" val="2493497714"/>
                    </a:ext>
                  </a:extLst>
                </a:gridCol>
                <a:gridCol w="278130">
                  <a:extLst>
                    <a:ext uri="{9D8B030D-6E8A-4147-A177-3AD203B41FA5}">
                      <a16:colId xmlns:a16="http://schemas.microsoft.com/office/drawing/2014/main" val="1276129660"/>
                    </a:ext>
                  </a:extLst>
                </a:gridCol>
              </a:tblGrid>
              <a:tr h="22301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APS Reference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Case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Investigation Variable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86904"/>
                  </a:ext>
                </a:extLst>
              </a:tr>
              <a:tr h="19796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2015101401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43730334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John 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399130"/>
                  </a:ext>
                </a:extLst>
              </a:tr>
              <a:tr h="22027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2015101402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43730335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Jane 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231396"/>
                  </a:ext>
                </a:extLst>
              </a:tr>
              <a:tr h="22027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2015101403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43730336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Sally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55840"/>
                  </a:ext>
                </a:extLst>
              </a:tr>
              <a:tr h="2202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2015101404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43730337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John 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12227"/>
                  </a:ext>
                </a:extLst>
              </a:tr>
            </a:tbl>
          </a:graphicData>
        </a:graphic>
      </p:graphicFrame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5169C2D2-710B-6A46-98E8-EF79D7A522B9}"/>
              </a:ext>
            </a:extLst>
          </p:cNvPr>
          <p:cNvSpPr/>
          <p:nvPr/>
        </p:nvSpPr>
        <p:spPr>
          <a:xfrm>
            <a:off x="5709225" y="2130457"/>
            <a:ext cx="1320554" cy="14945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B385F763-F861-C643-AFAF-35B83519971C}"/>
              </a:ext>
            </a:extLst>
          </p:cNvPr>
          <p:cNvSpPr/>
          <p:nvPr/>
        </p:nvSpPr>
        <p:spPr>
          <a:xfrm>
            <a:off x="5709225" y="2363828"/>
            <a:ext cx="1320554" cy="14945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94BF4EFA-E3A6-8C47-BBB4-2BB4A2134D3E}"/>
              </a:ext>
            </a:extLst>
          </p:cNvPr>
          <p:cNvSpPr/>
          <p:nvPr/>
        </p:nvSpPr>
        <p:spPr>
          <a:xfrm>
            <a:off x="5709225" y="2751821"/>
            <a:ext cx="1320554" cy="14945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1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D334DB-DA0D-EE44-8A10-0ADAD749B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783297"/>
              </p:ext>
            </p:extLst>
          </p:nvPr>
        </p:nvGraphicFramePr>
        <p:xfrm>
          <a:off x="193774" y="1869735"/>
          <a:ext cx="4308793" cy="109719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02042">
                  <a:extLst>
                    <a:ext uri="{9D8B030D-6E8A-4147-A177-3AD203B41FA5}">
                      <a16:colId xmlns:a16="http://schemas.microsoft.com/office/drawing/2014/main" val="4211535547"/>
                    </a:ext>
                  </a:extLst>
                </a:gridCol>
                <a:gridCol w="587693">
                  <a:extLst>
                    <a:ext uri="{9D8B030D-6E8A-4147-A177-3AD203B41FA5}">
                      <a16:colId xmlns:a16="http://schemas.microsoft.com/office/drawing/2014/main" val="3610375157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508220715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493497714"/>
                    </a:ext>
                  </a:extLst>
                </a:gridCol>
                <a:gridCol w="813118">
                  <a:extLst>
                    <a:ext uri="{9D8B030D-6E8A-4147-A177-3AD203B41FA5}">
                      <a16:colId xmlns:a16="http://schemas.microsoft.com/office/drawing/2014/main" val="1276129660"/>
                    </a:ext>
                  </a:extLst>
                </a:gridCol>
                <a:gridCol w="278130">
                  <a:extLst>
                    <a:ext uri="{9D8B030D-6E8A-4147-A177-3AD203B41FA5}">
                      <a16:colId xmlns:a16="http://schemas.microsoft.com/office/drawing/2014/main" val="1375451862"/>
                    </a:ext>
                  </a:extLst>
                </a:gridCol>
              </a:tblGrid>
              <a:tr h="22301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Incident PCR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Screening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DETECT 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86904"/>
                  </a:ext>
                </a:extLst>
              </a:tr>
              <a:tr h="1979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15028430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John 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10/22/1932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9/17/2015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399130"/>
                  </a:ext>
                </a:extLst>
              </a:tr>
              <a:tr h="2202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15028431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Jane 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7/28/1926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9/17/2015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231396"/>
                  </a:ext>
                </a:extLst>
              </a:tr>
              <a:tr h="2202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15028432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Bill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12/6/1927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9/17/2015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55840"/>
                  </a:ext>
                </a:extLst>
              </a:tr>
              <a:tr h="2202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15028433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John 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10/22/1932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10/12/2015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91462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E4E3A1-A0D7-7F41-B1CF-ACF984BCA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701845"/>
              </p:ext>
            </p:extLst>
          </p:nvPr>
        </p:nvGraphicFramePr>
        <p:xfrm>
          <a:off x="7029779" y="1869735"/>
          <a:ext cx="4185358" cy="109719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68668">
                  <a:extLst>
                    <a:ext uri="{9D8B030D-6E8A-4147-A177-3AD203B41FA5}">
                      <a16:colId xmlns:a16="http://schemas.microsoft.com/office/drawing/2014/main" val="4211535547"/>
                    </a:ext>
                  </a:extLst>
                </a:gridCol>
                <a:gridCol w="654368">
                  <a:extLst>
                    <a:ext uri="{9D8B030D-6E8A-4147-A177-3AD203B41FA5}">
                      <a16:colId xmlns:a16="http://schemas.microsoft.com/office/drawing/2014/main" val="3610375157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508220715"/>
                    </a:ext>
                  </a:extLst>
                </a:gridCol>
                <a:gridCol w="869387">
                  <a:extLst>
                    <a:ext uri="{9D8B030D-6E8A-4147-A177-3AD203B41FA5}">
                      <a16:colId xmlns:a16="http://schemas.microsoft.com/office/drawing/2014/main" val="3636319882"/>
                    </a:ext>
                  </a:extLst>
                </a:gridCol>
                <a:gridCol w="1202055">
                  <a:extLst>
                    <a:ext uri="{9D8B030D-6E8A-4147-A177-3AD203B41FA5}">
                      <a16:colId xmlns:a16="http://schemas.microsoft.com/office/drawing/2014/main" val="2493497714"/>
                    </a:ext>
                  </a:extLst>
                </a:gridCol>
              </a:tblGrid>
              <a:tr h="22301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Case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Report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Investigation Variable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86904"/>
                  </a:ext>
                </a:extLst>
              </a:tr>
              <a:tr h="1979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43730334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John 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10/22/1932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399130"/>
                  </a:ext>
                </a:extLst>
              </a:tr>
              <a:tr h="2202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43730335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Jane 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7/28/1926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231396"/>
                  </a:ext>
                </a:extLst>
              </a:tr>
              <a:tr h="2202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43730336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Sally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9/16/1936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55840"/>
                  </a:ext>
                </a:extLst>
              </a:tr>
              <a:tr h="2202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43730337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John 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10/22/1932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12227"/>
                  </a:ext>
                </a:extLst>
              </a:tr>
            </a:tbl>
          </a:graphicData>
        </a:graphic>
      </p:graphicFrame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5169C2D2-710B-6A46-98E8-EF79D7A522B9}"/>
              </a:ext>
            </a:extLst>
          </p:cNvPr>
          <p:cNvSpPr/>
          <p:nvPr/>
        </p:nvSpPr>
        <p:spPr>
          <a:xfrm>
            <a:off x="5709225" y="2130457"/>
            <a:ext cx="1320554" cy="14945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B385F763-F861-C643-AFAF-35B83519971C}"/>
              </a:ext>
            </a:extLst>
          </p:cNvPr>
          <p:cNvSpPr/>
          <p:nvPr/>
        </p:nvSpPr>
        <p:spPr>
          <a:xfrm>
            <a:off x="5709225" y="2363828"/>
            <a:ext cx="1320554" cy="14945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94BF4EFA-E3A6-8C47-BBB4-2BB4A2134D3E}"/>
              </a:ext>
            </a:extLst>
          </p:cNvPr>
          <p:cNvSpPr/>
          <p:nvPr/>
        </p:nvSpPr>
        <p:spPr>
          <a:xfrm>
            <a:off x="5709225" y="2751821"/>
            <a:ext cx="1320554" cy="14945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88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334</Words>
  <Application>Microsoft Macintosh PowerPoint</Application>
  <PresentationFormat>Widescreen</PresentationFormat>
  <Paragraphs>129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Cannell, Michael B</dc:creator>
  <cp:lastModifiedBy>Cannell, Michael B</cp:lastModifiedBy>
  <cp:revision>9</cp:revision>
  <dcterms:created xsi:type="dcterms:W3CDTF">2018-09-19T23:19:43Z</dcterms:created>
  <dcterms:modified xsi:type="dcterms:W3CDTF">2018-09-20T00:56:59Z</dcterms:modified>
</cp:coreProperties>
</file>