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9D492232-1072-0B49-B360-E8F92644A157}"/>
    <pc:docChg chg="undo custSel delSld modSld sldOrd">
      <pc:chgData name="Cannell, Michael B" userId="df291291-9ac9-42c2-a976-062f6e2ad9da" providerId="ADAL" clId="{9D492232-1072-0B49-B360-E8F92644A157}" dt="2023-03-06T17:50:49.386" v="2039" actId="20577"/>
      <pc:docMkLst>
        <pc:docMk/>
      </pc:docMkLst>
      <pc:sldChg chg="modSp mod">
        <pc:chgData name="Cannell, Michael B" userId="df291291-9ac9-42c2-a976-062f6e2ad9da" providerId="ADAL" clId="{9D492232-1072-0B49-B360-E8F92644A157}" dt="2023-03-06T17:00:22.609" v="1812" actId="20577"/>
        <pc:sldMkLst>
          <pc:docMk/>
          <pc:sldMk cId="3385795895" sldId="259"/>
        </pc:sldMkLst>
        <pc:spChg chg="mod">
          <ac:chgData name="Cannell, Michael B" userId="df291291-9ac9-42c2-a976-062f6e2ad9da" providerId="ADAL" clId="{9D492232-1072-0B49-B360-E8F92644A157}" dt="2023-03-06T16:37:51.793" v="3" actId="20577"/>
          <ac:spMkLst>
            <pc:docMk/>
            <pc:sldMk cId="3385795895" sldId="259"/>
            <ac:spMk id="2" creationId="{22DC8943-6EB3-9A6D-2FC2-584654F5F9E7}"/>
          </ac:spMkLst>
        </pc:spChg>
        <pc:spChg chg="mod">
          <ac:chgData name="Cannell, Michael B" userId="df291291-9ac9-42c2-a976-062f6e2ad9da" providerId="ADAL" clId="{9D492232-1072-0B49-B360-E8F92644A157}" dt="2023-03-06T17:00:22.609" v="1812" actId="20577"/>
          <ac:spMkLst>
            <pc:docMk/>
            <pc:sldMk cId="3385795895" sldId="259"/>
            <ac:spMk id="3" creationId="{874A9A2E-6167-B294-D320-D7DB428EF067}"/>
          </ac:spMkLst>
        </pc:spChg>
      </pc:sldChg>
      <pc:sldChg chg="modSp mod">
        <pc:chgData name="Cannell, Michael B" userId="df291291-9ac9-42c2-a976-062f6e2ad9da" providerId="ADAL" clId="{9D492232-1072-0B49-B360-E8F92644A157}" dt="2023-03-06T17:50:49.386" v="2039" actId="20577"/>
        <pc:sldMkLst>
          <pc:docMk/>
          <pc:sldMk cId="346822039" sldId="260"/>
        </pc:sldMkLst>
        <pc:spChg chg="mod">
          <ac:chgData name="Cannell, Michael B" userId="df291291-9ac9-42c2-a976-062f6e2ad9da" providerId="ADAL" clId="{9D492232-1072-0B49-B360-E8F92644A157}" dt="2023-03-06T17:50:49.386" v="2039" actId="20577"/>
          <ac:spMkLst>
            <pc:docMk/>
            <pc:sldMk cId="346822039" sldId="260"/>
            <ac:spMk id="3" creationId="{ABA78CC0-CAFF-C2E2-7304-90293BC5F861}"/>
          </ac:spMkLst>
        </pc:spChg>
      </pc:sldChg>
      <pc:sldChg chg="modSp mod ord">
        <pc:chgData name="Cannell, Michael B" userId="df291291-9ac9-42c2-a976-062f6e2ad9da" providerId="ADAL" clId="{9D492232-1072-0B49-B360-E8F92644A157}" dt="2023-03-06T16:54:40.673" v="1168" actId="20577"/>
        <pc:sldMkLst>
          <pc:docMk/>
          <pc:sldMk cId="4218987570" sldId="261"/>
        </pc:sldMkLst>
        <pc:spChg chg="mod">
          <ac:chgData name="Cannell, Michael B" userId="df291291-9ac9-42c2-a976-062f6e2ad9da" providerId="ADAL" clId="{9D492232-1072-0B49-B360-E8F92644A157}" dt="2023-03-06T16:54:40.673" v="1168" actId="20577"/>
          <ac:spMkLst>
            <pc:docMk/>
            <pc:sldMk cId="4218987570" sldId="261"/>
            <ac:spMk id="3" creationId="{874A9A2E-6167-B294-D320-D7DB428EF067}"/>
          </ac:spMkLst>
        </pc:spChg>
      </pc:sldChg>
      <pc:sldChg chg="del">
        <pc:chgData name="Cannell, Michael B" userId="df291291-9ac9-42c2-a976-062f6e2ad9da" providerId="ADAL" clId="{9D492232-1072-0B49-B360-E8F92644A157}" dt="2023-03-06T17:00:40.221" v="1813" actId="2696"/>
        <pc:sldMkLst>
          <pc:docMk/>
          <pc:sldMk cId="2309301622" sldId="264"/>
        </pc:sldMkLst>
      </pc:sldChg>
      <pc:sldChg chg="del">
        <pc:chgData name="Cannell, Michael B" userId="df291291-9ac9-42c2-a976-062f6e2ad9da" providerId="ADAL" clId="{9D492232-1072-0B49-B360-E8F92644A157}" dt="2023-03-06T17:00:47.229" v="1814" actId="2696"/>
        <pc:sldMkLst>
          <pc:docMk/>
          <pc:sldMk cId="2189051574" sldId="265"/>
        </pc:sldMkLst>
      </pc:sldChg>
      <pc:sldChg chg="del">
        <pc:chgData name="Cannell, Michael B" userId="df291291-9ac9-42c2-a976-062f6e2ad9da" providerId="ADAL" clId="{9D492232-1072-0B49-B360-E8F92644A157}" dt="2023-03-06T17:01:01.959" v="1815" actId="2696"/>
        <pc:sldMkLst>
          <pc:docMk/>
          <pc:sldMk cId="309108910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CB8A-B84D-28A8-0BBC-2D65B9D1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0276-F126-87DC-BEEC-B706F371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DE56-AE13-5FC0-05A2-502DCAD9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83F57-C24D-35A9-CA98-561DCFF8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8876-05EF-82B7-F81D-4805A46F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C2DD-0CFF-645A-C406-BCFC9E43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85801-1F74-0B4E-9C9A-CFBB6872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46FB-E99E-4C41-7937-C55C12B6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E40F-9843-BC19-5C8B-F7100197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917E-FDE0-8AB1-FF99-1D9E07B2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C457C-E5D5-2F1B-BA0A-7C810BD71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C2175-7FC5-FCFA-9547-CCCBB183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B7F0-2B87-26D1-B7F3-A696FFEF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4E53-C2DF-6822-D513-058317EF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5F6D-B6E9-BCD1-895A-956C9569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BBE0-6DED-225A-C825-AF74BB51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C435-60E5-C681-D64D-E7C762BA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0E19-7D54-9669-BC54-9CC99F7B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79D7-F205-5CAA-8DC4-59BC626B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B779-51E6-994C-EF30-46BD7B34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77CA-ED72-8E13-BECF-BA446BB1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A2F4-223F-26C0-A92C-94BA64E0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3B5F-02FF-BD1C-1FF7-65544945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AEA5-74FB-C46C-60F4-422E484C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38A7-5D46-9E01-AF25-778B56B4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71F8-AB53-960C-C0BE-E01EC4D5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8270-AC28-E4CE-62ED-439312117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341F8-59EF-97FE-9A20-7A69130C2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B5323-339B-EBE3-DD7F-4E9EC064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B05D-61E7-6399-122C-D4F62CB2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69743-C5A1-2D01-5754-7B18CEE2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A5CB-4FE6-DACA-A00D-BBF8884B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CABB7-6C2B-1B8D-0982-3EBB2E32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10FD1-515A-270B-6A4A-6A2CBE56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2FE0E-5247-12E5-0F75-5B99CADAF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B044F-6247-F1A8-AD70-B960277E5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7C4BF-67D4-EB1E-D3CC-F654650E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11C57-241E-8644-54C6-6D3C104A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43A73-3344-5F3E-982A-DAE30F43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6EC-0FF0-0383-BDF1-DFFD5909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3A790-AFB8-7FEF-6654-DB6FC60A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97196-FE94-5B48-23FD-2C02B11F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AC04-20F0-AB48-46E0-3B4EB16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E6B21-7997-EA14-B144-0D1D0349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36C3C-E0DB-7F7D-1DBA-10AE35D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9CA59-39D3-886F-51BB-FFAFE021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EC39-29BB-F2EE-307D-71996512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2AA6-2386-2F02-52C3-06F20658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D1836-5705-280D-A5F7-2718CA68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8112-14C4-5E47-6E97-61BA62EE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1275-07E1-EEED-439B-9557C667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0188F-2AB9-B5EF-2D18-D5AC7844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BA1-A5E1-4D15-1476-65857D05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FF77B-32D9-BD3C-1277-D0E706534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5B893-F596-41B3-82AD-8FD59374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525A3-C34F-37D3-F3F1-276D3BAF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6FD3-12EE-DA33-1904-3D7D0F89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C1FE-D636-9E4D-93EC-01467313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5AA7D-308B-8414-646B-45E7585E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95D4-6FAC-60C2-AF5D-CB93860D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E816-F676-807D-A5B5-BB9C2A8AA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54E5-E714-C54D-A640-D65F6C3858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016DB-33F3-013B-EA8C-38772102B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0B01-3867-26DE-9250-D57C07D95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ad-cannell/detect_pilot_test_1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-cannell/detect_pilot_test_1y" TargetMode="External"/><Relationship Id="rId2" Type="http://schemas.openxmlformats.org/officeDocument/2006/relationships/hyperlink" Target="https://www.r4ep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rad-cannell/detect_pilot_test_1y/wiki" TargetMode="External"/><Relationship Id="rId4" Type="http://schemas.openxmlformats.org/officeDocument/2006/relationships/hyperlink" Target="https://github.com/orgs/brad-cannell/projects/3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posit.co/products/open-source/rstud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rgs/brad-cannell/projects/30/views/1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gitkrake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4epi.com/using-git-and-github.html#step-4-update-and-commit-gitignore" TargetMode="External"/><Relationship Id="rId2" Type="http://schemas.openxmlformats.org/officeDocument/2006/relationships/hyperlink" Target="https://www.r4epi.com/asking-questio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4epi.com/using-git-and-github.html#step-4-update-and-commit-gitignore" TargetMode="External"/><Relationship Id="rId2" Type="http://schemas.openxmlformats.org/officeDocument/2006/relationships/hyperlink" Target="https://cphs.berkeley.edu/hipaa/hipaa18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ED81-D4CC-81F4-DD85-45BFDC9E2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APS and MedStar 1-Year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B0B8E-3488-9C87-25EC-F08237BF1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2023-03-06</a:t>
            </a:r>
          </a:p>
        </p:txBody>
      </p:sp>
    </p:spTree>
    <p:extLst>
      <p:ext uri="{BB962C8B-B14F-4D97-AF65-F5344CB8AC3E}">
        <p14:creationId xmlns:p14="http://schemas.microsoft.com/office/powerpoint/2010/main" val="31492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9E8F-A57B-6B0A-683B-C9DE73B8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 it Done (Borrowed from </a:t>
            </a:r>
            <a:r>
              <a:rPr lang="en-US" dirty="0" err="1"/>
              <a:t>Brené</a:t>
            </a:r>
            <a:r>
              <a:rPr lang="en-US" dirty="0"/>
              <a:t> Brown)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A534-E410-20D9-4211-D1C71498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Painting done means not just assigning a task, but explaining the reason — clarifying how the end product will be used. </a:t>
            </a:r>
          </a:p>
          <a:p>
            <a:r>
              <a:rPr lang="en-US" dirty="0"/>
              <a:t>Providing color and context—the purpose, not just the mechanics. </a:t>
            </a:r>
          </a:p>
          <a:p>
            <a:r>
              <a:rPr lang="en-US" dirty="0"/>
              <a:t>Sharing the reason for a task helps uncover stealth expectations and stealth intentions, cultivates commitment and contribution, and facilitates growth and learning.</a:t>
            </a:r>
          </a:p>
        </p:txBody>
      </p:sp>
    </p:spTree>
    <p:extLst>
      <p:ext uri="{BB962C8B-B14F-4D97-AF65-F5344CB8AC3E}">
        <p14:creationId xmlns:p14="http://schemas.microsoft.com/office/powerpoint/2010/main" val="30167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CE84-2707-F1A2-220A-BFB2017D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2168-E243-D49A-384B-9393A3AE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README</a:t>
            </a:r>
            <a:r>
              <a:rPr lang="en-US" dirty="0"/>
              <a:t> for the project overview.</a:t>
            </a:r>
          </a:p>
          <a:p>
            <a:r>
              <a:rPr lang="en-US" dirty="0"/>
              <a:t>Over the past couple of years, previous GRA’s have attempted various different ways of merging the MedStar data with the APS data. All have been largely unsuccessful so far.</a:t>
            </a:r>
          </a:p>
          <a:p>
            <a:r>
              <a:rPr lang="en-US" dirty="0">
                <a:solidFill>
                  <a:srgbClr val="FF0000"/>
                </a:solidFill>
              </a:rPr>
              <a:t>At this point,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need to combine the MedStar and APS data.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need to organize the repository and make it ready for data analysis.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Create codebooks for each of the analysis data frames.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3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Git and GitHub chapters in </a:t>
            </a:r>
            <a:r>
              <a:rPr lang="en-US" dirty="0">
                <a:hlinkClick r:id="rId2"/>
              </a:rPr>
              <a:t>R4Epi</a:t>
            </a:r>
            <a:r>
              <a:rPr lang="en-US" dirty="0"/>
              <a:t>.</a:t>
            </a:r>
          </a:p>
          <a:p>
            <a:r>
              <a:rPr lang="en-US" dirty="0"/>
              <a:t>Familiarize yourself with the project’s </a:t>
            </a:r>
            <a:r>
              <a:rPr lang="en-US" dirty="0">
                <a:hlinkClick r:id="rId3"/>
              </a:rPr>
              <a:t>GitHub repository</a:t>
            </a:r>
            <a:r>
              <a:rPr lang="en-US" dirty="0"/>
              <a:t>. Almost everything will flow through the GitHub repository.</a:t>
            </a:r>
          </a:p>
          <a:p>
            <a:r>
              <a:rPr lang="en-US" dirty="0"/>
              <a:t>Familiarize yourself with the project’s </a:t>
            </a:r>
            <a:r>
              <a:rPr lang="en-US" dirty="0">
                <a:hlinkClick r:id="rId4"/>
              </a:rPr>
              <a:t>project board</a:t>
            </a:r>
            <a:r>
              <a:rPr lang="en-US" dirty="0"/>
              <a:t> in GitHub. Virtually all tasks and communication about the tasks will flow through the project board in GitHub.</a:t>
            </a:r>
          </a:p>
          <a:p>
            <a:pPr lvl="1"/>
            <a:r>
              <a:rPr lang="en-US" dirty="0"/>
              <a:t>The project board README gives instructions for use.</a:t>
            </a:r>
          </a:p>
          <a:p>
            <a:r>
              <a:rPr lang="en-US" dirty="0"/>
              <a:t>The repository </a:t>
            </a:r>
            <a:r>
              <a:rPr lang="en-US" dirty="0">
                <a:hlinkClick r:id="rId5"/>
              </a:rPr>
              <a:t>wiki</a:t>
            </a:r>
            <a:r>
              <a:rPr lang="en-US" dirty="0"/>
              <a:t>. The wiki contains some publicly available information about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557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raw MedStar and APS datasets are both in a Shared folder on OneDrive titled, “DETECT Shared GRAs”.</a:t>
            </a:r>
          </a:p>
          <a:p>
            <a:pPr lvl="1"/>
            <a:r>
              <a:rPr lang="en-US" dirty="0"/>
              <a:t>We don’t store the data directly in the GitHub repository because it isn’t secure. </a:t>
            </a:r>
          </a:p>
          <a:p>
            <a:pPr lvl="1"/>
            <a:r>
              <a:rPr lang="en-US" dirty="0"/>
              <a:t>However, we still want to be able to use relative links that work on all team members’ computers.</a:t>
            </a:r>
          </a:p>
          <a:p>
            <a:pPr lvl="1"/>
            <a:r>
              <a:rPr lang="en-US" dirty="0"/>
              <a:t>Therefore, my approach has been to create a ”data” folder inside of the repository, but </a:t>
            </a:r>
            <a:r>
              <a:rPr lang="en-US" dirty="0" err="1"/>
              <a:t>gitignore</a:t>
            </a:r>
            <a:r>
              <a:rPr lang="en-US" dirty="0"/>
              <a:t> the actual data frames.</a:t>
            </a:r>
          </a:p>
          <a:p>
            <a:pPr lvl="1"/>
            <a:r>
              <a:rPr lang="en-US" dirty="0"/>
              <a:t>On your computer, you will pull the data down from the shared folder and add it to your local repository manually. </a:t>
            </a:r>
          </a:p>
          <a:p>
            <a:r>
              <a:rPr lang="en-US" dirty="0"/>
              <a:t>Another option is to create a </a:t>
            </a:r>
            <a:r>
              <a:rPr lang="en-US" dirty="0" err="1"/>
              <a:t>REDCap</a:t>
            </a:r>
            <a:r>
              <a:rPr lang="en-US" dirty="0"/>
              <a:t> database for each dataset and import the existing data into </a:t>
            </a:r>
            <a:r>
              <a:rPr lang="en-US" dirty="0" err="1"/>
              <a:t>REDCap</a:t>
            </a:r>
            <a:r>
              <a:rPr lang="en-US" dirty="0"/>
              <a:t>. We could then access the data through the API and use keyring to store our individual API tokens. </a:t>
            </a:r>
          </a:p>
        </p:txBody>
      </p:sp>
    </p:spTree>
    <p:extLst>
      <p:ext uri="{BB962C8B-B14F-4D97-AF65-F5344CB8AC3E}">
        <p14:creationId xmlns:p14="http://schemas.microsoft.com/office/powerpoint/2010/main" val="421898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– Data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raw MedStar and APS datasets are both in a Shared folder on OneDrive titled, “DETECT Shared GRAs”.</a:t>
            </a:r>
          </a:p>
          <a:p>
            <a:pPr lvl="1"/>
            <a:r>
              <a:rPr lang="en-US" dirty="0" err="1"/>
              <a:t>aps_data.xlsx</a:t>
            </a:r>
            <a:r>
              <a:rPr lang="en-US" dirty="0"/>
              <a:t> contains all of the APS investigations done during the study period. </a:t>
            </a:r>
          </a:p>
          <a:p>
            <a:pPr lvl="2"/>
            <a:r>
              <a:rPr lang="en-US" dirty="0"/>
              <a:t>That Excel worksheet has a tab titled, “Explanations” that is something like a codebook.</a:t>
            </a:r>
          </a:p>
          <a:p>
            <a:pPr lvl="1"/>
            <a:r>
              <a:rPr lang="en-US" dirty="0" err="1"/>
              <a:t>medstar_epcr.xlsx</a:t>
            </a:r>
            <a:r>
              <a:rPr lang="en-US" dirty="0"/>
              <a:t> contains all of the DETECT screenings completed during the study period. </a:t>
            </a:r>
          </a:p>
          <a:p>
            <a:pPr lvl="2"/>
            <a:r>
              <a:rPr lang="en-US" dirty="0"/>
              <a:t>There is no codebook, but most of the data fields are pretty self-explanatory. </a:t>
            </a:r>
          </a:p>
          <a:p>
            <a:pPr lvl="2"/>
            <a:r>
              <a:rPr lang="en-US" b="1" dirty="0"/>
              <a:t>“</a:t>
            </a:r>
            <a:r>
              <a:rPr lang="en-US" dirty="0"/>
              <a:t>PCR (eRecord.01)” uniquely identifies each 911 response. It does not uniquely identify people.</a:t>
            </a:r>
          </a:p>
          <a:p>
            <a:pPr lvl="2"/>
            <a:r>
              <a:rPr lang="en-US" dirty="0"/>
              <a:t>Columns R through AG correspond to DETECT screening items. The wording is written in the column header (for better or worse). </a:t>
            </a:r>
          </a:p>
        </p:txBody>
      </p:sp>
    </p:spTree>
    <p:extLst>
      <p:ext uri="{BB962C8B-B14F-4D97-AF65-F5344CB8AC3E}">
        <p14:creationId xmlns:p14="http://schemas.microsoft.com/office/powerpoint/2010/main" val="338579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0D95-6A48-0D21-E70B-9FB0A411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8CC0-CAFF-C2E2-7304-90293BC5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all necessary software to your computer (e.g., </a:t>
            </a:r>
            <a:r>
              <a:rPr lang="en-US" dirty="0">
                <a:hlinkClick r:id="rId2"/>
              </a:rPr>
              <a:t>RStudio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git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GitKraken</a:t>
            </a:r>
            <a:r>
              <a:rPr lang="en-US" dirty="0"/>
              <a:t>).</a:t>
            </a:r>
          </a:p>
          <a:p>
            <a:r>
              <a:rPr lang="en-US" dirty="0"/>
              <a:t>Create all necessary subscriptions (e.g., </a:t>
            </a:r>
            <a:r>
              <a:rPr lang="en-US" dirty="0">
                <a:hlinkClick r:id="rId5"/>
              </a:rPr>
              <a:t>GitHub</a:t>
            </a:r>
            <a:r>
              <a:rPr lang="en-US" dirty="0"/>
              <a:t>).</a:t>
            </a:r>
          </a:p>
          <a:p>
            <a:r>
              <a:rPr lang="en-US" dirty="0"/>
              <a:t>Fork the GitHub repository to your GitHub account.</a:t>
            </a:r>
          </a:p>
          <a:p>
            <a:r>
              <a:rPr lang="en-US" dirty="0"/>
              <a:t>Clone the GitHub repository to your computer.</a:t>
            </a:r>
          </a:p>
          <a:p>
            <a:r>
              <a:rPr lang="en-US" dirty="0"/>
              <a:t>Create a test pull request.</a:t>
            </a:r>
          </a:p>
          <a:p>
            <a:r>
              <a:rPr lang="en-US" dirty="0"/>
              <a:t>Decide if we want to use </a:t>
            </a:r>
            <a:r>
              <a:rPr lang="en-US" dirty="0" err="1"/>
              <a:t>REDCap</a:t>
            </a:r>
            <a:r>
              <a:rPr lang="en-US" dirty="0"/>
              <a:t> or not.</a:t>
            </a:r>
          </a:p>
          <a:p>
            <a:r>
              <a:rPr lang="en-US" dirty="0"/>
              <a:t>Help us figure out which, if any, files need to be copied from the Meadow’s shared folder to the </a:t>
            </a:r>
            <a:r>
              <a:rPr lang="en-US"/>
              <a:t>GitHub repository.</a:t>
            </a:r>
            <a:endParaRPr lang="en-US" dirty="0"/>
          </a:p>
          <a:p>
            <a:r>
              <a:rPr lang="en-US" dirty="0"/>
              <a:t>Start working your way through the tasks on the </a:t>
            </a:r>
            <a:r>
              <a:rPr lang="en-US" dirty="0">
                <a:hlinkClick r:id="rId6"/>
              </a:rPr>
              <a:t>GitHub project board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2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514-99B1-8C19-9357-879D5C7A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E899-6771-9E24-597F-B408178A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follow the </a:t>
            </a:r>
            <a:r>
              <a:rPr lang="en-US" dirty="0">
                <a:hlinkClick r:id="rId2"/>
              </a:rPr>
              <a:t>guidance in R4Epi</a:t>
            </a:r>
            <a:r>
              <a:rPr lang="en-US" dirty="0"/>
              <a:t> when you have a coding question.</a:t>
            </a:r>
          </a:p>
          <a:p>
            <a:r>
              <a:rPr lang="en-US" dirty="0"/>
              <a:t>Please email Brad when you have a project-related question.</a:t>
            </a:r>
          </a:p>
          <a:p>
            <a:r>
              <a:rPr lang="en-US" dirty="0"/>
              <a:t>When creating commits, please follow the guidance in </a:t>
            </a:r>
            <a:r>
              <a:rPr lang="en-US" dirty="0">
                <a:hlinkClick r:id="rId3"/>
              </a:rPr>
              <a:t>R4Epi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Scroll down to the paragraph that begins with, “The first line is called the </a:t>
            </a:r>
            <a:r>
              <a:rPr lang="en-US" b="1" dirty="0"/>
              <a:t>commit message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7684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514-99B1-8C19-9357-879D5C7A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E899-6771-9E24-597F-B408178A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Again, GitHub is not private. Please be careful not to upload any protected health information (PHI). </a:t>
            </a:r>
          </a:p>
          <a:p>
            <a:pPr lvl="1"/>
            <a:r>
              <a:rPr lang="en-US" dirty="0">
                <a:hlinkClick r:id="rId2"/>
              </a:rPr>
              <a:t>This website </a:t>
            </a:r>
            <a:r>
              <a:rPr lang="en-US" dirty="0"/>
              <a:t>lists some examples of PHI. You may be surprised what counts.</a:t>
            </a:r>
          </a:p>
          <a:p>
            <a:pPr lvl="1"/>
            <a:r>
              <a:rPr lang="en-US" dirty="0"/>
              <a:t>This applies to our data, but also to our code. For example, be careful not to write any PHI in your notes or comments.</a:t>
            </a:r>
          </a:p>
          <a:p>
            <a:pPr lvl="1"/>
            <a:r>
              <a:rPr lang="en-US" dirty="0"/>
              <a:t>Although not PHI, we also want to be careful not to add any user names or passwords to GitHub. This is why we are using Keyring. </a:t>
            </a:r>
          </a:p>
          <a:p>
            <a:r>
              <a:rPr lang="en-US" dirty="0"/>
              <a:t>Use </a:t>
            </a:r>
            <a:r>
              <a:rPr lang="en-US" dirty="0" err="1"/>
              <a:t>gitignore</a:t>
            </a:r>
            <a:r>
              <a:rPr lang="en-US" dirty="0"/>
              <a:t>. See </a:t>
            </a:r>
            <a:r>
              <a:rPr lang="en-US" dirty="0">
                <a:hlinkClick r:id="rId3"/>
              </a:rPr>
              <a:t>R4Epi</a:t>
            </a:r>
            <a:r>
              <a:rPr lang="en-US" dirty="0"/>
              <a:t>.</a:t>
            </a:r>
          </a:p>
          <a:p>
            <a:r>
              <a:rPr lang="en-US" dirty="0"/>
              <a:t>What if I do accidentally upload data, PHI, or passwords?</a:t>
            </a:r>
          </a:p>
          <a:p>
            <a:pPr lvl="1"/>
            <a:r>
              <a:rPr lang="en-US" dirty="0"/>
              <a:t>Don’t freak out. I’ve done it before too. Just let me know and we will fix it together. </a:t>
            </a:r>
          </a:p>
        </p:txBody>
      </p:sp>
    </p:spTree>
    <p:extLst>
      <p:ext uri="{BB962C8B-B14F-4D97-AF65-F5344CB8AC3E}">
        <p14:creationId xmlns:p14="http://schemas.microsoft.com/office/powerpoint/2010/main" val="219115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514-99B1-8C19-9357-879D5C7A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E899-6771-9E24-597F-B408178A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markdown documents. However, we generally don’t need to render them into HTML, Word, or PDF.</a:t>
            </a:r>
          </a:p>
          <a:p>
            <a:r>
              <a:rPr lang="en-US" dirty="0"/>
              <a:t>Don’t add dates or your name to code files. That is what versioning is for.</a:t>
            </a:r>
          </a:p>
        </p:txBody>
      </p:sp>
    </p:spTree>
    <p:extLst>
      <p:ext uri="{BB962C8B-B14F-4D97-AF65-F5344CB8AC3E}">
        <p14:creationId xmlns:p14="http://schemas.microsoft.com/office/powerpoint/2010/main" val="196793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847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Merge APS and MedStar 1-Year Data</vt:lpstr>
      <vt:lpstr>Big Picture</vt:lpstr>
      <vt:lpstr>Important Resources - GitHub</vt:lpstr>
      <vt:lpstr>Important Resources – Data</vt:lpstr>
      <vt:lpstr>Important Resources – Data Documentation</vt:lpstr>
      <vt:lpstr>Tasks</vt:lpstr>
      <vt:lpstr>Communication</vt:lpstr>
      <vt:lpstr>Other</vt:lpstr>
      <vt:lpstr>Other</vt:lpstr>
      <vt:lpstr>Paint it Done (Borrowed from Brené Brown)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F/U Interviews</dc:title>
  <dc:creator>Cannell, Michael B</dc:creator>
  <cp:lastModifiedBy>Cannell, Michael B</cp:lastModifiedBy>
  <cp:revision>25</cp:revision>
  <dcterms:created xsi:type="dcterms:W3CDTF">2023-03-05T14:55:02Z</dcterms:created>
  <dcterms:modified xsi:type="dcterms:W3CDTF">2023-03-06T17:50:52Z</dcterms:modified>
</cp:coreProperties>
</file>